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86"/>
  </p:notesMasterIdLst>
  <p:sldIdLst>
    <p:sldId id="1102" r:id="rId2"/>
    <p:sldId id="1103" r:id="rId3"/>
    <p:sldId id="1383" r:id="rId4"/>
    <p:sldId id="1384" r:id="rId5"/>
    <p:sldId id="1385" r:id="rId6"/>
    <p:sldId id="1386" r:id="rId7"/>
    <p:sldId id="1387" r:id="rId8"/>
    <p:sldId id="1388" r:id="rId9"/>
    <p:sldId id="1389" r:id="rId10"/>
    <p:sldId id="1390" r:id="rId11"/>
    <p:sldId id="1394" r:id="rId12"/>
    <p:sldId id="1395" r:id="rId13"/>
    <p:sldId id="1396" r:id="rId14"/>
    <p:sldId id="1397" r:id="rId15"/>
    <p:sldId id="1398" r:id="rId16"/>
    <p:sldId id="1411" r:id="rId17"/>
    <p:sldId id="1412" r:id="rId18"/>
    <p:sldId id="1413" r:id="rId19"/>
    <p:sldId id="1414" r:id="rId20"/>
    <p:sldId id="1415" r:id="rId21"/>
    <p:sldId id="1416" r:id="rId22"/>
    <p:sldId id="1417" r:id="rId23"/>
    <p:sldId id="1418" r:id="rId24"/>
    <p:sldId id="1419" r:id="rId25"/>
    <p:sldId id="1420" r:id="rId26"/>
    <p:sldId id="1421" r:id="rId27"/>
    <p:sldId id="1422" r:id="rId28"/>
    <p:sldId id="1423" r:id="rId29"/>
    <p:sldId id="1427" r:id="rId30"/>
    <p:sldId id="1428" r:id="rId31"/>
    <p:sldId id="1429" r:id="rId32"/>
    <p:sldId id="1430" r:id="rId33"/>
    <p:sldId id="1431" r:id="rId34"/>
    <p:sldId id="1432" r:id="rId35"/>
    <p:sldId id="1433" r:id="rId36"/>
    <p:sldId id="1435" r:id="rId37"/>
    <p:sldId id="1436" r:id="rId38"/>
    <p:sldId id="1437" r:id="rId39"/>
    <p:sldId id="1438" r:id="rId40"/>
    <p:sldId id="1439" r:id="rId41"/>
    <p:sldId id="1440" r:id="rId42"/>
    <p:sldId id="1443" r:id="rId43"/>
    <p:sldId id="1444" r:id="rId44"/>
    <p:sldId id="1445" r:id="rId45"/>
    <p:sldId id="1446" r:id="rId46"/>
    <p:sldId id="1447" r:id="rId47"/>
    <p:sldId id="1448" r:id="rId48"/>
    <p:sldId id="1449" r:id="rId49"/>
    <p:sldId id="1469" r:id="rId50"/>
    <p:sldId id="1470" r:id="rId51"/>
    <p:sldId id="1473" r:id="rId52"/>
    <p:sldId id="1474" r:id="rId53"/>
    <p:sldId id="1475" r:id="rId54"/>
    <p:sldId id="1476" r:id="rId55"/>
    <p:sldId id="1477" r:id="rId56"/>
    <p:sldId id="1478" r:id="rId57"/>
    <p:sldId id="1479" r:id="rId58"/>
    <p:sldId id="1482" r:id="rId59"/>
    <p:sldId id="1480" r:id="rId60"/>
    <p:sldId id="1481" r:id="rId61"/>
    <p:sldId id="1484" r:id="rId62"/>
    <p:sldId id="1485" r:id="rId63"/>
    <p:sldId id="1505" r:id="rId64"/>
    <p:sldId id="1506" r:id="rId65"/>
    <p:sldId id="1507" r:id="rId66"/>
    <p:sldId id="1508" r:id="rId67"/>
    <p:sldId id="1509" r:id="rId68"/>
    <p:sldId id="1565" r:id="rId69"/>
    <p:sldId id="1564" r:id="rId70"/>
    <p:sldId id="1639" r:id="rId71"/>
    <p:sldId id="1566" r:id="rId72"/>
    <p:sldId id="1567" r:id="rId73"/>
    <p:sldId id="1568" r:id="rId74"/>
    <p:sldId id="1594" r:id="rId75"/>
    <p:sldId id="1595" r:id="rId76"/>
    <p:sldId id="1596" r:id="rId77"/>
    <p:sldId id="1597" r:id="rId78"/>
    <p:sldId id="1598" r:id="rId79"/>
    <p:sldId id="1599" r:id="rId80"/>
    <p:sldId id="1600" r:id="rId81"/>
    <p:sldId id="1601" r:id="rId82"/>
    <p:sldId id="1602" r:id="rId83"/>
    <p:sldId id="1640" r:id="rId84"/>
    <p:sldId id="1641" r:id="rId85"/>
  </p:sldIdLst>
  <p:sldSz cx="12192000" cy="6858000"/>
  <p:notesSz cx="6858000" cy="9144000"/>
  <p:defaultTextStyle>
    <a:defPPr>
      <a:defRPr lang="es-EC"/>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FBB3192-4E2B-4E1C-9707-83ED5E9AB7D1}" v="9" dt="2025-09-08T20:16:25.052"/>
  </p1510:revLst>
</p1510:revInfo>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2484" autoAdjust="0"/>
  </p:normalViewPr>
  <p:slideViewPr>
    <p:cSldViewPr snapToGrid="0">
      <p:cViewPr varScale="1">
        <p:scale>
          <a:sx n="68" d="100"/>
          <a:sy n="68" d="100"/>
        </p:scale>
        <p:origin x="1234" y="58"/>
      </p:cViewPr>
      <p:guideLst/>
    </p:cSldViewPr>
  </p:slideViewPr>
  <p:notesTextViewPr>
    <p:cViewPr>
      <p:scale>
        <a:sx n="3" d="2"/>
        <a:sy n="3" d="2"/>
      </p:scale>
      <p:origin x="0" y="-3878"/>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tableStyles" Target="tableStyles.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viewProps" Target="viewProps.xml"/><Relationship Id="rId91"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microsoft.com/office/2015/10/relationships/revisionInfo" Target="revisionInfo.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obert Moreira" userId="29e0d3868d04804d" providerId="LiveId" clId="{06BB514F-BB95-4820-B968-E23CA978FFD1}"/>
    <pc:docChg chg="custSel modSld">
      <pc:chgData name="Robert Moreira" userId="29e0d3868d04804d" providerId="LiveId" clId="{06BB514F-BB95-4820-B968-E23CA978FFD1}" dt="2025-05-16T20:17:53.296" v="60" actId="313"/>
      <pc:docMkLst>
        <pc:docMk/>
      </pc:docMkLst>
      <pc:sldChg chg="addSp modSp mod">
        <pc:chgData name="Robert Moreira" userId="29e0d3868d04804d" providerId="LiveId" clId="{06BB514F-BB95-4820-B968-E23CA978FFD1}" dt="2025-05-16T20:17:53.296" v="60" actId="313"/>
        <pc:sldMkLst>
          <pc:docMk/>
          <pc:sldMk cId="2839879799" sldId="1386"/>
        </pc:sldMkLst>
      </pc:sldChg>
    </pc:docChg>
  </pc:docChgLst>
  <pc:docChgLst>
    <pc:chgData name="Robert Moreira" userId="29e0d3868d04804d" providerId="LiveId" clId="{BFBB3192-4E2B-4E1C-9707-83ED5E9AB7D1}"/>
    <pc:docChg chg="modSld">
      <pc:chgData name="Robert Moreira" userId="29e0d3868d04804d" providerId="LiveId" clId="{BFBB3192-4E2B-4E1C-9707-83ED5E9AB7D1}" dt="2025-09-05T20:10:23.643" v="85" actId="20577"/>
      <pc:docMkLst>
        <pc:docMk/>
      </pc:docMkLst>
      <pc:sldChg chg="addSp modSp mod">
        <pc:chgData name="Robert Moreira" userId="29e0d3868d04804d" providerId="LiveId" clId="{BFBB3192-4E2B-4E1C-9707-83ED5E9AB7D1}" dt="2025-09-05T20:03:42.304" v="84" actId="1076"/>
        <pc:sldMkLst>
          <pc:docMk/>
          <pc:sldMk cId="1726560273" sldId="1411"/>
        </pc:sldMkLst>
        <pc:spChg chg="add mod">
          <ac:chgData name="Robert Moreira" userId="29e0d3868d04804d" providerId="LiveId" clId="{BFBB3192-4E2B-4E1C-9707-83ED5E9AB7D1}" dt="2025-09-05T20:02:30.377" v="47" actId="14100"/>
          <ac:spMkLst>
            <pc:docMk/>
            <pc:sldMk cId="1726560273" sldId="1411"/>
            <ac:spMk id="2" creationId="{230B638C-5A65-2182-ED2D-B7A1B89A9ABC}"/>
          </ac:spMkLst>
        </pc:spChg>
        <pc:spChg chg="add mod">
          <ac:chgData name="Robert Moreira" userId="29e0d3868d04804d" providerId="LiveId" clId="{BFBB3192-4E2B-4E1C-9707-83ED5E9AB7D1}" dt="2025-09-05T20:03:42.304" v="84" actId="1076"/>
          <ac:spMkLst>
            <pc:docMk/>
            <pc:sldMk cId="1726560273" sldId="1411"/>
            <ac:spMk id="7" creationId="{A58342A1-8BC5-2E5C-95A7-BB0B97575864}"/>
          </ac:spMkLst>
        </pc:spChg>
        <pc:spChg chg="mod">
          <ac:chgData name="Robert Moreira" userId="29e0d3868d04804d" providerId="LiveId" clId="{BFBB3192-4E2B-4E1C-9707-83ED5E9AB7D1}" dt="2025-09-05T20:02:12.375" v="2" actId="1076"/>
          <ac:spMkLst>
            <pc:docMk/>
            <pc:sldMk cId="1726560273" sldId="1411"/>
            <ac:spMk id="11" creationId="{CD68475C-3B7C-CCA2-966F-DEED9A33A95D}"/>
          </ac:spMkLst>
        </pc:spChg>
        <pc:spChg chg="mod">
          <ac:chgData name="Robert Moreira" userId="29e0d3868d04804d" providerId="LiveId" clId="{BFBB3192-4E2B-4E1C-9707-83ED5E9AB7D1}" dt="2025-09-05T20:02:10.295" v="1" actId="14100"/>
          <ac:spMkLst>
            <pc:docMk/>
            <pc:sldMk cId="1726560273" sldId="1411"/>
            <ac:spMk id="19" creationId="{0894584A-DEA7-7FE9-C625-5C24EBBF3F75}"/>
          </ac:spMkLst>
        </pc:spChg>
      </pc:sldChg>
      <pc:sldChg chg="modSp mod">
        <pc:chgData name="Robert Moreira" userId="29e0d3868d04804d" providerId="LiveId" clId="{BFBB3192-4E2B-4E1C-9707-83ED5E9AB7D1}" dt="2025-09-05T20:10:23.643" v="85" actId="20577"/>
        <pc:sldMkLst>
          <pc:docMk/>
          <pc:sldMk cId="1846978974" sldId="1412"/>
        </pc:sldMkLst>
        <pc:spChg chg="mod">
          <ac:chgData name="Robert Moreira" userId="29e0d3868d04804d" providerId="LiveId" clId="{BFBB3192-4E2B-4E1C-9707-83ED5E9AB7D1}" dt="2025-09-05T20:10:23.643" v="85" actId="20577"/>
          <ac:spMkLst>
            <pc:docMk/>
            <pc:sldMk cId="1846978974" sldId="1412"/>
            <ac:spMk id="10" creationId="{5597F633-F8CF-6C86-DBD9-D96124DEA2E5}"/>
          </ac:spMkLst>
        </pc:spChg>
      </pc:sldChg>
    </pc:docChg>
  </pc:docChgLst>
  <pc:docChgLst>
    <pc:chgData name="Robert Moreira" userId="29e0d3868d04804d" providerId="LiveId" clId="{02C375CC-CD63-407C-BB4D-B052E13B9053}"/>
    <pc:docChg chg="undo custSel delSld modSld">
      <pc:chgData name="Robert Moreira" userId="29e0d3868d04804d" providerId="LiveId" clId="{02C375CC-CD63-407C-BB4D-B052E13B9053}" dt="2025-04-02T15:26:57.894" v="2227" actId="20577"/>
      <pc:docMkLst>
        <pc:docMk/>
      </pc:docMkLst>
      <pc:sldChg chg="modSp mod">
        <pc:chgData name="Robert Moreira" userId="29e0d3868d04804d" providerId="LiveId" clId="{02C375CC-CD63-407C-BB4D-B052E13B9053}" dt="2025-04-01T15:44:23.499" v="1208" actId="20577"/>
        <pc:sldMkLst>
          <pc:docMk/>
          <pc:sldMk cId="1076852498" sldId="1102"/>
        </pc:sldMkLst>
      </pc:sldChg>
      <pc:sldChg chg="del">
        <pc:chgData name="Robert Moreira" userId="29e0d3868d04804d" providerId="LiveId" clId="{02C375CC-CD63-407C-BB4D-B052E13B9053}" dt="2025-03-21T19:13:35.574" v="725" actId="47"/>
        <pc:sldMkLst>
          <pc:docMk/>
          <pc:sldMk cId="1269302488" sldId="1261"/>
        </pc:sldMkLst>
      </pc:sldChg>
      <pc:sldChg chg="modSp del mod">
        <pc:chgData name="Robert Moreira" userId="29e0d3868d04804d" providerId="LiveId" clId="{02C375CC-CD63-407C-BB4D-B052E13B9053}" dt="2025-03-22T03:00:03.634" v="1036" actId="47"/>
        <pc:sldMkLst>
          <pc:docMk/>
          <pc:sldMk cId="2316795025" sldId="1262"/>
        </pc:sldMkLst>
      </pc:sldChg>
      <pc:sldChg chg="addSp modSp mod modNotesTx">
        <pc:chgData name="Robert Moreira" userId="29e0d3868d04804d" providerId="LiveId" clId="{02C375CC-CD63-407C-BB4D-B052E13B9053}" dt="2025-04-01T19:27:11.565" v="1262" actId="20577"/>
        <pc:sldMkLst>
          <pc:docMk/>
          <pc:sldMk cId="2343749322" sldId="1383"/>
        </pc:sldMkLst>
      </pc:sldChg>
      <pc:sldChg chg="modSp mod">
        <pc:chgData name="Robert Moreira" userId="29e0d3868d04804d" providerId="LiveId" clId="{02C375CC-CD63-407C-BB4D-B052E13B9053}" dt="2025-03-20T16:22:43.229" v="251" actId="20577"/>
        <pc:sldMkLst>
          <pc:docMk/>
          <pc:sldMk cId="2272271902" sldId="1384"/>
        </pc:sldMkLst>
      </pc:sldChg>
      <pc:sldChg chg="addSp modSp mod modNotesTx">
        <pc:chgData name="Robert Moreira" userId="29e0d3868d04804d" providerId="LiveId" clId="{02C375CC-CD63-407C-BB4D-B052E13B9053}" dt="2025-04-01T19:30:02.891" v="1281"/>
        <pc:sldMkLst>
          <pc:docMk/>
          <pc:sldMk cId="2839879799" sldId="1386"/>
        </pc:sldMkLst>
      </pc:sldChg>
      <pc:sldChg chg="addSp modSp mod modNotesTx">
        <pc:chgData name="Robert Moreira" userId="29e0d3868d04804d" providerId="LiveId" clId="{02C375CC-CD63-407C-BB4D-B052E13B9053}" dt="2025-04-01T19:32:27.921" v="1335"/>
        <pc:sldMkLst>
          <pc:docMk/>
          <pc:sldMk cId="2226914402" sldId="1387"/>
        </pc:sldMkLst>
      </pc:sldChg>
      <pc:sldChg chg="addSp modSp mod modNotesTx">
        <pc:chgData name="Robert Moreira" userId="29e0d3868d04804d" providerId="LiveId" clId="{02C375CC-CD63-407C-BB4D-B052E13B9053}" dt="2025-04-01T19:34:20.456" v="1383"/>
        <pc:sldMkLst>
          <pc:docMk/>
          <pc:sldMk cId="3038646023" sldId="1388"/>
        </pc:sldMkLst>
      </pc:sldChg>
      <pc:sldChg chg="modSp mod modNotesTx">
        <pc:chgData name="Robert Moreira" userId="29e0d3868d04804d" providerId="LiveId" clId="{02C375CC-CD63-407C-BB4D-B052E13B9053}" dt="2025-04-01T19:35:48.166" v="1392" actId="20577"/>
        <pc:sldMkLst>
          <pc:docMk/>
          <pc:sldMk cId="727391990" sldId="1389"/>
        </pc:sldMkLst>
      </pc:sldChg>
      <pc:sldChg chg="modNotesTx">
        <pc:chgData name="Robert Moreira" userId="29e0d3868d04804d" providerId="LiveId" clId="{02C375CC-CD63-407C-BB4D-B052E13B9053}" dt="2025-04-01T19:40:17.325" v="1440" actId="20577"/>
        <pc:sldMkLst>
          <pc:docMk/>
          <pc:sldMk cId="300184925" sldId="1394"/>
        </pc:sldMkLst>
      </pc:sldChg>
      <pc:sldChg chg="modSp mod">
        <pc:chgData name="Robert Moreira" userId="29e0d3868d04804d" providerId="LiveId" clId="{02C375CC-CD63-407C-BB4D-B052E13B9053}" dt="2025-03-20T19:09:33.914" v="520" actId="33524"/>
        <pc:sldMkLst>
          <pc:docMk/>
          <pc:sldMk cId="731968904" sldId="1395"/>
        </pc:sldMkLst>
      </pc:sldChg>
      <pc:sldChg chg="modNotesTx">
        <pc:chgData name="Robert Moreira" userId="29e0d3868d04804d" providerId="LiveId" clId="{02C375CC-CD63-407C-BB4D-B052E13B9053}" dt="2025-04-01T19:41:38.900" v="1461" actId="20577"/>
        <pc:sldMkLst>
          <pc:docMk/>
          <pc:sldMk cId="2367498021" sldId="1396"/>
        </pc:sldMkLst>
      </pc:sldChg>
      <pc:sldChg chg="modSp mod">
        <pc:chgData name="Robert Moreira" userId="29e0d3868d04804d" providerId="LiveId" clId="{02C375CC-CD63-407C-BB4D-B052E13B9053}" dt="2025-03-21T19:05:09.632" v="684" actId="113"/>
        <pc:sldMkLst>
          <pc:docMk/>
          <pc:sldMk cId="670986414" sldId="1397"/>
        </pc:sldMkLst>
      </pc:sldChg>
      <pc:sldChg chg="addSp modSp mod modNotesTx">
        <pc:chgData name="Robert Moreira" userId="29e0d3868d04804d" providerId="LiveId" clId="{02C375CC-CD63-407C-BB4D-B052E13B9053}" dt="2025-04-01T19:44:40.616" v="1466" actId="14100"/>
        <pc:sldMkLst>
          <pc:docMk/>
          <pc:sldMk cId="1559788631" sldId="1398"/>
        </pc:sldMkLst>
      </pc:sldChg>
      <pc:sldChg chg="modNotesTx">
        <pc:chgData name="Robert Moreira" userId="29e0d3868d04804d" providerId="LiveId" clId="{02C375CC-CD63-407C-BB4D-B052E13B9053}" dt="2025-03-21T19:29:33.871" v="797" actId="20577"/>
        <pc:sldMkLst>
          <pc:docMk/>
          <pc:sldMk cId="1726560273" sldId="1411"/>
        </pc:sldMkLst>
      </pc:sldChg>
      <pc:sldChg chg="modNotesTx">
        <pc:chgData name="Robert Moreira" userId="29e0d3868d04804d" providerId="LiveId" clId="{02C375CC-CD63-407C-BB4D-B052E13B9053}" dt="2025-04-01T19:48:49.197" v="1497" actId="20577"/>
        <pc:sldMkLst>
          <pc:docMk/>
          <pc:sldMk cId="1672212666" sldId="1413"/>
        </pc:sldMkLst>
      </pc:sldChg>
      <pc:sldChg chg="addSp modSp mod">
        <pc:chgData name="Robert Moreira" userId="29e0d3868d04804d" providerId="LiveId" clId="{02C375CC-CD63-407C-BB4D-B052E13B9053}" dt="2025-04-01T19:58:46.308" v="1611" actId="1076"/>
        <pc:sldMkLst>
          <pc:docMk/>
          <pc:sldMk cId="3530236026" sldId="1414"/>
        </pc:sldMkLst>
      </pc:sldChg>
      <pc:sldChg chg="modNotesTx">
        <pc:chgData name="Robert Moreira" userId="29e0d3868d04804d" providerId="LiveId" clId="{02C375CC-CD63-407C-BB4D-B052E13B9053}" dt="2025-04-01T20:05:56.250" v="1648" actId="20577"/>
        <pc:sldMkLst>
          <pc:docMk/>
          <pc:sldMk cId="155574350" sldId="1415"/>
        </pc:sldMkLst>
      </pc:sldChg>
      <pc:sldChg chg="modSp mod">
        <pc:chgData name="Robert Moreira" userId="29e0d3868d04804d" providerId="LiveId" clId="{02C375CC-CD63-407C-BB4D-B052E13B9053}" dt="2025-04-01T20:07:18.396" v="1649" actId="313"/>
        <pc:sldMkLst>
          <pc:docMk/>
          <pc:sldMk cId="3846958596" sldId="1416"/>
        </pc:sldMkLst>
      </pc:sldChg>
      <pc:sldChg chg="addSp modSp mod modNotesTx">
        <pc:chgData name="Robert Moreira" userId="29e0d3868d04804d" providerId="LiveId" clId="{02C375CC-CD63-407C-BB4D-B052E13B9053}" dt="2025-04-01T20:11:35.177" v="1675" actId="20577"/>
        <pc:sldMkLst>
          <pc:docMk/>
          <pc:sldMk cId="3846234101" sldId="1417"/>
        </pc:sldMkLst>
      </pc:sldChg>
      <pc:sldChg chg="addSp delSp modSp mod modNotesTx">
        <pc:chgData name="Robert Moreira" userId="29e0d3868d04804d" providerId="LiveId" clId="{02C375CC-CD63-407C-BB4D-B052E13B9053}" dt="2025-04-01T20:14:08.180" v="1708" actId="20577"/>
        <pc:sldMkLst>
          <pc:docMk/>
          <pc:sldMk cId="3631853005" sldId="1418"/>
        </pc:sldMkLst>
      </pc:sldChg>
      <pc:sldChg chg="modSp mod modNotesTx">
        <pc:chgData name="Robert Moreira" userId="29e0d3868d04804d" providerId="LiveId" clId="{02C375CC-CD63-407C-BB4D-B052E13B9053}" dt="2025-04-01T20:15:10.269" v="1729" actId="20577"/>
        <pc:sldMkLst>
          <pc:docMk/>
          <pc:sldMk cId="4256162895" sldId="1419"/>
        </pc:sldMkLst>
      </pc:sldChg>
      <pc:sldChg chg="modNotesTx">
        <pc:chgData name="Robert Moreira" userId="29e0d3868d04804d" providerId="LiveId" clId="{02C375CC-CD63-407C-BB4D-B052E13B9053}" dt="2025-04-01T20:17:19.408" v="1751" actId="20577"/>
        <pc:sldMkLst>
          <pc:docMk/>
          <pc:sldMk cId="529757929" sldId="1420"/>
        </pc:sldMkLst>
      </pc:sldChg>
      <pc:sldChg chg="modSp mod">
        <pc:chgData name="Robert Moreira" userId="29e0d3868d04804d" providerId="LiveId" clId="{02C375CC-CD63-407C-BB4D-B052E13B9053}" dt="2025-04-01T20:27:56.877" v="1817" actId="13926"/>
        <pc:sldMkLst>
          <pc:docMk/>
          <pc:sldMk cId="296024738" sldId="1423"/>
        </pc:sldMkLst>
      </pc:sldChg>
      <pc:sldChg chg="modSp mod modNotesTx">
        <pc:chgData name="Robert Moreira" userId="29e0d3868d04804d" providerId="LiveId" clId="{02C375CC-CD63-407C-BB4D-B052E13B9053}" dt="2025-04-01T20:34:14.771" v="1850" actId="20577"/>
        <pc:sldMkLst>
          <pc:docMk/>
          <pc:sldMk cId="2638103191" sldId="1427"/>
        </pc:sldMkLst>
      </pc:sldChg>
      <pc:sldChg chg="addSp modSp mod modNotesTx">
        <pc:chgData name="Robert Moreira" userId="29e0d3868d04804d" providerId="LiveId" clId="{02C375CC-CD63-407C-BB4D-B052E13B9053}" dt="2025-04-01T20:47:11.006" v="1957" actId="20577"/>
        <pc:sldMkLst>
          <pc:docMk/>
          <pc:sldMk cId="2688426155" sldId="1429"/>
        </pc:sldMkLst>
      </pc:sldChg>
      <pc:sldChg chg="modNotesTx">
        <pc:chgData name="Robert Moreira" userId="29e0d3868d04804d" providerId="LiveId" clId="{02C375CC-CD63-407C-BB4D-B052E13B9053}" dt="2025-04-01T20:48:41.364" v="2013" actId="20577"/>
        <pc:sldMkLst>
          <pc:docMk/>
          <pc:sldMk cId="78312713" sldId="1430"/>
        </pc:sldMkLst>
      </pc:sldChg>
      <pc:sldChg chg="modNotesTx">
        <pc:chgData name="Robert Moreira" userId="29e0d3868d04804d" providerId="LiveId" clId="{02C375CC-CD63-407C-BB4D-B052E13B9053}" dt="2025-04-01T20:50:29.291" v="2026" actId="20577"/>
        <pc:sldMkLst>
          <pc:docMk/>
          <pc:sldMk cId="3546848412" sldId="1431"/>
        </pc:sldMkLst>
      </pc:sldChg>
      <pc:sldChg chg="modSp mod modNotesTx">
        <pc:chgData name="Robert Moreira" userId="29e0d3868d04804d" providerId="LiveId" clId="{02C375CC-CD63-407C-BB4D-B052E13B9053}" dt="2025-04-02T14:40:56.448" v="2054" actId="113"/>
        <pc:sldMkLst>
          <pc:docMk/>
          <pc:sldMk cId="474372092" sldId="1432"/>
        </pc:sldMkLst>
      </pc:sldChg>
      <pc:sldChg chg="modNotesTx">
        <pc:chgData name="Robert Moreira" userId="29e0d3868d04804d" providerId="LiveId" clId="{02C375CC-CD63-407C-BB4D-B052E13B9053}" dt="2025-04-02T14:42:58.632" v="2081" actId="20577"/>
        <pc:sldMkLst>
          <pc:docMk/>
          <pc:sldMk cId="1653362116" sldId="1433"/>
        </pc:sldMkLst>
      </pc:sldChg>
      <pc:sldChg chg="modSp mod">
        <pc:chgData name="Robert Moreira" userId="29e0d3868d04804d" providerId="LiveId" clId="{02C375CC-CD63-407C-BB4D-B052E13B9053}" dt="2025-04-02T15:10:19.352" v="2088" actId="313"/>
        <pc:sldMkLst>
          <pc:docMk/>
          <pc:sldMk cId="3183778604" sldId="1436"/>
        </pc:sldMkLst>
      </pc:sldChg>
      <pc:sldChg chg="modSp mod">
        <pc:chgData name="Robert Moreira" userId="29e0d3868d04804d" providerId="LiveId" clId="{02C375CC-CD63-407C-BB4D-B052E13B9053}" dt="2025-04-02T15:21:38.314" v="2090" actId="6549"/>
        <pc:sldMkLst>
          <pc:docMk/>
          <pc:sldMk cId="3322610552" sldId="1440"/>
        </pc:sldMkLst>
      </pc:sldChg>
      <pc:sldChg chg="addSp modSp mod modNotesTx">
        <pc:chgData name="Robert Moreira" userId="29e0d3868d04804d" providerId="LiveId" clId="{02C375CC-CD63-407C-BB4D-B052E13B9053}" dt="2025-04-02T15:26:57.894" v="2227" actId="20577"/>
        <pc:sldMkLst>
          <pc:docMk/>
          <pc:sldMk cId="162016234" sldId="1443"/>
        </pc:sldMkLst>
      </pc:sldChg>
    </pc:docChg>
  </pc:docChgLst>
  <pc:docChgLst>
    <pc:chgData name="Robert Moreira" userId="29e0d3868d04804d" providerId="LiveId" clId="{BB854AA6-3708-4A08-AC34-56CE516FA8FB}"/>
    <pc:docChg chg="custSel modSld">
      <pc:chgData name="Robert Moreira" userId="29e0d3868d04804d" providerId="LiveId" clId="{BB854AA6-3708-4A08-AC34-56CE516FA8FB}" dt="2025-09-16T20:20:50.407" v="339" actId="113"/>
      <pc:docMkLst>
        <pc:docMk/>
      </pc:docMkLst>
      <pc:sldChg chg="modSp mod">
        <pc:chgData name="Robert Moreira" userId="29e0d3868d04804d" providerId="LiveId" clId="{BB854AA6-3708-4A08-AC34-56CE516FA8FB}" dt="2025-09-08T17:10:34.799" v="7" actId="20577"/>
        <pc:sldMkLst>
          <pc:docMk/>
          <pc:sldMk cId="3677511392" sldId="1437"/>
        </pc:sldMkLst>
        <pc:spChg chg="mod">
          <ac:chgData name="Robert Moreira" userId="29e0d3868d04804d" providerId="LiveId" clId="{BB854AA6-3708-4A08-AC34-56CE516FA8FB}" dt="2025-09-08T17:10:31.519" v="6" actId="20577"/>
          <ac:spMkLst>
            <pc:docMk/>
            <pc:sldMk cId="3677511392" sldId="1437"/>
            <ac:spMk id="24" creationId="{362935E3-18C1-1D92-D797-5063E9C9184D}"/>
          </ac:spMkLst>
        </pc:spChg>
        <pc:spChg chg="mod">
          <ac:chgData name="Robert Moreira" userId="29e0d3868d04804d" providerId="LiveId" clId="{BB854AA6-3708-4A08-AC34-56CE516FA8FB}" dt="2025-09-08T17:10:34.799" v="7" actId="20577"/>
          <ac:spMkLst>
            <pc:docMk/>
            <pc:sldMk cId="3677511392" sldId="1437"/>
            <ac:spMk id="28" creationId="{C6183421-B0AB-C544-35C6-17631A1AD331}"/>
          </ac:spMkLst>
        </pc:spChg>
        <pc:spChg chg="mod">
          <ac:chgData name="Robert Moreira" userId="29e0d3868d04804d" providerId="LiveId" clId="{BB854AA6-3708-4A08-AC34-56CE516FA8FB}" dt="2025-09-08T17:10:28.941" v="5" actId="20577"/>
          <ac:spMkLst>
            <pc:docMk/>
            <pc:sldMk cId="3677511392" sldId="1437"/>
            <ac:spMk id="30" creationId="{2F369EC3-A018-CBD5-58B4-AD32C26CBC5D}"/>
          </ac:spMkLst>
        </pc:spChg>
      </pc:sldChg>
      <pc:sldChg chg="modSp mod">
        <pc:chgData name="Robert Moreira" userId="29e0d3868d04804d" providerId="LiveId" clId="{BB854AA6-3708-4A08-AC34-56CE516FA8FB}" dt="2025-09-08T17:10:23.405" v="4" actId="20577"/>
        <pc:sldMkLst>
          <pc:docMk/>
          <pc:sldMk cId="3035564543" sldId="1438"/>
        </pc:sldMkLst>
        <pc:spChg chg="mod">
          <ac:chgData name="Robert Moreira" userId="29e0d3868d04804d" providerId="LiveId" clId="{BB854AA6-3708-4A08-AC34-56CE516FA8FB}" dt="2025-09-08T17:10:23.405" v="4" actId="20577"/>
          <ac:spMkLst>
            <pc:docMk/>
            <pc:sldMk cId="3035564543" sldId="1438"/>
            <ac:spMk id="3" creationId="{6F4D5B4E-FCBC-5E50-6EE9-2EE507DA0014}"/>
          </ac:spMkLst>
        </pc:spChg>
      </pc:sldChg>
      <pc:sldChg chg="addSp modSp mod">
        <pc:chgData name="Robert Moreira" userId="29e0d3868d04804d" providerId="LiveId" clId="{BB854AA6-3708-4A08-AC34-56CE516FA8FB}" dt="2025-09-08T17:46:48.906" v="125" actId="1076"/>
        <pc:sldMkLst>
          <pc:docMk/>
          <pc:sldMk cId="655752291" sldId="1444"/>
        </pc:sldMkLst>
        <pc:spChg chg="mod">
          <ac:chgData name="Robert Moreira" userId="29e0d3868d04804d" providerId="LiveId" clId="{BB854AA6-3708-4A08-AC34-56CE516FA8FB}" dt="2025-09-08T17:46:35.156" v="119" actId="14100"/>
          <ac:spMkLst>
            <pc:docMk/>
            <pc:sldMk cId="655752291" sldId="1444"/>
            <ac:spMk id="2" creationId="{D4909169-B872-CE07-81B8-1546C9B0472F}"/>
          </ac:spMkLst>
        </pc:spChg>
        <pc:spChg chg="add mod">
          <ac:chgData name="Robert Moreira" userId="29e0d3868d04804d" providerId="LiveId" clId="{BB854AA6-3708-4A08-AC34-56CE516FA8FB}" dt="2025-09-08T17:41:34.859" v="56" actId="255"/>
          <ac:spMkLst>
            <pc:docMk/>
            <pc:sldMk cId="655752291" sldId="1444"/>
            <ac:spMk id="11" creationId="{199B74FE-0CD4-9B14-C34B-17C686A57280}"/>
          </ac:spMkLst>
        </pc:spChg>
        <pc:spChg chg="add mod">
          <ac:chgData name="Robert Moreira" userId="29e0d3868d04804d" providerId="LiveId" clId="{BB854AA6-3708-4A08-AC34-56CE516FA8FB}" dt="2025-09-08T17:46:48.906" v="125" actId="1076"/>
          <ac:spMkLst>
            <pc:docMk/>
            <pc:sldMk cId="655752291" sldId="1444"/>
            <ac:spMk id="13" creationId="{1C11B775-E329-FAF2-B28A-5C2780817E52}"/>
          </ac:spMkLst>
        </pc:spChg>
      </pc:sldChg>
      <pc:sldChg chg="addSp modSp mod">
        <pc:chgData name="Robert Moreira" userId="29e0d3868d04804d" providerId="LiveId" clId="{BB854AA6-3708-4A08-AC34-56CE516FA8FB}" dt="2025-09-08T18:05:52.637" v="254" actId="1582"/>
        <pc:sldMkLst>
          <pc:docMk/>
          <pc:sldMk cId="3048228487" sldId="1447"/>
        </pc:sldMkLst>
        <pc:spChg chg="add mod">
          <ac:chgData name="Robert Moreira" userId="29e0d3868d04804d" providerId="LiveId" clId="{BB854AA6-3708-4A08-AC34-56CE516FA8FB}" dt="2025-09-08T18:05:42.498" v="252" actId="1076"/>
          <ac:spMkLst>
            <pc:docMk/>
            <pc:sldMk cId="3048228487" sldId="1447"/>
            <ac:spMk id="2" creationId="{543CE6BB-D2A1-566D-5657-8B0DCA266126}"/>
          </ac:spMkLst>
        </pc:spChg>
        <pc:cxnChg chg="add mod">
          <ac:chgData name="Robert Moreira" userId="29e0d3868d04804d" providerId="LiveId" clId="{BB854AA6-3708-4A08-AC34-56CE516FA8FB}" dt="2025-09-08T18:05:52.637" v="254" actId="1582"/>
          <ac:cxnSpMkLst>
            <pc:docMk/>
            <pc:sldMk cId="3048228487" sldId="1447"/>
            <ac:cxnSpMk id="15" creationId="{867F808B-278C-D686-7146-17D7756E66F1}"/>
          </ac:cxnSpMkLst>
        </pc:cxnChg>
      </pc:sldChg>
      <pc:sldChg chg="addSp modSp mod">
        <pc:chgData name="Robert Moreira" userId="29e0d3868d04804d" providerId="LiveId" clId="{BB854AA6-3708-4A08-AC34-56CE516FA8FB}" dt="2025-09-08T19:41:00.726" v="257" actId="14100"/>
        <pc:sldMkLst>
          <pc:docMk/>
          <pc:sldMk cId="2329282592" sldId="1469"/>
        </pc:sldMkLst>
        <pc:spChg chg="add mod">
          <ac:chgData name="Robert Moreira" userId="29e0d3868d04804d" providerId="LiveId" clId="{BB854AA6-3708-4A08-AC34-56CE516FA8FB}" dt="2025-09-08T19:41:00.726" v="257" actId="14100"/>
          <ac:spMkLst>
            <pc:docMk/>
            <pc:sldMk cId="2329282592" sldId="1469"/>
            <ac:spMk id="2" creationId="{6CB53428-DBC9-4326-7427-F267559A729F}"/>
          </ac:spMkLst>
        </pc:spChg>
      </pc:sldChg>
      <pc:sldChg chg="addSp modSp mod">
        <pc:chgData name="Robert Moreira" userId="29e0d3868d04804d" providerId="LiveId" clId="{BB854AA6-3708-4A08-AC34-56CE516FA8FB}" dt="2025-09-08T20:02:59.783" v="296" actId="14100"/>
        <pc:sldMkLst>
          <pc:docMk/>
          <pc:sldMk cId="2892589613" sldId="1473"/>
        </pc:sldMkLst>
        <pc:spChg chg="add mod">
          <ac:chgData name="Robert Moreira" userId="29e0d3868d04804d" providerId="LiveId" clId="{BB854AA6-3708-4A08-AC34-56CE516FA8FB}" dt="2025-09-08T20:02:59.783" v="296" actId="14100"/>
          <ac:spMkLst>
            <pc:docMk/>
            <pc:sldMk cId="2892589613" sldId="1473"/>
            <ac:spMk id="2" creationId="{CE038806-3E75-56FD-B74D-D522C637E208}"/>
          </ac:spMkLst>
        </pc:spChg>
      </pc:sldChg>
      <pc:sldChg chg="addSp modSp mod">
        <pc:chgData name="Robert Moreira" userId="29e0d3868d04804d" providerId="LiveId" clId="{BB854AA6-3708-4A08-AC34-56CE516FA8FB}" dt="2025-09-08T20:16:30.006" v="333" actId="14100"/>
        <pc:sldMkLst>
          <pc:docMk/>
          <pc:sldMk cId="3313206400" sldId="1477"/>
        </pc:sldMkLst>
        <pc:spChg chg="add mod">
          <ac:chgData name="Robert Moreira" userId="29e0d3868d04804d" providerId="LiveId" clId="{BB854AA6-3708-4A08-AC34-56CE516FA8FB}" dt="2025-09-08T20:16:12.773" v="327" actId="20577"/>
          <ac:spMkLst>
            <pc:docMk/>
            <pc:sldMk cId="3313206400" sldId="1477"/>
            <ac:spMk id="2" creationId="{737CF6DB-B80E-4137-145C-EE6010812794}"/>
          </ac:spMkLst>
        </pc:spChg>
        <pc:cxnChg chg="add mod">
          <ac:chgData name="Robert Moreira" userId="29e0d3868d04804d" providerId="LiveId" clId="{BB854AA6-3708-4A08-AC34-56CE516FA8FB}" dt="2025-09-08T20:16:23.277" v="329" actId="1582"/>
          <ac:cxnSpMkLst>
            <pc:docMk/>
            <pc:sldMk cId="3313206400" sldId="1477"/>
            <ac:cxnSpMk id="9" creationId="{B8C27B33-D936-724B-1471-43DB913F78BD}"/>
          </ac:cxnSpMkLst>
        </pc:cxnChg>
        <pc:cxnChg chg="add mod">
          <ac:chgData name="Robert Moreira" userId="29e0d3868d04804d" providerId="LiveId" clId="{BB854AA6-3708-4A08-AC34-56CE516FA8FB}" dt="2025-09-08T20:16:30.006" v="333" actId="14100"/>
          <ac:cxnSpMkLst>
            <pc:docMk/>
            <pc:sldMk cId="3313206400" sldId="1477"/>
            <ac:cxnSpMk id="10" creationId="{F99E940C-438F-BDDF-BF72-8D6FC91D1B0B}"/>
          </ac:cxnSpMkLst>
        </pc:cxnChg>
      </pc:sldChg>
      <pc:sldChg chg="modSp mod">
        <pc:chgData name="Robert Moreira" userId="29e0d3868d04804d" providerId="LiveId" clId="{BB854AA6-3708-4A08-AC34-56CE516FA8FB}" dt="2025-09-16T19:20:18.369" v="338" actId="1038"/>
        <pc:sldMkLst>
          <pc:docMk/>
          <pc:sldMk cId="3898093611" sldId="1505"/>
        </pc:sldMkLst>
        <pc:spChg chg="mod">
          <ac:chgData name="Robert Moreira" userId="29e0d3868d04804d" providerId="LiveId" clId="{BB854AA6-3708-4A08-AC34-56CE516FA8FB}" dt="2025-09-16T19:20:18.369" v="338" actId="1038"/>
          <ac:spMkLst>
            <pc:docMk/>
            <pc:sldMk cId="3898093611" sldId="1505"/>
            <ac:spMk id="12" creationId="{5F070DCB-F95A-F7E4-0D28-878EE51563DB}"/>
          </ac:spMkLst>
        </pc:spChg>
      </pc:sldChg>
      <pc:sldChg chg="modSp mod">
        <pc:chgData name="Robert Moreira" userId="29e0d3868d04804d" providerId="LiveId" clId="{BB854AA6-3708-4A08-AC34-56CE516FA8FB}" dt="2025-09-16T20:20:50.407" v="339" actId="113"/>
        <pc:sldMkLst>
          <pc:docMk/>
          <pc:sldMk cId="559485584" sldId="1599"/>
        </pc:sldMkLst>
        <pc:spChg chg="mod">
          <ac:chgData name="Robert Moreira" userId="29e0d3868d04804d" providerId="LiveId" clId="{BB854AA6-3708-4A08-AC34-56CE516FA8FB}" dt="2025-09-16T20:20:50.407" v="339" actId="113"/>
          <ac:spMkLst>
            <pc:docMk/>
            <pc:sldMk cId="559485584" sldId="1599"/>
            <ac:spMk id="35" creationId="{94CF83BE-38AC-AB4F-9F6A-C8E6D4228201}"/>
          </ac:spMkLst>
        </pc:spChg>
      </pc:sldChg>
    </pc:docChg>
  </pc:docChgLst>
  <pc:docChgLst>
    <pc:chgData name="Robert Moreira" userId="29e0d3868d04804d" providerId="LiveId" clId="{A99F2DEA-7DF4-4555-8140-914A881733E3}"/>
    <pc:docChg chg="undo redo custSel addSld delSld modSld delMainMaster">
      <pc:chgData name="Robert Moreira" userId="29e0d3868d04804d" providerId="LiveId" clId="{A99F2DEA-7DF4-4555-8140-914A881733E3}" dt="2024-11-07T15:52:53.729" v="2288" actId="20577"/>
      <pc:docMkLst>
        <pc:docMk/>
      </pc:docMkLst>
      <pc:sldChg chg="new del">
        <pc:chgData name="Robert Moreira" userId="29e0d3868d04804d" providerId="LiveId" clId="{A99F2DEA-7DF4-4555-8140-914A881733E3}" dt="2024-09-05T17:39:36.605" v="4" actId="47"/>
        <pc:sldMkLst>
          <pc:docMk/>
          <pc:sldMk cId="3207428607" sldId="256"/>
        </pc:sldMkLst>
      </pc:sldChg>
      <pc:sldChg chg="delSp modSp add del mod">
        <pc:chgData name="Robert Moreira" userId="29e0d3868d04804d" providerId="LiveId" clId="{A99F2DEA-7DF4-4555-8140-914A881733E3}" dt="2024-09-13T12:29:39.523" v="1416" actId="20577"/>
        <pc:sldMkLst>
          <pc:docMk/>
          <pc:sldMk cId="1076852498" sldId="1102"/>
        </pc:sldMkLst>
      </pc:sldChg>
      <pc:sldChg chg="addSp delSp modSp add del mod">
        <pc:chgData name="Robert Moreira" userId="29e0d3868d04804d" providerId="LiveId" clId="{A99F2DEA-7DF4-4555-8140-914A881733E3}" dt="2024-09-05T17:50:00.340" v="43" actId="20577"/>
        <pc:sldMkLst>
          <pc:docMk/>
          <pc:sldMk cId="2945300419" sldId="1103"/>
        </pc:sldMkLst>
      </pc:sldChg>
      <pc:sldChg chg="add del">
        <pc:chgData name="Robert Moreira" userId="29e0d3868d04804d" providerId="LiveId" clId="{A99F2DEA-7DF4-4555-8140-914A881733E3}" dt="2024-09-05T17:39:32.943" v="3"/>
        <pc:sldMkLst>
          <pc:docMk/>
          <pc:sldMk cId="1269302488" sldId="1261"/>
        </pc:sldMkLst>
      </pc:sldChg>
      <pc:sldChg chg="add del">
        <pc:chgData name="Robert Moreira" userId="29e0d3868d04804d" providerId="LiveId" clId="{A99F2DEA-7DF4-4555-8140-914A881733E3}" dt="2024-09-05T17:39:32.943" v="3"/>
        <pc:sldMkLst>
          <pc:docMk/>
          <pc:sldMk cId="2316795025" sldId="1262"/>
        </pc:sldMkLst>
      </pc:sldChg>
      <pc:sldChg chg="modSp add del mod">
        <pc:chgData name="Robert Moreira" userId="29e0d3868d04804d" providerId="LiveId" clId="{A99F2DEA-7DF4-4555-8140-914A881733E3}" dt="2024-09-05T20:21:16.903" v="58" actId="1076"/>
        <pc:sldMkLst>
          <pc:docMk/>
          <pc:sldMk cId="2343749322" sldId="1383"/>
        </pc:sldMkLst>
      </pc:sldChg>
      <pc:sldChg chg="add del">
        <pc:chgData name="Robert Moreira" userId="29e0d3868d04804d" providerId="LiveId" clId="{A99F2DEA-7DF4-4555-8140-914A881733E3}" dt="2024-09-05T17:39:32.943" v="3"/>
        <pc:sldMkLst>
          <pc:docMk/>
          <pc:sldMk cId="2272271902" sldId="1384"/>
        </pc:sldMkLst>
      </pc:sldChg>
      <pc:sldChg chg="add del">
        <pc:chgData name="Robert Moreira" userId="29e0d3868d04804d" providerId="LiveId" clId="{A99F2DEA-7DF4-4555-8140-914A881733E3}" dt="2024-09-05T17:39:32.943" v="3"/>
        <pc:sldMkLst>
          <pc:docMk/>
          <pc:sldMk cId="492709919" sldId="1385"/>
        </pc:sldMkLst>
      </pc:sldChg>
      <pc:sldChg chg="add del">
        <pc:chgData name="Robert Moreira" userId="29e0d3868d04804d" providerId="LiveId" clId="{A99F2DEA-7DF4-4555-8140-914A881733E3}" dt="2024-09-05T17:39:32.943" v="3"/>
        <pc:sldMkLst>
          <pc:docMk/>
          <pc:sldMk cId="2839879799" sldId="1386"/>
        </pc:sldMkLst>
      </pc:sldChg>
      <pc:sldChg chg="add del">
        <pc:chgData name="Robert Moreira" userId="29e0d3868d04804d" providerId="LiveId" clId="{A99F2DEA-7DF4-4555-8140-914A881733E3}" dt="2024-09-05T17:39:32.943" v="3"/>
        <pc:sldMkLst>
          <pc:docMk/>
          <pc:sldMk cId="2226914402" sldId="1387"/>
        </pc:sldMkLst>
      </pc:sldChg>
      <pc:sldChg chg="add del">
        <pc:chgData name="Robert Moreira" userId="29e0d3868d04804d" providerId="LiveId" clId="{A99F2DEA-7DF4-4555-8140-914A881733E3}" dt="2024-09-05T17:39:32.943" v="3"/>
        <pc:sldMkLst>
          <pc:docMk/>
          <pc:sldMk cId="3038646023" sldId="1388"/>
        </pc:sldMkLst>
      </pc:sldChg>
      <pc:sldChg chg="add del">
        <pc:chgData name="Robert Moreira" userId="29e0d3868d04804d" providerId="LiveId" clId="{A99F2DEA-7DF4-4555-8140-914A881733E3}" dt="2024-09-05T17:39:32.943" v="3"/>
        <pc:sldMkLst>
          <pc:docMk/>
          <pc:sldMk cId="727391990" sldId="1389"/>
        </pc:sldMkLst>
      </pc:sldChg>
      <pc:sldChg chg="add del">
        <pc:chgData name="Robert Moreira" userId="29e0d3868d04804d" providerId="LiveId" clId="{A99F2DEA-7DF4-4555-8140-914A881733E3}" dt="2024-09-05T17:39:32.943" v="3"/>
        <pc:sldMkLst>
          <pc:docMk/>
          <pc:sldMk cId="1661922102" sldId="1390"/>
        </pc:sldMkLst>
      </pc:sldChg>
      <pc:sldChg chg="addSp modSp add del mod">
        <pc:chgData name="Robert Moreira" userId="29e0d3868d04804d" providerId="LiveId" clId="{A99F2DEA-7DF4-4555-8140-914A881733E3}" dt="2024-09-06T12:58:14.901" v="63" actId="1076"/>
        <pc:sldMkLst>
          <pc:docMk/>
          <pc:sldMk cId="300184925" sldId="1394"/>
        </pc:sldMkLst>
      </pc:sldChg>
      <pc:sldChg chg="modSp add del mod">
        <pc:chgData name="Robert Moreira" userId="29e0d3868d04804d" providerId="LiveId" clId="{A99F2DEA-7DF4-4555-8140-914A881733E3}" dt="2024-09-06T13:08:52.089" v="65" actId="113"/>
        <pc:sldMkLst>
          <pc:docMk/>
          <pc:sldMk cId="731968904" sldId="1395"/>
        </pc:sldMkLst>
      </pc:sldChg>
      <pc:sldChg chg="add del">
        <pc:chgData name="Robert Moreira" userId="29e0d3868d04804d" providerId="LiveId" clId="{A99F2DEA-7DF4-4555-8140-914A881733E3}" dt="2024-09-05T17:39:32.943" v="3"/>
        <pc:sldMkLst>
          <pc:docMk/>
          <pc:sldMk cId="2367498021" sldId="1396"/>
        </pc:sldMkLst>
      </pc:sldChg>
      <pc:sldChg chg="add del">
        <pc:chgData name="Robert Moreira" userId="29e0d3868d04804d" providerId="LiveId" clId="{A99F2DEA-7DF4-4555-8140-914A881733E3}" dt="2024-09-05T17:39:32.943" v="3"/>
        <pc:sldMkLst>
          <pc:docMk/>
          <pc:sldMk cId="670986414" sldId="1397"/>
        </pc:sldMkLst>
      </pc:sldChg>
      <pc:sldChg chg="add del">
        <pc:chgData name="Robert Moreira" userId="29e0d3868d04804d" providerId="LiveId" clId="{A99F2DEA-7DF4-4555-8140-914A881733E3}" dt="2024-09-05T17:39:32.943" v="3"/>
        <pc:sldMkLst>
          <pc:docMk/>
          <pc:sldMk cId="1559788631" sldId="1398"/>
        </pc:sldMkLst>
      </pc:sldChg>
      <pc:sldChg chg="add del">
        <pc:chgData name="Robert Moreira" userId="29e0d3868d04804d" providerId="LiveId" clId="{A99F2DEA-7DF4-4555-8140-914A881733E3}" dt="2024-09-05T17:39:32.943" v="3"/>
        <pc:sldMkLst>
          <pc:docMk/>
          <pc:sldMk cId="1726560273" sldId="1411"/>
        </pc:sldMkLst>
      </pc:sldChg>
      <pc:sldChg chg="add del">
        <pc:chgData name="Robert Moreira" userId="29e0d3868d04804d" providerId="LiveId" clId="{A99F2DEA-7DF4-4555-8140-914A881733E3}" dt="2024-09-05T17:39:32.943" v="3"/>
        <pc:sldMkLst>
          <pc:docMk/>
          <pc:sldMk cId="1846978974" sldId="1412"/>
        </pc:sldMkLst>
      </pc:sldChg>
      <pc:sldChg chg="add del">
        <pc:chgData name="Robert Moreira" userId="29e0d3868d04804d" providerId="LiveId" clId="{A99F2DEA-7DF4-4555-8140-914A881733E3}" dt="2024-09-05T17:39:32.943" v="3"/>
        <pc:sldMkLst>
          <pc:docMk/>
          <pc:sldMk cId="1672212666" sldId="1413"/>
        </pc:sldMkLst>
      </pc:sldChg>
      <pc:sldChg chg="add del">
        <pc:chgData name="Robert Moreira" userId="29e0d3868d04804d" providerId="LiveId" clId="{A99F2DEA-7DF4-4555-8140-914A881733E3}" dt="2024-09-05T17:39:32.943" v="3"/>
        <pc:sldMkLst>
          <pc:docMk/>
          <pc:sldMk cId="3530236026" sldId="1414"/>
        </pc:sldMkLst>
      </pc:sldChg>
      <pc:sldChg chg="add del">
        <pc:chgData name="Robert Moreira" userId="29e0d3868d04804d" providerId="LiveId" clId="{A99F2DEA-7DF4-4555-8140-914A881733E3}" dt="2024-09-05T17:39:32.943" v="3"/>
        <pc:sldMkLst>
          <pc:docMk/>
          <pc:sldMk cId="155574350" sldId="1415"/>
        </pc:sldMkLst>
      </pc:sldChg>
      <pc:sldChg chg="add del">
        <pc:chgData name="Robert Moreira" userId="29e0d3868d04804d" providerId="LiveId" clId="{A99F2DEA-7DF4-4555-8140-914A881733E3}" dt="2024-09-05T17:39:32.943" v="3"/>
        <pc:sldMkLst>
          <pc:docMk/>
          <pc:sldMk cId="3846958596" sldId="1416"/>
        </pc:sldMkLst>
      </pc:sldChg>
      <pc:sldChg chg="add del">
        <pc:chgData name="Robert Moreira" userId="29e0d3868d04804d" providerId="LiveId" clId="{A99F2DEA-7DF4-4555-8140-914A881733E3}" dt="2024-09-05T17:39:32.943" v="3"/>
        <pc:sldMkLst>
          <pc:docMk/>
          <pc:sldMk cId="3846234101" sldId="1417"/>
        </pc:sldMkLst>
      </pc:sldChg>
      <pc:sldChg chg="addSp delSp modSp add del mod">
        <pc:chgData name="Robert Moreira" userId="29e0d3868d04804d" providerId="LiveId" clId="{A99F2DEA-7DF4-4555-8140-914A881733E3}" dt="2024-09-06T15:34:51.805" v="90" actId="14100"/>
        <pc:sldMkLst>
          <pc:docMk/>
          <pc:sldMk cId="3631853005" sldId="1418"/>
        </pc:sldMkLst>
      </pc:sldChg>
      <pc:sldChg chg="delSp add del mod">
        <pc:chgData name="Robert Moreira" userId="29e0d3868d04804d" providerId="LiveId" clId="{A99F2DEA-7DF4-4555-8140-914A881733E3}" dt="2024-09-06T15:43:00.566" v="91" actId="478"/>
        <pc:sldMkLst>
          <pc:docMk/>
          <pc:sldMk cId="4256162895" sldId="1419"/>
        </pc:sldMkLst>
      </pc:sldChg>
      <pc:sldChg chg="addSp delSp modSp add del mod modNotesTx">
        <pc:chgData name="Robert Moreira" userId="29e0d3868d04804d" providerId="LiveId" clId="{A99F2DEA-7DF4-4555-8140-914A881733E3}" dt="2024-09-06T16:21:13.291" v="199" actId="1037"/>
        <pc:sldMkLst>
          <pc:docMk/>
          <pc:sldMk cId="529757929" sldId="1420"/>
        </pc:sldMkLst>
      </pc:sldChg>
      <pc:sldChg chg="add del">
        <pc:chgData name="Robert Moreira" userId="29e0d3868d04804d" providerId="LiveId" clId="{A99F2DEA-7DF4-4555-8140-914A881733E3}" dt="2024-09-05T17:39:32.943" v="3"/>
        <pc:sldMkLst>
          <pc:docMk/>
          <pc:sldMk cId="48620466" sldId="1421"/>
        </pc:sldMkLst>
      </pc:sldChg>
      <pc:sldChg chg="add del">
        <pc:chgData name="Robert Moreira" userId="29e0d3868d04804d" providerId="LiveId" clId="{A99F2DEA-7DF4-4555-8140-914A881733E3}" dt="2024-09-05T17:39:32.943" v="3"/>
        <pc:sldMkLst>
          <pc:docMk/>
          <pc:sldMk cId="642046855" sldId="1422"/>
        </pc:sldMkLst>
      </pc:sldChg>
      <pc:sldChg chg="modSp add del mod">
        <pc:chgData name="Robert Moreira" userId="29e0d3868d04804d" providerId="LiveId" clId="{A99F2DEA-7DF4-4555-8140-914A881733E3}" dt="2024-09-06T16:31:38.328" v="200" actId="13926"/>
        <pc:sldMkLst>
          <pc:docMk/>
          <pc:sldMk cId="296024738" sldId="1423"/>
        </pc:sldMkLst>
      </pc:sldChg>
      <pc:sldChg chg="modSp add del mod">
        <pc:chgData name="Robert Moreira" userId="29e0d3868d04804d" providerId="LiveId" clId="{A99F2DEA-7DF4-4555-8140-914A881733E3}" dt="2024-09-06T16:35:26.442" v="202" actId="1036"/>
        <pc:sldMkLst>
          <pc:docMk/>
          <pc:sldMk cId="2638103191" sldId="1427"/>
        </pc:sldMkLst>
      </pc:sldChg>
      <pc:sldChg chg="add del">
        <pc:chgData name="Robert Moreira" userId="29e0d3868d04804d" providerId="LiveId" clId="{A99F2DEA-7DF4-4555-8140-914A881733E3}" dt="2024-09-05T17:39:32.943" v="3"/>
        <pc:sldMkLst>
          <pc:docMk/>
          <pc:sldMk cId="819480605" sldId="1428"/>
        </pc:sldMkLst>
      </pc:sldChg>
      <pc:sldChg chg="add del">
        <pc:chgData name="Robert Moreira" userId="29e0d3868d04804d" providerId="LiveId" clId="{A99F2DEA-7DF4-4555-8140-914A881733E3}" dt="2024-09-05T17:39:32.943" v="3"/>
        <pc:sldMkLst>
          <pc:docMk/>
          <pc:sldMk cId="2688426155" sldId="1429"/>
        </pc:sldMkLst>
      </pc:sldChg>
      <pc:sldChg chg="modSp add del mod">
        <pc:chgData name="Robert Moreira" userId="29e0d3868d04804d" providerId="LiveId" clId="{A99F2DEA-7DF4-4555-8140-914A881733E3}" dt="2024-09-09T19:36:37.571" v="224" actId="6549"/>
        <pc:sldMkLst>
          <pc:docMk/>
          <pc:sldMk cId="78312713" sldId="1430"/>
        </pc:sldMkLst>
      </pc:sldChg>
      <pc:sldChg chg="add del">
        <pc:chgData name="Robert Moreira" userId="29e0d3868d04804d" providerId="LiveId" clId="{A99F2DEA-7DF4-4555-8140-914A881733E3}" dt="2024-09-05T17:39:32.943" v="3"/>
        <pc:sldMkLst>
          <pc:docMk/>
          <pc:sldMk cId="3546848412" sldId="1431"/>
        </pc:sldMkLst>
      </pc:sldChg>
      <pc:sldChg chg="modSp add del mod">
        <pc:chgData name="Robert Moreira" userId="29e0d3868d04804d" providerId="LiveId" clId="{A99F2DEA-7DF4-4555-8140-914A881733E3}" dt="2024-09-09T20:43:48.975" v="424" actId="33524"/>
        <pc:sldMkLst>
          <pc:docMk/>
          <pc:sldMk cId="474372092" sldId="1432"/>
        </pc:sldMkLst>
      </pc:sldChg>
      <pc:sldChg chg="modSp add del mod">
        <pc:chgData name="Robert Moreira" userId="29e0d3868d04804d" providerId="LiveId" clId="{A99F2DEA-7DF4-4555-8140-914A881733E3}" dt="2024-09-09T20:46:35.891" v="459" actId="1036"/>
        <pc:sldMkLst>
          <pc:docMk/>
          <pc:sldMk cId="1653362116" sldId="1433"/>
        </pc:sldMkLst>
      </pc:sldChg>
      <pc:sldChg chg="add del">
        <pc:chgData name="Robert Moreira" userId="29e0d3868d04804d" providerId="LiveId" clId="{A99F2DEA-7DF4-4555-8140-914A881733E3}" dt="2024-09-05T17:39:32.943" v="3"/>
        <pc:sldMkLst>
          <pc:docMk/>
          <pc:sldMk cId="3291218119" sldId="1435"/>
        </pc:sldMkLst>
      </pc:sldChg>
      <pc:sldChg chg="modSp add del mod">
        <pc:chgData name="Robert Moreira" userId="29e0d3868d04804d" providerId="LiveId" clId="{A99F2DEA-7DF4-4555-8140-914A881733E3}" dt="2024-09-09T20:59:52.836" v="460" actId="6549"/>
        <pc:sldMkLst>
          <pc:docMk/>
          <pc:sldMk cId="3183778604" sldId="1436"/>
        </pc:sldMkLst>
      </pc:sldChg>
      <pc:sldChg chg="add del">
        <pc:chgData name="Robert Moreira" userId="29e0d3868d04804d" providerId="LiveId" clId="{A99F2DEA-7DF4-4555-8140-914A881733E3}" dt="2024-09-05T17:39:32.943" v="3"/>
        <pc:sldMkLst>
          <pc:docMk/>
          <pc:sldMk cId="3677511392" sldId="1437"/>
        </pc:sldMkLst>
      </pc:sldChg>
      <pc:sldChg chg="modSp add del mod">
        <pc:chgData name="Robert Moreira" userId="29e0d3868d04804d" providerId="LiveId" clId="{A99F2DEA-7DF4-4555-8140-914A881733E3}" dt="2024-09-09T23:34:28.983" v="461" actId="33524"/>
        <pc:sldMkLst>
          <pc:docMk/>
          <pc:sldMk cId="3035564543" sldId="1438"/>
        </pc:sldMkLst>
      </pc:sldChg>
      <pc:sldChg chg="add del">
        <pc:chgData name="Robert Moreira" userId="29e0d3868d04804d" providerId="LiveId" clId="{A99F2DEA-7DF4-4555-8140-914A881733E3}" dt="2024-09-05T17:39:32.943" v="3"/>
        <pc:sldMkLst>
          <pc:docMk/>
          <pc:sldMk cId="2059811332" sldId="1439"/>
        </pc:sldMkLst>
      </pc:sldChg>
      <pc:sldChg chg="addSp modSp add del mod">
        <pc:chgData name="Robert Moreira" userId="29e0d3868d04804d" providerId="LiveId" clId="{A99F2DEA-7DF4-4555-8140-914A881733E3}" dt="2024-09-09T23:49:45.936" v="467" actId="14100"/>
        <pc:sldMkLst>
          <pc:docMk/>
          <pc:sldMk cId="3322610552" sldId="1440"/>
        </pc:sldMkLst>
      </pc:sldChg>
      <pc:sldChg chg="add del">
        <pc:chgData name="Robert Moreira" userId="29e0d3868d04804d" providerId="LiveId" clId="{A99F2DEA-7DF4-4555-8140-914A881733E3}" dt="2024-09-05T17:39:32.943" v="3"/>
        <pc:sldMkLst>
          <pc:docMk/>
          <pc:sldMk cId="162016234" sldId="1443"/>
        </pc:sldMkLst>
      </pc:sldChg>
      <pc:sldChg chg="addSp modSp add del mod">
        <pc:chgData name="Robert Moreira" userId="29e0d3868d04804d" providerId="LiveId" clId="{A99F2DEA-7DF4-4555-8140-914A881733E3}" dt="2024-09-10T00:04:24.304" v="505" actId="1076"/>
        <pc:sldMkLst>
          <pc:docMk/>
          <pc:sldMk cId="655752291" sldId="1444"/>
        </pc:sldMkLst>
      </pc:sldChg>
      <pc:sldChg chg="modSp add del mod">
        <pc:chgData name="Robert Moreira" userId="29e0d3868d04804d" providerId="LiveId" clId="{A99F2DEA-7DF4-4555-8140-914A881733E3}" dt="2024-09-10T00:11:52.879" v="506" actId="113"/>
        <pc:sldMkLst>
          <pc:docMk/>
          <pc:sldMk cId="198770796" sldId="1445"/>
        </pc:sldMkLst>
      </pc:sldChg>
      <pc:sldChg chg="add del">
        <pc:chgData name="Robert Moreira" userId="29e0d3868d04804d" providerId="LiveId" clId="{A99F2DEA-7DF4-4555-8140-914A881733E3}" dt="2024-09-05T17:39:32.943" v="3"/>
        <pc:sldMkLst>
          <pc:docMk/>
          <pc:sldMk cId="1796446708" sldId="1446"/>
        </pc:sldMkLst>
      </pc:sldChg>
      <pc:sldChg chg="add del">
        <pc:chgData name="Robert Moreira" userId="29e0d3868d04804d" providerId="LiveId" clId="{A99F2DEA-7DF4-4555-8140-914A881733E3}" dt="2024-09-05T17:39:32.943" v="3"/>
        <pc:sldMkLst>
          <pc:docMk/>
          <pc:sldMk cId="3048228487" sldId="1447"/>
        </pc:sldMkLst>
      </pc:sldChg>
      <pc:sldChg chg="add del">
        <pc:chgData name="Robert Moreira" userId="29e0d3868d04804d" providerId="LiveId" clId="{A99F2DEA-7DF4-4555-8140-914A881733E3}" dt="2024-09-05T17:39:32.943" v="3"/>
        <pc:sldMkLst>
          <pc:docMk/>
          <pc:sldMk cId="4256545430" sldId="1448"/>
        </pc:sldMkLst>
      </pc:sldChg>
      <pc:sldChg chg="modSp add del mod">
        <pc:chgData name="Robert Moreira" userId="29e0d3868d04804d" providerId="LiveId" clId="{A99F2DEA-7DF4-4555-8140-914A881733E3}" dt="2024-09-10T00:38:54.900" v="507" actId="113"/>
        <pc:sldMkLst>
          <pc:docMk/>
          <pc:sldMk cId="4139623760" sldId="1449"/>
        </pc:sldMkLst>
      </pc:sldChg>
      <pc:sldChg chg="add del">
        <pc:chgData name="Robert Moreira" userId="29e0d3868d04804d" providerId="LiveId" clId="{A99F2DEA-7DF4-4555-8140-914A881733E3}" dt="2024-09-05T17:39:32.943" v="3"/>
        <pc:sldMkLst>
          <pc:docMk/>
          <pc:sldMk cId="2329282592" sldId="1469"/>
        </pc:sldMkLst>
      </pc:sldChg>
      <pc:sldChg chg="addSp delSp modSp add del mod">
        <pc:chgData name="Robert Moreira" userId="29e0d3868d04804d" providerId="LiveId" clId="{A99F2DEA-7DF4-4555-8140-914A881733E3}" dt="2024-09-10T20:56:20.156" v="555" actId="1038"/>
        <pc:sldMkLst>
          <pc:docMk/>
          <pc:sldMk cId="1211777126" sldId="1470"/>
        </pc:sldMkLst>
      </pc:sldChg>
      <pc:sldChg chg="add del">
        <pc:chgData name="Robert Moreira" userId="29e0d3868d04804d" providerId="LiveId" clId="{A99F2DEA-7DF4-4555-8140-914A881733E3}" dt="2024-09-05T17:39:32.943" v="3"/>
        <pc:sldMkLst>
          <pc:docMk/>
          <pc:sldMk cId="2892589613" sldId="1473"/>
        </pc:sldMkLst>
      </pc:sldChg>
      <pc:sldChg chg="add del">
        <pc:chgData name="Robert Moreira" userId="29e0d3868d04804d" providerId="LiveId" clId="{A99F2DEA-7DF4-4555-8140-914A881733E3}" dt="2024-09-05T17:39:32.943" v="3"/>
        <pc:sldMkLst>
          <pc:docMk/>
          <pc:sldMk cId="345940837" sldId="1474"/>
        </pc:sldMkLst>
      </pc:sldChg>
      <pc:sldChg chg="addSp modSp add del mod">
        <pc:chgData name="Robert Moreira" userId="29e0d3868d04804d" providerId="LiveId" clId="{A99F2DEA-7DF4-4555-8140-914A881733E3}" dt="2024-09-10T22:34:06.514" v="969" actId="13926"/>
        <pc:sldMkLst>
          <pc:docMk/>
          <pc:sldMk cId="2222799599" sldId="1475"/>
        </pc:sldMkLst>
      </pc:sldChg>
      <pc:sldChg chg="add del">
        <pc:chgData name="Robert Moreira" userId="29e0d3868d04804d" providerId="LiveId" clId="{A99F2DEA-7DF4-4555-8140-914A881733E3}" dt="2024-09-05T17:39:32.943" v="3"/>
        <pc:sldMkLst>
          <pc:docMk/>
          <pc:sldMk cId="3171912183" sldId="1476"/>
        </pc:sldMkLst>
      </pc:sldChg>
      <pc:sldChg chg="modSp add del mod">
        <pc:chgData name="Robert Moreira" userId="29e0d3868d04804d" providerId="LiveId" clId="{A99F2DEA-7DF4-4555-8140-914A881733E3}" dt="2024-09-11T13:16:53.379" v="970" actId="113"/>
        <pc:sldMkLst>
          <pc:docMk/>
          <pc:sldMk cId="3313206400" sldId="1477"/>
        </pc:sldMkLst>
      </pc:sldChg>
      <pc:sldChg chg="add del">
        <pc:chgData name="Robert Moreira" userId="29e0d3868d04804d" providerId="LiveId" clId="{A99F2DEA-7DF4-4555-8140-914A881733E3}" dt="2024-09-05T17:39:32.943" v="3"/>
        <pc:sldMkLst>
          <pc:docMk/>
          <pc:sldMk cId="1919487284" sldId="1478"/>
        </pc:sldMkLst>
      </pc:sldChg>
      <pc:sldChg chg="addSp modSp add del mod">
        <pc:chgData name="Robert Moreira" userId="29e0d3868d04804d" providerId="LiveId" clId="{A99F2DEA-7DF4-4555-8140-914A881733E3}" dt="2024-09-11T16:15:31.175" v="983" actId="14100"/>
        <pc:sldMkLst>
          <pc:docMk/>
          <pc:sldMk cId="1673291061" sldId="1479"/>
        </pc:sldMkLst>
      </pc:sldChg>
      <pc:sldChg chg="modSp add del mod">
        <pc:chgData name="Robert Moreira" userId="29e0d3868d04804d" providerId="LiveId" clId="{A99F2DEA-7DF4-4555-8140-914A881733E3}" dt="2024-09-11T16:04:34.984" v="976" actId="14100"/>
        <pc:sldMkLst>
          <pc:docMk/>
          <pc:sldMk cId="1733985712" sldId="1480"/>
        </pc:sldMkLst>
      </pc:sldChg>
      <pc:sldChg chg="add del">
        <pc:chgData name="Robert Moreira" userId="29e0d3868d04804d" providerId="LiveId" clId="{A99F2DEA-7DF4-4555-8140-914A881733E3}" dt="2024-09-05T17:39:32.943" v="3"/>
        <pc:sldMkLst>
          <pc:docMk/>
          <pc:sldMk cId="1787883515" sldId="1481"/>
        </pc:sldMkLst>
      </pc:sldChg>
      <pc:sldChg chg="add del">
        <pc:chgData name="Robert Moreira" userId="29e0d3868d04804d" providerId="LiveId" clId="{A99F2DEA-7DF4-4555-8140-914A881733E3}" dt="2024-09-05T17:39:32.943" v="3"/>
        <pc:sldMkLst>
          <pc:docMk/>
          <pc:sldMk cId="4032270052" sldId="1482"/>
        </pc:sldMkLst>
      </pc:sldChg>
      <pc:sldChg chg="add del">
        <pc:chgData name="Robert Moreira" userId="29e0d3868d04804d" providerId="LiveId" clId="{A99F2DEA-7DF4-4555-8140-914A881733E3}" dt="2024-09-05T17:39:32.943" v="3"/>
        <pc:sldMkLst>
          <pc:docMk/>
          <pc:sldMk cId="3068041216" sldId="1484"/>
        </pc:sldMkLst>
      </pc:sldChg>
      <pc:sldChg chg="add del">
        <pc:chgData name="Robert Moreira" userId="29e0d3868d04804d" providerId="LiveId" clId="{A99F2DEA-7DF4-4555-8140-914A881733E3}" dt="2024-09-05T17:39:32.943" v="3"/>
        <pc:sldMkLst>
          <pc:docMk/>
          <pc:sldMk cId="3007866326" sldId="1485"/>
        </pc:sldMkLst>
      </pc:sldChg>
      <pc:sldChg chg="add del modNotesTx">
        <pc:chgData name="Robert Moreira" userId="29e0d3868d04804d" providerId="LiveId" clId="{A99F2DEA-7DF4-4555-8140-914A881733E3}" dt="2024-09-11T18:48:49.710" v="1026" actId="6549"/>
        <pc:sldMkLst>
          <pc:docMk/>
          <pc:sldMk cId="3898093611" sldId="1505"/>
        </pc:sldMkLst>
      </pc:sldChg>
      <pc:sldChg chg="add del">
        <pc:chgData name="Robert Moreira" userId="29e0d3868d04804d" providerId="LiveId" clId="{A99F2DEA-7DF4-4555-8140-914A881733E3}" dt="2024-09-05T17:39:32.943" v="3"/>
        <pc:sldMkLst>
          <pc:docMk/>
          <pc:sldMk cId="1731376285" sldId="1506"/>
        </pc:sldMkLst>
      </pc:sldChg>
      <pc:sldChg chg="add del">
        <pc:chgData name="Robert Moreira" userId="29e0d3868d04804d" providerId="LiveId" clId="{A99F2DEA-7DF4-4555-8140-914A881733E3}" dt="2024-09-05T17:39:32.943" v="3"/>
        <pc:sldMkLst>
          <pc:docMk/>
          <pc:sldMk cId="1449574384" sldId="1507"/>
        </pc:sldMkLst>
      </pc:sldChg>
      <pc:sldChg chg="add del modNotesTx">
        <pc:chgData name="Robert Moreira" userId="29e0d3868d04804d" providerId="LiveId" clId="{A99F2DEA-7DF4-4555-8140-914A881733E3}" dt="2024-09-11T21:23:42.026" v="1075" actId="20577"/>
        <pc:sldMkLst>
          <pc:docMk/>
          <pc:sldMk cId="3195596791" sldId="1508"/>
        </pc:sldMkLst>
      </pc:sldChg>
      <pc:sldChg chg="add del">
        <pc:chgData name="Robert Moreira" userId="29e0d3868d04804d" providerId="LiveId" clId="{A99F2DEA-7DF4-4555-8140-914A881733E3}" dt="2024-09-05T17:39:32.943" v="3"/>
        <pc:sldMkLst>
          <pc:docMk/>
          <pc:sldMk cId="46098208" sldId="1509"/>
        </pc:sldMkLst>
      </pc:sldChg>
      <pc:sldChg chg="add del">
        <pc:chgData name="Robert Moreira" userId="29e0d3868d04804d" providerId="LiveId" clId="{A99F2DEA-7DF4-4555-8140-914A881733E3}" dt="2024-09-05T17:39:32.943" v="3"/>
        <pc:sldMkLst>
          <pc:docMk/>
          <pc:sldMk cId="682984333" sldId="1564"/>
        </pc:sldMkLst>
      </pc:sldChg>
      <pc:sldChg chg="add del">
        <pc:chgData name="Robert Moreira" userId="29e0d3868d04804d" providerId="LiveId" clId="{A99F2DEA-7DF4-4555-8140-914A881733E3}" dt="2024-09-05T17:39:32.943" v="3"/>
        <pc:sldMkLst>
          <pc:docMk/>
          <pc:sldMk cId="1699491048" sldId="1565"/>
        </pc:sldMkLst>
      </pc:sldChg>
      <pc:sldChg chg="add del">
        <pc:chgData name="Robert Moreira" userId="29e0d3868d04804d" providerId="LiveId" clId="{A99F2DEA-7DF4-4555-8140-914A881733E3}" dt="2024-09-05T17:39:32.943" v="3"/>
        <pc:sldMkLst>
          <pc:docMk/>
          <pc:sldMk cId="2627193306" sldId="1566"/>
        </pc:sldMkLst>
      </pc:sldChg>
      <pc:sldChg chg="add del">
        <pc:chgData name="Robert Moreira" userId="29e0d3868d04804d" providerId="LiveId" clId="{A99F2DEA-7DF4-4555-8140-914A881733E3}" dt="2024-09-05T17:39:32.943" v="3"/>
        <pc:sldMkLst>
          <pc:docMk/>
          <pc:sldMk cId="1524844142" sldId="1567"/>
        </pc:sldMkLst>
      </pc:sldChg>
      <pc:sldChg chg="add del">
        <pc:chgData name="Robert Moreira" userId="29e0d3868d04804d" providerId="LiveId" clId="{A99F2DEA-7DF4-4555-8140-914A881733E3}" dt="2024-09-05T17:39:32.943" v="3"/>
        <pc:sldMkLst>
          <pc:docMk/>
          <pc:sldMk cId="3902195660" sldId="1568"/>
        </pc:sldMkLst>
      </pc:sldChg>
      <pc:sldChg chg="modSp add del mod">
        <pc:chgData name="Robert Moreira" userId="29e0d3868d04804d" providerId="LiveId" clId="{A99F2DEA-7DF4-4555-8140-914A881733E3}" dt="2024-10-01T12:25:25.609" v="1418" actId="313"/>
        <pc:sldMkLst>
          <pc:docMk/>
          <pc:sldMk cId="1728017370" sldId="1594"/>
        </pc:sldMkLst>
      </pc:sldChg>
      <pc:sldChg chg="add del modNotesTx">
        <pc:chgData name="Robert Moreira" userId="29e0d3868d04804d" providerId="LiveId" clId="{A99F2DEA-7DF4-4555-8140-914A881733E3}" dt="2024-09-12T15:14:20.443" v="1088"/>
        <pc:sldMkLst>
          <pc:docMk/>
          <pc:sldMk cId="3311148556" sldId="1595"/>
        </pc:sldMkLst>
      </pc:sldChg>
      <pc:sldChg chg="add del modNotesTx">
        <pc:chgData name="Robert Moreira" userId="29e0d3868d04804d" providerId="LiveId" clId="{A99F2DEA-7DF4-4555-8140-914A881733E3}" dt="2024-09-12T16:47:54.305" v="1089"/>
        <pc:sldMkLst>
          <pc:docMk/>
          <pc:sldMk cId="2559024908" sldId="1596"/>
        </pc:sldMkLst>
      </pc:sldChg>
      <pc:sldChg chg="add del modNotesTx">
        <pc:chgData name="Robert Moreira" userId="29e0d3868d04804d" providerId="LiveId" clId="{A99F2DEA-7DF4-4555-8140-914A881733E3}" dt="2024-09-12T16:59:53.663" v="1090"/>
        <pc:sldMkLst>
          <pc:docMk/>
          <pc:sldMk cId="293448339" sldId="1597"/>
        </pc:sldMkLst>
      </pc:sldChg>
      <pc:sldChg chg="add del modNotesTx">
        <pc:chgData name="Robert Moreira" userId="29e0d3868d04804d" providerId="LiveId" clId="{A99F2DEA-7DF4-4555-8140-914A881733E3}" dt="2024-09-12T17:02:57.353" v="1091"/>
        <pc:sldMkLst>
          <pc:docMk/>
          <pc:sldMk cId="1160060570" sldId="1598"/>
        </pc:sldMkLst>
      </pc:sldChg>
      <pc:sldChg chg="addSp delSp modSp add del mod modNotesTx">
        <pc:chgData name="Robert Moreira" userId="29e0d3868d04804d" providerId="LiveId" clId="{A99F2DEA-7DF4-4555-8140-914A881733E3}" dt="2024-09-12T17:18:36.126" v="1115" actId="1037"/>
        <pc:sldMkLst>
          <pc:docMk/>
          <pc:sldMk cId="559485584" sldId="1599"/>
        </pc:sldMkLst>
      </pc:sldChg>
      <pc:sldChg chg="modSp add del mod modNotesTx">
        <pc:chgData name="Robert Moreira" userId="29e0d3868d04804d" providerId="LiveId" clId="{A99F2DEA-7DF4-4555-8140-914A881733E3}" dt="2024-09-12T17:34:09.923" v="1167" actId="20577"/>
        <pc:sldMkLst>
          <pc:docMk/>
          <pc:sldMk cId="873570558" sldId="1600"/>
        </pc:sldMkLst>
      </pc:sldChg>
      <pc:sldChg chg="add del">
        <pc:chgData name="Robert Moreira" userId="29e0d3868d04804d" providerId="LiveId" clId="{A99F2DEA-7DF4-4555-8140-914A881733E3}" dt="2024-09-05T17:39:32.943" v="3"/>
        <pc:sldMkLst>
          <pc:docMk/>
          <pc:sldMk cId="181311308" sldId="1601"/>
        </pc:sldMkLst>
      </pc:sldChg>
      <pc:sldChg chg="add del modNotesTx">
        <pc:chgData name="Robert Moreira" userId="29e0d3868d04804d" providerId="LiveId" clId="{A99F2DEA-7DF4-4555-8140-914A881733E3}" dt="2024-09-13T12:23:41.798" v="1400" actId="6549"/>
        <pc:sldMkLst>
          <pc:docMk/>
          <pc:sldMk cId="1195817458" sldId="1602"/>
        </pc:sldMkLst>
      </pc:sldChg>
      <pc:sldChg chg="add del">
        <pc:chgData name="Robert Moreira" userId="29e0d3868d04804d" providerId="LiveId" clId="{A99F2DEA-7DF4-4555-8140-914A881733E3}" dt="2024-09-05T17:39:32.943" v="3"/>
        <pc:sldMkLst>
          <pc:docMk/>
          <pc:sldMk cId="2287750412" sldId="1639"/>
        </pc:sldMkLst>
      </pc:sldChg>
      <pc:sldChg chg="add del">
        <pc:chgData name="Robert Moreira" userId="29e0d3868d04804d" providerId="LiveId" clId="{A99F2DEA-7DF4-4555-8140-914A881733E3}" dt="2024-09-05T17:50:01.007" v="44" actId="2890"/>
        <pc:sldMkLst>
          <pc:docMk/>
          <pc:sldMk cId="478643210" sldId="1640"/>
        </pc:sldMkLst>
      </pc:sldChg>
      <pc:sldChg chg="addSp delSp modSp add mod modNotesTx">
        <pc:chgData name="Robert Moreira" userId="29e0d3868d04804d" providerId="LiveId" clId="{A99F2DEA-7DF4-4555-8140-914A881733E3}" dt="2024-11-05T15:09:27.066" v="2108" actId="1076"/>
        <pc:sldMkLst>
          <pc:docMk/>
          <pc:sldMk cId="2754933663" sldId="1640"/>
        </pc:sldMkLst>
      </pc:sldChg>
      <pc:sldChg chg="modSp add mod">
        <pc:chgData name="Robert Moreira" userId="29e0d3868d04804d" providerId="LiveId" clId="{A99F2DEA-7DF4-4555-8140-914A881733E3}" dt="2024-11-07T15:52:53.729" v="2288" actId="20577"/>
        <pc:sldMkLst>
          <pc:docMk/>
          <pc:sldMk cId="614164070" sldId="1641"/>
        </pc:sldMkLst>
      </pc:sldChg>
      <pc:sldMasterChg chg="del delSldLayout">
        <pc:chgData name="Robert Moreira" userId="29e0d3868d04804d" providerId="LiveId" clId="{A99F2DEA-7DF4-4555-8140-914A881733E3}" dt="2024-09-05T17:39:36.605" v="4" actId="47"/>
        <pc:sldMasterMkLst>
          <pc:docMk/>
          <pc:sldMasterMk cId="1529322537" sldId="2147483648"/>
        </pc:sldMasterMkLst>
        <pc:sldLayoutChg chg="del">
          <pc:chgData name="Robert Moreira" userId="29e0d3868d04804d" providerId="LiveId" clId="{A99F2DEA-7DF4-4555-8140-914A881733E3}" dt="2024-09-05T17:39:36.605" v="4" actId="47"/>
          <pc:sldLayoutMkLst>
            <pc:docMk/>
            <pc:sldMasterMk cId="1529322537" sldId="2147483648"/>
            <pc:sldLayoutMk cId="1297271580" sldId="2147483649"/>
          </pc:sldLayoutMkLst>
        </pc:sldLayoutChg>
        <pc:sldLayoutChg chg="del">
          <pc:chgData name="Robert Moreira" userId="29e0d3868d04804d" providerId="LiveId" clId="{A99F2DEA-7DF4-4555-8140-914A881733E3}" dt="2024-09-05T17:39:36.605" v="4" actId="47"/>
          <pc:sldLayoutMkLst>
            <pc:docMk/>
            <pc:sldMasterMk cId="1529322537" sldId="2147483648"/>
            <pc:sldLayoutMk cId="1065570820" sldId="2147483650"/>
          </pc:sldLayoutMkLst>
        </pc:sldLayoutChg>
        <pc:sldLayoutChg chg="del">
          <pc:chgData name="Robert Moreira" userId="29e0d3868d04804d" providerId="LiveId" clId="{A99F2DEA-7DF4-4555-8140-914A881733E3}" dt="2024-09-05T17:39:36.605" v="4" actId="47"/>
          <pc:sldLayoutMkLst>
            <pc:docMk/>
            <pc:sldMasterMk cId="1529322537" sldId="2147483648"/>
            <pc:sldLayoutMk cId="3538032492" sldId="2147483651"/>
          </pc:sldLayoutMkLst>
        </pc:sldLayoutChg>
        <pc:sldLayoutChg chg="del">
          <pc:chgData name="Robert Moreira" userId="29e0d3868d04804d" providerId="LiveId" clId="{A99F2DEA-7DF4-4555-8140-914A881733E3}" dt="2024-09-05T17:39:36.605" v="4" actId="47"/>
          <pc:sldLayoutMkLst>
            <pc:docMk/>
            <pc:sldMasterMk cId="1529322537" sldId="2147483648"/>
            <pc:sldLayoutMk cId="3676636172" sldId="2147483652"/>
          </pc:sldLayoutMkLst>
        </pc:sldLayoutChg>
        <pc:sldLayoutChg chg="del">
          <pc:chgData name="Robert Moreira" userId="29e0d3868d04804d" providerId="LiveId" clId="{A99F2DEA-7DF4-4555-8140-914A881733E3}" dt="2024-09-05T17:39:36.605" v="4" actId="47"/>
          <pc:sldLayoutMkLst>
            <pc:docMk/>
            <pc:sldMasterMk cId="1529322537" sldId="2147483648"/>
            <pc:sldLayoutMk cId="1883694482" sldId="2147483653"/>
          </pc:sldLayoutMkLst>
        </pc:sldLayoutChg>
        <pc:sldLayoutChg chg="del">
          <pc:chgData name="Robert Moreira" userId="29e0d3868d04804d" providerId="LiveId" clId="{A99F2DEA-7DF4-4555-8140-914A881733E3}" dt="2024-09-05T17:39:36.605" v="4" actId="47"/>
          <pc:sldLayoutMkLst>
            <pc:docMk/>
            <pc:sldMasterMk cId="1529322537" sldId="2147483648"/>
            <pc:sldLayoutMk cId="2328002758" sldId="2147483654"/>
          </pc:sldLayoutMkLst>
        </pc:sldLayoutChg>
        <pc:sldLayoutChg chg="del">
          <pc:chgData name="Robert Moreira" userId="29e0d3868d04804d" providerId="LiveId" clId="{A99F2DEA-7DF4-4555-8140-914A881733E3}" dt="2024-09-05T17:39:36.605" v="4" actId="47"/>
          <pc:sldLayoutMkLst>
            <pc:docMk/>
            <pc:sldMasterMk cId="1529322537" sldId="2147483648"/>
            <pc:sldLayoutMk cId="419106665" sldId="2147483655"/>
          </pc:sldLayoutMkLst>
        </pc:sldLayoutChg>
        <pc:sldLayoutChg chg="del">
          <pc:chgData name="Robert Moreira" userId="29e0d3868d04804d" providerId="LiveId" clId="{A99F2DEA-7DF4-4555-8140-914A881733E3}" dt="2024-09-05T17:39:36.605" v="4" actId="47"/>
          <pc:sldLayoutMkLst>
            <pc:docMk/>
            <pc:sldMasterMk cId="1529322537" sldId="2147483648"/>
            <pc:sldLayoutMk cId="99010191" sldId="2147483656"/>
          </pc:sldLayoutMkLst>
        </pc:sldLayoutChg>
        <pc:sldLayoutChg chg="del">
          <pc:chgData name="Robert Moreira" userId="29e0d3868d04804d" providerId="LiveId" clId="{A99F2DEA-7DF4-4555-8140-914A881733E3}" dt="2024-09-05T17:39:36.605" v="4" actId="47"/>
          <pc:sldLayoutMkLst>
            <pc:docMk/>
            <pc:sldMasterMk cId="1529322537" sldId="2147483648"/>
            <pc:sldLayoutMk cId="39143419" sldId="2147483657"/>
          </pc:sldLayoutMkLst>
        </pc:sldLayoutChg>
        <pc:sldLayoutChg chg="del">
          <pc:chgData name="Robert Moreira" userId="29e0d3868d04804d" providerId="LiveId" clId="{A99F2DEA-7DF4-4555-8140-914A881733E3}" dt="2024-09-05T17:39:36.605" v="4" actId="47"/>
          <pc:sldLayoutMkLst>
            <pc:docMk/>
            <pc:sldMasterMk cId="1529322537" sldId="2147483648"/>
            <pc:sldLayoutMk cId="2781012059" sldId="2147483658"/>
          </pc:sldLayoutMkLst>
        </pc:sldLayoutChg>
        <pc:sldLayoutChg chg="del">
          <pc:chgData name="Robert Moreira" userId="29e0d3868d04804d" providerId="LiveId" clId="{A99F2DEA-7DF4-4555-8140-914A881733E3}" dt="2024-09-05T17:39:36.605" v="4" actId="47"/>
          <pc:sldLayoutMkLst>
            <pc:docMk/>
            <pc:sldMasterMk cId="1529322537" sldId="2147483648"/>
            <pc:sldLayoutMk cId="2256834331" sldId="2147483659"/>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C"/>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87EEF9B-5F24-43C8-A03C-871EFCF2A7DE}" type="datetimeFigureOut">
              <a:rPr lang="es-EC" smtClean="0"/>
              <a:t>16/9/2025</a:t>
            </a:fld>
            <a:endParaRPr lang="es-EC"/>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C"/>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EC"/>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C"/>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CF058F5-ECB4-452C-97B8-57B32F4A4234}" type="slidenum">
              <a:rPr lang="es-EC" smtClean="0"/>
              <a:t>‹Nº›</a:t>
            </a:fld>
            <a:endParaRPr lang="es-EC"/>
          </a:p>
        </p:txBody>
      </p:sp>
    </p:spTree>
    <p:extLst>
      <p:ext uri="{BB962C8B-B14F-4D97-AF65-F5344CB8AC3E}">
        <p14:creationId xmlns:p14="http://schemas.microsoft.com/office/powerpoint/2010/main" val="8684832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CB2ECC-6EF9-4B65-8CE7-04173D03777D}" type="slidenum">
              <a:rPr kumimoji="0" lang="es-E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s-E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232985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CB2ECC-6EF9-4B65-8CE7-04173D03777D}" type="slidenum">
              <a:rPr kumimoji="0" lang="es-E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s-E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640639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---urls.py</a:t>
            </a:r>
          </a:p>
          <a:p>
            <a:r>
              <a:rPr lang="en-US" dirty="0"/>
              <a:t>path('',</a:t>
            </a:r>
            <a:r>
              <a:rPr lang="en-US" dirty="0" err="1"/>
              <a:t>views.home,name</a:t>
            </a:r>
            <a:r>
              <a:rPr lang="en-US" dirty="0"/>
              <a:t>='home'),</a:t>
            </a:r>
          </a:p>
          <a:p>
            <a:r>
              <a:rPr lang="en-US" dirty="0"/>
              <a:t>path('signup/',</a:t>
            </a:r>
            <a:r>
              <a:rPr lang="en-US" dirty="0" err="1"/>
              <a:t>views.signup,name</a:t>
            </a:r>
            <a:r>
              <a:rPr lang="en-US" dirty="0"/>
              <a:t>='signup')</a:t>
            </a:r>
          </a:p>
          <a:p>
            <a:endParaRPr lang="es-ES" dirty="0"/>
          </a:p>
          <a:p>
            <a:r>
              <a:rPr lang="es-ES" dirty="0"/>
              <a:t>----views.py(quitar la función “</a:t>
            </a:r>
            <a:r>
              <a:rPr lang="es-ES" dirty="0" err="1"/>
              <a:t>helloworld</a:t>
            </a:r>
            <a:r>
              <a:rPr lang="es-ES" dirty="0"/>
              <a:t>” y dejar estas</a:t>
            </a:r>
          </a:p>
          <a:p>
            <a:r>
              <a:rPr lang="es-ES" dirty="0" err="1"/>
              <a:t>def</a:t>
            </a:r>
            <a:r>
              <a:rPr lang="es-ES" dirty="0"/>
              <a:t> home(</a:t>
            </a:r>
            <a:r>
              <a:rPr lang="es-ES" dirty="0" err="1"/>
              <a:t>request</a:t>
            </a:r>
            <a:r>
              <a:rPr lang="es-ES" dirty="0"/>
              <a:t>):</a:t>
            </a:r>
          </a:p>
          <a:p>
            <a:r>
              <a:rPr lang="es-ES" dirty="0"/>
              <a:t>    </a:t>
            </a:r>
            <a:r>
              <a:rPr lang="es-ES" dirty="0" err="1"/>
              <a:t>return</a:t>
            </a:r>
            <a:r>
              <a:rPr lang="es-ES" dirty="0"/>
              <a:t> render(request,'home.html')</a:t>
            </a:r>
          </a:p>
          <a:p>
            <a:endParaRPr lang="es-ES" dirty="0"/>
          </a:p>
          <a:p>
            <a:r>
              <a:rPr lang="es-ES" dirty="0" err="1"/>
              <a:t>def</a:t>
            </a:r>
            <a:r>
              <a:rPr lang="es-ES" dirty="0"/>
              <a:t> </a:t>
            </a:r>
            <a:r>
              <a:rPr lang="es-ES" dirty="0" err="1"/>
              <a:t>signup</a:t>
            </a:r>
            <a:r>
              <a:rPr lang="es-ES" dirty="0"/>
              <a:t>(</a:t>
            </a:r>
            <a:r>
              <a:rPr lang="es-ES" dirty="0" err="1"/>
              <a:t>request</a:t>
            </a:r>
            <a:r>
              <a:rPr lang="es-ES" dirty="0"/>
              <a:t>):</a:t>
            </a:r>
          </a:p>
          <a:p>
            <a:r>
              <a:rPr lang="es-ES" dirty="0"/>
              <a:t>    </a:t>
            </a:r>
            <a:r>
              <a:rPr lang="es-ES" dirty="0" err="1"/>
              <a:t>return</a:t>
            </a:r>
            <a:r>
              <a:rPr lang="es-ES" dirty="0"/>
              <a:t> render(request,'signup.html',</a:t>
            </a:r>
          </a:p>
          <a:p>
            <a:r>
              <a:rPr lang="es-ES" dirty="0"/>
              <a:t>                  {'</a:t>
            </a:r>
            <a:r>
              <a:rPr lang="es-ES" dirty="0" err="1"/>
              <a:t>form</a:t>
            </a:r>
            <a:r>
              <a:rPr lang="es-ES" dirty="0"/>
              <a:t>':</a:t>
            </a:r>
            <a:r>
              <a:rPr lang="es-ES" dirty="0" err="1"/>
              <a:t>UserCreationForm</a:t>
            </a:r>
            <a:r>
              <a:rPr lang="es-ES" dirty="0"/>
              <a:t>})</a:t>
            </a:r>
          </a:p>
          <a:p>
            <a:endParaRPr lang="es-E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CB2ECC-6EF9-4B65-8CE7-04173D03777D}" type="slidenum">
              <a:rPr kumimoji="0" lang="es-E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s-E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529717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CB2ECC-6EF9-4B65-8CE7-04173D03777D}" type="slidenum">
              <a:rPr kumimoji="0" lang="es-E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s-E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975481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---views.py (actualizar función)</a:t>
            </a:r>
          </a:p>
          <a:p>
            <a:r>
              <a:rPr lang="es-ES" dirty="0" err="1"/>
              <a:t>def</a:t>
            </a:r>
            <a:r>
              <a:rPr lang="es-ES" dirty="0"/>
              <a:t> </a:t>
            </a:r>
            <a:r>
              <a:rPr lang="es-ES" dirty="0" err="1"/>
              <a:t>signup</a:t>
            </a:r>
            <a:r>
              <a:rPr lang="es-ES" dirty="0"/>
              <a:t>(</a:t>
            </a:r>
            <a:r>
              <a:rPr lang="es-ES" dirty="0" err="1"/>
              <a:t>request</a:t>
            </a:r>
            <a:r>
              <a:rPr lang="es-ES" dirty="0"/>
              <a:t>):</a:t>
            </a:r>
          </a:p>
          <a:p>
            <a:r>
              <a:rPr lang="es-ES" dirty="0"/>
              <a:t>    </a:t>
            </a:r>
            <a:r>
              <a:rPr lang="es-ES" dirty="0" err="1"/>
              <a:t>if</a:t>
            </a:r>
            <a:r>
              <a:rPr lang="es-ES" dirty="0"/>
              <a:t> </a:t>
            </a:r>
            <a:r>
              <a:rPr lang="es-ES" dirty="0" err="1"/>
              <a:t>request.method</a:t>
            </a:r>
            <a:r>
              <a:rPr lang="es-ES" dirty="0"/>
              <a:t> == 'GET':</a:t>
            </a:r>
          </a:p>
          <a:p>
            <a:r>
              <a:rPr lang="es-ES" dirty="0"/>
              <a:t>        </a:t>
            </a:r>
            <a:r>
              <a:rPr lang="es-ES" dirty="0" err="1"/>
              <a:t>print</a:t>
            </a:r>
            <a:r>
              <a:rPr lang="es-ES" dirty="0"/>
              <a:t>('Enviando formulario')</a:t>
            </a:r>
          </a:p>
          <a:p>
            <a:r>
              <a:rPr lang="es-ES" dirty="0"/>
              <a:t>    </a:t>
            </a:r>
            <a:r>
              <a:rPr lang="es-ES" dirty="0" err="1"/>
              <a:t>else</a:t>
            </a:r>
            <a:r>
              <a:rPr lang="es-ES" dirty="0"/>
              <a:t>:</a:t>
            </a:r>
          </a:p>
          <a:p>
            <a:r>
              <a:rPr lang="es-ES" dirty="0"/>
              <a:t>        </a:t>
            </a:r>
            <a:r>
              <a:rPr lang="es-ES" dirty="0" err="1"/>
              <a:t>print</a:t>
            </a:r>
            <a:r>
              <a:rPr lang="es-ES" dirty="0"/>
              <a:t>('Obteniendo datos')    </a:t>
            </a:r>
          </a:p>
          <a:p>
            <a:r>
              <a:rPr lang="es-ES" dirty="0"/>
              <a:t>    </a:t>
            </a:r>
            <a:r>
              <a:rPr lang="es-ES" dirty="0" err="1"/>
              <a:t>return</a:t>
            </a:r>
            <a:r>
              <a:rPr lang="es-ES" dirty="0"/>
              <a:t> render(request,'signup.html',</a:t>
            </a:r>
          </a:p>
          <a:p>
            <a:r>
              <a:rPr lang="es-ES" dirty="0"/>
              <a:t>                  {'</a:t>
            </a:r>
            <a:r>
              <a:rPr lang="es-ES" dirty="0" err="1"/>
              <a:t>form</a:t>
            </a:r>
            <a:r>
              <a:rPr lang="es-ES" dirty="0"/>
              <a:t>':</a:t>
            </a:r>
            <a:r>
              <a:rPr lang="es-ES" dirty="0" err="1"/>
              <a:t>UserCreationForm</a:t>
            </a:r>
            <a:r>
              <a:rPr lang="es-ES" dirty="0"/>
              <a:t>})</a:t>
            </a:r>
          </a:p>
          <a:p>
            <a:endParaRPr lang="es-ES" dirty="0"/>
          </a:p>
          <a:p>
            <a:endParaRPr lang="es-E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CB2ECC-6EF9-4B65-8CE7-04173D03777D}" type="slidenum">
              <a:rPr kumimoji="0" lang="es-E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s-E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174534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CB2ECC-6EF9-4B65-8CE7-04173D03777D}" type="slidenum">
              <a:rPr kumimoji="0" lang="es-E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s-E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658521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 </a:t>
            </a:r>
            <a:r>
              <a:rPr lang="es-ES" dirty="0" err="1"/>
              <a:t>print</a:t>
            </a:r>
            <a:r>
              <a:rPr lang="es-ES" dirty="0"/>
              <a:t>(</a:t>
            </a:r>
            <a:r>
              <a:rPr lang="es-ES" dirty="0" err="1"/>
              <a:t>request.POST</a:t>
            </a:r>
            <a:r>
              <a:rPr lang="es-ES" dirty="0"/>
              <a:t>) </a:t>
            </a: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CB2ECC-6EF9-4B65-8CE7-04173D03777D}" type="slidenum">
              <a:rPr kumimoji="0" lang="es-E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s-E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823165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--views.py (eliminar lo </a:t>
            </a:r>
            <a:r>
              <a:rPr lang="es-ES" dirty="0" err="1"/>
              <a:t>anterior,pegar</a:t>
            </a:r>
            <a:r>
              <a:rPr lang="es-ES" dirty="0"/>
              <a:t> todo)</a:t>
            </a:r>
          </a:p>
          <a:p>
            <a:r>
              <a:rPr lang="es-ES" dirty="0" err="1"/>
              <a:t>from</a:t>
            </a:r>
            <a:r>
              <a:rPr lang="es-ES" dirty="0"/>
              <a:t> </a:t>
            </a:r>
            <a:r>
              <a:rPr lang="es-ES" dirty="0" err="1"/>
              <a:t>django.shortcuts</a:t>
            </a:r>
            <a:r>
              <a:rPr lang="es-ES" dirty="0"/>
              <a:t> </a:t>
            </a:r>
            <a:r>
              <a:rPr lang="es-ES" dirty="0" err="1"/>
              <a:t>import</a:t>
            </a:r>
            <a:r>
              <a:rPr lang="es-ES" dirty="0"/>
              <a:t> render</a:t>
            </a:r>
          </a:p>
          <a:p>
            <a:r>
              <a:rPr lang="es-ES" dirty="0" err="1"/>
              <a:t>from</a:t>
            </a:r>
            <a:r>
              <a:rPr lang="es-ES" dirty="0"/>
              <a:t> </a:t>
            </a:r>
            <a:r>
              <a:rPr lang="es-ES" dirty="0" err="1"/>
              <a:t>django.contrib.auth.forms</a:t>
            </a:r>
            <a:r>
              <a:rPr lang="es-ES" dirty="0"/>
              <a:t> </a:t>
            </a:r>
            <a:r>
              <a:rPr lang="es-ES" dirty="0" err="1"/>
              <a:t>import</a:t>
            </a:r>
            <a:r>
              <a:rPr lang="es-ES" dirty="0"/>
              <a:t> </a:t>
            </a:r>
            <a:r>
              <a:rPr lang="es-ES" dirty="0" err="1"/>
              <a:t>UserCreationForm</a:t>
            </a:r>
            <a:endParaRPr lang="es-ES" dirty="0"/>
          </a:p>
          <a:p>
            <a:r>
              <a:rPr lang="es-ES" dirty="0" err="1"/>
              <a:t>from</a:t>
            </a:r>
            <a:r>
              <a:rPr lang="es-ES" dirty="0"/>
              <a:t> </a:t>
            </a:r>
            <a:r>
              <a:rPr lang="es-ES" dirty="0" err="1"/>
              <a:t>django.contrib.auth.models</a:t>
            </a:r>
            <a:r>
              <a:rPr lang="es-ES" dirty="0"/>
              <a:t> </a:t>
            </a:r>
            <a:r>
              <a:rPr lang="es-ES" dirty="0" err="1"/>
              <a:t>import</a:t>
            </a:r>
            <a:r>
              <a:rPr lang="es-ES" dirty="0"/>
              <a:t> </a:t>
            </a:r>
            <a:r>
              <a:rPr lang="es-ES" dirty="0" err="1"/>
              <a:t>User</a:t>
            </a:r>
            <a:endParaRPr lang="es-ES" dirty="0"/>
          </a:p>
          <a:p>
            <a:r>
              <a:rPr lang="es-ES" dirty="0" err="1"/>
              <a:t>from</a:t>
            </a:r>
            <a:r>
              <a:rPr lang="es-ES" dirty="0"/>
              <a:t> </a:t>
            </a:r>
            <a:r>
              <a:rPr lang="es-ES" dirty="0" err="1"/>
              <a:t>django.http</a:t>
            </a:r>
            <a:r>
              <a:rPr lang="es-ES" dirty="0"/>
              <a:t> </a:t>
            </a:r>
            <a:r>
              <a:rPr lang="es-ES" dirty="0" err="1"/>
              <a:t>import</a:t>
            </a:r>
            <a:r>
              <a:rPr lang="es-ES" dirty="0"/>
              <a:t> </a:t>
            </a:r>
            <a:r>
              <a:rPr lang="es-ES" dirty="0" err="1"/>
              <a:t>HttpResponse</a:t>
            </a:r>
            <a:endParaRPr lang="es-ES" dirty="0"/>
          </a:p>
          <a:p>
            <a:endParaRPr lang="es-ES" dirty="0"/>
          </a:p>
          <a:p>
            <a:r>
              <a:rPr lang="es-ES" dirty="0" err="1"/>
              <a:t>def</a:t>
            </a:r>
            <a:r>
              <a:rPr lang="es-ES" dirty="0"/>
              <a:t> home(</a:t>
            </a:r>
            <a:r>
              <a:rPr lang="es-ES" dirty="0" err="1"/>
              <a:t>request</a:t>
            </a:r>
            <a:r>
              <a:rPr lang="es-ES" dirty="0"/>
              <a:t>):</a:t>
            </a:r>
          </a:p>
          <a:p>
            <a:r>
              <a:rPr lang="es-ES" dirty="0"/>
              <a:t>    </a:t>
            </a:r>
            <a:r>
              <a:rPr lang="es-ES" dirty="0" err="1"/>
              <a:t>return</a:t>
            </a:r>
            <a:r>
              <a:rPr lang="es-ES" dirty="0"/>
              <a:t> render(request,'home.html')</a:t>
            </a:r>
          </a:p>
          <a:p>
            <a:endParaRPr lang="es-ES" dirty="0"/>
          </a:p>
          <a:p>
            <a:r>
              <a:rPr lang="es-ES" dirty="0" err="1"/>
              <a:t>def</a:t>
            </a:r>
            <a:r>
              <a:rPr lang="es-ES" dirty="0"/>
              <a:t> </a:t>
            </a:r>
            <a:r>
              <a:rPr lang="es-ES" dirty="0" err="1"/>
              <a:t>signup</a:t>
            </a:r>
            <a:r>
              <a:rPr lang="es-ES" dirty="0"/>
              <a:t>(</a:t>
            </a:r>
            <a:r>
              <a:rPr lang="es-ES" dirty="0" err="1"/>
              <a:t>request</a:t>
            </a:r>
            <a:r>
              <a:rPr lang="es-ES" dirty="0"/>
              <a:t>):</a:t>
            </a:r>
          </a:p>
          <a:p>
            <a:r>
              <a:rPr lang="es-ES" dirty="0"/>
              <a:t>    </a:t>
            </a:r>
            <a:r>
              <a:rPr lang="es-ES" dirty="0" err="1"/>
              <a:t>if</a:t>
            </a:r>
            <a:r>
              <a:rPr lang="es-ES" dirty="0"/>
              <a:t> </a:t>
            </a:r>
            <a:r>
              <a:rPr lang="es-ES" dirty="0" err="1"/>
              <a:t>request.method</a:t>
            </a:r>
            <a:r>
              <a:rPr lang="es-ES" dirty="0"/>
              <a:t> == 'GET':</a:t>
            </a:r>
          </a:p>
          <a:p>
            <a:r>
              <a:rPr lang="es-ES" dirty="0"/>
              <a:t>        </a:t>
            </a:r>
            <a:r>
              <a:rPr lang="es-ES" dirty="0" err="1"/>
              <a:t>return</a:t>
            </a:r>
            <a:r>
              <a:rPr lang="es-ES" dirty="0"/>
              <a:t> render(request,'signup.html',</a:t>
            </a:r>
          </a:p>
          <a:p>
            <a:r>
              <a:rPr lang="es-ES" dirty="0"/>
              <a:t>                  {'</a:t>
            </a:r>
            <a:r>
              <a:rPr lang="es-ES" dirty="0" err="1"/>
              <a:t>form</a:t>
            </a:r>
            <a:r>
              <a:rPr lang="es-ES" dirty="0"/>
              <a:t>':</a:t>
            </a:r>
            <a:r>
              <a:rPr lang="es-ES" dirty="0" err="1"/>
              <a:t>UserCreationForm</a:t>
            </a:r>
            <a:r>
              <a:rPr lang="es-ES" dirty="0"/>
              <a:t>})</a:t>
            </a:r>
          </a:p>
          <a:p>
            <a:r>
              <a:rPr lang="es-ES" dirty="0"/>
              <a:t>    </a:t>
            </a:r>
            <a:r>
              <a:rPr lang="es-ES" dirty="0" err="1"/>
              <a:t>else</a:t>
            </a:r>
            <a:r>
              <a:rPr lang="es-ES" dirty="0"/>
              <a:t>:</a:t>
            </a:r>
          </a:p>
          <a:p>
            <a:r>
              <a:rPr lang="es-ES" dirty="0"/>
              <a:t>        </a:t>
            </a:r>
            <a:r>
              <a:rPr lang="es-ES" dirty="0" err="1"/>
              <a:t>if</a:t>
            </a:r>
            <a:r>
              <a:rPr lang="es-ES" dirty="0"/>
              <a:t> </a:t>
            </a:r>
            <a:r>
              <a:rPr lang="es-ES" dirty="0" err="1"/>
              <a:t>request.POST</a:t>
            </a:r>
            <a:r>
              <a:rPr lang="es-ES" dirty="0"/>
              <a:t>['password1'] == </a:t>
            </a:r>
            <a:r>
              <a:rPr lang="es-ES" dirty="0" err="1"/>
              <a:t>request.POST</a:t>
            </a:r>
            <a:r>
              <a:rPr lang="es-ES" dirty="0"/>
              <a:t>['password2']:</a:t>
            </a:r>
          </a:p>
          <a:p>
            <a:r>
              <a:rPr lang="es-ES" dirty="0"/>
              <a:t>            try:</a:t>
            </a:r>
          </a:p>
          <a:p>
            <a:r>
              <a:rPr lang="es-ES" dirty="0"/>
              <a:t>                </a:t>
            </a:r>
            <a:r>
              <a:rPr lang="es-ES" dirty="0" err="1"/>
              <a:t>user</a:t>
            </a:r>
            <a:r>
              <a:rPr lang="es-ES" dirty="0"/>
              <a:t> = </a:t>
            </a:r>
            <a:r>
              <a:rPr lang="es-ES" dirty="0" err="1"/>
              <a:t>User.objects.create_user</a:t>
            </a:r>
            <a:r>
              <a:rPr lang="es-ES" dirty="0"/>
              <a:t>(</a:t>
            </a:r>
            <a:r>
              <a:rPr lang="es-ES" dirty="0" err="1"/>
              <a:t>username</a:t>
            </a:r>
            <a:r>
              <a:rPr lang="es-ES" dirty="0"/>
              <a:t>=</a:t>
            </a:r>
            <a:r>
              <a:rPr lang="es-ES" dirty="0" err="1"/>
              <a:t>request.POST</a:t>
            </a:r>
            <a:r>
              <a:rPr lang="es-ES" dirty="0"/>
              <a:t>['</a:t>
            </a:r>
            <a:r>
              <a:rPr lang="es-ES" dirty="0" err="1"/>
              <a:t>username</a:t>
            </a:r>
            <a:r>
              <a:rPr lang="es-ES" dirty="0"/>
              <a:t>'], </a:t>
            </a:r>
          </a:p>
          <a:p>
            <a:r>
              <a:rPr lang="es-ES" dirty="0"/>
              <a:t>                                                </a:t>
            </a:r>
            <a:r>
              <a:rPr lang="es-ES" dirty="0" err="1"/>
              <a:t>password</a:t>
            </a:r>
            <a:r>
              <a:rPr lang="es-ES" dirty="0"/>
              <a:t>=</a:t>
            </a:r>
            <a:r>
              <a:rPr lang="es-ES" dirty="0" err="1"/>
              <a:t>request.POST</a:t>
            </a:r>
            <a:r>
              <a:rPr lang="es-ES" dirty="0"/>
              <a:t>['password1'])</a:t>
            </a:r>
          </a:p>
          <a:p>
            <a:r>
              <a:rPr lang="es-ES" dirty="0"/>
              <a:t>                </a:t>
            </a:r>
            <a:r>
              <a:rPr lang="es-ES" dirty="0" err="1"/>
              <a:t>user.save</a:t>
            </a:r>
            <a:r>
              <a:rPr lang="es-ES" dirty="0"/>
              <a:t>()</a:t>
            </a:r>
          </a:p>
          <a:p>
            <a:r>
              <a:rPr lang="es-ES" dirty="0"/>
              <a:t>                </a:t>
            </a:r>
            <a:r>
              <a:rPr lang="es-ES" dirty="0" err="1"/>
              <a:t>return</a:t>
            </a:r>
            <a:r>
              <a:rPr lang="es-ES" dirty="0"/>
              <a:t> </a:t>
            </a:r>
            <a:r>
              <a:rPr lang="es-ES" dirty="0" err="1"/>
              <a:t>HttpResponse</a:t>
            </a:r>
            <a:r>
              <a:rPr lang="es-ES" dirty="0"/>
              <a:t>("</a:t>
            </a:r>
            <a:r>
              <a:rPr lang="es-ES" dirty="0" err="1"/>
              <a:t>User</a:t>
            </a:r>
            <a:r>
              <a:rPr lang="es-ES" dirty="0"/>
              <a:t> </a:t>
            </a:r>
            <a:r>
              <a:rPr lang="es-ES" dirty="0" err="1"/>
              <a:t>created</a:t>
            </a:r>
            <a:r>
              <a:rPr lang="es-ES" dirty="0"/>
              <a:t> </a:t>
            </a:r>
            <a:r>
              <a:rPr lang="es-ES" dirty="0" err="1"/>
              <a:t>successfully</a:t>
            </a:r>
            <a:r>
              <a:rPr lang="es-ES" dirty="0"/>
              <a:t>")</a:t>
            </a:r>
          </a:p>
          <a:p>
            <a:r>
              <a:rPr lang="es-ES" dirty="0"/>
              <a:t>            </a:t>
            </a:r>
            <a:r>
              <a:rPr lang="es-ES" dirty="0" err="1"/>
              <a:t>except</a:t>
            </a:r>
            <a:r>
              <a:rPr lang="es-ES" dirty="0"/>
              <a:t>:</a:t>
            </a:r>
          </a:p>
          <a:p>
            <a:r>
              <a:rPr lang="es-ES" dirty="0"/>
              <a:t>                </a:t>
            </a:r>
            <a:r>
              <a:rPr lang="es-ES" dirty="0" err="1"/>
              <a:t>return</a:t>
            </a:r>
            <a:r>
              <a:rPr lang="es-ES" dirty="0"/>
              <a:t> </a:t>
            </a:r>
            <a:r>
              <a:rPr lang="es-ES" dirty="0" err="1"/>
              <a:t>HttpResponse</a:t>
            </a:r>
            <a:r>
              <a:rPr lang="es-ES" dirty="0"/>
              <a:t>("</a:t>
            </a:r>
            <a:r>
              <a:rPr lang="es-ES" dirty="0" err="1"/>
              <a:t>Username</a:t>
            </a:r>
            <a:r>
              <a:rPr lang="es-ES" dirty="0"/>
              <a:t> </a:t>
            </a:r>
            <a:r>
              <a:rPr lang="es-ES" dirty="0" err="1"/>
              <a:t>already</a:t>
            </a:r>
            <a:r>
              <a:rPr lang="es-ES" dirty="0"/>
              <a:t> </a:t>
            </a:r>
            <a:r>
              <a:rPr lang="es-ES" dirty="0" err="1"/>
              <a:t>exists</a:t>
            </a:r>
            <a:r>
              <a:rPr lang="es-ES" dirty="0"/>
              <a:t>")</a:t>
            </a:r>
          </a:p>
          <a:p>
            <a:r>
              <a:rPr lang="es-ES" dirty="0"/>
              <a:t>        </a:t>
            </a:r>
            <a:r>
              <a:rPr lang="es-ES" dirty="0" err="1"/>
              <a:t>return</a:t>
            </a:r>
            <a:r>
              <a:rPr lang="es-ES" dirty="0"/>
              <a:t> </a:t>
            </a:r>
            <a:r>
              <a:rPr lang="es-ES" dirty="0" err="1"/>
              <a:t>HttpResponse</a:t>
            </a:r>
            <a:r>
              <a:rPr lang="es-ES" dirty="0"/>
              <a:t>("</a:t>
            </a:r>
            <a:r>
              <a:rPr lang="es-ES" dirty="0" err="1"/>
              <a:t>Password</a:t>
            </a:r>
            <a:r>
              <a:rPr lang="es-ES" dirty="0"/>
              <a:t> do </a:t>
            </a:r>
            <a:r>
              <a:rPr lang="es-ES" dirty="0" err="1"/>
              <a:t>not</a:t>
            </a:r>
            <a:r>
              <a:rPr lang="es-ES" dirty="0"/>
              <a:t> match")</a:t>
            </a:r>
          </a:p>
          <a:p>
            <a:endParaRPr lang="es-E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CB2ECC-6EF9-4B65-8CE7-04173D03777D}" type="slidenum">
              <a:rPr kumimoji="0" lang="es-E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s-E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80086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CB2ECC-6EF9-4B65-8CE7-04173D03777D}" type="slidenum">
              <a:rPr kumimoji="0" lang="es-E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s-E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894983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---------------views.py (Actualizar todo)</a:t>
            </a:r>
          </a:p>
          <a:p>
            <a:r>
              <a:rPr lang="es-ES" dirty="0" err="1"/>
              <a:t>from</a:t>
            </a:r>
            <a:r>
              <a:rPr lang="es-ES" dirty="0"/>
              <a:t> </a:t>
            </a:r>
            <a:r>
              <a:rPr lang="es-ES" dirty="0" err="1"/>
              <a:t>django.shortcuts</a:t>
            </a:r>
            <a:r>
              <a:rPr lang="es-ES" dirty="0"/>
              <a:t> </a:t>
            </a:r>
            <a:r>
              <a:rPr lang="es-ES" dirty="0" err="1"/>
              <a:t>import</a:t>
            </a:r>
            <a:r>
              <a:rPr lang="es-ES" dirty="0"/>
              <a:t> render</a:t>
            </a:r>
          </a:p>
          <a:p>
            <a:r>
              <a:rPr lang="es-ES" dirty="0" err="1"/>
              <a:t>from</a:t>
            </a:r>
            <a:r>
              <a:rPr lang="es-ES" dirty="0"/>
              <a:t> </a:t>
            </a:r>
            <a:r>
              <a:rPr lang="es-ES" dirty="0" err="1"/>
              <a:t>django.contrib.auth.forms</a:t>
            </a:r>
            <a:r>
              <a:rPr lang="es-ES" dirty="0"/>
              <a:t> </a:t>
            </a:r>
            <a:r>
              <a:rPr lang="es-ES" dirty="0" err="1"/>
              <a:t>import</a:t>
            </a:r>
            <a:r>
              <a:rPr lang="es-ES" dirty="0"/>
              <a:t> </a:t>
            </a:r>
            <a:r>
              <a:rPr lang="es-ES" dirty="0" err="1"/>
              <a:t>UserCreationForm</a:t>
            </a:r>
            <a:endParaRPr lang="es-ES" dirty="0"/>
          </a:p>
          <a:p>
            <a:r>
              <a:rPr lang="es-ES" dirty="0" err="1"/>
              <a:t>from</a:t>
            </a:r>
            <a:r>
              <a:rPr lang="es-ES" dirty="0"/>
              <a:t> </a:t>
            </a:r>
            <a:r>
              <a:rPr lang="es-ES" dirty="0" err="1"/>
              <a:t>django.contrib.auth.models</a:t>
            </a:r>
            <a:r>
              <a:rPr lang="es-ES" dirty="0"/>
              <a:t> </a:t>
            </a:r>
            <a:r>
              <a:rPr lang="es-ES" dirty="0" err="1"/>
              <a:t>import</a:t>
            </a:r>
            <a:r>
              <a:rPr lang="es-ES" dirty="0"/>
              <a:t> </a:t>
            </a:r>
            <a:r>
              <a:rPr lang="es-ES" dirty="0" err="1"/>
              <a:t>User</a:t>
            </a:r>
            <a:endParaRPr lang="es-ES" dirty="0"/>
          </a:p>
          <a:p>
            <a:r>
              <a:rPr lang="es-ES" dirty="0" err="1"/>
              <a:t>from</a:t>
            </a:r>
            <a:r>
              <a:rPr lang="es-ES" dirty="0"/>
              <a:t> </a:t>
            </a:r>
            <a:r>
              <a:rPr lang="es-ES" dirty="0" err="1"/>
              <a:t>django.http</a:t>
            </a:r>
            <a:r>
              <a:rPr lang="es-ES" dirty="0"/>
              <a:t> </a:t>
            </a:r>
            <a:r>
              <a:rPr lang="es-ES" dirty="0" err="1"/>
              <a:t>import</a:t>
            </a:r>
            <a:r>
              <a:rPr lang="es-ES" dirty="0"/>
              <a:t> </a:t>
            </a:r>
            <a:r>
              <a:rPr lang="es-ES" dirty="0" err="1"/>
              <a:t>HttpResponse</a:t>
            </a:r>
            <a:endParaRPr lang="es-ES" dirty="0"/>
          </a:p>
          <a:p>
            <a:endParaRPr lang="es-ES" dirty="0"/>
          </a:p>
          <a:p>
            <a:endParaRPr lang="es-ES" dirty="0"/>
          </a:p>
          <a:p>
            <a:r>
              <a:rPr lang="es-ES" dirty="0" err="1"/>
              <a:t>def</a:t>
            </a:r>
            <a:r>
              <a:rPr lang="es-ES" dirty="0"/>
              <a:t> home(</a:t>
            </a:r>
            <a:r>
              <a:rPr lang="es-ES" dirty="0" err="1"/>
              <a:t>request</a:t>
            </a:r>
            <a:r>
              <a:rPr lang="es-ES" dirty="0"/>
              <a:t>):</a:t>
            </a:r>
          </a:p>
          <a:p>
            <a:r>
              <a:rPr lang="es-ES" dirty="0"/>
              <a:t>    </a:t>
            </a:r>
            <a:r>
              <a:rPr lang="es-ES" dirty="0" err="1"/>
              <a:t>return</a:t>
            </a:r>
            <a:r>
              <a:rPr lang="es-ES" dirty="0"/>
              <a:t> render(</a:t>
            </a:r>
            <a:r>
              <a:rPr lang="es-ES" dirty="0" err="1"/>
              <a:t>request</a:t>
            </a:r>
            <a:r>
              <a:rPr lang="es-ES" dirty="0"/>
              <a:t>, "home.html")</a:t>
            </a:r>
          </a:p>
          <a:p>
            <a:endParaRPr lang="es-ES" dirty="0"/>
          </a:p>
          <a:p>
            <a:endParaRPr lang="es-ES" dirty="0"/>
          </a:p>
          <a:p>
            <a:r>
              <a:rPr lang="es-ES" dirty="0" err="1"/>
              <a:t>def</a:t>
            </a:r>
            <a:r>
              <a:rPr lang="es-ES" dirty="0"/>
              <a:t> </a:t>
            </a:r>
            <a:r>
              <a:rPr lang="es-ES" dirty="0" err="1"/>
              <a:t>signup</a:t>
            </a:r>
            <a:r>
              <a:rPr lang="es-ES" dirty="0"/>
              <a:t>(</a:t>
            </a:r>
            <a:r>
              <a:rPr lang="es-ES" dirty="0" err="1"/>
              <a:t>request</a:t>
            </a:r>
            <a:r>
              <a:rPr lang="es-ES" dirty="0"/>
              <a:t>):</a:t>
            </a:r>
          </a:p>
          <a:p>
            <a:r>
              <a:rPr lang="es-ES" dirty="0"/>
              <a:t>    </a:t>
            </a:r>
            <a:r>
              <a:rPr lang="es-ES" dirty="0" err="1"/>
              <a:t>if</a:t>
            </a:r>
            <a:r>
              <a:rPr lang="es-ES" dirty="0"/>
              <a:t> </a:t>
            </a:r>
            <a:r>
              <a:rPr lang="es-ES" dirty="0" err="1"/>
              <a:t>request.method</a:t>
            </a:r>
            <a:r>
              <a:rPr lang="es-ES" dirty="0"/>
              <a:t> == "GET":</a:t>
            </a:r>
          </a:p>
          <a:p>
            <a:r>
              <a:rPr lang="es-ES" dirty="0"/>
              <a:t>        </a:t>
            </a:r>
            <a:r>
              <a:rPr lang="es-ES" dirty="0" err="1"/>
              <a:t>return</a:t>
            </a:r>
            <a:r>
              <a:rPr lang="es-ES" dirty="0"/>
              <a:t> render(</a:t>
            </a:r>
            <a:r>
              <a:rPr lang="es-ES" dirty="0" err="1"/>
              <a:t>request</a:t>
            </a:r>
            <a:r>
              <a:rPr lang="es-ES" dirty="0"/>
              <a:t>, "signup.html", {"</a:t>
            </a:r>
            <a:r>
              <a:rPr lang="es-ES" dirty="0" err="1"/>
              <a:t>form</a:t>
            </a:r>
            <a:r>
              <a:rPr lang="es-ES" dirty="0"/>
              <a:t>": </a:t>
            </a:r>
            <a:r>
              <a:rPr lang="es-ES" dirty="0" err="1"/>
              <a:t>UserCreationForm</a:t>
            </a:r>
            <a:r>
              <a:rPr lang="es-ES" dirty="0"/>
              <a:t>})</a:t>
            </a:r>
          </a:p>
          <a:p>
            <a:r>
              <a:rPr lang="es-ES" dirty="0"/>
              <a:t>    </a:t>
            </a:r>
            <a:r>
              <a:rPr lang="es-ES" dirty="0" err="1"/>
              <a:t>else</a:t>
            </a:r>
            <a:r>
              <a:rPr lang="es-ES" dirty="0"/>
              <a:t>:</a:t>
            </a:r>
          </a:p>
          <a:p>
            <a:r>
              <a:rPr lang="es-ES" dirty="0"/>
              <a:t>        </a:t>
            </a:r>
            <a:r>
              <a:rPr lang="es-ES" dirty="0" err="1"/>
              <a:t>if</a:t>
            </a:r>
            <a:r>
              <a:rPr lang="es-ES" dirty="0"/>
              <a:t> </a:t>
            </a:r>
            <a:r>
              <a:rPr lang="es-ES" dirty="0" err="1"/>
              <a:t>request.POST</a:t>
            </a:r>
            <a:r>
              <a:rPr lang="es-ES" dirty="0"/>
              <a:t>["password1"] == </a:t>
            </a:r>
            <a:r>
              <a:rPr lang="es-ES" dirty="0" err="1"/>
              <a:t>request.POST</a:t>
            </a:r>
            <a:r>
              <a:rPr lang="es-ES" dirty="0"/>
              <a:t>["password2"]:</a:t>
            </a:r>
          </a:p>
          <a:p>
            <a:r>
              <a:rPr lang="es-ES" dirty="0"/>
              <a:t>            try:</a:t>
            </a:r>
          </a:p>
          <a:p>
            <a:r>
              <a:rPr lang="es-ES" dirty="0"/>
              <a:t>                </a:t>
            </a:r>
            <a:r>
              <a:rPr lang="es-ES" dirty="0" err="1"/>
              <a:t>user</a:t>
            </a:r>
            <a:r>
              <a:rPr lang="es-ES" dirty="0"/>
              <a:t> = </a:t>
            </a:r>
            <a:r>
              <a:rPr lang="es-ES" dirty="0" err="1"/>
              <a:t>User.objects.create_user</a:t>
            </a:r>
            <a:r>
              <a:rPr lang="es-ES" dirty="0"/>
              <a:t>(</a:t>
            </a:r>
          </a:p>
          <a:p>
            <a:r>
              <a:rPr lang="es-ES" dirty="0"/>
              <a:t>                    </a:t>
            </a:r>
            <a:r>
              <a:rPr lang="es-ES" dirty="0" err="1"/>
              <a:t>username</a:t>
            </a:r>
            <a:r>
              <a:rPr lang="es-ES" dirty="0"/>
              <a:t>=</a:t>
            </a:r>
            <a:r>
              <a:rPr lang="es-ES" dirty="0" err="1"/>
              <a:t>request.POST</a:t>
            </a:r>
            <a:r>
              <a:rPr lang="es-ES" dirty="0"/>
              <a:t>["</a:t>
            </a:r>
            <a:r>
              <a:rPr lang="es-ES" dirty="0" err="1"/>
              <a:t>username</a:t>
            </a:r>
            <a:r>
              <a:rPr lang="es-ES" dirty="0"/>
              <a:t>"],</a:t>
            </a:r>
          </a:p>
          <a:p>
            <a:r>
              <a:rPr lang="es-ES" dirty="0"/>
              <a:t>                    </a:t>
            </a:r>
            <a:r>
              <a:rPr lang="es-ES" dirty="0" err="1"/>
              <a:t>password</a:t>
            </a:r>
            <a:r>
              <a:rPr lang="es-ES" dirty="0"/>
              <a:t>=</a:t>
            </a:r>
            <a:r>
              <a:rPr lang="es-ES" dirty="0" err="1"/>
              <a:t>request.POST</a:t>
            </a:r>
            <a:r>
              <a:rPr lang="es-ES" dirty="0"/>
              <a:t>["password1"],</a:t>
            </a:r>
          </a:p>
          <a:p>
            <a:r>
              <a:rPr lang="es-ES" dirty="0"/>
              <a:t>                )</a:t>
            </a:r>
          </a:p>
          <a:p>
            <a:r>
              <a:rPr lang="es-ES" dirty="0"/>
              <a:t>                </a:t>
            </a:r>
            <a:r>
              <a:rPr lang="es-ES" dirty="0" err="1"/>
              <a:t>user.save</a:t>
            </a:r>
            <a:r>
              <a:rPr lang="es-ES" dirty="0"/>
              <a:t>()</a:t>
            </a:r>
          </a:p>
          <a:p>
            <a:r>
              <a:rPr lang="es-ES" dirty="0"/>
              <a:t>                </a:t>
            </a:r>
            <a:r>
              <a:rPr lang="es-ES" dirty="0" err="1"/>
              <a:t>return</a:t>
            </a:r>
            <a:r>
              <a:rPr lang="es-ES" dirty="0"/>
              <a:t> </a:t>
            </a:r>
            <a:r>
              <a:rPr lang="es-ES" dirty="0" err="1"/>
              <a:t>HttpResponse</a:t>
            </a:r>
            <a:r>
              <a:rPr lang="es-ES" dirty="0"/>
              <a:t>("</a:t>
            </a:r>
            <a:r>
              <a:rPr lang="es-ES" dirty="0" err="1"/>
              <a:t>User</a:t>
            </a:r>
            <a:r>
              <a:rPr lang="es-ES" dirty="0"/>
              <a:t> </a:t>
            </a:r>
            <a:r>
              <a:rPr lang="es-ES" dirty="0" err="1"/>
              <a:t>created</a:t>
            </a:r>
            <a:r>
              <a:rPr lang="es-ES" dirty="0"/>
              <a:t> </a:t>
            </a:r>
            <a:r>
              <a:rPr lang="es-ES" dirty="0" err="1"/>
              <a:t>successfully</a:t>
            </a:r>
            <a:r>
              <a:rPr lang="es-ES" dirty="0"/>
              <a:t>")</a:t>
            </a:r>
          </a:p>
          <a:p>
            <a:r>
              <a:rPr lang="es-ES" dirty="0"/>
              <a:t>            </a:t>
            </a:r>
            <a:r>
              <a:rPr lang="es-ES" dirty="0" err="1"/>
              <a:t>except</a:t>
            </a:r>
            <a:r>
              <a:rPr lang="es-ES" dirty="0"/>
              <a:t>:</a:t>
            </a:r>
          </a:p>
          <a:p>
            <a:r>
              <a:rPr lang="es-ES" dirty="0"/>
              <a:t>                </a:t>
            </a:r>
            <a:r>
              <a:rPr lang="es-ES" dirty="0" err="1"/>
              <a:t>return</a:t>
            </a:r>
            <a:r>
              <a:rPr lang="es-ES" dirty="0"/>
              <a:t> render(</a:t>
            </a:r>
          </a:p>
          <a:p>
            <a:r>
              <a:rPr lang="es-ES" dirty="0"/>
              <a:t>                    </a:t>
            </a:r>
            <a:r>
              <a:rPr lang="es-ES" dirty="0" err="1"/>
              <a:t>request</a:t>
            </a:r>
            <a:r>
              <a:rPr lang="es-ES" dirty="0"/>
              <a:t>,</a:t>
            </a:r>
          </a:p>
          <a:p>
            <a:r>
              <a:rPr lang="es-ES" dirty="0"/>
              <a:t>                    "signup.html",</a:t>
            </a:r>
          </a:p>
          <a:p>
            <a:r>
              <a:rPr lang="es-ES" dirty="0"/>
              <a:t>                    {"</a:t>
            </a:r>
            <a:r>
              <a:rPr lang="es-ES" dirty="0" err="1"/>
              <a:t>form</a:t>
            </a:r>
            <a:r>
              <a:rPr lang="es-ES" dirty="0"/>
              <a:t>": </a:t>
            </a:r>
            <a:r>
              <a:rPr lang="es-ES" dirty="0" err="1"/>
              <a:t>UserCreationForm</a:t>
            </a:r>
            <a:r>
              <a:rPr lang="es-ES" dirty="0"/>
              <a:t>, "error": "</a:t>
            </a:r>
            <a:r>
              <a:rPr lang="es-ES" dirty="0" err="1"/>
              <a:t>Username</a:t>
            </a:r>
            <a:r>
              <a:rPr lang="es-ES" dirty="0"/>
              <a:t> </a:t>
            </a:r>
            <a:r>
              <a:rPr lang="es-ES" dirty="0" err="1"/>
              <a:t>already</a:t>
            </a:r>
            <a:r>
              <a:rPr lang="es-ES" dirty="0"/>
              <a:t> </a:t>
            </a:r>
            <a:r>
              <a:rPr lang="es-ES" dirty="0" err="1"/>
              <a:t>exists</a:t>
            </a:r>
            <a:r>
              <a:rPr lang="es-ES" dirty="0"/>
              <a:t>"},</a:t>
            </a:r>
          </a:p>
          <a:p>
            <a:r>
              <a:rPr lang="es-ES" dirty="0"/>
              <a:t>                )</a:t>
            </a:r>
          </a:p>
          <a:p>
            <a:r>
              <a:rPr lang="es-ES" dirty="0"/>
              <a:t>        </a:t>
            </a:r>
            <a:r>
              <a:rPr lang="es-ES" dirty="0" err="1"/>
              <a:t>return</a:t>
            </a:r>
            <a:r>
              <a:rPr lang="es-ES" dirty="0"/>
              <a:t> render(</a:t>
            </a:r>
          </a:p>
          <a:p>
            <a:r>
              <a:rPr lang="es-ES" dirty="0"/>
              <a:t>            </a:t>
            </a:r>
            <a:r>
              <a:rPr lang="es-ES" dirty="0" err="1"/>
              <a:t>request</a:t>
            </a:r>
            <a:r>
              <a:rPr lang="es-ES" dirty="0"/>
              <a:t>,</a:t>
            </a:r>
          </a:p>
          <a:p>
            <a:r>
              <a:rPr lang="es-ES" dirty="0"/>
              <a:t>            "signup.html",</a:t>
            </a:r>
          </a:p>
          <a:p>
            <a:r>
              <a:rPr lang="es-ES" dirty="0"/>
              <a:t>            {"</a:t>
            </a:r>
            <a:r>
              <a:rPr lang="es-ES" dirty="0" err="1"/>
              <a:t>form</a:t>
            </a:r>
            <a:r>
              <a:rPr lang="es-ES" dirty="0"/>
              <a:t>": </a:t>
            </a:r>
            <a:r>
              <a:rPr lang="es-ES" dirty="0" err="1"/>
              <a:t>UserCreationForm</a:t>
            </a:r>
            <a:r>
              <a:rPr lang="es-ES" dirty="0"/>
              <a:t>, "error": "</a:t>
            </a:r>
            <a:r>
              <a:rPr lang="es-ES" dirty="0" err="1"/>
              <a:t>Password</a:t>
            </a:r>
            <a:r>
              <a:rPr lang="es-ES" dirty="0"/>
              <a:t> do </a:t>
            </a:r>
            <a:r>
              <a:rPr lang="es-ES" dirty="0" err="1"/>
              <a:t>not</a:t>
            </a:r>
            <a:r>
              <a:rPr lang="es-ES" dirty="0"/>
              <a:t> match"},</a:t>
            </a:r>
          </a:p>
          <a:p>
            <a:r>
              <a:rPr lang="es-ES" dirty="0"/>
              <a:t>        )</a:t>
            </a:r>
          </a:p>
          <a:p>
            <a:endParaRPr lang="es-ES" dirty="0"/>
          </a:p>
          <a:p>
            <a:endParaRPr lang="es-ES" dirty="0"/>
          </a:p>
          <a:p>
            <a:r>
              <a:rPr lang="es-ES" dirty="0"/>
              <a:t>-- signup.html</a:t>
            </a:r>
          </a:p>
          <a:p>
            <a:r>
              <a:rPr lang="es-ES" dirty="0"/>
              <a:t>&lt;h1&gt;</a:t>
            </a:r>
            <a:r>
              <a:rPr lang="es-ES" dirty="0" err="1"/>
              <a:t>Signup</a:t>
            </a:r>
            <a:r>
              <a:rPr lang="es-ES" dirty="0"/>
              <a:t>&lt;/h1&gt;</a:t>
            </a:r>
          </a:p>
          <a:p>
            <a:r>
              <a:rPr lang="es-ES" dirty="0"/>
              <a:t>{{error}}</a:t>
            </a:r>
          </a:p>
          <a:p>
            <a:r>
              <a:rPr lang="es-ES" dirty="0"/>
              <a:t>&lt;</a:t>
            </a:r>
            <a:r>
              <a:rPr lang="es-ES" dirty="0" err="1"/>
              <a:t>form</a:t>
            </a:r>
            <a:r>
              <a:rPr lang="es-ES" dirty="0"/>
              <a:t> </a:t>
            </a:r>
            <a:r>
              <a:rPr lang="es-ES" dirty="0" err="1"/>
              <a:t>action</a:t>
            </a:r>
            <a:r>
              <a:rPr lang="es-ES" dirty="0"/>
              <a:t>="/</a:t>
            </a:r>
            <a:r>
              <a:rPr lang="es-ES" dirty="0" err="1"/>
              <a:t>signup</a:t>
            </a:r>
            <a:r>
              <a:rPr lang="es-ES" dirty="0"/>
              <a:t>/" </a:t>
            </a:r>
            <a:r>
              <a:rPr lang="es-ES" dirty="0" err="1"/>
              <a:t>method</a:t>
            </a:r>
            <a:r>
              <a:rPr lang="es-ES" dirty="0"/>
              <a:t>="POST"&gt;</a:t>
            </a:r>
          </a:p>
          <a:p>
            <a:r>
              <a:rPr lang="es-ES" dirty="0"/>
              <a:t>    {% </a:t>
            </a:r>
            <a:r>
              <a:rPr lang="es-ES" dirty="0" err="1"/>
              <a:t>csrf_token</a:t>
            </a:r>
            <a:r>
              <a:rPr lang="es-ES" dirty="0"/>
              <a:t> %}</a:t>
            </a:r>
          </a:p>
          <a:p>
            <a:r>
              <a:rPr lang="es-ES" dirty="0"/>
              <a:t>    {{</a:t>
            </a:r>
            <a:r>
              <a:rPr lang="es-ES" dirty="0" err="1"/>
              <a:t>form.as_p</a:t>
            </a:r>
            <a:r>
              <a:rPr lang="es-ES" dirty="0"/>
              <a:t>}}</a:t>
            </a:r>
          </a:p>
          <a:p>
            <a:r>
              <a:rPr lang="es-ES" dirty="0"/>
              <a:t>    &lt;</a:t>
            </a:r>
            <a:r>
              <a:rPr lang="es-ES" dirty="0" err="1"/>
              <a:t>button</a:t>
            </a:r>
            <a:r>
              <a:rPr lang="es-ES" dirty="0"/>
              <a:t>&gt;</a:t>
            </a:r>
          </a:p>
          <a:p>
            <a:r>
              <a:rPr lang="es-ES" dirty="0"/>
              <a:t>        </a:t>
            </a:r>
            <a:r>
              <a:rPr lang="es-ES" dirty="0" err="1"/>
              <a:t>Signup</a:t>
            </a:r>
            <a:endParaRPr lang="es-ES" dirty="0"/>
          </a:p>
          <a:p>
            <a:r>
              <a:rPr lang="es-ES" dirty="0"/>
              <a:t>    &lt;/</a:t>
            </a:r>
            <a:r>
              <a:rPr lang="es-ES" dirty="0" err="1"/>
              <a:t>button</a:t>
            </a:r>
            <a:r>
              <a:rPr lang="es-ES" dirty="0"/>
              <a:t>&gt;</a:t>
            </a:r>
          </a:p>
          <a:p>
            <a:r>
              <a:rPr lang="es-ES" dirty="0"/>
              <a:t>&lt;/</a:t>
            </a:r>
            <a:r>
              <a:rPr lang="es-ES" dirty="0" err="1"/>
              <a:t>form</a:t>
            </a:r>
            <a:r>
              <a:rPr lang="es-ES" dirty="0"/>
              <a:t>&gt;</a:t>
            </a: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CB2ECC-6EF9-4B65-8CE7-04173D03777D}" type="slidenum">
              <a:rPr kumimoji="0" lang="es-E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s-E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352010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CB2ECC-6EF9-4B65-8CE7-04173D03777D}" type="slidenum">
              <a:rPr kumimoji="0" lang="es-E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s-E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99010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CB2ECC-6EF9-4B65-8CE7-04173D03777D}" type="slidenum">
              <a:rPr kumimoji="0" lang="es-E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s-E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1977944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--tasks.html</a:t>
            </a:r>
          </a:p>
          <a:p>
            <a:r>
              <a:rPr lang="es-ES" dirty="0"/>
              <a:t>&lt;h1&gt;Tareas&lt;/h1&gt;</a:t>
            </a:r>
          </a:p>
          <a:p>
            <a:endParaRPr lang="es-ES" dirty="0"/>
          </a:p>
          <a:p>
            <a:endParaRPr lang="es-ES" dirty="0"/>
          </a:p>
          <a:p>
            <a:r>
              <a:rPr lang="es-ES" dirty="0"/>
              <a:t>------urls.py (actualizar todo)</a:t>
            </a:r>
          </a:p>
          <a:p>
            <a:r>
              <a:rPr lang="es-ES" dirty="0" err="1"/>
              <a:t>from</a:t>
            </a:r>
            <a:r>
              <a:rPr lang="es-ES" dirty="0"/>
              <a:t> </a:t>
            </a:r>
            <a:r>
              <a:rPr lang="es-ES" dirty="0" err="1"/>
              <a:t>django.contrib</a:t>
            </a:r>
            <a:r>
              <a:rPr lang="es-ES" dirty="0"/>
              <a:t> </a:t>
            </a:r>
            <a:r>
              <a:rPr lang="es-ES" dirty="0" err="1"/>
              <a:t>import</a:t>
            </a:r>
            <a:r>
              <a:rPr lang="es-ES" dirty="0"/>
              <a:t> </a:t>
            </a:r>
            <a:r>
              <a:rPr lang="es-ES" dirty="0" err="1"/>
              <a:t>admin</a:t>
            </a:r>
            <a:endParaRPr lang="es-ES" dirty="0"/>
          </a:p>
          <a:p>
            <a:r>
              <a:rPr lang="es-ES" dirty="0" err="1"/>
              <a:t>from</a:t>
            </a:r>
            <a:r>
              <a:rPr lang="es-ES" dirty="0"/>
              <a:t> </a:t>
            </a:r>
            <a:r>
              <a:rPr lang="es-ES" dirty="0" err="1"/>
              <a:t>django.urls</a:t>
            </a:r>
            <a:r>
              <a:rPr lang="es-ES" dirty="0"/>
              <a:t> </a:t>
            </a:r>
            <a:r>
              <a:rPr lang="es-ES" dirty="0" err="1"/>
              <a:t>import</a:t>
            </a:r>
            <a:r>
              <a:rPr lang="es-ES" dirty="0"/>
              <a:t> </a:t>
            </a:r>
            <a:r>
              <a:rPr lang="es-ES" dirty="0" err="1"/>
              <a:t>path</a:t>
            </a:r>
            <a:endParaRPr lang="es-ES" dirty="0"/>
          </a:p>
          <a:p>
            <a:r>
              <a:rPr lang="es-ES" dirty="0" err="1"/>
              <a:t>from</a:t>
            </a:r>
            <a:r>
              <a:rPr lang="es-ES" dirty="0"/>
              <a:t> </a:t>
            </a:r>
            <a:r>
              <a:rPr lang="es-ES" dirty="0" err="1"/>
              <a:t>tasks</a:t>
            </a:r>
            <a:r>
              <a:rPr lang="es-ES" dirty="0"/>
              <a:t> </a:t>
            </a:r>
            <a:r>
              <a:rPr lang="es-ES" dirty="0" err="1"/>
              <a:t>import</a:t>
            </a:r>
            <a:r>
              <a:rPr lang="es-ES" dirty="0"/>
              <a:t> </a:t>
            </a:r>
            <a:r>
              <a:rPr lang="es-ES" dirty="0" err="1"/>
              <a:t>views</a:t>
            </a:r>
            <a:endParaRPr lang="es-ES" dirty="0"/>
          </a:p>
          <a:p>
            <a:endParaRPr lang="es-ES" dirty="0"/>
          </a:p>
          <a:p>
            <a:r>
              <a:rPr lang="es-ES" dirty="0" err="1"/>
              <a:t>urlpatterns</a:t>
            </a:r>
            <a:r>
              <a:rPr lang="es-ES" dirty="0"/>
              <a:t> = [</a:t>
            </a:r>
          </a:p>
          <a:p>
            <a:r>
              <a:rPr lang="es-ES" dirty="0"/>
              <a:t>    </a:t>
            </a:r>
            <a:r>
              <a:rPr lang="es-ES" dirty="0" err="1"/>
              <a:t>path</a:t>
            </a:r>
            <a:r>
              <a:rPr lang="es-ES" dirty="0"/>
              <a:t>('</a:t>
            </a:r>
            <a:r>
              <a:rPr lang="es-ES" dirty="0" err="1"/>
              <a:t>admin</a:t>
            </a:r>
            <a:r>
              <a:rPr lang="es-ES" dirty="0"/>
              <a:t>/', </a:t>
            </a:r>
            <a:r>
              <a:rPr lang="es-ES" dirty="0" err="1"/>
              <a:t>admin.site.urls</a:t>
            </a:r>
            <a:r>
              <a:rPr lang="es-ES" dirty="0"/>
              <a:t>),</a:t>
            </a:r>
          </a:p>
          <a:p>
            <a:r>
              <a:rPr lang="es-ES" dirty="0"/>
              <a:t>    </a:t>
            </a:r>
            <a:r>
              <a:rPr lang="es-ES" dirty="0" err="1"/>
              <a:t>path</a:t>
            </a:r>
            <a:r>
              <a:rPr lang="es-ES" dirty="0"/>
              <a:t>('',</a:t>
            </a:r>
            <a:r>
              <a:rPr lang="es-ES" dirty="0" err="1"/>
              <a:t>views.home</a:t>
            </a:r>
            <a:r>
              <a:rPr lang="es-ES" dirty="0"/>
              <a:t>, </a:t>
            </a:r>
            <a:r>
              <a:rPr lang="es-ES" dirty="0" err="1"/>
              <a:t>name</a:t>
            </a:r>
            <a:r>
              <a:rPr lang="es-ES" dirty="0"/>
              <a:t>='home'),</a:t>
            </a:r>
          </a:p>
          <a:p>
            <a:r>
              <a:rPr lang="es-ES" dirty="0"/>
              <a:t>    </a:t>
            </a:r>
            <a:r>
              <a:rPr lang="es-ES" dirty="0" err="1"/>
              <a:t>path</a:t>
            </a:r>
            <a:r>
              <a:rPr lang="es-ES" dirty="0"/>
              <a:t>('</a:t>
            </a:r>
            <a:r>
              <a:rPr lang="es-ES" dirty="0" err="1"/>
              <a:t>signup</a:t>
            </a:r>
            <a:r>
              <a:rPr lang="es-ES" dirty="0"/>
              <a:t>/',</a:t>
            </a:r>
            <a:r>
              <a:rPr lang="es-ES" dirty="0" err="1"/>
              <a:t>views.signup,name</a:t>
            </a:r>
            <a:r>
              <a:rPr lang="es-ES" dirty="0"/>
              <a:t>='</a:t>
            </a:r>
            <a:r>
              <a:rPr lang="es-ES" dirty="0" err="1"/>
              <a:t>signup</a:t>
            </a:r>
            <a:r>
              <a:rPr lang="es-ES" dirty="0"/>
              <a:t>'),</a:t>
            </a:r>
          </a:p>
          <a:p>
            <a:r>
              <a:rPr lang="es-ES" dirty="0"/>
              <a:t>    </a:t>
            </a:r>
            <a:r>
              <a:rPr lang="es-ES" dirty="0" err="1"/>
              <a:t>path</a:t>
            </a:r>
            <a:r>
              <a:rPr lang="es-ES" dirty="0"/>
              <a:t>('</a:t>
            </a:r>
            <a:r>
              <a:rPr lang="es-ES" dirty="0" err="1"/>
              <a:t>tasks</a:t>
            </a:r>
            <a:r>
              <a:rPr lang="es-ES" dirty="0"/>
              <a:t>/',</a:t>
            </a:r>
            <a:r>
              <a:rPr lang="es-ES" dirty="0" err="1"/>
              <a:t>views.tasks,name</a:t>
            </a:r>
            <a:r>
              <a:rPr lang="es-ES" dirty="0"/>
              <a:t>='</a:t>
            </a:r>
            <a:r>
              <a:rPr lang="es-ES" dirty="0" err="1"/>
              <a:t>tasks</a:t>
            </a:r>
            <a:r>
              <a:rPr lang="es-ES" dirty="0"/>
              <a:t>'),</a:t>
            </a:r>
          </a:p>
          <a:p>
            <a:r>
              <a:rPr lang="es-ES" dirty="0"/>
              <a:t>]</a:t>
            </a:r>
          </a:p>
          <a:p>
            <a:endParaRPr lang="es-ES" dirty="0"/>
          </a:p>
          <a:p>
            <a:r>
              <a:rPr lang="es-ES" dirty="0"/>
              <a:t>---------------views.py</a:t>
            </a:r>
          </a:p>
          <a:p>
            <a:r>
              <a:rPr lang="es-ES" dirty="0" err="1"/>
              <a:t>from</a:t>
            </a:r>
            <a:r>
              <a:rPr lang="es-ES" dirty="0"/>
              <a:t> </a:t>
            </a:r>
            <a:r>
              <a:rPr lang="es-ES" dirty="0" err="1"/>
              <a:t>django.shortcuts</a:t>
            </a:r>
            <a:r>
              <a:rPr lang="es-ES" dirty="0"/>
              <a:t> </a:t>
            </a:r>
            <a:r>
              <a:rPr lang="es-ES" dirty="0" err="1"/>
              <a:t>import</a:t>
            </a:r>
            <a:r>
              <a:rPr lang="es-ES" dirty="0"/>
              <a:t> render</a:t>
            </a:r>
          </a:p>
          <a:p>
            <a:r>
              <a:rPr lang="es-ES" dirty="0" err="1"/>
              <a:t>from</a:t>
            </a:r>
            <a:r>
              <a:rPr lang="es-ES" dirty="0"/>
              <a:t> </a:t>
            </a:r>
            <a:r>
              <a:rPr lang="es-ES" dirty="0" err="1"/>
              <a:t>django.contrib.auth.forms</a:t>
            </a:r>
            <a:r>
              <a:rPr lang="es-ES" dirty="0"/>
              <a:t> </a:t>
            </a:r>
            <a:r>
              <a:rPr lang="es-ES" dirty="0" err="1"/>
              <a:t>import</a:t>
            </a:r>
            <a:r>
              <a:rPr lang="es-ES" dirty="0"/>
              <a:t> </a:t>
            </a:r>
            <a:r>
              <a:rPr lang="es-ES" dirty="0" err="1"/>
              <a:t>UserCreationForm</a:t>
            </a:r>
            <a:endParaRPr lang="es-ES" dirty="0"/>
          </a:p>
          <a:p>
            <a:r>
              <a:rPr lang="es-ES" dirty="0" err="1"/>
              <a:t>from</a:t>
            </a:r>
            <a:r>
              <a:rPr lang="es-ES" dirty="0"/>
              <a:t> </a:t>
            </a:r>
            <a:r>
              <a:rPr lang="es-ES" dirty="0" err="1"/>
              <a:t>django.contrib.auth.models</a:t>
            </a:r>
            <a:r>
              <a:rPr lang="es-ES" dirty="0"/>
              <a:t> </a:t>
            </a:r>
            <a:r>
              <a:rPr lang="es-ES" dirty="0" err="1"/>
              <a:t>import</a:t>
            </a:r>
            <a:r>
              <a:rPr lang="es-ES" dirty="0"/>
              <a:t> </a:t>
            </a:r>
            <a:r>
              <a:rPr lang="es-ES" dirty="0" err="1"/>
              <a:t>User</a:t>
            </a:r>
            <a:endParaRPr lang="es-ES" dirty="0"/>
          </a:p>
          <a:p>
            <a:r>
              <a:rPr lang="es-ES" dirty="0" err="1"/>
              <a:t>from</a:t>
            </a:r>
            <a:r>
              <a:rPr lang="es-ES" dirty="0"/>
              <a:t> </a:t>
            </a:r>
            <a:r>
              <a:rPr lang="es-ES" dirty="0" err="1"/>
              <a:t>django.http</a:t>
            </a:r>
            <a:r>
              <a:rPr lang="es-ES" dirty="0"/>
              <a:t> </a:t>
            </a:r>
            <a:r>
              <a:rPr lang="es-ES" dirty="0" err="1"/>
              <a:t>import</a:t>
            </a:r>
            <a:r>
              <a:rPr lang="es-ES" dirty="0"/>
              <a:t> </a:t>
            </a:r>
            <a:r>
              <a:rPr lang="es-ES" dirty="0" err="1"/>
              <a:t>HttpResponse</a:t>
            </a:r>
            <a:endParaRPr lang="es-ES" dirty="0"/>
          </a:p>
          <a:p>
            <a:endParaRPr lang="es-ES" dirty="0"/>
          </a:p>
          <a:p>
            <a:r>
              <a:rPr lang="es-ES" dirty="0" err="1"/>
              <a:t>def</a:t>
            </a:r>
            <a:r>
              <a:rPr lang="es-ES" dirty="0"/>
              <a:t> home(</a:t>
            </a:r>
            <a:r>
              <a:rPr lang="es-ES" dirty="0" err="1"/>
              <a:t>request</a:t>
            </a:r>
            <a:r>
              <a:rPr lang="es-ES" dirty="0"/>
              <a:t>):</a:t>
            </a:r>
          </a:p>
          <a:p>
            <a:r>
              <a:rPr lang="es-ES" dirty="0"/>
              <a:t>    </a:t>
            </a:r>
            <a:r>
              <a:rPr lang="es-ES" dirty="0" err="1"/>
              <a:t>return</a:t>
            </a:r>
            <a:r>
              <a:rPr lang="es-ES" dirty="0"/>
              <a:t> render(</a:t>
            </a:r>
            <a:r>
              <a:rPr lang="es-ES" dirty="0" err="1"/>
              <a:t>request</a:t>
            </a:r>
            <a:r>
              <a:rPr lang="es-ES" dirty="0"/>
              <a:t>, "home.html")</a:t>
            </a:r>
          </a:p>
          <a:p>
            <a:endParaRPr lang="es-ES" dirty="0"/>
          </a:p>
          <a:p>
            <a:r>
              <a:rPr lang="es-ES" dirty="0" err="1"/>
              <a:t>def</a:t>
            </a:r>
            <a:r>
              <a:rPr lang="es-ES" dirty="0"/>
              <a:t> </a:t>
            </a:r>
            <a:r>
              <a:rPr lang="es-ES" dirty="0" err="1"/>
              <a:t>signup</a:t>
            </a:r>
            <a:r>
              <a:rPr lang="es-ES" dirty="0"/>
              <a:t>(</a:t>
            </a:r>
            <a:r>
              <a:rPr lang="es-ES" dirty="0" err="1"/>
              <a:t>request</a:t>
            </a:r>
            <a:r>
              <a:rPr lang="es-ES" dirty="0"/>
              <a:t>):</a:t>
            </a:r>
          </a:p>
          <a:p>
            <a:r>
              <a:rPr lang="es-ES" dirty="0"/>
              <a:t>    </a:t>
            </a:r>
            <a:r>
              <a:rPr lang="es-ES" dirty="0" err="1"/>
              <a:t>if</a:t>
            </a:r>
            <a:r>
              <a:rPr lang="es-ES" dirty="0"/>
              <a:t> </a:t>
            </a:r>
            <a:r>
              <a:rPr lang="es-ES" dirty="0" err="1"/>
              <a:t>request.method</a:t>
            </a:r>
            <a:r>
              <a:rPr lang="es-ES" dirty="0"/>
              <a:t> == "GET":</a:t>
            </a:r>
          </a:p>
          <a:p>
            <a:r>
              <a:rPr lang="es-ES" dirty="0"/>
              <a:t>        </a:t>
            </a:r>
            <a:r>
              <a:rPr lang="es-ES" dirty="0" err="1"/>
              <a:t>return</a:t>
            </a:r>
            <a:r>
              <a:rPr lang="es-ES" dirty="0"/>
              <a:t> render(</a:t>
            </a:r>
            <a:r>
              <a:rPr lang="es-ES" dirty="0" err="1"/>
              <a:t>request</a:t>
            </a:r>
            <a:r>
              <a:rPr lang="es-ES" dirty="0"/>
              <a:t>, "signup.html", {"</a:t>
            </a:r>
            <a:r>
              <a:rPr lang="es-ES" dirty="0" err="1"/>
              <a:t>form</a:t>
            </a:r>
            <a:r>
              <a:rPr lang="es-ES" dirty="0"/>
              <a:t>": </a:t>
            </a:r>
            <a:r>
              <a:rPr lang="es-ES" dirty="0" err="1"/>
              <a:t>UserCreationForm</a:t>
            </a:r>
            <a:r>
              <a:rPr lang="es-ES" dirty="0"/>
              <a:t>})</a:t>
            </a:r>
          </a:p>
          <a:p>
            <a:r>
              <a:rPr lang="es-ES" dirty="0"/>
              <a:t>    </a:t>
            </a:r>
            <a:r>
              <a:rPr lang="es-ES" dirty="0" err="1"/>
              <a:t>else</a:t>
            </a:r>
            <a:r>
              <a:rPr lang="es-ES" dirty="0"/>
              <a:t>:</a:t>
            </a:r>
          </a:p>
          <a:p>
            <a:r>
              <a:rPr lang="es-ES" dirty="0"/>
              <a:t>        </a:t>
            </a:r>
            <a:r>
              <a:rPr lang="es-ES" dirty="0" err="1"/>
              <a:t>if</a:t>
            </a:r>
            <a:r>
              <a:rPr lang="es-ES" dirty="0"/>
              <a:t> </a:t>
            </a:r>
            <a:r>
              <a:rPr lang="es-ES" dirty="0" err="1"/>
              <a:t>request.POST</a:t>
            </a:r>
            <a:r>
              <a:rPr lang="es-ES" dirty="0"/>
              <a:t>["password1"] == </a:t>
            </a:r>
            <a:r>
              <a:rPr lang="es-ES" dirty="0" err="1"/>
              <a:t>request.POST</a:t>
            </a:r>
            <a:r>
              <a:rPr lang="es-ES" dirty="0"/>
              <a:t>["password2"]:</a:t>
            </a:r>
          </a:p>
          <a:p>
            <a:r>
              <a:rPr lang="es-ES" dirty="0"/>
              <a:t>            try:</a:t>
            </a:r>
          </a:p>
          <a:p>
            <a:r>
              <a:rPr lang="es-ES" dirty="0"/>
              <a:t>                </a:t>
            </a:r>
            <a:r>
              <a:rPr lang="es-ES" dirty="0" err="1"/>
              <a:t>user</a:t>
            </a:r>
            <a:r>
              <a:rPr lang="es-ES" dirty="0"/>
              <a:t> = </a:t>
            </a:r>
            <a:r>
              <a:rPr lang="es-ES" dirty="0" err="1"/>
              <a:t>User.objects.create_user</a:t>
            </a:r>
            <a:r>
              <a:rPr lang="es-ES" dirty="0"/>
              <a:t>(</a:t>
            </a:r>
          </a:p>
          <a:p>
            <a:r>
              <a:rPr lang="es-ES" dirty="0"/>
              <a:t>                    </a:t>
            </a:r>
            <a:r>
              <a:rPr lang="es-ES" dirty="0" err="1"/>
              <a:t>username</a:t>
            </a:r>
            <a:r>
              <a:rPr lang="es-ES" dirty="0"/>
              <a:t>=</a:t>
            </a:r>
            <a:r>
              <a:rPr lang="es-ES" dirty="0" err="1"/>
              <a:t>request.POST</a:t>
            </a:r>
            <a:r>
              <a:rPr lang="es-ES" dirty="0"/>
              <a:t>["</a:t>
            </a:r>
            <a:r>
              <a:rPr lang="es-ES" dirty="0" err="1"/>
              <a:t>username</a:t>
            </a:r>
            <a:r>
              <a:rPr lang="es-ES" dirty="0"/>
              <a:t>"],</a:t>
            </a:r>
          </a:p>
          <a:p>
            <a:r>
              <a:rPr lang="es-ES" dirty="0"/>
              <a:t>                    </a:t>
            </a:r>
            <a:r>
              <a:rPr lang="es-ES" dirty="0" err="1"/>
              <a:t>password</a:t>
            </a:r>
            <a:r>
              <a:rPr lang="es-ES" dirty="0"/>
              <a:t>=</a:t>
            </a:r>
            <a:r>
              <a:rPr lang="es-ES" dirty="0" err="1"/>
              <a:t>request.POST</a:t>
            </a:r>
            <a:r>
              <a:rPr lang="es-ES" dirty="0"/>
              <a:t>["password1"],</a:t>
            </a:r>
          </a:p>
          <a:p>
            <a:r>
              <a:rPr lang="es-ES" dirty="0"/>
              <a:t>                )</a:t>
            </a:r>
          </a:p>
          <a:p>
            <a:r>
              <a:rPr lang="es-ES" dirty="0"/>
              <a:t>                </a:t>
            </a:r>
            <a:r>
              <a:rPr lang="es-ES" dirty="0" err="1"/>
              <a:t>user.save</a:t>
            </a:r>
            <a:r>
              <a:rPr lang="es-ES" dirty="0"/>
              <a:t>()</a:t>
            </a:r>
          </a:p>
          <a:p>
            <a:r>
              <a:rPr lang="es-ES" dirty="0"/>
              <a:t>                </a:t>
            </a:r>
            <a:r>
              <a:rPr lang="es-ES" dirty="0" err="1"/>
              <a:t>return</a:t>
            </a:r>
            <a:r>
              <a:rPr lang="es-ES" dirty="0"/>
              <a:t> </a:t>
            </a:r>
            <a:r>
              <a:rPr lang="es-ES" dirty="0" err="1"/>
              <a:t>HttpResponse</a:t>
            </a:r>
            <a:r>
              <a:rPr lang="es-ES" dirty="0"/>
              <a:t>("</a:t>
            </a:r>
            <a:r>
              <a:rPr lang="es-ES" dirty="0" err="1"/>
              <a:t>User</a:t>
            </a:r>
            <a:r>
              <a:rPr lang="es-ES" dirty="0"/>
              <a:t> </a:t>
            </a:r>
            <a:r>
              <a:rPr lang="es-ES" dirty="0" err="1"/>
              <a:t>created</a:t>
            </a:r>
            <a:r>
              <a:rPr lang="es-ES" dirty="0"/>
              <a:t> </a:t>
            </a:r>
            <a:r>
              <a:rPr lang="es-ES" dirty="0" err="1"/>
              <a:t>successfully</a:t>
            </a:r>
            <a:r>
              <a:rPr lang="es-ES" dirty="0"/>
              <a:t>")</a:t>
            </a:r>
          </a:p>
          <a:p>
            <a:r>
              <a:rPr lang="es-ES" dirty="0"/>
              <a:t>            </a:t>
            </a:r>
            <a:r>
              <a:rPr lang="es-ES" dirty="0" err="1"/>
              <a:t>except</a:t>
            </a:r>
            <a:r>
              <a:rPr lang="es-ES" dirty="0"/>
              <a:t>:</a:t>
            </a:r>
          </a:p>
          <a:p>
            <a:r>
              <a:rPr lang="es-ES" dirty="0"/>
              <a:t>                </a:t>
            </a:r>
            <a:r>
              <a:rPr lang="es-ES" dirty="0" err="1"/>
              <a:t>return</a:t>
            </a:r>
            <a:r>
              <a:rPr lang="es-ES" dirty="0"/>
              <a:t> render(</a:t>
            </a:r>
          </a:p>
          <a:p>
            <a:r>
              <a:rPr lang="es-ES" dirty="0"/>
              <a:t>                    </a:t>
            </a:r>
            <a:r>
              <a:rPr lang="es-ES" dirty="0" err="1"/>
              <a:t>request</a:t>
            </a:r>
            <a:r>
              <a:rPr lang="es-ES" dirty="0"/>
              <a:t>,</a:t>
            </a:r>
          </a:p>
          <a:p>
            <a:r>
              <a:rPr lang="es-ES" dirty="0"/>
              <a:t>                    "signup.html",</a:t>
            </a:r>
          </a:p>
          <a:p>
            <a:r>
              <a:rPr lang="es-ES" dirty="0"/>
              <a:t>                    {"</a:t>
            </a:r>
            <a:r>
              <a:rPr lang="es-ES" dirty="0" err="1"/>
              <a:t>form</a:t>
            </a:r>
            <a:r>
              <a:rPr lang="es-ES" dirty="0"/>
              <a:t>": </a:t>
            </a:r>
            <a:r>
              <a:rPr lang="es-ES" dirty="0" err="1"/>
              <a:t>UserCreationForm</a:t>
            </a:r>
            <a:r>
              <a:rPr lang="es-ES" dirty="0"/>
              <a:t>, "error": "</a:t>
            </a:r>
            <a:r>
              <a:rPr lang="es-ES" dirty="0" err="1"/>
              <a:t>Username</a:t>
            </a:r>
            <a:r>
              <a:rPr lang="es-ES" dirty="0"/>
              <a:t> </a:t>
            </a:r>
            <a:r>
              <a:rPr lang="es-ES" dirty="0" err="1"/>
              <a:t>already</a:t>
            </a:r>
            <a:r>
              <a:rPr lang="es-ES" dirty="0"/>
              <a:t> </a:t>
            </a:r>
            <a:r>
              <a:rPr lang="es-ES" dirty="0" err="1"/>
              <a:t>exists</a:t>
            </a:r>
            <a:r>
              <a:rPr lang="es-ES" dirty="0"/>
              <a:t>"},</a:t>
            </a:r>
          </a:p>
          <a:p>
            <a:r>
              <a:rPr lang="es-ES" dirty="0"/>
              <a:t>                )</a:t>
            </a:r>
          </a:p>
          <a:p>
            <a:r>
              <a:rPr lang="es-ES" dirty="0"/>
              <a:t>        </a:t>
            </a:r>
            <a:r>
              <a:rPr lang="es-ES" dirty="0" err="1"/>
              <a:t>return</a:t>
            </a:r>
            <a:r>
              <a:rPr lang="es-ES" dirty="0"/>
              <a:t> render(</a:t>
            </a:r>
          </a:p>
          <a:p>
            <a:r>
              <a:rPr lang="es-ES" dirty="0"/>
              <a:t>            </a:t>
            </a:r>
            <a:r>
              <a:rPr lang="es-ES" dirty="0" err="1"/>
              <a:t>request</a:t>
            </a:r>
            <a:r>
              <a:rPr lang="es-ES" dirty="0"/>
              <a:t>,</a:t>
            </a:r>
          </a:p>
          <a:p>
            <a:r>
              <a:rPr lang="es-ES" dirty="0"/>
              <a:t>            "signup.html",</a:t>
            </a:r>
          </a:p>
          <a:p>
            <a:r>
              <a:rPr lang="es-ES" dirty="0"/>
              <a:t>            {"</a:t>
            </a:r>
            <a:r>
              <a:rPr lang="es-ES" dirty="0" err="1"/>
              <a:t>form</a:t>
            </a:r>
            <a:r>
              <a:rPr lang="es-ES" dirty="0"/>
              <a:t>": </a:t>
            </a:r>
            <a:r>
              <a:rPr lang="es-ES" dirty="0" err="1"/>
              <a:t>UserCreationForm</a:t>
            </a:r>
            <a:r>
              <a:rPr lang="es-ES" dirty="0"/>
              <a:t>, "error": "</a:t>
            </a:r>
            <a:r>
              <a:rPr lang="es-ES" dirty="0" err="1"/>
              <a:t>Password</a:t>
            </a:r>
            <a:r>
              <a:rPr lang="es-ES" dirty="0"/>
              <a:t> do </a:t>
            </a:r>
            <a:r>
              <a:rPr lang="es-ES" dirty="0" err="1"/>
              <a:t>not</a:t>
            </a:r>
            <a:r>
              <a:rPr lang="es-ES" dirty="0"/>
              <a:t> match"},</a:t>
            </a:r>
          </a:p>
          <a:p>
            <a:r>
              <a:rPr lang="es-ES" dirty="0"/>
              <a:t>        )</a:t>
            </a:r>
          </a:p>
          <a:p>
            <a:endParaRPr lang="es-ES" dirty="0"/>
          </a:p>
          <a:p>
            <a:r>
              <a:rPr lang="es-ES" dirty="0" err="1"/>
              <a:t>def</a:t>
            </a:r>
            <a:r>
              <a:rPr lang="es-ES" dirty="0"/>
              <a:t> </a:t>
            </a:r>
            <a:r>
              <a:rPr lang="es-ES" dirty="0" err="1"/>
              <a:t>tasks</a:t>
            </a:r>
            <a:r>
              <a:rPr lang="es-ES" dirty="0"/>
              <a:t>(</a:t>
            </a:r>
            <a:r>
              <a:rPr lang="es-ES" dirty="0" err="1"/>
              <a:t>request</a:t>
            </a:r>
            <a:r>
              <a:rPr lang="es-ES" dirty="0"/>
              <a:t>):</a:t>
            </a:r>
          </a:p>
          <a:p>
            <a:r>
              <a:rPr lang="es-ES" dirty="0"/>
              <a:t>    </a:t>
            </a:r>
            <a:r>
              <a:rPr lang="es-ES" dirty="0" err="1"/>
              <a:t>return</a:t>
            </a:r>
            <a:r>
              <a:rPr lang="es-ES" dirty="0"/>
              <a:t> render(</a:t>
            </a:r>
            <a:r>
              <a:rPr lang="es-ES" dirty="0" err="1"/>
              <a:t>request</a:t>
            </a:r>
            <a:r>
              <a:rPr lang="es-ES" dirty="0"/>
              <a:t>, 'tasks.html')</a:t>
            </a:r>
          </a:p>
          <a:p>
            <a:endParaRPr lang="es-E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CB2ECC-6EF9-4B65-8CE7-04173D03777D}" type="slidenum">
              <a:rPr kumimoji="0" lang="es-E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s-E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7045967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CB2ECC-6EF9-4B65-8CE7-04173D03777D}" type="slidenum">
              <a:rPr kumimoji="0" lang="es-E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s-E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697323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-----------views.py (Actualizar)</a:t>
            </a:r>
          </a:p>
          <a:p>
            <a:r>
              <a:rPr lang="es-ES" dirty="0" err="1"/>
              <a:t>from</a:t>
            </a:r>
            <a:r>
              <a:rPr lang="es-ES" dirty="0"/>
              <a:t> </a:t>
            </a:r>
            <a:r>
              <a:rPr lang="es-ES" dirty="0" err="1"/>
              <a:t>django.shortcuts</a:t>
            </a:r>
            <a:r>
              <a:rPr lang="es-ES" dirty="0"/>
              <a:t> </a:t>
            </a:r>
            <a:r>
              <a:rPr lang="es-ES" dirty="0" err="1"/>
              <a:t>import</a:t>
            </a:r>
            <a:r>
              <a:rPr lang="es-ES" dirty="0"/>
              <a:t> render, </a:t>
            </a:r>
            <a:r>
              <a:rPr lang="es-ES" dirty="0" err="1"/>
              <a:t>redirect</a:t>
            </a:r>
            <a:endParaRPr lang="es-ES" dirty="0"/>
          </a:p>
          <a:p>
            <a:r>
              <a:rPr lang="es-ES" dirty="0" err="1"/>
              <a:t>from</a:t>
            </a:r>
            <a:r>
              <a:rPr lang="es-ES" dirty="0"/>
              <a:t> </a:t>
            </a:r>
            <a:r>
              <a:rPr lang="es-ES" dirty="0" err="1"/>
              <a:t>django.contrib.auth.forms</a:t>
            </a:r>
            <a:r>
              <a:rPr lang="es-ES" dirty="0"/>
              <a:t> </a:t>
            </a:r>
            <a:r>
              <a:rPr lang="es-ES" dirty="0" err="1"/>
              <a:t>import</a:t>
            </a:r>
            <a:r>
              <a:rPr lang="es-ES" dirty="0"/>
              <a:t> </a:t>
            </a:r>
            <a:r>
              <a:rPr lang="es-ES" dirty="0" err="1"/>
              <a:t>UserCreationForm</a:t>
            </a:r>
            <a:endParaRPr lang="es-ES" dirty="0"/>
          </a:p>
          <a:p>
            <a:r>
              <a:rPr lang="es-ES" dirty="0" err="1"/>
              <a:t>from</a:t>
            </a:r>
            <a:r>
              <a:rPr lang="es-ES" dirty="0"/>
              <a:t> </a:t>
            </a:r>
            <a:r>
              <a:rPr lang="es-ES" dirty="0" err="1"/>
              <a:t>django.contrib.auth.models</a:t>
            </a:r>
            <a:r>
              <a:rPr lang="es-ES" dirty="0"/>
              <a:t> </a:t>
            </a:r>
            <a:r>
              <a:rPr lang="es-ES" dirty="0" err="1"/>
              <a:t>import</a:t>
            </a:r>
            <a:r>
              <a:rPr lang="es-ES" dirty="0"/>
              <a:t> </a:t>
            </a:r>
            <a:r>
              <a:rPr lang="es-ES" dirty="0" err="1"/>
              <a:t>User</a:t>
            </a:r>
            <a:endParaRPr lang="es-ES" dirty="0"/>
          </a:p>
          <a:p>
            <a:r>
              <a:rPr lang="es-ES" dirty="0" err="1"/>
              <a:t>from</a:t>
            </a:r>
            <a:r>
              <a:rPr lang="es-ES" dirty="0"/>
              <a:t> </a:t>
            </a:r>
            <a:r>
              <a:rPr lang="es-ES" dirty="0" err="1"/>
              <a:t>django.http</a:t>
            </a:r>
            <a:r>
              <a:rPr lang="es-ES" dirty="0"/>
              <a:t> </a:t>
            </a:r>
            <a:r>
              <a:rPr lang="es-ES" dirty="0" err="1"/>
              <a:t>import</a:t>
            </a:r>
            <a:r>
              <a:rPr lang="es-ES" dirty="0"/>
              <a:t> </a:t>
            </a:r>
            <a:r>
              <a:rPr lang="es-ES" dirty="0" err="1"/>
              <a:t>HttpResponse</a:t>
            </a:r>
            <a:endParaRPr lang="es-ES" dirty="0"/>
          </a:p>
          <a:p>
            <a:endParaRPr lang="es-ES" dirty="0"/>
          </a:p>
          <a:p>
            <a:r>
              <a:rPr lang="es-ES" dirty="0" err="1"/>
              <a:t>def</a:t>
            </a:r>
            <a:r>
              <a:rPr lang="es-ES" dirty="0"/>
              <a:t> home(</a:t>
            </a:r>
            <a:r>
              <a:rPr lang="es-ES" dirty="0" err="1"/>
              <a:t>request</a:t>
            </a:r>
            <a:r>
              <a:rPr lang="es-ES" dirty="0"/>
              <a:t>):</a:t>
            </a:r>
          </a:p>
          <a:p>
            <a:r>
              <a:rPr lang="es-ES" dirty="0"/>
              <a:t>    </a:t>
            </a:r>
            <a:r>
              <a:rPr lang="es-ES" dirty="0" err="1"/>
              <a:t>return</a:t>
            </a:r>
            <a:r>
              <a:rPr lang="es-ES" dirty="0"/>
              <a:t> render(</a:t>
            </a:r>
            <a:r>
              <a:rPr lang="es-ES" dirty="0" err="1"/>
              <a:t>request</a:t>
            </a:r>
            <a:r>
              <a:rPr lang="es-ES" dirty="0"/>
              <a:t>, "home.html")</a:t>
            </a:r>
          </a:p>
          <a:p>
            <a:endParaRPr lang="es-ES" dirty="0"/>
          </a:p>
          <a:p>
            <a:r>
              <a:rPr lang="es-ES" dirty="0" err="1"/>
              <a:t>def</a:t>
            </a:r>
            <a:r>
              <a:rPr lang="es-ES" dirty="0"/>
              <a:t> </a:t>
            </a:r>
            <a:r>
              <a:rPr lang="es-ES" dirty="0" err="1"/>
              <a:t>signup</a:t>
            </a:r>
            <a:r>
              <a:rPr lang="es-ES" dirty="0"/>
              <a:t>(</a:t>
            </a:r>
            <a:r>
              <a:rPr lang="es-ES" dirty="0" err="1"/>
              <a:t>request</a:t>
            </a:r>
            <a:r>
              <a:rPr lang="es-ES" dirty="0"/>
              <a:t>):</a:t>
            </a:r>
          </a:p>
          <a:p>
            <a:r>
              <a:rPr lang="es-ES" dirty="0"/>
              <a:t>    </a:t>
            </a:r>
            <a:r>
              <a:rPr lang="es-ES" dirty="0" err="1"/>
              <a:t>if</a:t>
            </a:r>
            <a:r>
              <a:rPr lang="es-ES" dirty="0"/>
              <a:t> </a:t>
            </a:r>
            <a:r>
              <a:rPr lang="es-ES" dirty="0" err="1"/>
              <a:t>request.method</a:t>
            </a:r>
            <a:r>
              <a:rPr lang="es-ES" dirty="0"/>
              <a:t> == "GET":</a:t>
            </a:r>
          </a:p>
          <a:p>
            <a:r>
              <a:rPr lang="es-ES" dirty="0"/>
              <a:t>        </a:t>
            </a:r>
            <a:r>
              <a:rPr lang="es-ES" dirty="0" err="1"/>
              <a:t>return</a:t>
            </a:r>
            <a:r>
              <a:rPr lang="es-ES" dirty="0"/>
              <a:t> render(</a:t>
            </a:r>
            <a:r>
              <a:rPr lang="es-ES" dirty="0" err="1"/>
              <a:t>request</a:t>
            </a:r>
            <a:r>
              <a:rPr lang="es-ES" dirty="0"/>
              <a:t>, "signup.html", {"</a:t>
            </a:r>
            <a:r>
              <a:rPr lang="es-ES" dirty="0" err="1"/>
              <a:t>form</a:t>
            </a:r>
            <a:r>
              <a:rPr lang="es-ES" dirty="0"/>
              <a:t>": </a:t>
            </a:r>
            <a:r>
              <a:rPr lang="es-ES" dirty="0" err="1"/>
              <a:t>UserCreationForm</a:t>
            </a:r>
            <a:r>
              <a:rPr lang="es-ES" dirty="0"/>
              <a:t>})</a:t>
            </a:r>
          </a:p>
          <a:p>
            <a:r>
              <a:rPr lang="es-ES" dirty="0"/>
              <a:t>    </a:t>
            </a:r>
            <a:r>
              <a:rPr lang="es-ES" dirty="0" err="1"/>
              <a:t>else</a:t>
            </a:r>
            <a:r>
              <a:rPr lang="es-ES" dirty="0"/>
              <a:t>:</a:t>
            </a:r>
          </a:p>
          <a:p>
            <a:r>
              <a:rPr lang="es-ES" dirty="0"/>
              <a:t>        </a:t>
            </a:r>
            <a:r>
              <a:rPr lang="es-ES" dirty="0" err="1"/>
              <a:t>if</a:t>
            </a:r>
            <a:r>
              <a:rPr lang="es-ES" dirty="0"/>
              <a:t> </a:t>
            </a:r>
            <a:r>
              <a:rPr lang="es-ES" dirty="0" err="1"/>
              <a:t>request.POST</a:t>
            </a:r>
            <a:r>
              <a:rPr lang="es-ES" dirty="0"/>
              <a:t>["password1"] == </a:t>
            </a:r>
            <a:r>
              <a:rPr lang="es-ES" dirty="0" err="1"/>
              <a:t>request.POST</a:t>
            </a:r>
            <a:r>
              <a:rPr lang="es-ES" dirty="0"/>
              <a:t>["password2"]:</a:t>
            </a:r>
          </a:p>
          <a:p>
            <a:r>
              <a:rPr lang="es-ES" dirty="0"/>
              <a:t>            try:</a:t>
            </a:r>
          </a:p>
          <a:p>
            <a:r>
              <a:rPr lang="es-ES" dirty="0"/>
              <a:t>                </a:t>
            </a:r>
            <a:r>
              <a:rPr lang="es-ES" dirty="0" err="1"/>
              <a:t>user</a:t>
            </a:r>
            <a:r>
              <a:rPr lang="es-ES" dirty="0"/>
              <a:t> = </a:t>
            </a:r>
            <a:r>
              <a:rPr lang="es-ES" dirty="0" err="1"/>
              <a:t>User.objects.create_user</a:t>
            </a:r>
            <a:r>
              <a:rPr lang="es-ES" dirty="0"/>
              <a:t>(</a:t>
            </a:r>
          </a:p>
          <a:p>
            <a:r>
              <a:rPr lang="es-ES" dirty="0"/>
              <a:t>                    </a:t>
            </a:r>
            <a:r>
              <a:rPr lang="es-ES" dirty="0" err="1"/>
              <a:t>username</a:t>
            </a:r>
            <a:r>
              <a:rPr lang="es-ES" dirty="0"/>
              <a:t>=</a:t>
            </a:r>
            <a:r>
              <a:rPr lang="es-ES" dirty="0" err="1"/>
              <a:t>request.POST</a:t>
            </a:r>
            <a:r>
              <a:rPr lang="es-ES" dirty="0"/>
              <a:t>["</a:t>
            </a:r>
            <a:r>
              <a:rPr lang="es-ES" dirty="0" err="1"/>
              <a:t>username</a:t>
            </a:r>
            <a:r>
              <a:rPr lang="es-ES" dirty="0"/>
              <a:t>"],</a:t>
            </a:r>
          </a:p>
          <a:p>
            <a:r>
              <a:rPr lang="es-ES" dirty="0"/>
              <a:t>                    </a:t>
            </a:r>
            <a:r>
              <a:rPr lang="es-ES" dirty="0" err="1"/>
              <a:t>password</a:t>
            </a:r>
            <a:r>
              <a:rPr lang="es-ES" dirty="0"/>
              <a:t>=</a:t>
            </a:r>
            <a:r>
              <a:rPr lang="es-ES" dirty="0" err="1"/>
              <a:t>request.POST</a:t>
            </a:r>
            <a:r>
              <a:rPr lang="es-ES" dirty="0"/>
              <a:t>["password1"],</a:t>
            </a:r>
          </a:p>
          <a:p>
            <a:r>
              <a:rPr lang="es-ES" dirty="0"/>
              <a:t>                )</a:t>
            </a:r>
          </a:p>
          <a:p>
            <a:r>
              <a:rPr lang="es-ES" dirty="0"/>
              <a:t>                </a:t>
            </a:r>
            <a:r>
              <a:rPr lang="es-ES" dirty="0" err="1"/>
              <a:t>user.save</a:t>
            </a:r>
            <a:r>
              <a:rPr lang="es-ES" dirty="0"/>
              <a:t>()</a:t>
            </a:r>
          </a:p>
          <a:p>
            <a:r>
              <a:rPr lang="es-ES" dirty="0"/>
              <a:t>                </a:t>
            </a:r>
            <a:r>
              <a:rPr lang="es-ES" dirty="0" err="1"/>
              <a:t>return</a:t>
            </a:r>
            <a:r>
              <a:rPr lang="es-ES" dirty="0"/>
              <a:t> </a:t>
            </a:r>
            <a:r>
              <a:rPr lang="es-ES" dirty="0" err="1"/>
              <a:t>redirect</a:t>
            </a:r>
            <a:r>
              <a:rPr lang="es-ES" dirty="0"/>
              <a:t>('</a:t>
            </a:r>
            <a:r>
              <a:rPr lang="es-ES" dirty="0" err="1"/>
              <a:t>tasks</a:t>
            </a:r>
            <a:r>
              <a:rPr lang="es-ES" dirty="0"/>
              <a:t>')</a:t>
            </a:r>
          </a:p>
          <a:p>
            <a:r>
              <a:rPr lang="es-ES" dirty="0"/>
              <a:t>            </a:t>
            </a:r>
            <a:r>
              <a:rPr lang="es-ES" dirty="0" err="1"/>
              <a:t>except</a:t>
            </a:r>
            <a:r>
              <a:rPr lang="es-ES" dirty="0"/>
              <a:t>:</a:t>
            </a:r>
          </a:p>
          <a:p>
            <a:r>
              <a:rPr lang="es-ES" dirty="0"/>
              <a:t>                </a:t>
            </a:r>
            <a:r>
              <a:rPr lang="es-ES" dirty="0" err="1"/>
              <a:t>return</a:t>
            </a:r>
            <a:r>
              <a:rPr lang="es-ES" dirty="0"/>
              <a:t> render(</a:t>
            </a:r>
          </a:p>
          <a:p>
            <a:r>
              <a:rPr lang="es-ES" dirty="0"/>
              <a:t>                    </a:t>
            </a:r>
            <a:r>
              <a:rPr lang="es-ES" dirty="0" err="1"/>
              <a:t>request</a:t>
            </a:r>
            <a:r>
              <a:rPr lang="es-ES" dirty="0"/>
              <a:t>,</a:t>
            </a:r>
          </a:p>
          <a:p>
            <a:r>
              <a:rPr lang="es-ES" dirty="0"/>
              <a:t>                    "signup.html",</a:t>
            </a:r>
          </a:p>
          <a:p>
            <a:r>
              <a:rPr lang="es-ES" dirty="0"/>
              <a:t>                    {"</a:t>
            </a:r>
            <a:r>
              <a:rPr lang="es-ES" dirty="0" err="1"/>
              <a:t>form</a:t>
            </a:r>
            <a:r>
              <a:rPr lang="es-ES" dirty="0"/>
              <a:t>": </a:t>
            </a:r>
            <a:r>
              <a:rPr lang="es-ES" dirty="0" err="1"/>
              <a:t>UserCreationForm</a:t>
            </a:r>
            <a:r>
              <a:rPr lang="es-ES" dirty="0"/>
              <a:t>, "error": "</a:t>
            </a:r>
            <a:r>
              <a:rPr lang="es-ES" dirty="0" err="1"/>
              <a:t>Username</a:t>
            </a:r>
            <a:r>
              <a:rPr lang="es-ES" dirty="0"/>
              <a:t> </a:t>
            </a:r>
            <a:r>
              <a:rPr lang="es-ES" dirty="0" err="1"/>
              <a:t>already</a:t>
            </a:r>
            <a:r>
              <a:rPr lang="es-ES" dirty="0"/>
              <a:t> </a:t>
            </a:r>
            <a:r>
              <a:rPr lang="es-ES" dirty="0" err="1"/>
              <a:t>exists</a:t>
            </a:r>
            <a:r>
              <a:rPr lang="es-ES" dirty="0"/>
              <a:t>"},</a:t>
            </a:r>
          </a:p>
          <a:p>
            <a:r>
              <a:rPr lang="es-ES" dirty="0"/>
              <a:t>                )</a:t>
            </a:r>
          </a:p>
          <a:p>
            <a:r>
              <a:rPr lang="es-ES" dirty="0"/>
              <a:t>        </a:t>
            </a:r>
            <a:r>
              <a:rPr lang="es-ES" dirty="0" err="1"/>
              <a:t>return</a:t>
            </a:r>
            <a:r>
              <a:rPr lang="es-ES" dirty="0"/>
              <a:t> render(</a:t>
            </a:r>
          </a:p>
          <a:p>
            <a:r>
              <a:rPr lang="es-ES" dirty="0"/>
              <a:t>            </a:t>
            </a:r>
            <a:r>
              <a:rPr lang="es-ES" dirty="0" err="1"/>
              <a:t>request</a:t>
            </a:r>
            <a:r>
              <a:rPr lang="es-ES" dirty="0"/>
              <a:t>,</a:t>
            </a:r>
          </a:p>
          <a:p>
            <a:r>
              <a:rPr lang="es-ES" dirty="0"/>
              <a:t>            "signup.html",</a:t>
            </a:r>
          </a:p>
          <a:p>
            <a:r>
              <a:rPr lang="es-ES" dirty="0"/>
              <a:t>            {"</a:t>
            </a:r>
            <a:r>
              <a:rPr lang="es-ES" dirty="0" err="1"/>
              <a:t>form</a:t>
            </a:r>
            <a:r>
              <a:rPr lang="es-ES" dirty="0"/>
              <a:t>": </a:t>
            </a:r>
            <a:r>
              <a:rPr lang="es-ES" dirty="0" err="1"/>
              <a:t>UserCreationForm</a:t>
            </a:r>
            <a:r>
              <a:rPr lang="es-ES" dirty="0"/>
              <a:t>, "error": "</a:t>
            </a:r>
            <a:r>
              <a:rPr lang="es-ES" dirty="0" err="1"/>
              <a:t>Password</a:t>
            </a:r>
            <a:r>
              <a:rPr lang="es-ES" dirty="0"/>
              <a:t> do </a:t>
            </a:r>
            <a:r>
              <a:rPr lang="es-ES" dirty="0" err="1"/>
              <a:t>not</a:t>
            </a:r>
            <a:r>
              <a:rPr lang="es-ES" dirty="0"/>
              <a:t> match"},</a:t>
            </a:r>
          </a:p>
          <a:p>
            <a:r>
              <a:rPr lang="es-ES" dirty="0"/>
              <a:t>        )</a:t>
            </a:r>
          </a:p>
          <a:p>
            <a:endParaRPr lang="es-ES" dirty="0"/>
          </a:p>
          <a:p>
            <a:r>
              <a:rPr lang="es-ES" dirty="0" err="1"/>
              <a:t>def</a:t>
            </a:r>
            <a:r>
              <a:rPr lang="es-ES" dirty="0"/>
              <a:t> </a:t>
            </a:r>
            <a:r>
              <a:rPr lang="es-ES" dirty="0" err="1"/>
              <a:t>tasks</a:t>
            </a:r>
            <a:r>
              <a:rPr lang="es-ES" dirty="0"/>
              <a:t>(</a:t>
            </a:r>
            <a:r>
              <a:rPr lang="es-ES" dirty="0" err="1"/>
              <a:t>request</a:t>
            </a:r>
            <a:r>
              <a:rPr lang="es-ES" dirty="0"/>
              <a:t>):</a:t>
            </a:r>
          </a:p>
          <a:p>
            <a:r>
              <a:rPr lang="es-ES" dirty="0"/>
              <a:t>    </a:t>
            </a:r>
            <a:r>
              <a:rPr lang="es-ES" dirty="0" err="1"/>
              <a:t>return</a:t>
            </a:r>
            <a:r>
              <a:rPr lang="es-ES" dirty="0"/>
              <a:t> render(</a:t>
            </a:r>
            <a:r>
              <a:rPr lang="es-ES" dirty="0" err="1"/>
              <a:t>request</a:t>
            </a:r>
            <a:r>
              <a:rPr lang="es-ES" dirty="0"/>
              <a:t>, 'tasks.html')</a:t>
            </a: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CB2ECC-6EF9-4B65-8CE7-04173D03777D}" type="slidenum">
              <a:rPr kumimoji="0" lang="es-E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s-E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4115179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----------------views.py (ACTUALIZAR TODO)</a:t>
            </a:r>
          </a:p>
          <a:p>
            <a:r>
              <a:rPr lang="es-ES" dirty="0" err="1"/>
              <a:t>from</a:t>
            </a:r>
            <a:r>
              <a:rPr lang="es-ES" dirty="0"/>
              <a:t> </a:t>
            </a:r>
            <a:r>
              <a:rPr lang="es-ES" dirty="0" err="1"/>
              <a:t>django.shortcuts</a:t>
            </a:r>
            <a:r>
              <a:rPr lang="es-ES" dirty="0"/>
              <a:t> </a:t>
            </a:r>
            <a:r>
              <a:rPr lang="es-ES" dirty="0" err="1"/>
              <a:t>import</a:t>
            </a:r>
            <a:r>
              <a:rPr lang="es-ES" dirty="0"/>
              <a:t> render, </a:t>
            </a:r>
            <a:r>
              <a:rPr lang="es-ES" dirty="0" err="1"/>
              <a:t>redirect</a:t>
            </a:r>
            <a:endParaRPr lang="es-ES" dirty="0"/>
          </a:p>
          <a:p>
            <a:r>
              <a:rPr lang="es-ES" dirty="0" err="1"/>
              <a:t>from</a:t>
            </a:r>
            <a:r>
              <a:rPr lang="es-ES" dirty="0"/>
              <a:t> </a:t>
            </a:r>
            <a:r>
              <a:rPr lang="es-ES" dirty="0" err="1"/>
              <a:t>django.contrib.auth.forms</a:t>
            </a:r>
            <a:r>
              <a:rPr lang="es-ES" dirty="0"/>
              <a:t> </a:t>
            </a:r>
            <a:r>
              <a:rPr lang="es-ES" dirty="0" err="1"/>
              <a:t>import</a:t>
            </a:r>
            <a:r>
              <a:rPr lang="es-ES" dirty="0"/>
              <a:t> </a:t>
            </a:r>
            <a:r>
              <a:rPr lang="es-ES" dirty="0" err="1"/>
              <a:t>UserCreationForm</a:t>
            </a:r>
            <a:endParaRPr lang="es-ES" dirty="0"/>
          </a:p>
          <a:p>
            <a:r>
              <a:rPr lang="es-ES" dirty="0" err="1"/>
              <a:t>from</a:t>
            </a:r>
            <a:r>
              <a:rPr lang="es-ES" dirty="0"/>
              <a:t> </a:t>
            </a:r>
            <a:r>
              <a:rPr lang="es-ES" dirty="0" err="1"/>
              <a:t>django.contrib.auth.models</a:t>
            </a:r>
            <a:r>
              <a:rPr lang="es-ES" dirty="0"/>
              <a:t> </a:t>
            </a:r>
            <a:r>
              <a:rPr lang="es-ES" dirty="0" err="1"/>
              <a:t>import</a:t>
            </a:r>
            <a:r>
              <a:rPr lang="es-ES" dirty="0"/>
              <a:t> </a:t>
            </a:r>
            <a:r>
              <a:rPr lang="es-ES" dirty="0" err="1"/>
              <a:t>User</a:t>
            </a:r>
            <a:endParaRPr lang="es-ES" dirty="0"/>
          </a:p>
          <a:p>
            <a:r>
              <a:rPr lang="es-ES" dirty="0" err="1"/>
              <a:t>from</a:t>
            </a:r>
            <a:r>
              <a:rPr lang="es-ES" dirty="0"/>
              <a:t> </a:t>
            </a:r>
            <a:r>
              <a:rPr lang="es-ES" dirty="0" err="1"/>
              <a:t>django.contrib.auth</a:t>
            </a:r>
            <a:r>
              <a:rPr lang="es-ES" dirty="0"/>
              <a:t> </a:t>
            </a:r>
            <a:r>
              <a:rPr lang="es-ES" dirty="0" err="1"/>
              <a:t>import</a:t>
            </a:r>
            <a:r>
              <a:rPr lang="es-ES" dirty="0"/>
              <a:t> </a:t>
            </a:r>
            <a:r>
              <a:rPr lang="es-ES" dirty="0" err="1"/>
              <a:t>login</a:t>
            </a:r>
            <a:endParaRPr lang="es-ES" dirty="0"/>
          </a:p>
          <a:p>
            <a:r>
              <a:rPr lang="es-ES" dirty="0" err="1"/>
              <a:t>from</a:t>
            </a:r>
            <a:r>
              <a:rPr lang="es-ES" dirty="0"/>
              <a:t> </a:t>
            </a:r>
            <a:r>
              <a:rPr lang="es-ES" dirty="0" err="1"/>
              <a:t>django.http</a:t>
            </a:r>
            <a:r>
              <a:rPr lang="es-ES" dirty="0"/>
              <a:t> </a:t>
            </a:r>
            <a:r>
              <a:rPr lang="es-ES" dirty="0" err="1"/>
              <a:t>import</a:t>
            </a:r>
            <a:r>
              <a:rPr lang="es-ES" dirty="0"/>
              <a:t> </a:t>
            </a:r>
            <a:r>
              <a:rPr lang="es-ES" dirty="0" err="1"/>
              <a:t>HttpResponse</a:t>
            </a:r>
            <a:endParaRPr lang="es-ES" dirty="0"/>
          </a:p>
          <a:p>
            <a:endParaRPr lang="es-ES" dirty="0"/>
          </a:p>
          <a:p>
            <a:r>
              <a:rPr lang="es-ES" dirty="0" err="1"/>
              <a:t>def</a:t>
            </a:r>
            <a:r>
              <a:rPr lang="es-ES" dirty="0"/>
              <a:t> home(</a:t>
            </a:r>
            <a:r>
              <a:rPr lang="es-ES" dirty="0" err="1"/>
              <a:t>request</a:t>
            </a:r>
            <a:r>
              <a:rPr lang="es-ES" dirty="0"/>
              <a:t>):</a:t>
            </a:r>
          </a:p>
          <a:p>
            <a:r>
              <a:rPr lang="es-ES" dirty="0"/>
              <a:t>    </a:t>
            </a:r>
            <a:r>
              <a:rPr lang="es-ES" dirty="0" err="1"/>
              <a:t>return</a:t>
            </a:r>
            <a:r>
              <a:rPr lang="es-ES" dirty="0"/>
              <a:t> render(</a:t>
            </a:r>
            <a:r>
              <a:rPr lang="es-ES" dirty="0" err="1"/>
              <a:t>request</a:t>
            </a:r>
            <a:r>
              <a:rPr lang="es-ES" dirty="0"/>
              <a:t>, "home.html")</a:t>
            </a:r>
          </a:p>
          <a:p>
            <a:endParaRPr lang="es-ES" dirty="0"/>
          </a:p>
          <a:p>
            <a:r>
              <a:rPr lang="es-ES" dirty="0" err="1"/>
              <a:t>def</a:t>
            </a:r>
            <a:r>
              <a:rPr lang="es-ES" dirty="0"/>
              <a:t> </a:t>
            </a:r>
            <a:r>
              <a:rPr lang="es-ES" dirty="0" err="1"/>
              <a:t>signup</a:t>
            </a:r>
            <a:r>
              <a:rPr lang="es-ES" dirty="0"/>
              <a:t>(</a:t>
            </a:r>
            <a:r>
              <a:rPr lang="es-ES" dirty="0" err="1"/>
              <a:t>request</a:t>
            </a:r>
            <a:r>
              <a:rPr lang="es-ES" dirty="0"/>
              <a:t>):</a:t>
            </a:r>
          </a:p>
          <a:p>
            <a:r>
              <a:rPr lang="es-ES" dirty="0"/>
              <a:t>    </a:t>
            </a:r>
            <a:r>
              <a:rPr lang="es-ES" dirty="0" err="1"/>
              <a:t>if</a:t>
            </a:r>
            <a:r>
              <a:rPr lang="es-ES" dirty="0"/>
              <a:t> </a:t>
            </a:r>
            <a:r>
              <a:rPr lang="es-ES" dirty="0" err="1"/>
              <a:t>request.method</a:t>
            </a:r>
            <a:r>
              <a:rPr lang="es-ES" dirty="0"/>
              <a:t> == "GET":</a:t>
            </a:r>
          </a:p>
          <a:p>
            <a:r>
              <a:rPr lang="es-ES" dirty="0"/>
              <a:t>        </a:t>
            </a:r>
            <a:r>
              <a:rPr lang="es-ES" dirty="0" err="1"/>
              <a:t>return</a:t>
            </a:r>
            <a:r>
              <a:rPr lang="es-ES" dirty="0"/>
              <a:t> render(</a:t>
            </a:r>
            <a:r>
              <a:rPr lang="es-ES" dirty="0" err="1"/>
              <a:t>request</a:t>
            </a:r>
            <a:r>
              <a:rPr lang="es-ES" dirty="0"/>
              <a:t>, "signup.html", {"</a:t>
            </a:r>
            <a:r>
              <a:rPr lang="es-ES" dirty="0" err="1"/>
              <a:t>form</a:t>
            </a:r>
            <a:r>
              <a:rPr lang="es-ES" dirty="0"/>
              <a:t>": </a:t>
            </a:r>
            <a:r>
              <a:rPr lang="es-ES" dirty="0" err="1"/>
              <a:t>UserCreationForm</a:t>
            </a:r>
            <a:r>
              <a:rPr lang="es-ES" dirty="0"/>
              <a:t>})</a:t>
            </a:r>
          </a:p>
          <a:p>
            <a:r>
              <a:rPr lang="es-ES" dirty="0"/>
              <a:t>    </a:t>
            </a:r>
            <a:r>
              <a:rPr lang="es-ES" dirty="0" err="1"/>
              <a:t>else</a:t>
            </a:r>
            <a:r>
              <a:rPr lang="es-ES" dirty="0"/>
              <a:t>:</a:t>
            </a:r>
          </a:p>
          <a:p>
            <a:r>
              <a:rPr lang="es-ES" dirty="0"/>
              <a:t>        </a:t>
            </a:r>
            <a:r>
              <a:rPr lang="es-ES" dirty="0" err="1"/>
              <a:t>if</a:t>
            </a:r>
            <a:r>
              <a:rPr lang="es-ES" dirty="0"/>
              <a:t> </a:t>
            </a:r>
            <a:r>
              <a:rPr lang="es-ES" dirty="0" err="1"/>
              <a:t>request.POST</a:t>
            </a:r>
            <a:r>
              <a:rPr lang="es-ES" dirty="0"/>
              <a:t>["password1"] == </a:t>
            </a:r>
            <a:r>
              <a:rPr lang="es-ES" dirty="0" err="1"/>
              <a:t>request.POST</a:t>
            </a:r>
            <a:r>
              <a:rPr lang="es-ES" dirty="0"/>
              <a:t>["password2"]:</a:t>
            </a:r>
          </a:p>
          <a:p>
            <a:r>
              <a:rPr lang="es-ES" dirty="0"/>
              <a:t>            try:</a:t>
            </a:r>
          </a:p>
          <a:p>
            <a:r>
              <a:rPr lang="es-ES" dirty="0"/>
              <a:t>                </a:t>
            </a:r>
            <a:r>
              <a:rPr lang="es-ES" dirty="0" err="1"/>
              <a:t>user</a:t>
            </a:r>
            <a:r>
              <a:rPr lang="es-ES" dirty="0"/>
              <a:t> = </a:t>
            </a:r>
            <a:r>
              <a:rPr lang="es-ES" dirty="0" err="1"/>
              <a:t>User.objects.create_user</a:t>
            </a:r>
            <a:r>
              <a:rPr lang="es-ES" dirty="0"/>
              <a:t>(</a:t>
            </a:r>
          </a:p>
          <a:p>
            <a:r>
              <a:rPr lang="es-ES" dirty="0"/>
              <a:t>                    </a:t>
            </a:r>
            <a:r>
              <a:rPr lang="es-ES" dirty="0" err="1"/>
              <a:t>username</a:t>
            </a:r>
            <a:r>
              <a:rPr lang="es-ES" dirty="0"/>
              <a:t>=</a:t>
            </a:r>
            <a:r>
              <a:rPr lang="es-ES" dirty="0" err="1"/>
              <a:t>request.POST</a:t>
            </a:r>
            <a:r>
              <a:rPr lang="es-ES" dirty="0"/>
              <a:t>["</a:t>
            </a:r>
            <a:r>
              <a:rPr lang="es-ES" dirty="0" err="1"/>
              <a:t>username</a:t>
            </a:r>
            <a:r>
              <a:rPr lang="es-ES" dirty="0"/>
              <a:t>"],</a:t>
            </a:r>
          </a:p>
          <a:p>
            <a:r>
              <a:rPr lang="es-ES" dirty="0"/>
              <a:t>                    </a:t>
            </a:r>
            <a:r>
              <a:rPr lang="es-ES" dirty="0" err="1"/>
              <a:t>password</a:t>
            </a:r>
            <a:r>
              <a:rPr lang="es-ES" dirty="0"/>
              <a:t>=</a:t>
            </a:r>
            <a:r>
              <a:rPr lang="es-ES" dirty="0" err="1"/>
              <a:t>request.POST</a:t>
            </a:r>
            <a:r>
              <a:rPr lang="es-ES" dirty="0"/>
              <a:t>["password1"],</a:t>
            </a:r>
          </a:p>
          <a:p>
            <a:r>
              <a:rPr lang="es-ES" dirty="0"/>
              <a:t>                )</a:t>
            </a:r>
          </a:p>
          <a:p>
            <a:r>
              <a:rPr lang="es-ES" dirty="0"/>
              <a:t>                </a:t>
            </a:r>
            <a:r>
              <a:rPr lang="es-ES" dirty="0" err="1"/>
              <a:t>user.save</a:t>
            </a:r>
            <a:r>
              <a:rPr lang="es-ES" dirty="0"/>
              <a:t>()</a:t>
            </a:r>
          </a:p>
          <a:p>
            <a:r>
              <a:rPr lang="es-ES" dirty="0"/>
              <a:t>                </a:t>
            </a:r>
            <a:r>
              <a:rPr lang="es-ES" dirty="0" err="1"/>
              <a:t>login</a:t>
            </a:r>
            <a:r>
              <a:rPr lang="es-ES" dirty="0"/>
              <a:t>(</a:t>
            </a:r>
            <a:r>
              <a:rPr lang="es-ES" dirty="0" err="1"/>
              <a:t>request</a:t>
            </a:r>
            <a:r>
              <a:rPr lang="es-ES" dirty="0"/>
              <a:t>, </a:t>
            </a:r>
            <a:r>
              <a:rPr lang="es-ES" dirty="0" err="1"/>
              <a:t>user</a:t>
            </a:r>
            <a:r>
              <a:rPr lang="es-ES" dirty="0"/>
              <a:t>)</a:t>
            </a:r>
          </a:p>
          <a:p>
            <a:r>
              <a:rPr lang="es-ES" dirty="0"/>
              <a:t>                </a:t>
            </a:r>
            <a:r>
              <a:rPr lang="es-ES" dirty="0" err="1"/>
              <a:t>return</a:t>
            </a:r>
            <a:r>
              <a:rPr lang="es-ES" dirty="0"/>
              <a:t> </a:t>
            </a:r>
            <a:r>
              <a:rPr lang="es-ES" dirty="0" err="1"/>
              <a:t>redirect</a:t>
            </a:r>
            <a:r>
              <a:rPr lang="es-ES" dirty="0"/>
              <a:t>('</a:t>
            </a:r>
            <a:r>
              <a:rPr lang="es-ES" dirty="0" err="1"/>
              <a:t>tasks</a:t>
            </a:r>
            <a:r>
              <a:rPr lang="es-ES" dirty="0"/>
              <a:t>')</a:t>
            </a:r>
          </a:p>
          <a:p>
            <a:r>
              <a:rPr lang="es-ES" dirty="0"/>
              <a:t>            </a:t>
            </a:r>
            <a:r>
              <a:rPr lang="es-ES" dirty="0" err="1"/>
              <a:t>except</a:t>
            </a:r>
            <a:r>
              <a:rPr lang="es-ES" dirty="0"/>
              <a:t>:</a:t>
            </a:r>
          </a:p>
          <a:p>
            <a:r>
              <a:rPr lang="es-ES" dirty="0"/>
              <a:t>                </a:t>
            </a:r>
            <a:r>
              <a:rPr lang="es-ES" dirty="0" err="1"/>
              <a:t>return</a:t>
            </a:r>
            <a:r>
              <a:rPr lang="es-ES" dirty="0"/>
              <a:t> render(</a:t>
            </a:r>
          </a:p>
          <a:p>
            <a:r>
              <a:rPr lang="es-ES" dirty="0"/>
              <a:t>                    </a:t>
            </a:r>
            <a:r>
              <a:rPr lang="es-ES" dirty="0" err="1"/>
              <a:t>request</a:t>
            </a:r>
            <a:r>
              <a:rPr lang="es-ES" dirty="0"/>
              <a:t>,</a:t>
            </a:r>
          </a:p>
          <a:p>
            <a:r>
              <a:rPr lang="es-ES" dirty="0"/>
              <a:t>                    "signup.html",</a:t>
            </a:r>
          </a:p>
          <a:p>
            <a:r>
              <a:rPr lang="es-ES" dirty="0"/>
              <a:t>                    {"</a:t>
            </a:r>
            <a:r>
              <a:rPr lang="es-ES" dirty="0" err="1"/>
              <a:t>form</a:t>
            </a:r>
            <a:r>
              <a:rPr lang="es-ES" dirty="0"/>
              <a:t>": </a:t>
            </a:r>
            <a:r>
              <a:rPr lang="es-ES" dirty="0" err="1"/>
              <a:t>UserCreationForm</a:t>
            </a:r>
            <a:r>
              <a:rPr lang="es-ES" dirty="0"/>
              <a:t>, "error": "</a:t>
            </a:r>
            <a:r>
              <a:rPr lang="es-ES" dirty="0" err="1"/>
              <a:t>Username</a:t>
            </a:r>
            <a:r>
              <a:rPr lang="es-ES" dirty="0"/>
              <a:t> </a:t>
            </a:r>
            <a:r>
              <a:rPr lang="es-ES" dirty="0" err="1"/>
              <a:t>already</a:t>
            </a:r>
            <a:r>
              <a:rPr lang="es-ES" dirty="0"/>
              <a:t> </a:t>
            </a:r>
            <a:r>
              <a:rPr lang="es-ES" dirty="0" err="1"/>
              <a:t>exists</a:t>
            </a:r>
            <a:r>
              <a:rPr lang="es-ES" dirty="0"/>
              <a:t>"},</a:t>
            </a:r>
          </a:p>
          <a:p>
            <a:r>
              <a:rPr lang="es-ES" dirty="0"/>
              <a:t>                )</a:t>
            </a:r>
          </a:p>
          <a:p>
            <a:r>
              <a:rPr lang="es-ES" dirty="0"/>
              <a:t>        </a:t>
            </a:r>
            <a:r>
              <a:rPr lang="es-ES" dirty="0" err="1"/>
              <a:t>return</a:t>
            </a:r>
            <a:r>
              <a:rPr lang="es-ES" dirty="0"/>
              <a:t> render(</a:t>
            </a:r>
          </a:p>
          <a:p>
            <a:r>
              <a:rPr lang="es-ES" dirty="0"/>
              <a:t>            </a:t>
            </a:r>
            <a:r>
              <a:rPr lang="es-ES" dirty="0" err="1"/>
              <a:t>request</a:t>
            </a:r>
            <a:r>
              <a:rPr lang="es-ES" dirty="0"/>
              <a:t>,</a:t>
            </a:r>
          </a:p>
          <a:p>
            <a:r>
              <a:rPr lang="es-ES" dirty="0"/>
              <a:t>            "signup.html",</a:t>
            </a:r>
          </a:p>
          <a:p>
            <a:r>
              <a:rPr lang="es-ES" dirty="0"/>
              <a:t>            {"</a:t>
            </a:r>
            <a:r>
              <a:rPr lang="es-ES" dirty="0" err="1"/>
              <a:t>form</a:t>
            </a:r>
            <a:r>
              <a:rPr lang="es-ES" dirty="0"/>
              <a:t>": </a:t>
            </a:r>
            <a:r>
              <a:rPr lang="es-ES" dirty="0" err="1"/>
              <a:t>UserCreationForm</a:t>
            </a:r>
            <a:r>
              <a:rPr lang="es-ES" dirty="0"/>
              <a:t>, "error": "</a:t>
            </a:r>
            <a:r>
              <a:rPr lang="es-ES" dirty="0" err="1"/>
              <a:t>Password</a:t>
            </a:r>
            <a:r>
              <a:rPr lang="es-ES" dirty="0"/>
              <a:t> do </a:t>
            </a:r>
            <a:r>
              <a:rPr lang="es-ES" dirty="0" err="1"/>
              <a:t>not</a:t>
            </a:r>
            <a:r>
              <a:rPr lang="es-ES" dirty="0"/>
              <a:t> match"},</a:t>
            </a:r>
          </a:p>
          <a:p>
            <a:r>
              <a:rPr lang="es-ES" dirty="0"/>
              <a:t>        )</a:t>
            </a:r>
          </a:p>
          <a:p>
            <a:endParaRPr lang="es-ES" dirty="0"/>
          </a:p>
          <a:p>
            <a:r>
              <a:rPr lang="es-ES" dirty="0" err="1"/>
              <a:t>def</a:t>
            </a:r>
            <a:r>
              <a:rPr lang="es-ES" dirty="0"/>
              <a:t> </a:t>
            </a:r>
            <a:r>
              <a:rPr lang="es-ES" dirty="0" err="1"/>
              <a:t>tasks</a:t>
            </a:r>
            <a:r>
              <a:rPr lang="es-ES" dirty="0"/>
              <a:t>(</a:t>
            </a:r>
            <a:r>
              <a:rPr lang="es-ES" dirty="0" err="1"/>
              <a:t>request</a:t>
            </a:r>
            <a:r>
              <a:rPr lang="es-ES" dirty="0"/>
              <a:t>):</a:t>
            </a:r>
          </a:p>
          <a:p>
            <a:r>
              <a:rPr lang="es-ES" dirty="0"/>
              <a:t>    </a:t>
            </a:r>
            <a:r>
              <a:rPr lang="es-ES" dirty="0" err="1"/>
              <a:t>return</a:t>
            </a:r>
            <a:r>
              <a:rPr lang="es-ES" dirty="0"/>
              <a:t> render(</a:t>
            </a:r>
            <a:r>
              <a:rPr lang="es-ES" dirty="0" err="1"/>
              <a:t>request</a:t>
            </a:r>
            <a:r>
              <a:rPr lang="es-ES" dirty="0"/>
              <a:t>, 'tasks.html')</a:t>
            </a: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CB2ECC-6EF9-4B65-8CE7-04173D03777D}" type="slidenum">
              <a:rPr kumimoji="0" lang="es-E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s-E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1449315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-------views.py(Actualizar todo)</a:t>
            </a:r>
          </a:p>
          <a:p>
            <a:r>
              <a:rPr lang="es-ES" dirty="0" err="1"/>
              <a:t>from</a:t>
            </a:r>
            <a:r>
              <a:rPr lang="es-ES" dirty="0"/>
              <a:t> </a:t>
            </a:r>
            <a:r>
              <a:rPr lang="es-ES" dirty="0" err="1"/>
              <a:t>django.shortcuts</a:t>
            </a:r>
            <a:r>
              <a:rPr lang="es-ES" dirty="0"/>
              <a:t> </a:t>
            </a:r>
            <a:r>
              <a:rPr lang="es-ES" dirty="0" err="1"/>
              <a:t>import</a:t>
            </a:r>
            <a:r>
              <a:rPr lang="es-ES" dirty="0"/>
              <a:t> render, </a:t>
            </a:r>
            <a:r>
              <a:rPr lang="es-ES" dirty="0" err="1"/>
              <a:t>redirect</a:t>
            </a:r>
            <a:endParaRPr lang="es-ES" dirty="0"/>
          </a:p>
          <a:p>
            <a:r>
              <a:rPr lang="es-ES" dirty="0" err="1"/>
              <a:t>from</a:t>
            </a:r>
            <a:r>
              <a:rPr lang="es-ES" dirty="0"/>
              <a:t> </a:t>
            </a:r>
            <a:r>
              <a:rPr lang="es-ES" dirty="0" err="1"/>
              <a:t>django.contrib.auth.forms</a:t>
            </a:r>
            <a:r>
              <a:rPr lang="es-ES" dirty="0"/>
              <a:t> </a:t>
            </a:r>
            <a:r>
              <a:rPr lang="es-ES" dirty="0" err="1"/>
              <a:t>import</a:t>
            </a:r>
            <a:r>
              <a:rPr lang="es-ES" dirty="0"/>
              <a:t> </a:t>
            </a:r>
            <a:r>
              <a:rPr lang="es-ES" dirty="0" err="1"/>
              <a:t>UserCreationForm</a:t>
            </a:r>
            <a:endParaRPr lang="es-ES" dirty="0"/>
          </a:p>
          <a:p>
            <a:r>
              <a:rPr lang="es-ES" dirty="0" err="1"/>
              <a:t>from</a:t>
            </a:r>
            <a:r>
              <a:rPr lang="es-ES" dirty="0"/>
              <a:t> </a:t>
            </a:r>
            <a:r>
              <a:rPr lang="es-ES" dirty="0" err="1"/>
              <a:t>django.contrib.auth.models</a:t>
            </a:r>
            <a:r>
              <a:rPr lang="es-ES" dirty="0"/>
              <a:t> </a:t>
            </a:r>
            <a:r>
              <a:rPr lang="es-ES" dirty="0" err="1"/>
              <a:t>import</a:t>
            </a:r>
            <a:r>
              <a:rPr lang="es-ES" dirty="0"/>
              <a:t> </a:t>
            </a:r>
            <a:r>
              <a:rPr lang="es-ES" dirty="0" err="1"/>
              <a:t>User</a:t>
            </a:r>
            <a:endParaRPr lang="es-ES" dirty="0"/>
          </a:p>
          <a:p>
            <a:r>
              <a:rPr lang="es-ES" dirty="0" err="1"/>
              <a:t>from</a:t>
            </a:r>
            <a:r>
              <a:rPr lang="es-ES" dirty="0"/>
              <a:t> </a:t>
            </a:r>
            <a:r>
              <a:rPr lang="es-ES" dirty="0" err="1"/>
              <a:t>django.contrib.auth</a:t>
            </a:r>
            <a:r>
              <a:rPr lang="es-ES" dirty="0"/>
              <a:t> </a:t>
            </a:r>
            <a:r>
              <a:rPr lang="es-ES" dirty="0" err="1"/>
              <a:t>import</a:t>
            </a:r>
            <a:r>
              <a:rPr lang="es-ES" dirty="0"/>
              <a:t> </a:t>
            </a:r>
            <a:r>
              <a:rPr lang="es-ES" dirty="0" err="1"/>
              <a:t>login</a:t>
            </a:r>
            <a:endParaRPr lang="es-ES" dirty="0"/>
          </a:p>
          <a:p>
            <a:r>
              <a:rPr lang="es-ES" dirty="0" err="1"/>
              <a:t>from</a:t>
            </a:r>
            <a:r>
              <a:rPr lang="es-ES" dirty="0"/>
              <a:t> </a:t>
            </a:r>
            <a:r>
              <a:rPr lang="es-ES" dirty="0" err="1"/>
              <a:t>django.db</a:t>
            </a:r>
            <a:r>
              <a:rPr lang="es-ES" dirty="0"/>
              <a:t> </a:t>
            </a:r>
            <a:r>
              <a:rPr lang="es-ES" dirty="0" err="1"/>
              <a:t>import</a:t>
            </a:r>
            <a:r>
              <a:rPr lang="es-ES" dirty="0"/>
              <a:t> </a:t>
            </a:r>
            <a:r>
              <a:rPr lang="es-ES" dirty="0" err="1"/>
              <a:t>IntegrityError</a:t>
            </a:r>
            <a:endParaRPr lang="es-ES" dirty="0"/>
          </a:p>
          <a:p>
            <a:endParaRPr lang="es-ES" dirty="0"/>
          </a:p>
          <a:p>
            <a:r>
              <a:rPr lang="es-ES" dirty="0" err="1"/>
              <a:t>def</a:t>
            </a:r>
            <a:r>
              <a:rPr lang="es-ES" dirty="0"/>
              <a:t> home(</a:t>
            </a:r>
            <a:r>
              <a:rPr lang="es-ES" dirty="0" err="1"/>
              <a:t>request</a:t>
            </a:r>
            <a:r>
              <a:rPr lang="es-ES" dirty="0"/>
              <a:t>):</a:t>
            </a:r>
          </a:p>
          <a:p>
            <a:r>
              <a:rPr lang="es-ES" dirty="0"/>
              <a:t>    </a:t>
            </a:r>
            <a:r>
              <a:rPr lang="es-ES" dirty="0" err="1"/>
              <a:t>return</a:t>
            </a:r>
            <a:r>
              <a:rPr lang="es-ES" dirty="0"/>
              <a:t> render(</a:t>
            </a:r>
            <a:r>
              <a:rPr lang="es-ES" dirty="0" err="1"/>
              <a:t>request</a:t>
            </a:r>
            <a:r>
              <a:rPr lang="es-ES" dirty="0"/>
              <a:t>, "home.html")</a:t>
            </a:r>
          </a:p>
          <a:p>
            <a:endParaRPr lang="es-ES" dirty="0"/>
          </a:p>
          <a:p>
            <a:r>
              <a:rPr lang="es-ES" dirty="0" err="1"/>
              <a:t>def</a:t>
            </a:r>
            <a:r>
              <a:rPr lang="es-ES" dirty="0"/>
              <a:t> </a:t>
            </a:r>
            <a:r>
              <a:rPr lang="es-ES" dirty="0" err="1"/>
              <a:t>signup</a:t>
            </a:r>
            <a:r>
              <a:rPr lang="es-ES" dirty="0"/>
              <a:t>(</a:t>
            </a:r>
            <a:r>
              <a:rPr lang="es-ES" dirty="0" err="1"/>
              <a:t>request</a:t>
            </a:r>
            <a:r>
              <a:rPr lang="es-ES" dirty="0"/>
              <a:t>):</a:t>
            </a:r>
          </a:p>
          <a:p>
            <a:r>
              <a:rPr lang="es-ES" dirty="0"/>
              <a:t>    </a:t>
            </a:r>
            <a:r>
              <a:rPr lang="es-ES" dirty="0" err="1"/>
              <a:t>if</a:t>
            </a:r>
            <a:r>
              <a:rPr lang="es-ES" dirty="0"/>
              <a:t> </a:t>
            </a:r>
            <a:r>
              <a:rPr lang="es-ES" dirty="0" err="1"/>
              <a:t>request.method</a:t>
            </a:r>
            <a:r>
              <a:rPr lang="es-ES" dirty="0"/>
              <a:t> == "GET":</a:t>
            </a:r>
          </a:p>
          <a:p>
            <a:r>
              <a:rPr lang="es-ES" dirty="0"/>
              <a:t>        </a:t>
            </a:r>
            <a:r>
              <a:rPr lang="es-ES" dirty="0" err="1"/>
              <a:t>return</a:t>
            </a:r>
            <a:r>
              <a:rPr lang="es-ES" dirty="0"/>
              <a:t> render(</a:t>
            </a:r>
            <a:r>
              <a:rPr lang="es-ES" dirty="0" err="1"/>
              <a:t>request</a:t>
            </a:r>
            <a:r>
              <a:rPr lang="es-ES" dirty="0"/>
              <a:t>, "signup.html", {"</a:t>
            </a:r>
            <a:r>
              <a:rPr lang="es-ES" dirty="0" err="1"/>
              <a:t>form</a:t>
            </a:r>
            <a:r>
              <a:rPr lang="es-ES" dirty="0"/>
              <a:t>": </a:t>
            </a:r>
            <a:r>
              <a:rPr lang="es-ES" dirty="0" err="1"/>
              <a:t>UserCreationForm</a:t>
            </a:r>
            <a:r>
              <a:rPr lang="es-ES" dirty="0"/>
              <a:t>})</a:t>
            </a:r>
          </a:p>
          <a:p>
            <a:r>
              <a:rPr lang="es-ES" dirty="0"/>
              <a:t>    </a:t>
            </a:r>
            <a:r>
              <a:rPr lang="es-ES" dirty="0" err="1"/>
              <a:t>else</a:t>
            </a:r>
            <a:r>
              <a:rPr lang="es-ES" dirty="0"/>
              <a:t>:</a:t>
            </a:r>
          </a:p>
          <a:p>
            <a:r>
              <a:rPr lang="es-ES" dirty="0"/>
              <a:t>        </a:t>
            </a:r>
            <a:r>
              <a:rPr lang="es-ES" dirty="0" err="1"/>
              <a:t>if</a:t>
            </a:r>
            <a:r>
              <a:rPr lang="es-ES" dirty="0"/>
              <a:t> </a:t>
            </a:r>
            <a:r>
              <a:rPr lang="es-ES" dirty="0" err="1"/>
              <a:t>request.POST</a:t>
            </a:r>
            <a:r>
              <a:rPr lang="es-ES" dirty="0"/>
              <a:t>["password1"] == </a:t>
            </a:r>
            <a:r>
              <a:rPr lang="es-ES" dirty="0" err="1"/>
              <a:t>request.POST</a:t>
            </a:r>
            <a:r>
              <a:rPr lang="es-ES" dirty="0"/>
              <a:t>["password2"]:</a:t>
            </a:r>
          </a:p>
          <a:p>
            <a:r>
              <a:rPr lang="es-ES" dirty="0"/>
              <a:t>            try:</a:t>
            </a:r>
          </a:p>
          <a:p>
            <a:r>
              <a:rPr lang="es-ES" dirty="0"/>
              <a:t>                </a:t>
            </a:r>
            <a:r>
              <a:rPr lang="es-ES" dirty="0" err="1"/>
              <a:t>user</a:t>
            </a:r>
            <a:r>
              <a:rPr lang="es-ES" dirty="0"/>
              <a:t> = </a:t>
            </a:r>
            <a:r>
              <a:rPr lang="es-ES" dirty="0" err="1"/>
              <a:t>User.objects.create_user</a:t>
            </a:r>
            <a:r>
              <a:rPr lang="es-ES" dirty="0"/>
              <a:t>(</a:t>
            </a:r>
          </a:p>
          <a:p>
            <a:r>
              <a:rPr lang="es-ES" dirty="0"/>
              <a:t>                    </a:t>
            </a:r>
            <a:r>
              <a:rPr lang="es-ES" dirty="0" err="1"/>
              <a:t>username</a:t>
            </a:r>
            <a:r>
              <a:rPr lang="es-ES" dirty="0"/>
              <a:t>=</a:t>
            </a:r>
            <a:r>
              <a:rPr lang="es-ES" dirty="0" err="1"/>
              <a:t>request.POST</a:t>
            </a:r>
            <a:r>
              <a:rPr lang="es-ES" dirty="0"/>
              <a:t>["</a:t>
            </a:r>
            <a:r>
              <a:rPr lang="es-ES" dirty="0" err="1"/>
              <a:t>username</a:t>
            </a:r>
            <a:r>
              <a:rPr lang="es-ES" dirty="0"/>
              <a:t>"],</a:t>
            </a:r>
          </a:p>
          <a:p>
            <a:r>
              <a:rPr lang="es-ES" dirty="0"/>
              <a:t>                    </a:t>
            </a:r>
            <a:r>
              <a:rPr lang="es-ES" dirty="0" err="1"/>
              <a:t>password</a:t>
            </a:r>
            <a:r>
              <a:rPr lang="es-ES" dirty="0"/>
              <a:t>=</a:t>
            </a:r>
            <a:r>
              <a:rPr lang="es-ES" dirty="0" err="1"/>
              <a:t>request.POST</a:t>
            </a:r>
            <a:r>
              <a:rPr lang="es-ES" dirty="0"/>
              <a:t>["password1"],</a:t>
            </a:r>
          </a:p>
          <a:p>
            <a:r>
              <a:rPr lang="es-ES" dirty="0"/>
              <a:t>                )</a:t>
            </a:r>
          </a:p>
          <a:p>
            <a:r>
              <a:rPr lang="es-ES" dirty="0"/>
              <a:t>                </a:t>
            </a:r>
            <a:r>
              <a:rPr lang="es-ES" dirty="0" err="1"/>
              <a:t>user.save</a:t>
            </a:r>
            <a:r>
              <a:rPr lang="es-ES" dirty="0"/>
              <a:t>()</a:t>
            </a:r>
          </a:p>
          <a:p>
            <a:r>
              <a:rPr lang="es-ES" dirty="0"/>
              <a:t>                </a:t>
            </a:r>
            <a:r>
              <a:rPr lang="es-ES" dirty="0" err="1"/>
              <a:t>login</a:t>
            </a:r>
            <a:r>
              <a:rPr lang="es-ES" dirty="0"/>
              <a:t>(</a:t>
            </a:r>
            <a:r>
              <a:rPr lang="es-ES" dirty="0" err="1"/>
              <a:t>request</a:t>
            </a:r>
            <a:r>
              <a:rPr lang="es-ES" dirty="0"/>
              <a:t>, </a:t>
            </a:r>
            <a:r>
              <a:rPr lang="es-ES" dirty="0" err="1"/>
              <a:t>user</a:t>
            </a:r>
            <a:r>
              <a:rPr lang="es-ES" dirty="0"/>
              <a:t>)</a:t>
            </a:r>
          </a:p>
          <a:p>
            <a:r>
              <a:rPr lang="es-ES" dirty="0"/>
              <a:t>                </a:t>
            </a:r>
            <a:r>
              <a:rPr lang="es-ES" dirty="0" err="1"/>
              <a:t>return</a:t>
            </a:r>
            <a:r>
              <a:rPr lang="es-ES" dirty="0"/>
              <a:t> </a:t>
            </a:r>
            <a:r>
              <a:rPr lang="es-ES" dirty="0" err="1"/>
              <a:t>redirect</a:t>
            </a:r>
            <a:r>
              <a:rPr lang="es-ES" dirty="0"/>
              <a:t>('</a:t>
            </a:r>
            <a:r>
              <a:rPr lang="es-ES" dirty="0" err="1"/>
              <a:t>tasks</a:t>
            </a:r>
            <a:r>
              <a:rPr lang="es-ES" dirty="0"/>
              <a:t>')</a:t>
            </a:r>
          </a:p>
          <a:p>
            <a:r>
              <a:rPr lang="es-ES" dirty="0"/>
              <a:t>            </a:t>
            </a:r>
            <a:r>
              <a:rPr lang="es-ES" dirty="0" err="1"/>
              <a:t>except</a:t>
            </a:r>
            <a:r>
              <a:rPr lang="es-ES" dirty="0"/>
              <a:t> </a:t>
            </a:r>
            <a:r>
              <a:rPr lang="es-ES" dirty="0" err="1"/>
              <a:t>IntegrityError</a:t>
            </a:r>
            <a:r>
              <a:rPr lang="es-ES" dirty="0"/>
              <a:t>:</a:t>
            </a:r>
          </a:p>
          <a:p>
            <a:r>
              <a:rPr lang="es-ES" dirty="0"/>
              <a:t>                </a:t>
            </a:r>
            <a:r>
              <a:rPr lang="es-ES" dirty="0" err="1"/>
              <a:t>return</a:t>
            </a:r>
            <a:r>
              <a:rPr lang="es-ES" dirty="0"/>
              <a:t> render(</a:t>
            </a:r>
          </a:p>
          <a:p>
            <a:r>
              <a:rPr lang="es-ES" dirty="0"/>
              <a:t>                    </a:t>
            </a:r>
            <a:r>
              <a:rPr lang="es-ES" dirty="0" err="1"/>
              <a:t>request</a:t>
            </a:r>
            <a:r>
              <a:rPr lang="es-ES" dirty="0"/>
              <a:t>,</a:t>
            </a:r>
          </a:p>
          <a:p>
            <a:r>
              <a:rPr lang="es-ES" dirty="0"/>
              <a:t>                    "signup.html",</a:t>
            </a:r>
          </a:p>
          <a:p>
            <a:r>
              <a:rPr lang="es-ES" dirty="0"/>
              <a:t>                    {"</a:t>
            </a:r>
            <a:r>
              <a:rPr lang="es-ES" dirty="0" err="1"/>
              <a:t>form</a:t>
            </a:r>
            <a:r>
              <a:rPr lang="es-ES" dirty="0"/>
              <a:t>": </a:t>
            </a:r>
            <a:r>
              <a:rPr lang="es-ES" dirty="0" err="1"/>
              <a:t>UserCreationForm</a:t>
            </a:r>
            <a:r>
              <a:rPr lang="es-ES" dirty="0"/>
              <a:t>, "error": "</a:t>
            </a:r>
            <a:r>
              <a:rPr lang="es-ES" dirty="0" err="1"/>
              <a:t>Username</a:t>
            </a:r>
            <a:r>
              <a:rPr lang="es-ES" dirty="0"/>
              <a:t> </a:t>
            </a:r>
            <a:r>
              <a:rPr lang="es-ES" dirty="0" err="1"/>
              <a:t>already</a:t>
            </a:r>
            <a:r>
              <a:rPr lang="es-ES" dirty="0"/>
              <a:t> </a:t>
            </a:r>
            <a:r>
              <a:rPr lang="es-ES" dirty="0" err="1"/>
              <a:t>exists</a:t>
            </a:r>
            <a:r>
              <a:rPr lang="es-ES" dirty="0"/>
              <a:t>"},</a:t>
            </a:r>
          </a:p>
          <a:p>
            <a:r>
              <a:rPr lang="es-ES" dirty="0"/>
              <a:t>                )</a:t>
            </a:r>
          </a:p>
          <a:p>
            <a:r>
              <a:rPr lang="es-ES" dirty="0"/>
              <a:t>        </a:t>
            </a:r>
            <a:r>
              <a:rPr lang="es-ES" dirty="0" err="1"/>
              <a:t>return</a:t>
            </a:r>
            <a:r>
              <a:rPr lang="es-ES" dirty="0"/>
              <a:t> render(</a:t>
            </a:r>
          </a:p>
          <a:p>
            <a:r>
              <a:rPr lang="es-ES" dirty="0"/>
              <a:t>            </a:t>
            </a:r>
            <a:r>
              <a:rPr lang="es-ES" dirty="0" err="1"/>
              <a:t>request</a:t>
            </a:r>
            <a:r>
              <a:rPr lang="es-ES" dirty="0"/>
              <a:t>,</a:t>
            </a:r>
          </a:p>
          <a:p>
            <a:r>
              <a:rPr lang="es-ES" dirty="0"/>
              <a:t>            "signup.html",</a:t>
            </a:r>
          </a:p>
          <a:p>
            <a:r>
              <a:rPr lang="es-ES" dirty="0"/>
              <a:t>            {"</a:t>
            </a:r>
            <a:r>
              <a:rPr lang="es-ES" dirty="0" err="1"/>
              <a:t>form</a:t>
            </a:r>
            <a:r>
              <a:rPr lang="es-ES" dirty="0"/>
              <a:t>": </a:t>
            </a:r>
            <a:r>
              <a:rPr lang="es-ES" dirty="0" err="1"/>
              <a:t>UserCreationForm</a:t>
            </a:r>
            <a:r>
              <a:rPr lang="es-ES" dirty="0"/>
              <a:t>, "error": "</a:t>
            </a:r>
            <a:r>
              <a:rPr lang="es-ES" dirty="0" err="1"/>
              <a:t>Password</a:t>
            </a:r>
            <a:r>
              <a:rPr lang="es-ES" dirty="0"/>
              <a:t> do </a:t>
            </a:r>
            <a:r>
              <a:rPr lang="es-ES" dirty="0" err="1"/>
              <a:t>not</a:t>
            </a:r>
            <a:r>
              <a:rPr lang="es-ES" dirty="0"/>
              <a:t> match"},</a:t>
            </a:r>
          </a:p>
          <a:p>
            <a:r>
              <a:rPr lang="es-ES" dirty="0"/>
              <a:t>        )</a:t>
            </a:r>
          </a:p>
          <a:p>
            <a:endParaRPr lang="es-ES" dirty="0"/>
          </a:p>
          <a:p>
            <a:r>
              <a:rPr lang="es-ES" dirty="0" err="1"/>
              <a:t>def</a:t>
            </a:r>
            <a:r>
              <a:rPr lang="es-ES" dirty="0"/>
              <a:t> </a:t>
            </a:r>
            <a:r>
              <a:rPr lang="es-ES" dirty="0" err="1"/>
              <a:t>tasks</a:t>
            </a:r>
            <a:r>
              <a:rPr lang="es-ES" dirty="0"/>
              <a:t>(</a:t>
            </a:r>
            <a:r>
              <a:rPr lang="es-ES" dirty="0" err="1"/>
              <a:t>request</a:t>
            </a:r>
            <a:r>
              <a:rPr lang="es-ES" dirty="0"/>
              <a:t>):</a:t>
            </a:r>
          </a:p>
          <a:p>
            <a:r>
              <a:rPr lang="es-ES" dirty="0"/>
              <a:t>    </a:t>
            </a:r>
            <a:r>
              <a:rPr lang="es-ES" dirty="0" err="1"/>
              <a:t>return</a:t>
            </a:r>
            <a:r>
              <a:rPr lang="es-ES" dirty="0"/>
              <a:t> render(</a:t>
            </a:r>
            <a:r>
              <a:rPr lang="es-ES" dirty="0" err="1"/>
              <a:t>request</a:t>
            </a:r>
            <a:r>
              <a:rPr lang="es-ES" dirty="0"/>
              <a:t>, 'tasks.html')</a:t>
            </a: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CB2ECC-6EF9-4B65-8CE7-04173D03777D}" type="slidenum">
              <a:rPr kumimoji="0" lang="es-E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s-E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0218310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-----------------base.html</a:t>
            </a:r>
          </a:p>
          <a:p>
            <a:r>
              <a:rPr lang="es-ES" dirty="0"/>
              <a:t>&lt;!DOCTYPE </a:t>
            </a:r>
            <a:r>
              <a:rPr lang="es-ES" dirty="0" err="1"/>
              <a:t>html</a:t>
            </a:r>
            <a:r>
              <a:rPr lang="es-ES" dirty="0"/>
              <a:t>&gt;</a:t>
            </a:r>
          </a:p>
          <a:p>
            <a:r>
              <a:rPr lang="es-ES" dirty="0"/>
              <a:t>&lt;</a:t>
            </a:r>
            <a:r>
              <a:rPr lang="es-ES" dirty="0" err="1"/>
              <a:t>html</a:t>
            </a:r>
            <a:r>
              <a:rPr lang="es-ES" dirty="0"/>
              <a:t> </a:t>
            </a:r>
            <a:r>
              <a:rPr lang="es-ES" dirty="0" err="1"/>
              <a:t>lang</a:t>
            </a:r>
            <a:r>
              <a:rPr lang="es-ES" dirty="0"/>
              <a:t>="en"&gt;</a:t>
            </a:r>
          </a:p>
          <a:p>
            <a:r>
              <a:rPr lang="es-ES" dirty="0"/>
              <a:t>&lt;head&gt;</a:t>
            </a:r>
          </a:p>
          <a:p>
            <a:r>
              <a:rPr lang="es-ES" dirty="0"/>
              <a:t>    &lt;meta </a:t>
            </a:r>
            <a:r>
              <a:rPr lang="es-ES" dirty="0" err="1"/>
              <a:t>charset</a:t>
            </a:r>
            <a:r>
              <a:rPr lang="es-ES" dirty="0"/>
              <a:t>="UTF-8"&gt;</a:t>
            </a:r>
          </a:p>
          <a:p>
            <a:r>
              <a:rPr lang="es-ES" dirty="0"/>
              <a:t>    &lt;meta http-</a:t>
            </a:r>
            <a:r>
              <a:rPr lang="es-ES" dirty="0" err="1"/>
              <a:t>equiv</a:t>
            </a:r>
            <a:r>
              <a:rPr lang="es-ES" dirty="0"/>
              <a:t>="X-UA-Compatible" </a:t>
            </a:r>
            <a:r>
              <a:rPr lang="es-ES" dirty="0" err="1"/>
              <a:t>content</a:t>
            </a:r>
            <a:r>
              <a:rPr lang="es-ES" dirty="0"/>
              <a:t>="IE=</a:t>
            </a:r>
            <a:r>
              <a:rPr lang="es-ES" dirty="0" err="1"/>
              <a:t>edge</a:t>
            </a:r>
            <a:r>
              <a:rPr lang="es-ES" dirty="0"/>
              <a:t>"&gt;</a:t>
            </a:r>
          </a:p>
          <a:p>
            <a:r>
              <a:rPr lang="es-ES" dirty="0"/>
              <a:t>    &lt;meta </a:t>
            </a:r>
            <a:r>
              <a:rPr lang="es-ES" dirty="0" err="1"/>
              <a:t>name</a:t>
            </a:r>
            <a:r>
              <a:rPr lang="es-ES" dirty="0"/>
              <a:t>="</a:t>
            </a:r>
            <a:r>
              <a:rPr lang="es-ES" dirty="0" err="1"/>
              <a:t>viewport</a:t>
            </a:r>
            <a:r>
              <a:rPr lang="es-ES" dirty="0"/>
              <a:t>" </a:t>
            </a:r>
            <a:r>
              <a:rPr lang="es-ES" dirty="0" err="1"/>
              <a:t>content</a:t>
            </a:r>
            <a:r>
              <a:rPr lang="es-ES" dirty="0"/>
              <a:t>="</a:t>
            </a:r>
            <a:r>
              <a:rPr lang="es-ES" dirty="0" err="1"/>
              <a:t>width</a:t>
            </a:r>
            <a:r>
              <a:rPr lang="es-ES" dirty="0"/>
              <a:t>=</a:t>
            </a:r>
            <a:r>
              <a:rPr lang="es-ES" dirty="0" err="1"/>
              <a:t>device-width</a:t>
            </a:r>
            <a:r>
              <a:rPr lang="es-ES" dirty="0"/>
              <a:t>, </a:t>
            </a:r>
            <a:r>
              <a:rPr lang="es-ES" dirty="0" err="1"/>
              <a:t>initial-scale</a:t>
            </a:r>
            <a:r>
              <a:rPr lang="es-ES" dirty="0"/>
              <a:t>=1.0"&gt;</a:t>
            </a:r>
          </a:p>
          <a:p>
            <a:r>
              <a:rPr lang="es-ES" dirty="0"/>
              <a:t>    &lt;</a:t>
            </a:r>
            <a:r>
              <a:rPr lang="es-ES" dirty="0" err="1"/>
              <a:t>title</a:t>
            </a:r>
            <a:r>
              <a:rPr lang="es-ES" dirty="0"/>
              <a:t>&gt;Django CRUD </a:t>
            </a:r>
            <a:r>
              <a:rPr lang="es-ES" dirty="0" err="1"/>
              <a:t>Application</a:t>
            </a:r>
            <a:r>
              <a:rPr lang="es-ES" dirty="0"/>
              <a:t>&lt;/</a:t>
            </a:r>
            <a:r>
              <a:rPr lang="es-ES" dirty="0" err="1"/>
              <a:t>title</a:t>
            </a:r>
            <a:r>
              <a:rPr lang="es-ES" dirty="0"/>
              <a:t>&gt;</a:t>
            </a:r>
          </a:p>
          <a:p>
            <a:r>
              <a:rPr lang="es-ES" dirty="0"/>
              <a:t>&lt;/head&gt;</a:t>
            </a:r>
          </a:p>
          <a:p>
            <a:r>
              <a:rPr lang="es-ES" dirty="0"/>
              <a:t>&lt;</a:t>
            </a:r>
            <a:r>
              <a:rPr lang="es-ES" dirty="0" err="1"/>
              <a:t>body</a:t>
            </a:r>
            <a:r>
              <a:rPr lang="es-ES" dirty="0"/>
              <a:t>&gt;</a:t>
            </a:r>
          </a:p>
          <a:p>
            <a:r>
              <a:rPr lang="es-ES" dirty="0"/>
              <a:t>    &lt;</a:t>
            </a:r>
            <a:r>
              <a:rPr lang="es-ES" dirty="0" err="1"/>
              <a:t>nav</a:t>
            </a:r>
            <a:r>
              <a:rPr lang="es-ES" dirty="0"/>
              <a:t>&gt;</a:t>
            </a:r>
          </a:p>
          <a:p>
            <a:r>
              <a:rPr lang="es-ES" dirty="0"/>
              <a:t>        &lt;</a:t>
            </a:r>
            <a:r>
              <a:rPr lang="es-ES" dirty="0" err="1"/>
              <a:t>ul</a:t>
            </a:r>
            <a:r>
              <a:rPr lang="es-ES" dirty="0"/>
              <a:t>&gt;</a:t>
            </a:r>
          </a:p>
          <a:p>
            <a:r>
              <a:rPr lang="es-ES" dirty="0"/>
              <a:t>            &lt;</a:t>
            </a:r>
            <a:r>
              <a:rPr lang="es-ES" dirty="0" err="1"/>
              <a:t>li</a:t>
            </a:r>
            <a:r>
              <a:rPr lang="es-ES" dirty="0"/>
              <a:t>&gt;</a:t>
            </a:r>
          </a:p>
          <a:p>
            <a:r>
              <a:rPr lang="es-ES" dirty="0"/>
              <a:t>                &lt;a </a:t>
            </a:r>
            <a:r>
              <a:rPr lang="es-ES" dirty="0" err="1"/>
              <a:t>href</a:t>
            </a:r>
            <a:r>
              <a:rPr lang="es-ES" dirty="0"/>
              <a:t>="/"&gt;Home&lt;/a&gt;</a:t>
            </a:r>
          </a:p>
          <a:p>
            <a:r>
              <a:rPr lang="es-ES" dirty="0"/>
              <a:t>            &lt;/</a:t>
            </a:r>
            <a:r>
              <a:rPr lang="es-ES" dirty="0" err="1"/>
              <a:t>li</a:t>
            </a:r>
            <a:r>
              <a:rPr lang="es-ES" dirty="0"/>
              <a:t>&gt;</a:t>
            </a:r>
          </a:p>
          <a:p>
            <a:r>
              <a:rPr lang="es-ES" dirty="0"/>
              <a:t>            &lt;</a:t>
            </a:r>
            <a:r>
              <a:rPr lang="es-ES" dirty="0" err="1"/>
              <a:t>li</a:t>
            </a:r>
            <a:r>
              <a:rPr lang="es-ES" dirty="0"/>
              <a:t>&gt;</a:t>
            </a:r>
          </a:p>
          <a:p>
            <a:r>
              <a:rPr lang="es-ES" dirty="0"/>
              <a:t>                &lt;a </a:t>
            </a:r>
            <a:r>
              <a:rPr lang="es-ES" dirty="0" err="1"/>
              <a:t>href</a:t>
            </a:r>
            <a:r>
              <a:rPr lang="es-ES" dirty="0"/>
              <a:t>="/</a:t>
            </a:r>
            <a:r>
              <a:rPr lang="es-ES" dirty="0" err="1"/>
              <a:t>tasks</a:t>
            </a:r>
            <a:r>
              <a:rPr lang="es-ES" dirty="0"/>
              <a:t>"&gt;</a:t>
            </a:r>
            <a:r>
              <a:rPr lang="es-ES" dirty="0" err="1"/>
              <a:t>Tasks</a:t>
            </a:r>
            <a:r>
              <a:rPr lang="es-ES" dirty="0"/>
              <a:t>&lt;/a&gt;</a:t>
            </a:r>
          </a:p>
          <a:p>
            <a:r>
              <a:rPr lang="es-ES" dirty="0"/>
              <a:t>            &lt;/</a:t>
            </a:r>
            <a:r>
              <a:rPr lang="es-ES" dirty="0" err="1"/>
              <a:t>li</a:t>
            </a:r>
            <a:r>
              <a:rPr lang="es-ES" dirty="0"/>
              <a:t>&gt;</a:t>
            </a:r>
          </a:p>
          <a:p>
            <a:r>
              <a:rPr lang="es-ES" dirty="0"/>
              <a:t>            &lt;</a:t>
            </a:r>
            <a:r>
              <a:rPr lang="es-ES" dirty="0" err="1"/>
              <a:t>li</a:t>
            </a:r>
            <a:r>
              <a:rPr lang="es-ES" dirty="0"/>
              <a:t>&gt;</a:t>
            </a:r>
          </a:p>
          <a:p>
            <a:r>
              <a:rPr lang="es-ES" dirty="0"/>
              <a:t>                &lt;a </a:t>
            </a:r>
            <a:r>
              <a:rPr lang="es-ES" dirty="0" err="1"/>
              <a:t>href</a:t>
            </a:r>
            <a:r>
              <a:rPr lang="es-ES" dirty="0"/>
              <a:t>="/</a:t>
            </a:r>
            <a:r>
              <a:rPr lang="es-ES" dirty="0" err="1"/>
              <a:t>signup</a:t>
            </a:r>
            <a:r>
              <a:rPr lang="es-ES" dirty="0"/>
              <a:t>"&gt;</a:t>
            </a:r>
            <a:r>
              <a:rPr lang="es-ES" dirty="0" err="1"/>
              <a:t>Signup</a:t>
            </a:r>
            <a:r>
              <a:rPr lang="es-ES" dirty="0"/>
              <a:t>&lt;/a&gt;</a:t>
            </a:r>
          </a:p>
          <a:p>
            <a:r>
              <a:rPr lang="es-ES" dirty="0"/>
              <a:t>            &lt;/</a:t>
            </a:r>
            <a:r>
              <a:rPr lang="es-ES" dirty="0" err="1"/>
              <a:t>li</a:t>
            </a:r>
            <a:r>
              <a:rPr lang="es-ES" dirty="0"/>
              <a:t>&gt;</a:t>
            </a:r>
          </a:p>
          <a:p>
            <a:r>
              <a:rPr lang="es-ES" dirty="0"/>
              <a:t>        &lt;/</a:t>
            </a:r>
            <a:r>
              <a:rPr lang="es-ES" dirty="0" err="1"/>
              <a:t>ul</a:t>
            </a:r>
            <a:r>
              <a:rPr lang="es-ES" dirty="0"/>
              <a:t>&gt;</a:t>
            </a:r>
          </a:p>
          <a:p>
            <a:r>
              <a:rPr lang="es-ES" dirty="0"/>
              <a:t>    &lt;/</a:t>
            </a:r>
            <a:r>
              <a:rPr lang="es-ES" dirty="0" err="1"/>
              <a:t>nav</a:t>
            </a:r>
            <a:r>
              <a:rPr lang="es-ES" dirty="0"/>
              <a:t>&gt;</a:t>
            </a:r>
          </a:p>
          <a:p>
            <a:r>
              <a:rPr lang="es-ES" dirty="0"/>
              <a:t>    {% block </a:t>
            </a:r>
            <a:r>
              <a:rPr lang="es-ES" dirty="0" err="1"/>
              <a:t>content</a:t>
            </a:r>
            <a:r>
              <a:rPr lang="es-ES" dirty="0"/>
              <a:t> %}</a:t>
            </a:r>
          </a:p>
          <a:p>
            <a:r>
              <a:rPr lang="es-ES" dirty="0"/>
              <a:t>    {% </a:t>
            </a:r>
            <a:r>
              <a:rPr lang="es-ES" dirty="0" err="1"/>
              <a:t>endblock</a:t>
            </a:r>
            <a:r>
              <a:rPr lang="es-ES" dirty="0"/>
              <a:t> %}</a:t>
            </a:r>
          </a:p>
          <a:p>
            <a:r>
              <a:rPr lang="es-ES" dirty="0"/>
              <a:t>&lt;/</a:t>
            </a:r>
            <a:r>
              <a:rPr lang="es-ES" dirty="0" err="1"/>
              <a:t>body</a:t>
            </a:r>
            <a:r>
              <a:rPr lang="es-ES" dirty="0"/>
              <a:t>&gt;</a:t>
            </a:r>
          </a:p>
          <a:p>
            <a:r>
              <a:rPr lang="es-ES" dirty="0"/>
              <a:t>&lt;/</a:t>
            </a:r>
            <a:r>
              <a:rPr lang="es-ES" dirty="0" err="1"/>
              <a:t>html</a:t>
            </a:r>
            <a:r>
              <a:rPr lang="es-ES" dirty="0"/>
              <a:t>&gt;</a:t>
            </a:r>
          </a:p>
          <a:p>
            <a:r>
              <a:rPr lang="es-ES" dirty="0"/>
              <a:t>------------------------home.html</a:t>
            </a:r>
          </a:p>
          <a:p>
            <a:r>
              <a:rPr lang="es-ES" dirty="0"/>
              <a:t>{% </a:t>
            </a:r>
            <a:r>
              <a:rPr lang="es-ES" dirty="0" err="1"/>
              <a:t>extends</a:t>
            </a:r>
            <a:r>
              <a:rPr lang="es-ES" dirty="0"/>
              <a:t> 'base.html' %}</a:t>
            </a:r>
          </a:p>
          <a:p>
            <a:r>
              <a:rPr lang="es-ES" dirty="0"/>
              <a:t>{% block </a:t>
            </a:r>
            <a:r>
              <a:rPr lang="es-ES" dirty="0" err="1"/>
              <a:t>content</a:t>
            </a:r>
            <a:r>
              <a:rPr lang="es-ES" dirty="0"/>
              <a:t> %}</a:t>
            </a:r>
          </a:p>
          <a:p>
            <a:r>
              <a:rPr lang="es-ES" dirty="0"/>
              <a:t>&lt;h1&gt;Home&lt;/h1&gt;</a:t>
            </a:r>
          </a:p>
          <a:p>
            <a:r>
              <a:rPr lang="es-ES" dirty="0" err="1"/>
              <a:t>Lorem</a:t>
            </a:r>
            <a:r>
              <a:rPr lang="es-ES" dirty="0"/>
              <a:t> </a:t>
            </a:r>
            <a:r>
              <a:rPr lang="es-ES" dirty="0" err="1"/>
              <a:t>ipsum</a:t>
            </a:r>
            <a:r>
              <a:rPr lang="es-ES" dirty="0"/>
              <a:t> dolor </a:t>
            </a:r>
            <a:r>
              <a:rPr lang="es-ES" dirty="0" err="1"/>
              <a:t>sit</a:t>
            </a:r>
            <a:r>
              <a:rPr lang="es-ES" dirty="0"/>
              <a:t> </a:t>
            </a:r>
            <a:r>
              <a:rPr lang="es-ES" dirty="0" err="1"/>
              <a:t>amet</a:t>
            </a:r>
            <a:r>
              <a:rPr lang="es-ES" dirty="0"/>
              <a:t> </a:t>
            </a:r>
            <a:r>
              <a:rPr lang="es-ES" dirty="0" err="1"/>
              <a:t>consectetur</a:t>
            </a:r>
            <a:r>
              <a:rPr lang="es-ES" dirty="0"/>
              <a:t> </a:t>
            </a:r>
            <a:r>
              <a:rPr lang="es-ES" dirty="0" err="1"/>
              <a:t>adipisicing</a:t>
            </a:r>
            <a:r>
              <a:rPr lang="es-ES" dirty="0"/>
              <a:t> </a:t>
            </a:r>
            <a:r>
              <a:rPr lang="es-ES" dirty="0" err="1"/>
              <a:t>elit</a:t>
            </a:r>
            <a:r>
              <a:rPr lang="es-ES" dirty="0"/>
              <a:t>. </a:t>
            </a:r>
            <a:r>
              <a:rPr lang="es-ES" dirty="0" err="1"/>
              <a:t>Accusantium</a:t>
            </a:r>
            <a:r>
              <a:rPr lang="es-ES" dirty="0"/>
              <a:t>, </a:t>
            </a:r>
            <a:r>
              <a:rPr lang="es-ES" dirty="0" err="1"/>
              <a:t>officia</a:t>
            </a:r>
            <a:r>
              <a:rPr lang="es-ES" dirty="0"/>
              <a:t> </a:t>
            </a:r>
            <a:r>
              <a:rPr lang="es-ES" dirty="0" err="1"/>
              <a:t>quas</a:t>
            </a:r>
            <a:r>
              <a:rPr lang="es-ES" dirty="0"/>
              <a:t> neque </a:t>
            </a:r>
            <a:r>
              <a:rPr lang="es-ES" dirty="0" err="1"/>
              <a:t>sit</a:t>
            </a:r>
            <a:r>
              <a:rPr lang="es-ES" dirty="0"/>
              <a:t> </a:t>
            </a:r>
            <a:r>
              <a:rPr lang="es-ES" dirty="0" err="1"/>
              <a:t>distinctio</a:t>
            </a:r>
            <a:r>
              <a:rPr lang="es-ES" dirty="0"/>
              <a:t> et iste </a:t>
            </a:r>
            <a:r>
              <a:rPr lang="es-ES" dirty="0" err="1"/>
              <a:t>quae</a:t>
            </a:r>
            <a:r>
              <a:rPr lang="es-ES" dirty="0"/>
              <a:t> </a:t>
            </a:r>
            <a:r>
              <a:rPr lang="es-ES" dirty="0" err="1"/>
              <a:t>autem</a:t>
            </a:r>
            <a:r>
              <a:rPr lang="es-ES" dirty="0"/>
              <a:t> </a:t>
            </a:r>
            <a:r>
              <a:rPr lang="es-ES" dirty="0" err="1"/>
              <a:t>voluptatibus</a:t>
            </a:r>
            <a:r>
              <a:rPr lang="es-ES" dirty="0"/>
              <a:t> </a:t>
            </a:r>
            <a:r>
              <a:rPr lang="es-ES" dirty="0" err="1"/>
              <a:t>deserunt</a:t>
            </a:r>
            <a:r>
              <a:rPr lang="es-ES" dirty="0"/>
              <a:t> </a:t>
            </a:r>
            <a:r>
              <a:rPr lang="es-ES" dirty="0" err="1"/>
              <a:t>blanditiis</a:t>
            </a:r>
            <a:r>
              <a:rPr lang="es-ES" dirty="0"/>
              <a:t> </a:t>
            </a:r>
            <a:r>
              <a:rPr lang="es-ES" dirty="0" err="1"/>
              <a:t>amet</a:t>
            </a:r>
            <a:r>
              <a:rPr lang="es-ES" dirty="0"/>
              <a:t> </a:t>
            </a:r>
            <a:r>
              <a:rPr lang="es-ES" dirty="0" err="1"/>
              <a:t>ipsa</a:t>
            </a:r>
            <a:r>
              <a:rPr lang="es-ES" dirty="0"/>
              <a:t>, </a:t>
            </a:r>
            <a:r>
              <a:rPr lang="es-ES" dirty="0" err="1"/>
              <a:t>eligendi</a:t>
            </a:r>
            <a:r>
              <a:rPr lang="es-ES" dirty="0"/>
              <a:t> </a:t>
            </a:r>
            <a:r>
              <a:rPr lang="es-ES" dirty="0" err="1"/>
              <a:t>dolorum</a:t>
            </a:r>
            <a:r>
              <a:rPr lang="es-ES" dirty="0"/>
              <a:t> </a:t>
            </a:r>
            <a:r>
              <a:rPr lang="es-ES" dirty="0" err="1"/>
              <a:t>quibusdam</a:t>
            </a:r>
            <a:r>
              <a:rPr lang="es-ES" dirty="0"/>
              <a:t>! </a:t>
            </a:r>
            <a:r>
              <a:rPr lang="es-ES" dirty="0" err="1"/>
              <a:t>Assumenda</a:t>
            </a:r>
            <a:r>
              <a:rPr lang="es-ES" dirty="0"/>
              <a:t> </a:t>
            </a:r>
            <a:r>
              <a:rPr lang="es-ES" dirty="0" err="1"/>
              <a:t>veniam</a:t>
            </a:r>
            <a:r>
              <a:rPr lang="es-ES" dirty="0"/>
              <a:t> </a:t>
            </a:r>
            <a:r>
              <a:rPr lang="es-ES" dirty="0" err="1"/>
              <a:t>officia</a:t>
            </a:r>
            <a:r>
              <a:rPr lang="es-ES" dirty="0"/>
              <a:t> </a:t>
            </a:r>
            <a:r>
              <a:rPr lang="es-ES" dirty="0" err="1"/>
              <a:t>odit</a:t>
            </a:r>
            <a:r>
              <a:rPr lang="es-ES" dirty="0"/>
              <a:t>.</a:t>
            </a:r>
          </a:p>
          <a:p>
            <a:r>
              <a:rPr lang="es-ES" dirty="0"/>
              <a:t>{% </a:t>
            </a:r>
            <a:r>
              <a:rPr lang="es-ES" dirty="0" err="1"/>
              <a:t>endblock</a:t>
            </a:r>
            <a:r>
              <a:rPr lang="es-ES" dirty="0"/>
              <a:t> %}</a:t>
            </a:r>
          </a:p>
          <a:p>
            <a:endParaRPr lang="es-ES" dirty="0"/>
          </a:p>
          <a:p>
            <a:r>
              <a:rPr lang="es-ES" dirty="0"/>
              <a:t>-----------------------tasks.html</a:t>
            </a:r>
          </a:p>
          <a:p>
            <a:r>
              <a:rPr lang="es-ES" dirty="0"/>
              <a:t>{% </a:t>
            </a:r>
            <a:r>
              <a:rPr lang="es-ES" dirty="0" err="1"/>
              <a:t>extends</a:t>
            </a:r>
            <a:r>
              <a:rPr lang="es-ES" dirty="0"/>
              <a:t> 'base.html' %}</a:t>
            </a:r>
          </a:p>
          <a:p>
            <a:r>
              <a:rPr lang="es-ES" dirty="0"/>
              <a:t>{% block </a:t>
            </a:r>
            <a:r>
              <a:rPr lang="es-ES" dirty="0" err="1"/>
              <a:t>content</a:t>
            </a:r>
            <a:r>
              <a:rPr lang="es-ES" dirty="0"/>
              <a:t> %}</a:t>
            </a:r>
          </a:p>
          <a:p>
            <a:r>
              <a:rPr lang="es-ES" dirty="0"/>
              <a:t>&lt;h1&gt;Tareas&lt;/h1&gt;</a:t>
            </a:r>
          </a:p>
          <a:p>
            <a:r>
              <a:rPr lang="es-ES" dirty="0"/>
              <a:t>{% </a:t>
            </a:r>
            <a:r>
              <a:rPr lang="es-ES" dirty="0" err="1"/>
              <a:t>endblock</a:t>
            </a:r>
            <a:r>
              <a:rPr lang="es-ES" dirty="0"/>
              <a:t> %}</a:t>
            </a:r>
          </a:p>
          <a:p>
            <a:r>
              <a:rPr lang="es-ES" dirty="0"/>
              <a:t>---------------------signup.html</a:t>
            </a:r>
          </a:p>
          <a:p>
            <a:r>
              <a:rPr lang="es-ES" dirty="0"/>
              <a:t>{% </a:t>
            </a:r>
            <a:r>
              <a:rPr lang="es-ES" dirty="0" err="1"/>
              <a:t>extends</a:t>
            </a:r>
            <a:r>
              <a:rPr lang="es-ES" dirty="0"/>
              <a:t> 'base.html' %}</a:t>
            </a:r>
          </a:p>
          <a:p>
            <a:r>
              <a:rPr lang="es-ES" dirty="0"/>
              <a:t>{% block </a:t>
            </a:r>
            <a:r>
              <a:rPr lang="es-ES" dirty="0" err="1"/>
              <a:t>content</a:t>
            </a:r>
            <a:r>
              <a:rPr lang="es-ES" dirty="0"/>
              <a:t> %}</a:t>
            </a:r>
          </a:p>
          <a:p>
            <a:r>
              <a:rPr lang="es-ES" dirty="0"/>
              <a:t>    &lt;h1&gt;</a:t>
            </a:r>
            <a:r>
              <a:rPr lang="es-ES" dirty="0" err="1"/>
              <a:t>Signup</a:t>
            </a:r>
            <a:r>
              <a:rPr lang="es-ES" dirty="0"/>
              <a:t>&lt;/h1&gt;</a:t>
            </a:r>
          </a:p>
          <a:p>
            <a:r>
              <a:rPr lang="es-ES" dirty="0"/>
              <a:t>    {{error}}</a:t>
            </a:r>
          </a:p>
          <a:p>
            <a:r>
              <a:rPr lang="es-ES" dirty="0"/>
              <a:t>    &lt;</a:t>
            </a:r>
            <a:r>
              <a:rPr lang="es-ES" dirty="0" err="1"/>
              <a:t>form</a:t>
            </a:r>
            <a:r>
              <a:rPr lang="es-ES" dirty="0"/>
              <a:t> </a:t>
            </a:r>
            <a:r>
              <a:rPr lang="es-ES" dirty="0" err="1"/>
              <a:t>action</a:t>
            </a:r>
            <a:r>
              <a:rPr lang="es-ES" dirty="0"/>
              <a:t>="/</a:t>
            </a:r>
            <a:r>
              <a:rPr lang="es-ES" dirty="0" err="1"/>
              <a:t>signup</a:t>
            </a:r>
            <a:r>
              <a:rPr lang="es-ES" dirty="0"/>
              <a:t>/" </a:t>
            </a:r>
            <a:r>
              <a:rPr lang="es-ES" dirty="0" err="1"/>
              <a:t>method</a:t>
            </a:r>
            <a:r>
              <a:rPr lang="es-ES" dirty="0"/>
              <a:t>="POST"&gt;</a:t>
            </a:r>
          </a:p>
          <a:p>
            <a:r>
              <a:rPr lang="es-ES" dirty="0"/>
              <a:t>        {% </a:t>
            </a:r>
            <a:r>
              <a:rPr lang="es-ES" dirty="0" err="1"/>
              <a:t>csrf_token</a:t>
            </a:r>
            <a:r>
              <a:rPr lang="es-ES" dirty="0"/>
              <a:t> %}</a:t>
            </a:r>
          </a:p>
          <a:p>
            <a:r>
              <a:rPr lang="es-ES" dirty="0"/>
              <a:t>        {{</a:t>
            </a:r>
            <a:r>
              <a:rPr lang="es-ES" dirty="0" err="1"/>
              <a:t>form.as_p</a:t>
            </a:r>
            <a:r>
              <a:rPr lang="es-ES" dirty="0"/>
              <a:t>}}</a:t>
            </a:r>
          </a:p>
          <a:p>
            <a:r>
              <a:rPr lang="es-ES" dirty="0"/>
              <a:t>        &lt;</a:t>
            </a:r>
            <a:r>
              <a:rPr lang="es-ES" dirty="0" err="1"/>
              <a:t>button</a:t>
            </a:r>
            <a:r>
              <a:rPr lang="es-ES" dirty="0"/>
              <a:t>&gt;</a:t>
            </a:r>
          </a:p>
          <a:p>
            <a:r>
              <a:rPr lang="es-ES" dirty="0"/>
              <a:t>            </a:t>
            </a:r>
            <a:r>
              <a:rPr lang="es-ES" dirty="0" err="1"/>
              <a:t>Signup</a:t>
            </a:r>
            <a:endParaRPr lang="es-ES" dirty="0"/>
          </a:p>
          <a:p>
            <a:r>
              <a:rPr lang="es-ES" dirty="0"/>
              <a:t>        &lt;/</a:t>
            </a:r>
            <a:r>
              <a:rPr lang="es-ES" dirty="0" err="1"/>
              <a:t>button</a:t>
            </a:r>
            <a:r>
              <a:rPr lang="es-ES" dirty="0"/>
              <a:t>&gt;</a:t>
            </a:r>
          </a:p>
          <a:p>
            <a:r>
              <a:rPr lang="es-ES" dirty="0"/>
              <a:t>    &lt;/</a:t>
            </a:r>
            <a:r>
              <a:rPr lang="es-ES" dirty="0" err="1"/>
              <a:t>form</a:t>
            </a:r>
            <a:r>
              <a:rPr lang="es-ES" dirty="0"/>
              <a:t>&gt;</a:t>
            </a:r>
          </a:p>
          <a:p>
            <a:r>
              <a:rPr lang="es-ES" dirty="0"/>
              <a:t>{% </a:t>
            </a:r>
            <a:r>
              <a:rPr lang="es-ES" dirty="0" err="1"/>
              <a:t>endblock</a:t>
            </a:r>
            <a:r>
              <a:rPr lang="es-ES" dirty="0"/>
              <a:t> %}</a:t>
            </a: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CB2ECC-6EF9-4B65-8CE7-04173D03777D}" type="slidenum">
              <a:rPr kumimoji="0" lang="es-E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s-E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1450325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CB2ECC-6EF9-4B65-8CE7-04173D03777D}" type="slidenum">
              <a:rPr kumimoji="0" lang="es-E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s-E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9932010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--base.html</a:t>
            </a:r>
          </a:p>
          <a:p>
            <a:r>
              <a:rPr lang="es-ES" dirty="0"/>
              <a:t>&lt;!DOCTYPE </a:t>
            </a:r>
            <a:r>
              <a:rPr lang="es-ES" dirty="0" err="1"/>
              <a:t>html</a:t>
            </a:r>
            <a:r>
              <a:rPr lang="es-ES" dirty="0"/>
              <a:t>&gt;</a:t>
            </a:r>
          </a:p>
          <a:p>
            <a:r>
              <a:rPr lang="es-ES" dirty="0"/>
              <a:t>&lt;</a:t>
            </a:r>
            <a:r>
              <a:rPr lang="es-ES" dirty="0" err="1"/>
              <a:t>html</a:t>
            </a:r>
            <a:r>
              <a:rPr lang="es-ES" dirty="0"/>
              <a:t> </a:t>
            </a:r>
            <a:r>
              <a:rPr lang="es-ES" dirty="0" err="1"/>
              <a:t>lang</a:t>
            </a:r>
            <a:r>
              <a:rPr lang="es-ES" dirty="0"/>
              <a:t>="en"&gt;</a:t>
            </a:r>
          </a:p>
          <a:p>
            <a:r>
              <a:rPr lang="es-ES" dirty="0"/>
              <a:t>&lt;head&gt;</a:t>
            </a:r>
          </a:p>
          <a:p>
            <a:r>
              <a:rPr lang="es-ES" dirty="0"/>
              <a:t>    &lt;meta </a:t>
            </a:r>
            <a:r>
              <a:rPr lang="es-ES" dirty="0" err="1"/>
              <a:t>charset</a:t>
            </a:r>
            <a:r>
              <a:rPr lang="es-ES" dirty="0"/>
              <a:t>="UTF-8"&gt;</a:t>
            </a:r>
          </a:p>
          <a:p>
            <a:r>
              <a:rPr lang="es-ES" dirty="0"/>
              <a:t>    &lt;meta http-</a:t>
            </a:r>
            <a:r>
              <a:rPr lang="es-ES" dirty="0" err="1"/>
              <a:t>equiv</a:t>
            </a:r>
            <a:r>
              <a:rPr lang="es-ES" dirty="0"/>
              <a:t>="X-UA-Compatible" </a:t>
            </a:r>
            <a:r>
              <a:rPr lang="es-ES" dirty="0" err="1"/>
              <a:t>content</a:t>
            </a:r>
            <a:r>
              <a:rPr lang="es-ES" dirty="0"/>
              <a:t>="IE=</a:t>
            </a:r>
            <a:r>
              <a:rPr lang="es-ES" dirty="0" err="1"/>
              <a:t>edge</a:t>
            </a:r>
            <a:r>
              <a:rPr lang="es-ES" dirty="0"/>
              <a:t>"&gt;</a:t>
            </a:r>
          </a:p>
          <a:p>
            <a:r>
              <a:rPr lang="es-ES" dirty="0"/>
              <a:t>    &lt;meta </a:t>
            </a:r>
            <a:r>
              <a:rPr lang="es-ES" dirty="0" err="1"/>
              <a:t>name</a:t>
            </a:r>
            <a:r>
              <a:rPr lang="es-ES" dirty="0"/>
              <a:t>="</a:t>
            </a:r>
            <a:r>
              <a:rPr lang="es-ES" dirty="0" err="1"/>
              <a:t>viewport</a:t>
            </a:r>
            <a:r>
              <a:rPr lang="es-ES" dirty="0"/>
              <a:t>" </a:t>
            </a:r>
            <a:r>
              <a:rPr lang="es-ES" dirty="0" err="1"/>
              <a:t>content</a:t>
            </a:r>
            <a:r>
              <a:rPr lang="es-ES" dirty="0"/>
              <a:t>="</a:t>
            </a:r>
            <a:r>
              <a:rPr lang="es-ES" dirty="0" err="1"/>
              <a:t>width</a:t>
            </a:r>
            <a:r>
              <a:rPr lang="es-ES" dirty="0"/>
              <a:t>=</a:t>
            </a:r>
            <a:r>
              <a:rPr lang="es-ES" dirty="0" err="1"/>
              <a:t>device-width</a:t>
            </a:r>
            <a:r>
              <a:rPr lang="es-ES" dirty="0"/>
              <a:t>, </a:t>
            </a:r>
            <a:r>
              <a:rPr lang="es-ES" dirty="0" err="1"/>
              <a:t>initial-scale</a:t>
            </a:r>
            <a:r>
              <a:rPr lang="es-ES" dirty="0"/>
              <a:t>=1.0"&gt;</a:t>
            </a:r>
          </a:p>
          <a:p>
            <a:r>
              <a:rPr lang="es-ES" dirty="0"/>
              <a:t>    &lt;</a:t>
            </a:r>
            <a:r>
              <a:rPr lang="es-ES" dirty="0" err="1"/>
              <a:t>title</a:t>
            </a:r>
            <a:r>
              <a:rPr lang="es-ES" dirty="0"/>
              <a:t>&gt;Django CRUD </a:t>
            </a:r>
            <a:r>
              <a:rPr lang="es-ES" dirty="0" err="1"/>
              <a:t>Application</a:t>
            </a:r>
            <a:r>
              <a:rPr lang="es-ES" dirty="0"/>
              <a:t>&lt;/</a:t>
            </a:r>
            <a:r>
              <a:rPr lang="es-ES" dirty="0" err="1"/>
              <a:t>title</a:t>
            </a:r>
            <a:r>
              <a:rPr lang="es-ES" dirty="0"/>
              <a:t>&gt;</a:t>
            </a:r>
          </a:p>
          <a:p>
            <a:r>
              <a:rPr lang="es-ES" dirty="0"/>
              <a:t>&lt;/head&gt;</a:t>
            </a:r>
          </a:p>
          <a:p>
            <a:r>
              <a:rPr lang="es-ES" dirty="0"/>
              <a:t>&lt;</a:t>
            </a:r>
            <a:r>
              <a:rPr lang="es-ES" dirty="0" err="1"/>
              <a:t>body</a:t>
            </a:r>
            <a:r>
              <a:rPr lang="es-ES" dirty="0"/>
              <a:t>&gt;</a:t>
            </a:r>
          </a:p>
          <a:p>
            <a:r>
              <a:rPr lang="es-ES" dirty="0"/>
              <a:t>    &lt;</a:t>
            </a:r>
            <a:r>
              <a:rPr lang="es-ES" dirty="0" err="1"/>
              <a:t>nav</a:t>
            </a:r>
            <a:r>
              <a:rPr lang="es-ES" dirty="0"/>
              <a:t>&gt;</a:t>
            </a:r>
          </a:p>
          <a:p>
            <a:r>
              <a:rPr lang="es-ES" dirty="0"/>
              <a:t>        &lt;</a:t>
            </a:r>
            <a:r>
              <a:rPr lang="es-ES" dirty="0" err="1"/>
              <a:t>ul</a:t>
            </a:r>
            <a:r>
              <a:rPr lang="es-ES" dirty="0"/>
              <a:t>&gt;</a:t>
            </a:r>
          </a:p>
          <a:p>
            <a:r>
              <a:rPr lang="es-ES" dirty="0"/>
              <a:t>            &lt;</a:t>
            </a:r>
            <a:r>
              <a:rPr lang="es-ES" dirty="0" err="1"/>
              <a:t>li</a:t>
            </a:r>
            <a:r>
              <a:rPr lang="es-ES" dirty="0"/>
              <a:t>&gt;</a:t>
            </a:r>
          </a:p>
          <a:p>
            <a:r>
              <a:rPr lang="es-ES" dirty="0"/>
              <a:t>                &lt;a </a:t>
            </a:r>
            <a:r>
              <a:rPr lang="es-ES" dirty="0" err="1"/>
              <a:t>href</a:t>
            </a:r>
            <a:r>
              <a:rPr lang="es-ES" dirty="0"/>
              <a:t>="/"&gt;Home&lt;/a&gt;</a:t>
            </a:r>
          </a:p>
          <a:p>
            <a:r>
              <a:rPr lang="es-ES" dirty="0"/>
              <a:t>            &lt;/</a:t>
            </a:r>
            <a:r>
              <a:rPr lang="es-ES" dirty="0" err="1"/>
              <a:t>li</a:t>
            </a:r>
            <a:r>
              <a:rPr lang="es-ES" dirty="0"/>
              <a:t>&gt;</a:t>
            </a:r>
          </a:p>
          <a:p>
            <a:r>
              <a:rPr lang="es-ES" dirty="0"/>
              <a:t>            &lt;</a:t>
            </a:r>
            <a:r>
              <a:rPr lang="es-ES" dirty="0" err="1"/>
              <a:t>li</a:t>
            </a:r>
            <a:r>
              <a:rPr lang="es-ES" dirty="0"/>
              <a:t>&gt;</a:t>
            </a:r>
          </a:p>
          <a:p>
            <a:r>
              <a:rPr lang="es-ES" dirty="0"/>
              <a:t>                &lt;a </a:t>
            </a:r>
            <a:r>
              <a:rPr lang="es-ES" dirty="0" err="1"/>
              <a:t>href</a:t>
            </a:r>
            <a:r>
              <a:rPr lang="es-ES" dirty="0"/>
              <a:t>="/</a:t>
            </a:r>
            <a:r>
              <a:rPr lang="es-ES" dirty="0" err="1"/>
              <a:t>tasks</a:t>
            </a:r>
            <a:r>
              <a:rPr lang="es-ES" dirty="0"/>
              <a:t>"&gt;</a:t>
            </a:r>
            <a:r>
              <a:rPr lang="es-ES" dirty="0" err="1"/>
              <a:t>Tasks</a:t>
            </a:r>
            <a:r>
              <a:rPr lang="es-ES" dirty="0"/>
              <a:t>&lt;/a&gt;</a:t>
            </a:r>
          </a:p>
          <a:p>
            <a:r>
              <a:rPr lang="es-ES" dirty="0"/>
              <a:t>            &lt;/</a:t>
            </a:r>
            <a:r>
              <a:rPr lang="es-ES" dirty="0" err="1"/>
              <a:t>li</a:t>
            </a:r>
            <a:r>
              <a:rPr lang="es-ES" dirty="0"/>
              <a:t>&gt;</a:t>
            </a:r>
          </a:p>
          <a:p>
            <a:r>
              <a:rPr lang="es-ES" dirty="0"/>
              <a:t>            {% </a:t>
            </a:r>
            <a:r>
              <a:rPr lang="es-ES" dirty="0" err="1"/>
              <a:t>if</a:t>
            </a:r>
            <a:r>
              <a:rPr lang="es-ES" dirty="0"/>
              <a:t> </a:t>
            </a:r>
            <a:r>
              <a:rPr lang="es-ES" dirty="0" err="1"/>
              <a:t>user.is_authenticated</a:t>
            </a:r>
            <a:r>
              <a:rPr lang="es-ES" dirty="0"/>
              <a:t> %}</a:t>
            </a:r>
          </a:p>
          <a:p>
            <a:r>
              <a:rPr lang="es-ES" dirty="0"/>
              <a:t>                &lt;</a:t>
            </a:r>
            <a:r>
              <a:rPr lang="es-ES" dirty="0" err="1"/>
              <a:t>li</a:t>
            </a:r>
            <a:r>
              <a:rPr lang="es-ES" dirty="0"/>
              <a:t>&gt;</a:t>
            </a:r>
          </a:p>
          <a:p>
            <a:r>
              <a:rPr lang="es-ES" dirty="0"/>
              <a:t>                    &lt;a </a:t>
            </a:r>
            <a:r>
              <a:rPr lang="es-ES" dirty="0" err="1"/>
              <a:t>href</a:t>
            </a:r>
            <a:r>
              <a:rPr lang="es-ES" dirty="0"/>
              <a:t>="/</a:t>
            </a:r>
            <a:r>
              <a:rPr lang="es-ES" dirty="0" err="1"/>
              <a:t>logout</a:t>
            </a:r>
            <a:r>
              <a:rPr lang="es-ES" dirty="0"/>
              <a:t>"&gt;</a:t>
            </a:r>
            <a:r>
              <a:rPr lang="es-ES" dirty="0" err="1"/>
              <a:t>Logout</a:t>
            </a:r>
            <a:r>
              <a:rPr lang="es-ES" dirty="0"/>
              <a:t>&lt;/a&gt;</a:t>
            </a:r>
          </a:p>
          <a:p>
            <a:r>
              <a:rPr lang="es-ES" dirty="0"/>
              <a:t>                &lt;/</a:t>
            </a:r>
            <a:r>
              <a:rPr lang="es-ES" dirty="0" err="1"/>
              <a:t>li</a:t>
            </a:r>
            <a:r>
              <a:rPr lang="es-ES" dirty="0"/>
              <a:t>&gt;</a:t>
            </a:r>
          </a:p>
          <a:p>
            <a:r>
              <a:rPr lang="es-ES" dirty="0"/>
              <a:t>            {% </a:t>
            </a:r>
            <a:r>
              <a:rPr lang="es-ES" dirty="0" err="1"/>
              <a:t>else</a:t>
            </a:r>
            <a:r>
              <a:rPr lang="es-ES" dirty="0"/>
              <a:t> %}    </a:t>
            </a:r>
          </a:p>
          <a:p>
            <a:r>
              <a:rPr lang="es-ES" dirty="0"/>
              <a:t>                &lt;</a:t>
            </a:r>
            <a:r>
              <a:rPr lang="es-ES" dirty="0" err="1"/>
              <a:t>li</a:t>
            </a:r>
            <a:r>
              <a:rPr lang="es-ES" dirty="0"/>
              <a:t>&gt;</a:t>
            </a:r>
          </a:p>
          <a:p>
            <a:r>
              <a:rPr lang="es-ES" dirty="0"/>
              <a:t>                    &lt;a </a:t>
            </a:r>
            <a:r>
              <a:rPr lang="es-ES" dirty="0" err="1"/>
              <a:t>href</a:t>
            </a:r>
            <a:r>
              <a:rPr lang="es-ES" dirty="0"/>
              <a:t>="/</a:t>
            </a:r>
            <a:r>
              <a:rPr lang="es-ES" dirty="0" err="1"/>
              <a:t>signup</a:t>
            </a:r>
            <a:r>
              <a:rPr lang="es-ES" dirty="0"/>
              <a:t>"&gt;</a:t>
            </a:r>
            <a:r>
              <a:rPr lang="es-ES" dirty="0" err="1"/>
              <a:t>Signup</a:t>
            </a:r>
            <a:r>
              <a:rPr lang="es-ES" dirty="0"/>
              <a:t>&lt;/a&gt;</a:t>
            </a:r>
          </a:p>
          <a:p>
            <a:r>
              <a:rPr lang="es-ES" dirty="0"/>
              <a:t>                &lt;/</a:t>
            </a:r>
            <a:r>
              <a:rPr lang="es-ES" dirty="0" err="1"/>
              <a:t>li</a:t>
            </a:r>
            <a:r>
              <a:rPr lang="es-ES" dirty="0"/>
              <a:t>&gt;</a:t>
            </a:r>
          </a:p>
          <a:p>
            <a:r>
              <a:rPr lang="es-ES" dirty="0"/>
              <a:t>            {% </a:t>
            </a:r>
            <a:r>
              <a:rPr lang="es-ES" dirty="0" err="1"/>
              <a:t>endif</a:t>
            </a:r>
            <a:r>
              <a:rPr lang="es-ES" dirty="0"/>
              <a:t> %}</a:t>
            </a:r>
          </a:p>
          <a:p>
            <a:r>
              <a:rPr lang="es-ES" dirty="0"/>
              <a:t>        &lt;/</a:t>
            </a:r>
            <a:r>
              <a:rPr lang="es-ES" dirty="0" err="1"/>
              <a:t>ul</a:t>
            </a:r>
            <a:r>
              <a:rPr lang="es-ES" dirty="0"/>
              <a:t>&gt;</a:t>
            </a:r>
          </a:p>
          <a:p>
            <a:r>
              <a:rPr lang="es-ES" dirty="0"/>
              <a:t>    &lt;/</a:t>
            </a:r>
            <a:r>
              <a:rPr lang="es-ES" dirty="0" err="1"/>
              <a:t>nav</a:t>
            </a:r>
            <a:r>
              <a:rPr lang="es-ES" dirty="0"/>
              <a:t>&gt;</a:t>
            </a:r>
          </a:p>
          <a:p>
            <a:r>
              <a:rPr lang="es-ES" dirty="0"/>
              <a:t>    {% block </a:t>
            </a:r>
            <a:r>
              <a:rPr lang="es-ES" dirty="0" err="1"/>
              <a:t>content</a:t>
            </a:r>
            <a:r>
              <a:rPr lang="es-ES" dirty="0"/>
              <a:t> %}</a:t>
            </a:r>
          </a:p>
          <a:p>
            <a:r>
              <a:rPr lang="es-ES" dirty="0"/>
              <a:t>    {% </a:t>
            </a:r>
            <a:r>
              <a:rPr lang="es-ES" dirty="0" err="1"/>
              <a:t>endblock</a:t>
            </a:r>
            <a:r>
              <a:rPr lang="es-ES" dirty="0"/>
              <a:t> %}</a:t>
            </a:r>
          </a:p>
          <a:p>
            <a:r>
              <a:rPr lang="es-ES" dirty="0"/>
              <a:t>&lt;/</a:t>
            </a:r>
            <a:r>
              <a:rPr lang="es-ES" dirty="0" err="1"/>
              <a:t>body</a:t>
            </a:r>
            <a:r>
              <a:rPr lang="es-ES" dirty="0"/>
              <a:t>&gt;</a:t>
            </a:r>
          </a:p>
          <a:p>
            <a:r>
              <a:rPr lang="es-ES" dirty="0"/>
              <a:t>&lt;/</a:t>
            </a:r>
            <a:r>
              <a:rPr lang="es-ES" dirty="0" err="1"/>
              <a:t>html</a:t>
            </a:r>
            <a:r>
              <a:rPr lang="es-ES" dirty="0"/>
              <a:t>&gt;</a:t>
            </a: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CB2ECC-6EF9-4B65-8CE7-04173D03777D}" type="slidenum">
              <a:rPr kumimoji="0" lang="es-E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s-E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5262998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CB2ECC-6EF9-4B65-8CE7-04173D03777D}" type="slidenum">
              <a:rPr kumimoji="0" lang="es-E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s-E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5928001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-------------------views.py</a:t>
            </a:r>
          </a:p>
          <a:p>
            <a:r>
              <a:rPr lang="es-ES" dirty="0" err="1"/>
              <a:t>from</a:t>
            </a:r>
            <a:r>
              <a:rPr lang="es-ES" dirty="0"/>
              <a:t> </a:t>
            </a:r>
            <a:r>
              <a:rPr lang="es-ES" dirty="0" err="1"/>
              <a:t>django.shortcuts</a:t>
            </a:r>
            <a:r>
              <a:rPr lang="es-ES" dirty="0"/>
              <a:t> </a:t>
            </a:r>
            <a:r>
              <a:rPr lang="es-ES" dirty="0" err="1"/>
              <a:t>import</a:t>
            </a:r>
            <a:r>
              <a:rPr lang="es-ES" dirty="0"/>
              <a:t> render, </a:t>
            </a:r>
            <a:r>
              <a:rPr lang="es-ES" dirty="0" err="1"/>
              <a:t>redirect</a:t>
            </a:r>
            <a:endParaRPr lang="es-ES" dirty="0"/>
          </a:p>
          <a:p>
            <a:r>
              <a:rPr lang="es-ES" dirty="0" err="1"/>
              <a:t>from</a:t>
            </a:r>
            <a:r>
              <a:rPr lang="es-ES" dirty="0"/>
              <a:t> </a:t>
            </a:r>
            <a:r>
              <a:rPr lang="es-ES" dirty="0" err="1"/>
              <a:t>django.contrib.auth.forms</a:t>
            </a:r>
            <a:r>
              <a:rPr lang="es-ES" dirty="0"/>
              <a:t> </a:t>
            </a:r>
            <a:r>
              <a:rPr lang="es-ES" dirty="0" err="1"/>
              <a:t>import</a:t>
            </a:r>
            <a:r>
              <a:rPr lang="es-ES" dirty="0"/>
              <a:t> </a:t>
            </a:r>
            <a:r>
              <a:rPr lang="es-ES" dirty="0" err="1"/>
              <a:t>UserCreationForm</a:t>
            </a:r>
            <a:endParaRPr lang="es-ES" dirty="0"/>
          </a:p>
          <a:p>
            <a:r>
              <a:rPr lang="es-ES" dirty="0" err="1"/>
              <a:t>from</a:t>
            </a:r>
            <a:r>
              <a:rPr lang="es-ES" dirty="0"/>
              <a:t> </a:t>
            </a:r>
            <a:r>
              <a:rPr lang="es-ES" dirty="0" err="1"/>
              <a:t>django.contrib.auth.models</a:t>
            </a:r>
            <a:r>
              <a:rPr lang="es-ES" dirty="0"/>
              <a:t> </a:t>
            </a:r>
            <a:r>
              <a:rPr lang="es-ES" dirty="0" err="1"/>
              <a:t>import</a:t>
            </a:r>
            <a:r>
              <a:rPr lang="es-ES" dirty="0"/>
              <a:t> </a:t>
            </a:r>
            <a:r>
              <a:rPr lang="es-ES" dirty="0" err="1"/>
              <a:t>User</a:t>
            </a:r>
            <a:endParaRPr lang="es-ES" dirty="0"/>
          </a:p>
          <a:p>
            <a:r>
              <a:rPr lang="es-ES" dirty="0" err="1"/>
              <a:t>from</a:t>
            </a:r>
            <a:r>
              <a:rPr lang="es-ES" dirty="0"/>
              <a:t> </a:t>
            </a:r>
            <a:r>
              <a:rPr lang="es-ES" dirty="0" err="1"/>
              <a:t>django.contrib.auth</a:t>
            </a:r>
            <a:r>
              <a:rPr lang="es-ES" dirty="0"/>
              <a:t> </a:t>
            </a:r>
            <a:r>
              <a:rPr lang="es-ES" dirty="0" err="1"/>
              <a:t>import</a:t>
            </a:r>
            <a:r>
              <a:rPr lang="es-ES" dirty="0"/>
              <a:t> </a:t>
            </a:r>
            <a:r>
              <a:rPr lang="es-ES" dirty="0" err="1"/>
              <a:t>login,logout</a:t>
            </a:r>
            <a:endParaRPr lang="es-ES" dirty="0"/>
          </a:p>
          <a:p>
            <a:r>
              <a:rPr lang="es-ES" dirty="0" err="1"/>
              <a:t>from</a:t>
            </a:r>
            <a:r>
              <a:rPr lang="es-ES" dirty="0"/>
              <a:t> </a:t>
            </a:r>
            <a:r>
              <a:rPr lang="es-ES" dirty="0" err="1"/>
              <a:t>django.db</a:t>
            </a:r>
            <a:r>
              <a:rPr lang="es-ES" dirty="0"/>
              <a:t> </a:t>
            </a:r>
            <a:r>
              <a:rPr lang="es-ES" dirty="0" err="1"/>
              <a:t>import</a:t>
            </a:r>
            <a:r>
              <a:rPr lang="es-ES" dirty="0"/>
              <a:t> </a:t>
            </a:r>
            <a:r>
              <a:rPr lang="es-ES" dirty="0" err="1"/>
              <a:t>IntegrityError</a:t>
            </a:r>
            <a:endParaRPr lang="es-ES" dirty="0"/>
          </a:p>
          <a:p>
            <a:endParaRPr lang="es-ES" dirty="0"/>
          </a:p>
          <a:p>
            <a:r>
              <a:rPr lang="es-ES" dirty="0" err="1"/>
              <a:t>def</a:t>
            </a:r>
            <a:r>
              <a:rPr lang="es-ES" dirty="0"/>
              <a:t> home(</a:t>
            </a:r>
            <a:r>
              <a:rPr lang="es-ES" dirty="0" err="1"/>
              <a:t>request</a:t>
            </a:r>
            <a:r>
              <a:rPr lang="es-ES" dirty="0"/>
              <a:t>):</a:t>
            </a:r>
          </a:p>
          <a:p>
            <a:r>
              <a:rPr lang="es-ES" dirty="0"/>
              <a:t>    </a:t>
            </a:r>
            <a:r>
              <a:rPr lang="es-ES" dirty="0" err="1"/>
              <a:t>return</a:t>
            </a:r>
            <a:r>
              <a:rPr lang="es-ES" dirty="0"/>
              <a:t> render(</a:t>
            </a:r>
            <a:r>
              <a:rPr lang="es-ES" dirty="0" err="1"/>
              <a:t>request</a:t>
            </a:r>
            <a:r>
              <a:rPr lang="es-ES" dirty="0"/>
              <a:t>, "home.html")</a:t>
            </a:r>
          </a:p>
          <a:p>
            <a:endParaRPr lang="es-ES" dirty="0"/>
          </a:p>
          <a:p>
            <a:r>
              <a:rPr lang="es-ES" dirty="0" err="1"/>
              <a:t>def</a:t>
            </a:r>
            <a:r>
              <a:rPr lang="es-ES" dirty="0"/>
              <a:t> </a:t>
            </a:r>
            <a:r>
              <a:rPr lang="es-ES" dirty="0" err="1"/>
              <a:t>signup</a:t>
            </a:r>
            <a:r>
              <a:rPr lang="es-ES" dirty="0"/>
              <a:t>(</a:t>
            </a:r>
            <a:r>
              <a:rPr lang="es-ES" dirty="0" err="1"/>
              <a:t>request</a:t>
            </a:r>
            <a:r>
              <a:rPr lang="es-ES" dirty="0"/>
              <a:t>):</a:t>
            </a:r>
          </a:p>
          <a:p>
            <a:r>
              <a:rPr lang="es-ES" dirty="0"/>
              <a:t>    </a:t>
            </a:r>
            <a:r>
              <a:rPr lang="es-ES" dirty="0" err="1"/>
              <a:t>if</a:t>
            </a:r>
            <a:r>
              <a:rPr lang="es-ES" dirty="0"/>
              <a:t> </a:t>
            </a:r>
            <a:r>
              <a:rPr lang="es-ES" dirty="0" err="1"/>
              <a:t>request.method</a:t>
            </a:r>
            <a:r>
              <a:rPr lang="es-ES" dirty="0"/>
              <a:t> == "GET":</a:t>
            </a:r>
          </a:p>
          <a:p>
            <a:r>
              <a:rPr lang="es-ES" dirty="0"/>
              <a:t>        </a:t>
            </a:r>
            <a:r>
              <a:rPr lang="es-ES" dirty="0" err="1"/>
              <a:t>return</a:t>
            </a:r>
            <a:r>
              <a:rPr lang="es-ES" dirty="0"/>
              <a:t> render(</a:t>
            </a:r>
            <a:r>
              <a:rPr lang="es-ES" dirty="0" err="1"/>
              <a:t>request</a:t>
            </a:r>
            <a:r>
              <a:rPr lang="es-ES" dirty="0"/>
              <a:t>, "signup.html", {"</a:t>
            </a:r>
            <a:r>
              <a:rPr lang="es-ES" dirty="0" err="1"/>
              <a:t>form</a:t>
            </a:r>
            <a:r>
              <a:rPr lang="es-ES" dirty="0"/>
              <a:t>": </a:t>
            </a:r>
            <a:r>
              <a:rPr lang="es-ES" dirty="0" err="1"/>
              <a:t>UserCreationForm</a:t>
            </a:r>
            <a:r>
              <a:rPr lang="es-ES" dirty="0"/>
              <a:t>})</a:t>
            </a:r>
          </a:p>
          <a:p>
            <a:r>
              <a:rPr lang="es-ES" dirty="0"/>
              <a:t>    </a:t>
            </a:r>
            <a:r>
              <a:rPr lang="es-ES" dirty="0" err="1"/>
              <a:t>else</a:t>
            </a:r>
            <a:r>
              <a:rPr lang="es-ES" dirty="0"/>
              <a:t>:</a:t>
            </a:r>
          </a:p>
          <a:p>
            <a:r>
              <a:rPr lang="es-ES" dirty="0"/>
              <a:t>        </a:t>
            </a:r>
            <a:r>
              <a:rPr lang="es-ES" dirty="0" err="1"/>
              <a:t>if</a:t>
            </a:r>
            <a:r>
              <a:rPr lang="es-ES" dirty="0"/>
              <a:t> </a:t>
            </a:r>
            <a:r>
              <a:rPr lang="es-ES" dirty="0" err="1"/>
              <a:t>request.POST</a:t>
            </a:r>
            <a:r>
              <a:rPr lang="es-ES" dirty="0"/>
              <a:t>["password1"] == </a:t>
            </a:r>
            <a:r>
              <a:rPr lang="es-ES" dirty="0" err="1"/>
              <a:t>request.POST</a:t>
            </a:r>
            <a:r>
              <a:rPr lang="es-ES" dirty="0"/>
              <a:t>["password2"]:</a:t>
            </a:r>
          </a:p>
          <a:p>
            <a:r>
              <a:rPr lang="es-ES" dirty="0"/>
              <a:t>            try:</a:t>
            </a:r>
          </a:p>
          <a:p>
            <a:r>
              <a:rPr lang="es-ES" dirty="0"/>
              <a:t>                </a:t>
            </a:r>
            <a:r>
              <a:rPr lang="es-ES" dirty="0" err="1"/>
              <a:t>user</a:t>
            </a:r>
            <a:r>
              <a:rPr lang="es-ES" dirty="0"/>
              <a:t> = </a:t>
            </a:r>
            <a:r>
              <a:rPr lang="es-ES" dirty="0" err="1"/>
              <a:t>User.objects.create_user</a:t>
            </a:r>
            <a:r>
              <a:rPr lang="es-ES" dirty="0"/>
              <a:t>(</a:t>
            </a:r>
          </a:p>
          <a:p>
            <a:r>
              <a:rPr lang="es-ES" dirty="0"/>
              <a:t>                    </a:t>
            </a:r>
            <a:r>
              <a:rPr lang="es-ES" dirty="0" err="1"/>
              <a:t>username</a:t>
            </a:r>
            <a:r>
              <a:rPr lang="es-ES" dirty="0"/>
              <a:t>=</a:t>
            </a:r>
            <a:r>
              <a:rPr lang="es-ES" dirty="0" err="1"/>
              <a:t>request.POST</a:t>
            </a:r>
            <a:r>
              <a:rPr lang="es-ES" dirty="0"/>
              <a:t>["</a:t>
            </a:r>
            <a:r>
              <a:rPr lang="es-ES" dirty="0" err="1"/>
              <a:t>username</a:t>
            </a:r>
            <a:r>
              <a:rPr lang="es-ES" dirty="0"/>
              <a:t>"],</a:t>
            </a:r>
          </a:p>
          <a:p>
            <a:r>
              <a:rPr lang="es-ES" dirty="0"/>
              <a:t>                    </a:t>
            </a:r>
            <a:r>
              <a:rPr lang="es-ES" dirty="0" err="1"/>
              <a:t>password</a:t>
            </a:r>
            <a:r>
              <a:rPr lang="es-ES" dirty="0"/>
              <a:t>=</a:t>
            </a:r>
            <a:r>
              <a:rPr lang="es-ES" dirty="0" err="1"/>
              <a:t>request.POST</a:t>
            </a:r>
            <a:r>
              <a:rPr lang="es-ES" dirty="0"/>
              <a:t>["password1"],</a:t>
            </a:r>
          </a:p>
          <a:p>
            <a:r>
              <a:rPr lang="es-ES" dirty="0"/>
              <a:t>                )</a:t>
            </a:r>
          </a:p>
          <a:p>
            <a:r>
              <a:rPr lang="es-ES" dirty="0"/>
              <a:t>                </a:t>
            </a:r>
            <a:r>
              <a:rPr lang="es-ES" dirty="0" err="1"/>
              <a:t>user.save</a:t>
            </a:r>
            <a:r>
              <a:rPr lang="es-ES" dirty="0"/>
              <a:t>()</a:t>
            </a:r>
          </a:p>
          <a:p>
            <a:r>
              <a:rPr lang="es-ES" dirty="0"/>
              <a:t>                </a:t>
            </a:r>
            <a:r>
              <a:rPr lang="es-ES" dirty="0" err="1"/>
              <a:t>login</a:t>
            </a:r>
            <a:r>
              <a:rPr lang="es-ES" dirty="0"/>
              <a:t>(</a:t>
            </a:r>
            <a:r>
              <a:rPr lang="es-ES" dirty="0" err="1"/>
              <a:t>request</a:t>
            </a:r>
            <a:r>
              <a:rPr lang="es-ES" dirty="0"/>
              <a:t>, </a:t>
            </a:r>
            <a:r>
              <a:rPr lang="es-ES" dirty="0" err="1"/>
              <a:t>user</a:t>
            </a:r>
            <a:r>
              <a:rPr lang="es-ES" dirty="0"/>
              <a:t>)</a:t>
            </a:r>
          </a:p>
          <a:p>
            <a:r>
              <a:rPr lang="es-ES" dirty="0"/>
              <a:t>                </a:t>
            </a:r>
            <a:r>
              <a:rPr lang="es-ES" dirty="0" err="1"/>
              <a:t>return</a:t>
            </a:r>
            <a:r>
              <a:rPr lang="es-ES" dirty="0"/>
              <a:t> </a:t>
            </a:r>
            <a:r>
              <a:rPr lang="es-ES" dirty="0" err="1"/>
              <a:t>redirect</a:t>
            </a:r>
            <a:r>
              <a:rPr lang="es-ES" dirty="0"/>
              <a:t>('</a:t>
            </a:r>
            <a:r>
              <a:rPr lang="es-ES" dirty="0" err="1"/>
              <a:t>tasks</a:t>
            </a:r>
            <a:r>
              <a:rPr lang="es-ES" dirty="0"/>
              <a:t>')</a:t>
            </a:r>
          </a:p>
          <a:p>
            <a:r>
              <a:rPr lang="es-ES" dirty="0"/>
              <a:t>            </a:t>
            </a:r>
            <a:r>
              <a:rPr lang="es-ES" dirty="0" err="1"/>
              <a:t>except</a:t>
            </a:r>
            <a:r>
              <a:rPr lang="es-ES" dirty="0"/>
              <a:t> </a:t>
            </a:r>
            <a:r>
              <a:rPr lang="es-ES" dirty="0" err="1"/>
              <a:t>IntegrityError</a:t>
            </a:r>
            <a:r>
              <a:rPr lang="es-ES" dirty="0"/>
              <a:t>:</a:t>
            </a:r>
          </a:p>
          <a:p>
            <a:r>
              <a:rPr lang="es-ES" dirty="0"/>
              <a:t>                </a:t>
            </a:r>
            <a:r>
              <a:rPr lang="es-ES" dirty="0" err="1"/>
              <a:t>return</a:t>
            </a:r>
            <a:r>
              <a:rPr lang="es-ES" dirty="0"/>
              <a:t> render(</a:t>
            </a:r>
          </a:p>
          <a:p>
            <a:r>
              <a:rPr lang="es-ES" dirty="0"/>
              <a:t>                    </a:t>
            </a:r>
            <a:r>
              <a:rPr lang="es-ES" dirty="0" err="1"/>
              <a:t>request</a:t>
            </a:r>
            <a:r>
              <a:rPr lang="es-ES" dirty="0"/>
              <a:t>,</a:t>
            </a:r>
          </a:p>
          <a:p>
            <a:r>
              <a:rPr lang="es-ES" dirty="0"/>
              <a:t>                    "signup.html",</a:t>
            </a:r>
          </a:p>
          <a:p>
            <a:r>
              <a:rPr lang="es-ES" dirty="0"/>
              <a:t>                    {"</a:t>
            </a:r>
            <a:r>
              <a:rPr lang="es-ES" dirty="0" err="1"/>
              <a:t>form</a:t>
            </a:r>
            <a:r>
              <a:rPr lang="es-ES" dirty="0"/>
              <a:t>": </a:t>
            </a:r>
            <a:r>
              <a:rPr lang="es-ES" dirty="0" err="1"/>
              <a:t>UserCreationForm</a:t>
            </a:r>
            <a:r>
              <a:rPr lang="es-ES" dirty="0"/>
              <a:t>, "error": "</a:t>
            </a:r>
            <a:r>
              <a:rPr lang="es-ES" dirty="0" err="1"/>
              <a:t>Username</a:t>
            </a:r>
            <a:r>
              <a:rPr lang="es-ES" dirty="0"/>
              <a:t> </a:t>
            </a:r>
            <a:r>
              <a:rPr lang="es-ES" dirty="0" err="1"/>
              <a:t>already</a:t>
            </a:r>
            <a:r>
              <a:rPr lang="es-ES" dirty="0"/>
              <a:t> </a:t>
            </a:r>
            <a:r>
              <a:rPr lang="es-ES" dirty="0" err="1"/>
              <a:t>exists</a:t>
            </a:r>
            <a:r>
              <a:rPr lang="es-ES" dirty="0"/>
              <a:t>"},</a:t>
            </a:r>
          </a:p>
          <a:p>
            <a:r>
              <a:rPr lang="es-ES" dirty="0"/>
              <a:t>                )</a:t>
            </a:r>
          </a:p>
          <a:p>
            <a:r>
              <a:rPr lang="es-ES" dirty="0"/>
              <a:t>        </a:t>
            </a:r>
            <a:r>
              <a:rPr lang="es-ES" dirty="0" err="1"/>
              <a:t>return</a:t>
            </a:r>
            <a:r>
              <a:rPr lang="es-ES" dirty="0"/>
              <a:t> render(</a:t>
            </a:r>
          </a:p>
          <a:p>
            <a:r>
              <a:rPr lang="es-ES" dirty="0"/>
              <a:t>            </a:t>
            </a:r>
            <a:r>
              <a:rPr lang="es-ES" dirty="0" err="1"/>
              <a:t>request</a:t>
            </a:r>
            <a:r>
              <a:rPr lang="es-ES" dirty="0"/>
              <a:t>,</a:t>
            </a:r>
          </a:p>
          <a:p>
            <a:r>
              <a:rPr lang="es-ES" dirty="0"/>
              <a:t>            "signup.html",</a:t>
            </a:r>
          </a:p>
          <a:p>
            <a:r>
              <a:rPr lang="es-ES" dirty="0"/>
              <a:t>            {"</a:t>
            </a:r>
            <a:r>
              <a:rPr lang="es-ES" dirty="0" err="1"/>
              <a:t>form</a:t>
            </a:r>
            <a:r>
              <a:rPr lang="es-ES" dirty="0"/>
              <a:t>": </a:t>
            </a:r>
            <a:r>
              <a:rPr lang="es-ES" dirty="0" err="1"/>
              <a:t>UserCreationForm</a:t>
            </a:r>
            <a:r>
              <a:rPr lang="es-ES" dirty="0"/>
              <a:t>, "error": "</a:t>
            </a:r>
            <a:r>
              <a:rPr lang="es-ES" dirty="0" err="1"/>
              <a:t>Password</a:t>
            </a:r>
            <a:r>
              <a:rPr lang="es-ES" dirty="0"/>
              <a:t> do </a:t>
            </a:r>
            <a:r>
              <a:rPr lang="es-ES" dirty="0" err="1"/>
              <a:t>not</a:t>
            </a:r>
            <a:r>
              <a:rPr lang="es-ES" dirty="0"/>
              <a:t> match"},</a:t>
            </a:r>
          </a:p>
          <a:p>
            <a:r>
              <a:rPr lang="es-ES" dirty="0"/>
              <a:t>        )</a:t>
            </a:r>
          </a:p>
          <a:p>
            <a:endParaRPr lang="es-ES" dirty="0"/>
          </a:p>
          <a:p>
            <a:r>
              <a:rPr lang="es-ES" dirty="0" err="1"/>
              <a:t>def</a:t>
            </a:r>
            <a:r>
              <a:rPr lang="es-ES" dirty="0"/>
              <a:t> </a:t>
            </a:r>
            <a:r>
              <a:rPr lang="es-ES" dirty="0" err="1"/>
              <a:t>tasks</a:t>
            </a:r>
            <a:r>
              <a:rPr lang="es-ES" dirty="0"/>
              <a:t>(</a:t>
            </a:r>
            <a:r>
              <a:rPr lang="es-ES" dirty="0" err="1"/>
              <a:t>request</a:t>
            </a:r>
            <a:r>
              <a:rPr lang="es-ES" dirty="0"/>
              <a:t>):</a:t>
            </a:r>
          </a:p>
          <a:p>
            <a:r>
              <a:rPr lang="es-ES" dirty="0"/>
              <a:t>    </a:t>
            </a:r>
            <a:r>
              <a:rPr lang="es-ES" dirty="0" err="1"/>
              <a:t>return</a:t>
            </a:r>
            <a:r>
              <a:rPr lang="es-ES" dirty="0"/>
              <a:t> render(</a:t>
            </a:r>
            <a:r>
              <a:rPr lang="es-ES" dirty="0" err="1"/>
              <a:t>request</a:t>
            </a:r>
            <a:r>
              <a:rPr lang="es-ES" dirty="0"/>
              <a:t>, 'tasks.html')</a:t>
            </a:r>
          </a:p>
          <a:p>
            <a:endParaRPr lang="es-ES" dirty="0"/>
          </a:p>
          <a:p>
            <a:r>
              <a:rPr lang="es-ES" dirty="0" err="1"/>
              <a:t>def</a:t>
            </a:r>
            <a:r>
              <a:rPr lang="es-ES" dirty="0"/>
              <a:t> </a:t>
            </a:r>
            <a:r>
              <a:rPr lang="es-ES" dirty="0" err="1"/>
              <a:t>signout</a:t>
            </a:r>
            <a:r>
              <a:rPr lang="es-ES" dirty="0"/>
              <a:t>(</a:t>
            </a:r>
            <a:r>
              <a:rPr lang="es-ES" dirty="0" err="1"/>
              <a:t>request</a:t>
            </a:r>
            <a:r>
              <a:rPr lang="es-ES" dirty="0"/>
              <a:t>):</a:t>
            </a:r>
          </a:p>
          <a:p>
            <a:r>
              <a:rPr lang="es-ES" dirty="0"/>
              <a:t>    </a:t>
            </a:r>
            <a:r>
              <a:rPr lang="es-ES" dirty="0" err="1"/>
              <a:t>logout</a:t>
            </a:r>
            <a:r>
              <a:rPr lang="es-ES" dirty="0"/>
              <a:t>(</a:t>
            </a:r>
            <a:r>
              <a:rPr lang="es-ES" dirty="0" err="1"/>
              <a:t>request</a:t>
            </a:r>
            <a:r>
              <a:rPr lang="es-ES" dirty="0"/>
              <a:t>)</a:t>
            </a:r>
          </a:p>
          <a:p>
            <a:r>
              <a:rPr lang="es-ES" dirty="0"/>
              <a:t>    </a:t>
            </a:r>
            <a:r>
              <a:rPr lang="es-ES" dirty="0" err="1"/>
              <a:t>return</a:t>
            </a:r>
            <a:r>
              <a:rPr lang="es-ES" dirty="0"/>
              <a:t> </a:t>
            </a:r>
            <a:r>
              <a:rPr lang="es-ES" dirty="0" err="1"/>
              <a:t>redirect</a:t>
            </a:r>
            <a:r>
              <a:rPr lang="es-ES" dirty="0"/>
              <a:t>('home')</a:t>
            </a:r>
          </a:p>
          <a:p>
            <a:endParaRPr lang="es-ES" dirty="0"/>
          </a:p>
          <a:p>
            <a:endParaRPr lang="es-ES" dirty="0"/>
          </a:p>
          <a:p>
            <a:r>
              <a:rPr lang="es-ES" dirty="0"/>
              <a:t>------------------urls.py</a:t>
            </a:r>
          </a:p>
          <a:p>
            <a:r>
              <a:rPr lang="es-ES" dirty="0"/>
              <a:t>"""</a:t>
            </a:r>
          </a:p>
          <a:p>
            <a:r>
              <a:rPr lang="es-ES" dirty="0"/>
              <a:t>URL </a:t>
            </a:r>
            <a:r>
              <a:rPr lang="es-ES" dirty="0" err="1"/>
              <a:t>configuration</a:t>
            </a:r>
            <a:r>
              <a:rPr lang="es-ES" dirty="0"/>
              <a:t> </a:t>
            </a:r>
            <a:r>
              <a:rPr lang="es-ES" dirty="0" err="1"/>
              <a:t>for</a:t>
            </a:r>
            <a:r>
              <a:rPr lang="es-ES" dirty="0"/>
              <a:t> </a:t>
            </a:r>
            <a:r>
              <a:rPr lang="es-ES" dirty="0" err="1"/>
              <a:t>djangocrud</a:t>
            </a:r>
            <a:r>
              <a:rPr lang="es-ES" dirty="0"/>
              <a:t> </a:t>
            </a:r>
            <a:r>
              <a:rPr lang="es-ES" dirty="0" err="1"/>
              <a:t>project</a:t>
            </a:r>
            <a:r>
              <a:rPr lang="es-ES" dirty="0"/>
              <a:t>.</a:t>
            </a:r>
          </a:p>
          <a:p>
            <a:endParaRPr lang="es-ES" dirty="0"/>
          </a:p>
          <a:p>
            <a:r>
              <a:rPr lang="es-ES" dirty="0" err="1"/>
              <a:t>The</a:t>
            </a:r>
            <a:r>
              <a:rPr lang="es-ES" dirty="0"/>
              <a:t> `</a:t>
            </a:r>
            <a:r>
              <a:rPr lang="es-ES" dirty="0" err="1"/>
              <a:t>urlpatterns</a:t>
            </a:r>
            <a:r>
              <a:rPr lang="es-ES" dirty="0"/>
              <a:t>` </a:t>
            </a:r>
            <a:r>
              <a:rPr lang="es-ES" dirty="0" err="1"/>
              <a:t>list</a:t>
            </a:r>
            <a:r>
              <a:rPr lang="es-ES" dirty="0"/>
              <a:t> </a:t>
            </a:r>
            <a:r>
              <a:rPr lang="es-ES" dirty="0" err="1"/>
              <a:t>routes</a:t>
            </a:r>
            <a:r>
              <a:rPr lang="es-ES" dirty="0"/>
              <a:t> </a:t>
            </a:r>
            <a:r>
              <a:rPr lang="es-ES" dirty="0" err="1"/>
              <a:t>URLs</a:t>
            </a:r>
            <a:r>
              <a:rPr lang="es-ES" dirty="0"/>
              <a:t> </a:t>
            </a:r>
            <a:r>
              <a:rPr lang="es-ES" dirty="0" err="1"/>
              <a:t>to</a:t>
            </a:r>
            <a:r>
              <a:rPr lang="es-ES" dirty="0"/>
              <a:t> </a:t>
            </a:r>
            <a:r>
              <a:rPr lang="es-ES" dirty="0" err="1"/>
              <a:t>views</a:t>
            </a:r>
            <a:r>
              <a:rPr lang="es-ES" dirty="0"/>
              <a:t>. </a:t>
            </a:r>
            <a:r>
              <a:rPr lang="es-ES" dirty="0" err="1"/>
              <a:t>For</a:t>
            </a:r>
            <a:r>
              <a:rPr lang="es-ES" dirty="0"/>
              <a:t> more </a:t>
            </a:r>
            <a:r>
              <a:rPr lang="es-ES" dirty="0" err="1"/>
              <a:t>information</a:t>
            </a:r>
            <a:r>
              <a:rPr lang="es-ES" dirty="0"/>
              <a:t> </a:t>
            </a:r>
            <a:r>
              <a:rPr lang="es-ES" dirty="0" err="1"/>
              <a:t>please</a:t>
            </a:r>
            <a:r>
              <a:rPr lang="es-ES" dirty="0"/>
              <a:t> </a:t>
            </a:r>
            <a:r>
              <a:rPr lang="es-ES" dirty="0" err="1"/>
              <a:t>see</a:t>
            </a:r>
            <a:r>
              <a:rPr lang="es-ES" dirty="0"/>
              <a:t>:</a:t>
            </a:r>
          </a:p>
          <a:p>
            <a:r>
              <a:rPr lang="es-ES" dirty="0"/>
              <a:t>    https://docs.djangoproject.com/en/4.2/topics/http/urls/</a:t>
            </a:r>
          </a:p>
          <a:p>
            <a:r>
              <a:rPr lang="es-ES" dirty="0" err="1"/>
              <a:t>Examples</a:t>
            </a:r>
            <a:r>
              <a:rPr lang="es-ES" dirty="0"/>
              <a:t>:</a:t>
            </a:r>
          </a:p>
          <a:p>
            <a:r>
              <a:rPr lang="es-ES" dirty="0" err="1"/>
              <a:t>Function</a:t>
            </a:r>
            <a:r>
              <a:rPr lang="es-ES" dirty="0"/>
              <a:t> </a:t>
            </a:r>
            <a:r>
              <a:rPr lang="es-ES" dirty="0" err="1"/>
              <a:t>views</a:t>
            </a:r>
            <a:endParaRPr lang="es-ES" dirty="0"/>
          </a:p>
          <a:p>
            <a:r>
              <a:rPr lang="es-ES" dirty="0"/>
              <a:t>    1. </a:t>
            </a:r>
            <a:r>
              <a:rPr lang="es-ES" dirty="0" err="1"/>
              <a:t>Add</a:t>
            </a:r>
            <a:r>
              <a:rPr lang="es-ES" dirty="0"/>
              <a:t> </a:t>
            </a:r>
            <a:r>
              <a:rPr lang="es-ES" dirty="0" err="1"/>
              <a:t>an</a:t>
            </a:r>
            <a:r>
              <a:rPr lang="es-ES" dirty="0"/>
              <a:t> </a:t>
            </a:r>
            <a:r>
              <a:rPr lang="es-ES" dirty="0" err="1"/>
              <a:t>import</a:t>
            </a:r>
            <a:r>
              <a:rPr lang="es-ES" dirty="0"/>
              <a:t>:  </a:t>
            </a:r>
            <a:r>
              <a:rPr lang="es-ES" dirty="0" err="1"/>
              <a:t>from</a:t>
            </a:r>
            <a:r>
              <a:rPr lang="es-ES" dirty="0"/>
              <a:t> </a:t>
            </a:r>
            <a:r>
              <a:rPr lang="es-ES" dirty="0" err="1"/>
              <a:t>my_app</a:t>
            </a:r>
            <a:r>
              <a:rPr lang="es-ES" dirty="0"/>
              <a:t> </a:t>
            </a:r>
            <a:r>
              <a:rPr lang="es-ES" dirty="0" err="1"/>
              <a:t>import</a:t>
            </a:r>
            <a:r>
              <a:rPr lang="es-ES" dirty="0"/>
              <a:t> </a:t>
            </a:r>
            <a:r>
              <a:rPr lang="es-ES" dirty="0" err="1"/>
              <a:t>views</a:t>
            </a:r>
            <a:endParaRPr lang="es-ES" dirty="0"/>
          </a:p>
          <a:p>
            <a:r>
              <a:rPr lang="es-ES" dirty="0"/>
              <a:t>    2. </a:t>
            </a:r>
            <a:r>
              <a:rPr lang="es-ES" dirty="0" err="1"/>
              <a:t>Add</a:t>
            </a:r>
            <a:r>
              <a:rPr lang="es-ES" dirty="0"/>
              <a:t> a URL </a:t>
            </a:r>
            <a:r>
              <a:rPr lang="es-ES" dirty="0" err="1"/>
              <a:t>to</a:t>
            </a:r>
            <a:r>
              <a:rPr lang="es-ES" dirty="0"/>
              <a:t> </a:t>
            </a:r>
            <a:r>
              <a:rPr lang="es-ES" dirty="0" err="1"/>
              <a:t>urlpatterns</a:t>
            </a:r>
            <a:r>
              <a:rPr lang="es-ES" dirty="0"/>
              <a:t>:  </a:t>
            </a:r>
            <a:r>
              <a:rPr lang="es-ES" dirty="0" err="1"/>
              <a:t>path</a:t>
            </a:r>
            <a:r>
              <a:rPr lang="es-ES" dirty="0"/>
              <a:t>('', </a:t>
            </a:r>
            <a:r>
              <a:rPr lang="es-ES" dirty="0" err="1"/>
              <a:t>views.home</a:t>
            </a:r>
            <a:r>
              <a:rPr lang="es-ES" dirty="0"/>
              <a:t>, </a:t>
            </a:r>
            <a:r>
              <a:rPr lang="es-ES" dirty="0" err="1"/>
              <a:t>name</a:t>
            </a:r>
            <a:r>
              <a:rPr lang="es-ES" dirty="0"/>
              <a:t>='home')</a:t>
            </a:r>
          </a:p>
          <a:p>
            <a:r>
              <a:rPr lang="es-ES" dirty="0" err="1"/>
              <a:t>Class-based</a:t>
            </a:r>
            <a:r>
              <a:rPr lang="es-ES" dirty="0"/>
              <a:t> </a:t>
            </a:r>
            <a:r>
              <a:rPr lang="es-ES" dirty="0" err="1"/>
              <a:t>views</a:t>
            </a:r>
            <a:endParaRPr lang="es-ES" dirty="0"/>
          </a:p>
          <a:p>
            <a:r>
              <a:rPr lang="es-ES" dirty="0"/>
              <a:t>    1. </a:t>
            </a:r>
            <a:r>
              <a:rPr lang="es-ES" dirty="0" err="1"/>
              <a:t>Add</a:t>
            </a:r>
            <a:r>
              <a:rPr lang="es-ES" dirty="0"/>
              <a:t> </a:t>
            </a:r>
            <a:r>
              <a:rPr lang="es-ES" dirty="0" err="1"/>
              <a:t>an</a:t>
            </a:r>
            <a:r>
              <a:rPr lang="es-ES" dirty="0"/>
              <a:t> </a:t>
            </a:r>
            <a:r>
              <a:rPr lang="es-ES" dirty="0" err="1"/>
              <a:t>import</a:t>
            </a:r>
            <a:r>
              <a:rPr lang="es-ES" dirty="0"/>
              <a:t>:  </a:t>
            </a:r>
            <a:r>
              <a:rPr lang="es-ES" dirty="0" err="1"/>
              <a:t>from</a:t>
            </a:r>
            <a:r>
              <a:rPr lang="es-ES" dirty="0"/>
              <a:t> </a:t>
            </a:r>
            <a:r>
              <a:rPr lang="es-ES" dirty="0" err="1"/>
              <a:t>other_app.views</a:t>
            </a:r>
            <a:r>
              <a:rPr lang="es-ES" dirty="0"/>
              <a:t> </a:t>
            </a:r>
            <a:r>
              <a:rPr lang="es-ES" dirty="0" err="1"/>
              <a:t>import</a:t>
            </a:r>
            <a:r>
              <a:rPr lang="es-ES" dirty="0"/>
              <a:t> Home</a:t>
            </a:r>
          </a:p>
          <a:p>
            <a:r>
              <a:rPr lang="es-ES" dirty="0"/>
              <a:t>    2. </a:t>
            </a:r>
            <a:r>
              <a:rPr lang="es-ES" dirty="0" err="1"/>
              <a:t>Add</a:t>
            </a:r>
            <a:r>
              <a:rPr lang="es-ES" dirty="0"/>
              <a:t> a URL </a:t>
            </a:r>
            <a:r>
              <a:rPr lang="es-ES" dirty="0" err="1"/>
              <a:t>to</a:t>
            </a:r>
            <a:r>
              <a:rPr lang="es-ES" dirty="0"/>
              <a:t> </a:t>
            </a:r>
            <a:r>
              <a:rPr lang="es-ES" dirty="0" err="1"/>
              <a:t>urlpatterns</a:t>
            </a:r>
            <a:r>
              <a:rPr lang="es-ES" dirty="0"/>
              <a:t>:  </a:t>
            </a:r>
            <a:r>
              <a:rPr lang="es-ES" dirty="0" err="1"/>
              <a:t>path</a:t>
            </a:r>
            <a:r>
              <a:rPr lang="es-ES" dirty="0"/>
              <a:t>('', </a:t>
            </a:r>
            <a:r>
              <a:rPr lang="es-ES" dirty="0" err="1"/>
              <a:t>Home.as_view</a:t>
            </a:r>
            <a:r>
              <a:rPr lang="es-ES" dirty="0"/>
              <a:t>(), </a:t>
            </a:r>
            <a:r>
              <a:rPr lang="es-ES" dirty="0" err="1"/>
              <a:t>name</a:t>
            </a:r>
            <a:r>
              <a:rPr lang="es-ES" dirty="0"/>
              <a:t>='home')</a:t>
            </a:r>
          </a:p>
          <a:p>
            <a:r>
              <a:rPr lang="es-ES" dirty="0" err="1"/>
              <a:t>Including</a:t>
            </a:r>
            <a:r>
              <a:rPr lang="es-ES" dirty="0"/>
              <a:t> </a:t>
            </a:r>
            <a:r>
              <a:rPr lang="es-ES" dirty="0" err="1"/>
              <a:t>another</a:t>
            </a:r>
            <a:r>
              <a:rPr lang="es-ES" dirty="0"/>
              <a:t> </a:t>
            </a:r>
            <a:r>
              <a:rPr lang="es-ES" dirty="0" err="1"/>
              <a:t>URLconf</a:t>
            </a:r>
            <a:endParaRPr lang="es-ES" dirty="0"/>
          </a:p>
          <a:p>
            <a:r>
              <a:rPr lang="es-ES" dirty="0"/>
              <a:t>    1. </a:t>
            </a:r>
            <a:r>
              <a:rPr lang="es-ES" dirty="0" err="1"/>
              <a:t>Import</a:t>
            </a:r>
            <a:r>
              <a:rPr lang="es-ES" dirty="0"/>
              <a:t> </a:t>
            </a:r>
            <a:r>
              <a:rPr lang="es-ES" dirty="0" err="1"/>
              <a:t>the</a:t>
            </a:r>
            <a:r>
              <a:rPr lang="es-ES" dirty="0"/>
              <a:t> </a:t>
            </a:r>
            <a:r>
              <a:rPr lang="es-ES" dirty="0" err="1"/>
              <a:t>include</a:t>
            </a:r>
            <a:r>
              <a:rPr lang="es-ES" dirty="0"/>
              <a:t>() </a:t>
            </a:r>
            <a:r>
              <a:rPr lang="es-ES" dirty="0" err="1"/>
              <a:t>function</a:t>
            </a:r>
            <a:r>
              <a:rPr lang="es-ES" dirty="0"/>
              <a:t>: </a:t>
            </a:r>
            <a:r>
              <a:rPr lang="es-ES" dirty="0" err="1"/>
              <a:t>from</a:t>
            </a:r>
            <a:r>
              <a:rPr lang="es-ES" dirty="0"/>
              <a:t> </a:t>
            </a:r>
            <a:r>
              <a:rPr lang="es-ES" dirty="0" err="1"/>
              <a:t>django.urls</a:t>
            </a:r>
            <a:r>
              <a:rPr lang="es-ES" dirty="0"/>
              <a:t> </a:t>
            </a:r>
            <a:r>
              <a:rPr lang="es-ES" dirty="0" err="1"/>
              <a:t>import</a:t>
            </a:r>
            <a:r>
              <a:rPr lang="es-ES" dirty="0"/>
              <a:t> </a:t>
            </a:r>
            <a:r>
              <a:rPr lang="es-ES" dirty="0" err="1"/>
              <a:t>include</a:t>
            </a:r>
            <a:r>
              <a:rPr lang="es-ES" dirty="0"/>
              <a:t>, </a:t>
            </a:r>
            <a:r>
              <a:rPr lang="es-ES" dirty="0" err="1"/>
              <a:t>path</a:t>
            </a:r>
            <a:endParaRPr lang="es-ES" dirty="0"/>
          </a:p>
          <a:p>
            <a:r>
              <a:rPr lang="es-ES" dirty="0"/>
              <a:t>    2. </a:t>
            </a:r>
            <a:r>
              <a:rPr lang="es-ES" dirty="0" err="1"/>
              <a:t>Add</a:t>
            </a:r>
            <a:r>
              <a:rPr lang="es-ES" dirty="0"/>
              <a:t> a URL </a:t>
            </a:r>
            <a:r>
              <a:rPr lang="es-ES" dirty="0" err="1"/>
              <a:t>to</a:t>
            </a:r>
            <a:r>
              <a:rPr lang="es-ES" dirty="0"/>
              <a:t> </a:t>
            </a:r>
            <a:r>
              <a:rPr lang="es-ES" dirty="0" err="1"/>
              <a:t>urlpatterns</a:t>
            </a:r>
            <a:r>
              <a:rPr lang="es-ES" dirty="0"/>
              <a:t>:  </a:t>
            </a:r>
            <a:r>
              <a:rPr lang="es-ES" dirty="0" err="1"/>
              <a:t>path</a:t>
            </a:r>
            <a:r>
              <a:rPr lang="es-ES" dirty="0"/>
              <a:t>('blog/', </a:t>
            </a:r>
            <a:r>
              <a:rPr lang="es-ES" dirty="0" err="1"/>
              <a:t>include</a:t>
            </a:r>
            <a:r>
              <a:rPr lang="es-ES" dirty="0"/>
              <a:t>('</a:t>
            </a:r>
            <a:r>
              <a:rPr lang="es-ES" dirty="0" err="1"/>
              <a:t>blog.urls</a:t>
            </a:r>
            <a:r>
              <a:rPr lang="es-ES" dirty="0"/>
              <a:t>'))</a:t>
            </a:r>
          </a:p>
          <a:p>
            <a:r>
              <a:rPr lang="es-ES" dirty="0"/>
              <a:t>"""</a:t>
            </a:r>
          </a:p>
          <a:p>
            <a:r>
              <a:rPr lang="es-ES" dirty="0" err="1"/>
              <a:t>from</a:t>
            </a:r>
            <a:r>
              <a:rPr lang="es-ES" dirty="0"/>
              <a:t> </a:t>
            </a:r>
            <a:r>
              <a:rPr lang="es-ES" dirty="0" err="1"/>
              <a:t>django.contrib</a:t>
            </a:r>
            <a:r>
              <a:rPr lang="es-ES" dirty="0"/>
              <a:t> </a:t>
            </a:r>
            <a:r>
              <a:rPr lang="es-ES" dirty="0" err="1"/>
              <a:t>import</a:t>
            </a:r>
            <a:r>
              <a:rPr lang="es-ES" dirty="0"/>
              <a:t> </a:t>
            </a:r>
            <a:r>
              <a:rPr lang="es-ES" dirty="0" err="1"/>
              <a:t>admin</a:t>
            </a:r>
            <a:endParaRPr lang="es-ES" dirty="0"/>
          </a:p>
          <a:p>
            <a:r>
              <a:rPr lang="es-ES" dirty="0" err="1"/>
              <a:t>from</a:t>
            </a:r>
            <a:r>
              <a:rPr lang="es-ES" dirty="0"/>
              <a:t> </a:t>
            </a:r>
            <a:r>
              <a:rPr lang="es-ES" dirty="0" err="1"/>
              <a:t>django.urls</a:t>
            </a:r>
            <a:r>
              <a:rPr lang="es-ES" dirty="0"/>
              <a:t> </a:t>
            </a:r>
            <a:r>
              <a:rPr lang="es-ES" dirty="0" err="1"/>
              <a:t>import</a:t>
            </a:r>
            <a:r>
              <a:rPr lang="es-ES" dirty="0"/>
              <a:t> </a:t>
            </a:r>
            <a:r>
              <a:rPr lang="es-ES" dirty="0" err="1"/>
              <a:t>path</a:t>
            </a:r>
            <a:endParaRPr lang="es-ES" dirty="0"/>
          </a:p>
          <a:p>
            <a:r>
              <a:rPr lang="es-ES" dirty="0" err="1"/>
              <a:t>from</a:t>
            </a:r>
            <a:r>
              <a:rPr lang="es-ES" dirty="0"/>
              <a:t> </a:t>
            </a:r>
            <a:r>
              <a:rPr lang="es-ES" dirty="0" err="1"/>
              <a:t>tasks</a:t>
            </a:r>
            <a:r>
              <a:rPr lang="es-ES" dirty="0"/>
              <a:t> </a:t>
            </a:r>
            <a:r>
              <a:rPr lang="es-ES" dirty="0" err="1"/>
              <a:t>import</a:t>
            </a:r>
            <a:r>
              <a:rPr lang="es-ES" dirty="0"/>
              <a:t> </a:t>
            </a:r>
            <a:r>
              <a:rPr lang="es-ES" dirty="0" err="1"/>
              <a:t>views</a:t>
            </a:r>
            <a:endParaRPr lang="es-ES" dirty="0"/>
          </a:p>
          <a:p>
            <a:endParaRPr lang="es-ES" dirty="0"/>
          </a:p>
          <a:p>
            <a:r>
              <a:rPr lang="es-ES" dirty="0" err="1"/>
              <a:t>urlpatterns</a:t>
            </a:r>
            <a:r>
              <a:rPr lang="es-ES" dirty="0"/>
              <a:t> = [</a:t>
            </a:r>
          </a:p>
          <a:p>
            <a:r>
              <a:rPr lang="es-ES" dirty="0"/>
              <a:t>    </a:t>
            </a:r>
            <a:r>
              <a:rPr lang="es-ES" dirty="0" err="1"/>
              <a:t>path</a:t>
            </a:r>
            <a:r>
              <a:rPr lang="es-ES" dirty="0"/>
              <a:t>('</a:t>
            </a:r>
            <a:r>
              <a:rPr lang="es-ES" dirty="0" err="1"/>
              <a:t>admin</a:t>
            </a:r>
            <a:r>
              <a:rPr lang="es-ES" dirty="0"/>
              <a:t>/', </a:t>
            </a:r>
            <a:r>
              <a:rPr lang="es-ES" dirty="0" err="1"/>
              <a:t>admin.site.urls</a:t>
            </a:r>
            <a:r>
              <a:rPr lang="es-ES" dirty="0"/>
              <a:t>),</a:t>
            </a:r>
          </a:p>
          <a:p>
            <a:r>
              <a:rPr lang="es-ES" dirty="0"/>
              <a:t>    </a:t>
            </a:r>
            <a:r>
              <a:rPr lang="es-ES" dirty="0" err="1"/>
              <a:t>path</a:t>
            </a:r>
            <a:r>
              <a:rPr lang="es-ES" dirty="0"/>
              <a:t>('',</a:t>
            </a:r>
            <a:r>
              <a:rPr lang="es-ES" dirty="0" err="1"/>
              <a:t>views.home</a:t>
            </a:r>
            <a:r>
              <a:rPr lang="es-ES" dirty="0"/>
              <a:t>, </a:t>
            </a:r>
            <a:r>
              <a:rPr lang="es-ES" dirty="0" err="1"/>
              <a:t>name</a:t>
            </a:r>
            <a:r>
              <a:rPr lang="es-ES" dirty="0"/>
              <a:t>='home'),</a:t>
            </a:r>
          </a:p>
          <a:p>
            <a:r>
              <a:rPr lang="es-ES" dirty="0"/>
              <a:t>    </a:t>
            </a:r>
            <a:r>
              <a:rPr lang="es-ES" dirty="0" err="1"/>
              <a:t>path</a:t>
            </a:r>
            <a:r>
              <a:rPr lang="es-ES" dirty="0"/>
              <a:t>('</a:t>
            </a:r>
            <a:r>
              <a:rPr lang="es-ES" dirty="0" err="1"/>
              <a:t>signup</a:t>
            </a:r>
            <a:r>
              <a:rPr lang="es-ES" dirty="0"/>
              <a:t>/',</a:t>
            </a:r>
            <a:r>
              <a:rPr lang="es-ES" dirty="0" err="1"/>
              <a:t>views.signup,name</a:t>
            </a:r>
            <a:r>
              <a:rPr lang="es-ES" dirty="0"/>
              <a:t>='</a:t>
            </a:r>
            <a:r>
              <a:rPr lang="es-ES" dirty="0" err="1"/>
              <a:t>signup</a:t>
            </a:r>
            <a:r>
              <a:rPr lang="es-ES" dirty="0"/>
              <a:t>'),</a:t>
            </a:r>
          </a:p>
          <a:p>
            <a:r>
              <a:rPr lang="es-ES" dirty="0"/>
              <a:t>    </a:t>
            </a:r>
            <a:r>
              <a:rPr lang="es-ES" dirty="0" err="1"/>
              <a:t>path</a:t>
            </a:r>
            <a:r>
              <a:rPr lang="es-ES" dirty="0"/>
              <a:t>('</a:t>
            </a:r>
            <a:r>
              <a:rPr lang="es-ES" dirty="0" err="1"/>
              <a:t>tasks</a:t>
            </a:r>
            <a:r>
              <a:rPr lang="es-ES" dirty="0"/>
              <a:t>/',</a:t>
            </a:r>
            <a:r>
              <a:rPr lang="es-ES" dirty="0" err="1"/>
              <a:t>views.tasks,name</a:t>
            </a:r>
            <a:r>
              <a:rPr lang="es-ES" dirty="0"/>
              <a:t>='</a:t>
            </a:r>
            <a:r>
              <a:rPr lang="es-ES" dirty="0" err="1"/>
              <a:t>tasks</a:t>
            </a:r>
            <a:r>
              <a:rPr lang="es-ES" dirty="0"/>
              <a:t>'),</a:t>
            </a:r>
          </a:p>
          <a:p>
            <a:r>
              <a:rPr lang="es-ES" dirty="0"/>
              <a:t>    </a:t>
            </a:r>
            <a:r>
              <a:rPr lang="es-ES" dirty="0" err="1"/>
              <a:t>path</a:t>
            </a:r>
            <a:r>
              <a:rPr lang="es-ES" dirty="0"/>
              <a:t>('</a:t>
            </a:r>
            <a:r>
              <a:rPr lang="es-ES" dirty="0" err="1"/>
              <a:t>logout</a:t>
            </a:r>
            <a:r>
              <a:rPr lang="es-ES" dirty="0"/>
              <a:t>/',</a:t>
            </a:r>
            <a:r>
              <a:rPr lang="es-ES" dirty="0" err="1"/>
              <a:t>views.signout,name</a:t>
            </a:r>
            <a:r>
              <a:rPr lang="es-ES" dirty="0"/>
              <a:t>='</a:t>
            </a:r>
            <a:r>
              <a:rPr lang="es-ES" dirty="0" err="1"/>
              <a:t>logout</a:t>
            </a:r>
            <a:r>
              <a:rPr lang="es-ES" dirty="0"/>
              <a:t>'),</a:t>
            </a:r>
          </a:p>
          <a:p>
            <a:r>
              <a:rPr lang="es-ES" dirty="0"/>
              <a:t>]</a:t>
            </a:r>
          </a:p>
          <a:p>
            <a:endParaRPr lang="es-ES" dirty="0"/>
          </a:p>
          <a:p>
            <a:endParaRPr lang="es-E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CB2ECC-6EF9-4B65-8CE7-04173D03777D}" type="slidenum">
              <a:rPr kumimoji="0" lang="es-E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s-E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4445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--views.py</a:t>
            </a:r>
          </a:p>
          <a:p>
            <a:r>
              <a:rPr lang="en-US" dirty="0"/>
              <a:t>from </a:t>
            </a:r>
            <a:r>
              <a:rPr lang="en-US" dirty="0" err="1"/>
              <a:t>django.shortcuts</a:t>
            </a:r>
            <a:r>
              <a:rPr lang="en-US" dirty="0"/>
              <a:t> import render</a:t>
            </a:r>
          </a:p>
          <a:p>
            <a:r>
              <a:rPr lang="en-US" dirty="0"/>
              <a:t>from </a:t>
            </a:r>
            <a:r>
              <a:rPr lang="en-US" dirty="0" err="1"/>
              <a:t>django.http</a:t>
            </a:r>
            <a:r>
              <a:rPr lang="en-US" dirty="0"/>
              <a:t> import </a:t>
            </a:r>
            <a:r>
              <a:rPr lang="en-US" dirty="0" err="1"/>
              <a:t>HttpResponse</a:t>
            </a:r>
            <a:endParaRPr lang="en-US" dirty="0"/>
          </a:p>
          <a:p>
            <a:endParaRPr lang="en-US" dirty="0"/>
          </a:p>
          <a:p>
            <a:r>
              <a:rPr lang="en-US" dirty="0"/>
              <a:t>def </a:t>
            </a:r>
            <a:r>
              <a:rPr lang="en-US" dirty="0" err="1"/>
              <a:t>helloworld</a:t>
            </a:r>
            <a:r>
              <a:rPr lang="en-US" dirty="0"/>
              <a:t>(request):</a:t>
            </a:r>
          </a:p>
          <a:p>
            <a:r>
              <a:rPr lang="en-US" dirty="0"/>
              <a:t>    return </a:t>
            </a:r>
            <a:r>
              <a:rPr lang="en-US" dirty="0" err="1"/>
              <a:t>HttpResponse</a:t>
            </a:r>
            <a:r>
              <a:rPr lang="en-US" dirty="0"/>
              <a:t>("Hello World")</a:t>
            </a:r>
          </a:p>
          <a:p>
            <a:endParaRPr lang="en-US" dirty="0"/>
          </a:p>
          <a:p>
            <a:r>
              <a:rPr lang="en-US" dirty="0"/>
              <a:t>-------------------------------urls.py</a:t>
            </a:r>
          </a:p>
          <a:p>
            <a:r>
              <a:rPr lang="es-ES" dirty="0" err="1"/>
              <a:t>from</a:t>
            </a:r>
            <a:r>
              <a:rPr lang="es-ES" dirty="0"/>
              <a:t> </a:t>
            </a:r>
            <a:r>
              <a:rPr lang="es-ES" dirty="0" err="1"/>
              <a:t>django.contrib</a:t>
            </a:r>
            <a:r>
              <a:rPr lang="es-ES" dirty="0"/>
              <a:t> </a:t>
            </a:r>
            <a:r>
              <a:rPr lang="es-ES" dirty="0" err="1"/>
              <a:t>import</a:t>
            </a:r>
            <a:r>
              <a:rPr lang="es-ES" dirty="0"/>
              <a:t> </a:t>
            </a:r>
            <a:r>
              <a:rPr lang="es-ES" dirty="0" err="1"/>
              <a:t>admin</a:t>
            </a:r>
            <a:endParaRPr lang="es-ES" dirty="0"/>
          </a:p>
          <a:p>
            <a:r>
              <a:rPr lang="es-ES" dirty="0" err="1"/>
              <a:t>from</a:t>
            </a:r>
            <a:r>
              <a:rPr lang="es-ES" dirty="0"/>
              <a:t> </a:t>
            </a:r>
            <a:r>
              <a:rPr lang="es-ES" dirty="0" err="1"/>
              <a:t>django.urls</a:t>
            </a:r>
            <a:r>
              <a:rPr lang="es-ES" dirty="0"/>
              <a:t> </a:t>
            </a:r>
            <a:r>
              <a:rPr lang="es-ES" dirty="0" err="1"/>
              <a:t>import</a:t>
            </a:r>
            <a:r>
              <a:rPr lang="es-ES" dirty="0"/>
              <a:t> </a:t>
            </a:r>
            <a:r>
              <a:rPr lang="es-ES" dirty="0" err="1"/>
              <a:t>path</a:t>
            </a:r>
            <a:endParaRPr lang="es-ES" dirty="0"/>
          </a:p>
          <a:p>
            <a:r>
              <a:rPr lang="es-ES" dirty="0" err="1"/>
              <a:t>from</a:t>
            </a:r>
            <a:r>
              <a:rPr lang="es-ES" dirty="0"/>
              <a:t> </a:t>
            </a:r>
            <a:r>
              <a:rPr lang="es-ES" dirty="0" err="1"/>
              <a:t>tasks</a:t>
            </a:r>
            <a:r>
              <a:rPr lang="es-ES" dirty="0"/>
              <a:t> </a:t>
            </a:r>
            <a:r>
              <a:rPr lang="es-ES" dirty="0" err="1"/>
              <a:t>import</a:t>
            </a:r>
            <a:r>
              <a:rPr lang="es-ES" dirty="0"/>
              <a:t> </a:t>
            </a:r>
            <a:r>
              <a:rPr lang="es-ES" dirty="0" err="1"/>
              <a:t>views</a:t>
            </a:r>
            <a:endParaRPr lang="es-ES" dirty="0"/>
          </a:p>
          <a:p>
            <a:endParaRPr lang="es-ES" dirty="0"/>
          </a:p>
          <a:p>
            <a:r>
              <a:rPr lang="es-ES" dirty="0" err="1"/>
              <a:t>urlpatterns</a:t>
            </a:r>
            <a:r>
              <a:rPr lang="es-ES" dirty="0"/>
              <a:t> = [</a:t>
            </a:r>
          </a:p>
          <a:p>
            <a:r>
              <a:rPr lang="es-ES" dirty="0"/>
              <a:t>    </a:t>
            </a:r>
            <a:r>
              <a:rPr lang="es-ES" dirty="0" err="1"/>
              <a:t>path</a:t>
            </a:r>
            <a:r>
              <a:rPr lang="es-ES" dirty="0"/>
              <a:t>('</a:t>
            </a:r>
            <a:r>
              <a:rPr lang="es-ES" dirty="0" err="1"/>
              <a:t>admin</a:t>
            </a:r>
            <a:r>
              <a:rPr lang="es-ES" dirty="0"/>
              <a:t>/', </a:t>
            </a:r>
            <a:r>
              <a:rPr lang="es-ES" dirty="0" err="1"/>
              <a:t>admin.site.urls</a:t>
            </a:r>
            <a:r>
              <a:rPr lang="es-ES" dirty="0"/>
              <a:t>),</a:t>
            </a:r>
          </a:p>
          <a:p>
            <a:r>
              <a:rPr lang="es-ES" dirty="0"/>
              <a:t>    </a:t>
            </a:r>
            <a:r>
              <a:rPr lang="es-ES" dirty="0" err="1"/>
              <a:t>path</a:t>
            </a:r>
            <a:r>
              <a:rPr lang="es-ES" dirty="0"/>
              <a:t>('', </a:t>
            </a:r>
            <a:r>
              <a:rPr lang="es-ES" dirty="0" err="1"/>
              <a:t>views.helloworld</a:t>
            </a:r>
            <a:r>
              <a:rPr lang="es-ES" dirty="0"/>
              <a:t>),</a:t>
            </a:r>
          </a:p>
          <a:p>
            <a:r>
              <a:rPr lang="es-ES" dirty="0"/>
              <a:t>]</a:t>
            </a: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CB2ECC-6EF9-4B65-8CE7-04173D03777D}" type="slidenum">
              <a:rPr kumimoji="0" lang="es-E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s-E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9505477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CB2ECC-6EF9-4B65-8CE7-04173D03777D}" type="slidenum">
              <a:rPr kumimoji="0" lang="es-E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s-E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6382891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----------views.py(ACTUALIZAR TODO)</a:t>
            </a:r>
          </a:p>
          <a:p>
            <a:r>
              <a:rPr lang="es-ES" dirty="0" err="1"/>
              <a:t>from</a:t>
            </a:r>
            <a:r>
              <a:rPr lang="es-ES" dirty="0"/>
              <a:t> </a:t>
            </a:r>
            <a:r>
              <a:rPr lang="es-ES" dirty="0" err="1"/>
              <a:t>django.shortcuts</a:t>
            </a:r>
            <a:r>
              <a:rPr lang="es-ES" dirty="0"/>
              <a:t> </a:t>
            </a:r>
            <a:r>
              <a:rPr lang="es-ES" dirty="0" err="1"/>
              <a:t>import</a:t>
            </a:r>
            <a:r>
              <a:rPr lang="es-ES" dirty="0"/>
              <a:t> render, </a:t>
            </a:r>
            <a:r>
              <a:rPr lang="es-ES" dirty="0" err="1"/>
              <a:t>redirect</a:t>
            </a:r>
            <a:endParaRPr lang="es-ES" dirty="0"/>
          </a:p>
          <a:p>
            <a:r>
              <a:rPr lang="es-ES" dirty="0" err="1"/>
              <a:t>from</a:t>
            </a:r>
            <a:r>
              <a:rPr lang="es-ES" dirty="0"/>
              <a:t> </a:t>
            </a:r>
            <a:r>
              <a:rPr lang="es-ES" dirty="0" err="1"/>
              <a:t>django.contrib.auth.forms</a:t>
            </a:r>
            <a:r>
              <a:rPr lang="es-ES" dirty="0"/>
              <a:t> </a:t>
            </a:r>
            <a:r>
              <a:rPr lang="es-ES" dirty="0" err="1"/>
              <a:t>import</a:t>
            </a:r>
            <a:r>
              <a:rPr lang="es-ES" dirty="0"/>
              <a:t> </a:t>
            </a:r>
            <a:r>
              <a:rPr lang="es-ES" dirty="0" err="1"/>
              <a:t>UserCreationForm</a:t>
            </a:r>
            <a:endParaRPr lang="es-ES" dirty="0"/>
          </a:p>
          <a:p>
            <a:r>
              <a:rPr lang="es-ES" dirty="0" err="1"/>
              <a:t>from</a:t>
            </a:r>
            <a:r>
              <a:rPr lang="es-ES" dirty="0"/>
              <a:t> </a:t>
            </a:r>
            <a:r>
              <a:rPr lang="es-ES" dirty="0" err="1"/>
              <a:t>django.contrib.auth.models</a:t>
            </a:r>
            <a:r>
              <a:rPr lang="es-ES" dirty="0"/>
              <a:t> </a:t>
            </a:r>
            <a:r>
              <a:rPr lang="es-ES" dirty="0" err="1"/>
              <a:t>import</a:t>
            </a:r>
            <a:r>
              <a:rPr lang="es-ES" dirty="0"/>
              <a:t> </a:t>
            </a:r>
            <a:r>
              <a:rPr lang="es-ES" dirty="0" err="1"/>
              <a:t>User</a:t>
            </a:r>
            <a:endParaRPr lang="es-ES" dirty="0"/>
          </a:p>
          <a:p>
            <a:r>
              <a:rPr lang="es-ES" dirty="0" err="1"/>
              <a:t>from</a:t>
            </a:r>
            <a:r>
              <a:rPr lang="es-ES" dirty="0"/>
              <a:t> </a:t>
            </a:r>
            <a:r>
              <a:rPr lang="es-ES" dirty="0" err="1"/>
              <a:t>django.contrib.auth</a:t>
            </a:r>
            <a:r>
              <a:rPr lang="es-ES" dirty="0"/>
              <a:t> </a:t>
            </a:r>
            <a:r>
              <a:rPr lang="es-ES" dirty="0" err="1"/>
              <a:t>import</a:t>
            </a:r>
            <a:r>
              <a:rPr lang="es-ES" dirty="0"/>
              <a:t> </a:t>
            </a:r>
            <a:r>
              <a:rPr lang="es-ES" dirty="0" err="1"/>
              <a:t>login,logout</a:t>
            </a:r>
            <a:endParaRPr lang="es-ES" dirty="0"/>
          </a:p>
          <a:p>
            <a:r>
              <a:rPr lang="es-ES" dirty="0" err="1"/>
              <a:t>from</a:t>
            </a:r>
            <a:r>
              <a:rPr lang="es-ES" dirty="0"/>
              <a:t> </a:t>
            </a:r>
            <a:r>
              <a:rPr lang="es-ES" dirty="0" err="1"/>
              <a:t>django.db</a:t>
            </a:r>
            <a:r>
              <a:rPr lang="es-ES" dirty="0"/>
              <a:t> </a:t>
            </a:r>
            <a:r>
              <a:rPr lang="es-ES" dirty="0" err="1"/>
              <a:t>import</a:t>
            </a:r>
            <a:r>
              <a:rPr lang="es-ES" dirty="0"/>
              <a:t> </a:t>
            </a:r>
            <a:r>
              <a:rPr lang="es-ES" dirty="0" err="1"/>
              <a:t>IntegrityError</a:t>
            </a:r>
            <a:endParaRPr lang="es-ES" dirty="0"/>
          </a:p>
          <a:p>
            <a:endParaRPr lang="es-ES" dirty="0"/>
          </a:p>
          <a:p>
            <a:r>
              <a:rPr lang="es-ES" dirty="0" err="1"/>
              <a:t>def</a:t>
            </a:r>
            <a:r>
              <a:rPr lang="es-ES" dirty="0"/>
              <a:t> home(</a:t>
            </a:r>
            <a:r>
              <a:rPr lang="es-ES" dirty="0" err="1"/>
              <a:t>request</a:t>
            </a:r>
            <a:r>
              <a:rPr lang="es-ES" dirty="0"/>
              <a:t>):</a:t>
            </a:r>
          </a:p>
          <a:p>
            <a:r>
              <a:rPr lang="es-ES" dirty="0"/>
              <a:t>    </a:t>
            </a:r>
            <a:r>
              <a:rPr lang="es-ES" dirty="0" err="1"/>
              <a:t>return</a:t>
            </a:r>
            <a:r>
              <a:rPr lang="es-ES" dirty="0"/>
              <a:t> render(</a:t>
            </a:r>
            <a:r>
              <a:rPr lang="es-ES" dirty="0" err="1"/>
              <a:t>request</a:t>
            </a:r>
            <a:r>
              <a:rPr lang="es-ES" dirty="0"/>
              <a:t>, "home.html")</a:t>
            </a:r>
          </a:p>
          <a:p>
            <a:endParaRPr lang="es-ES" dirty="0"/>
          </a:p>
          <a:p>
            <a:r>
              <a:rPr lang="es-ES" dirty="0" err="1"/>
              <a:t>def</a:t>
            </a:r>
            <a:r>
              <a:rPr lang="es-ES" dirty="0"/>
              <a:t> </a:t>
            </a:r>
            <a:r>
              <a:rPr lang="es-ES" dirty="0" err="1"/>
              <a:t>signup</a:t>
            </a:r>
            <a:r>
              <a:rPr lang="es-ES" dirty="0"/>
              <a:t>(</a:t>
            </a:r>
            <a:r>
              <a:rPr lang="es-ES" dirty="0" err="1"/>
              <a:t>request</a:t>
            </a:r>
            <a:r>
              <a:rPr lang="es-ES" dirty="0"/>
              <a:t>):</a:t>
            </a:r>
          </a:p>
          <a:p>
            <a:r>
              <a:rPr lang="es-ES" dirty="0"/>
              <a:t>    </a:t>
            </a:r>
            <a:r>
              <a:rPr lang="es-ES" dirty="0" err="1"/>
              <a:t>if</a:t>
            </a:r>
            <a:r>
              <a:rPr lang="es-ES" dirty="0"/>
              <a:t> </a:t>
            </a:r>
            <a:r>
              <a:rPr lang="es-ES" dirty="0" err="1"/>
              <a:t>request.method</a:t>
            </a:r>
            <a:r>
              <a:rPr lang="es-ES" dirty="0"/>
              <a:t> == "GET":</a:t>
            </a:r>
          </a:p>
          <a:p>
            <a:r>
              <a:rPr lang="es-ES" dirty="0"/>
              <a:t>        </a:t>
            </a:r>
            <a:r>
              <a:rPr lang="es-ES" dirty="0" err="1"/>
              <a:t>return</a:t>
            </a:r>
            <a:r>
              <a:rPr lang="es-ES" dirty="0"/>
              <a:t> render(</a:t>
            </a:r>
            <a:r>
              <a:rPr lang="es-ES" dirty="0" err="1"/>
              <a:t>request</a:t>
            </a:r>
            <a:r>
              <a:rPr lang="es-ES" dirty="0"/>
              <a:t>, "signup.html", {"</a:t>
            </a:r>
            <a:r>
              <a:rPr lang="es-ES" dirty="0" err="1"/>
              <a:t>form</a:t>
            </a:r>
            <a:r>
              <a:rPr lang="es-ES" dirty="0"/>
              <a:t>": </a:t>
            </a:r>
            <a:r>
              <a:rPr lang="es-ES" dirty="0" err="1"/>
              <a:t>UserCreationForm</a:t>
            </a:r>
            <a:r>
              <a:rPr lang="es-ES" dirty="0"/>
              <a:t>})</a:t>
            </a:r>
          </a:p>
          <a:p>
            <a:r>
              <a:rPr lang="es-ES" dirty="0"/>
              <a:t>    </a:t>
            </a:r>
            <a:r>
              <a:rPr lang="es-ES" dirty="0" err="1"/>
              <a:t>else</a:t>
            </a:r>
            <a:r>
              <a:rPr lang="es-ES" dirty="0"/>
              <a:t>:</a:t>
            </a:r>
          </a:p>
          <a:p>
            <a:r>
              <a:rPr lang="es-ES" dirty="0"/>
              <a:t>        </a:t>
            </a:r>
            <a:r>
              <a:rPr lang="es-ES" dirty="0" err="1"/>
              <a:t>if</a:t>
            </a:r>
            <a:r>
              <a:rPr lang="es-ES" dirty="0"/>
              <a:t> </a:t>
            </a:r>
            <a:r>
              <a:rPr lang="es-ES" dirty="0" err="1"/>
              <a:t>request.POST</a:t>
            </a:r>
            <a:r>
              <a:rPr lang="es-ES" dirty="0"/>
              <a:t>["password1"] == </a:t>
            </a:r>
            <a:r>
              <a:rPr lang="es-ES" dirty="0" err="1"/>
              <a:t>request.POST</a:t>
            </a:r>
            <a:r>
              <a:rPr lang="es-ES" dirty="0"/>
              <a:t>["password2"]:</a:t>
            </a:r>
          </a:p>
          <a:p>
            <a:r>
              <a:rPr lang="es-ES" dirty="0"/>
              <a:t>            try:</a:t>
            </a:r>
          </a:p>
          <a:p>
            <a:r>
              <a:rPr lang="es-ES" dirty="0"/>
              <a:t>                </a:t>
            </a:r>
            <a:r>
              <a:rPr lang="es-ES" dirty="0" err="1"/>
              <a:t>user</a:t>
            </a:r>
            <a:r>
              <a:rPr lang="es-ES" dirty="0"/>
              <a:t> = </a:t>
            </a:r>
            <a:r>
              <a:rPr lang="es-ES" dirty="0" err="1"/>
              <a:t>User.objects.create_user</a:t>
            </a:r>
            <a:r>
              <a:rPr lang="es-ES" dirty="0"/>
              <a:t>(</a:t>
            </a:r>
          </a:p>
          <a:p>
            <a:r>
              <a:rPr lang="es-ES" dirty="0"/>
              <a:t>                    </a:t>
            </a:r>
            <a:r>
              <a:rPr lang="es-ES" dirty="0" err="1"/>
              <a:t>username</a:t>
            </a:r>
            <a:r>
              <a:rPr lang="es-ES" dirty="0"/>
              <a:t>=</a:t>
            </a:r>
            <a:r>
              <a:rPr lang="es-ES" dirty="0" err="1"/>
              <a:t>request.POST</a:t>
            </a:r>
            <a:r>
              <a:rPr lang="es-ES" dirty="0"/>
              <a:t>["</a:t>
            </a:r>
            <a:r>
              <a:rPr lang="es-ES" dirty="0" err="1"/>
              <a:t>username</a:t>
            </a:r>
            <a:r>
              <a:rPr lang="es-ES" dirty="0"/>
              <a:t>"],</a:t>
            </a:r>
          </a:p>
          <a:p>
            <a:r>
              <a:rPr lang="es-ES" dirty="0"/>
              <a:t>                    </a:t>
            </a:r>
            <a:r>
              <a:rPr lang="es-ES" dirty="0" err="1"/>
              <a:t>password</a:t>
            </a:r>
            <a:r>
              <a:rPr lang="es-ES" dirty="0"/>
              <a:t>=</a:t>
            </a:r>
            <a:r>
              <a:rPr lang="es-ES" dirty="0" err="1"/>
              <a:t>request.POST</a:t>
            </a:r>
            <a:r>
              <a:rPr lang="es-ES" dirty="0"/>
              <a:t>["password1"],</a:t>
            </a:r>
          </a:p>
          <a:p>
            <a:r>
              <a:rPr lang="es-ES" dirty="0"/>
              <a:t>                )</a:t>
            </a:r>
          </a:p>
          <a:p>
            <a:r>
              <a:rPr lang="es-ES" dirty="0"/>
              <a:t>                </a:t>
            </a:r>
            <a:r>
              <a:rPr lang="es-ES" dirty="0" err="1"/>
              <a:t>user.save</a:t>
            </a:r>
            <a:r>
              <a:rPr lang="es-ES" dirty="0"/>
              <a:t>()</a:t>
            </a:r>
          </a:p>
          <a:p>
            <a:r>
              <a:rPr lang="es-ES" dirty="0"/>
              <a:t>                </a:t>
            </a:r>
            <a:r>
              <a:rPr lang="es-ES" dirty="0" err="1"/>
              <a:t>login</a:t>
            </a:r>
            <a:r>
              <a:rPr lang="es-ES" dirty="0"/>
              <a:t>(</a:t>
            </a:r>
            <a:r>
              <a:rPr lang="es-ES" dirty="0" err="1"/>
              <a:t>request</a:t>
            </a:r>
            <a:r>
              <a:rPr lang="es-ES" dirty="0"/>
              <a:t>, </a:t>
            </a:r>
            <a:r>
              <a:rPr lang="es-ES" dirty="0" err="1"/>
              <a:t>user</a:t>
            </a:r>
            <a:r>
              <a:rPr lang="es-ES" dirty="0"/>
              <a:t>)</a:t>
            </a:r>
          </a:p>
          <a:p>
            <a:r>
              <a:rPr lang="es-ES" dirty="0"/>
              <a:t>                </a:t>
            </a:r>
            <a:r>
              <a:rPr lang="es-ES" dirty="0" err="1"/>
              <a:t>return</a:t>
            </a:r>
            <a:r>
              <a:rPr lang="es-ES" dirty="0"/>
              <a:t> </a:t>
            </a:r>
            <a:r>
              <a:rPr lang="es-ES" dirty="0" err="1"/>
              <a:t>redirect</a:t>
            </a:r>
            <a:r>
              <a:rPr lang="es-ES" dirty="0"/>
              <a:t>('</a:t>
            </a:r>
            <a:r>
              <a:rPr lang="es-ES" dirty="0" err="1"/>
              <a:t>tasks</a:t>
            </a:r>
            <a:r>
              <a:rPr lang="es-ES" dirty="0"/>
              <a:t>')</a:t>
            </a:r>
          </a:p>
          <a:p>
            <a:r>
              <a:rPr lang="es-ES" dirty="0"/>
              <a:t>            </a:t>
            </a:r>
            <a:r>
              <a:rPr lang="es-ES" dirty="0" err="1"/>
              <a:t>except</a:t>
            </a:r>
            <a:r>
              <a:rPr lang="es-ES" dirty="0"/>
              <a:t> </a:t>
            </a:r>
            <a:r>
              <a:rPr lang="es-ES" dirty="0" err="1"/>
              <a:t>IntegrityError</a:t>
            </a:r>
            <a:r>
              <a:rPr lang="es-ES" dirty="0"/>
              <a:t>:</a:t>
            </a:r>
          </a:p>
          <a:p>
            <a:r>
              <a:rPr lang="es-ES" dirty="0"/>
              <a:t>                </a:t>
            </a:r>
            <a:r>
              <a:rPr lang="es-ES" dirty="0" err="1"/>
              <a:t>return</a:t>
            </a:r>
            <a:r>
              <a:rPr lang="es-ES" dirty="0"/>
              <a:t> render(</a:t>
            </a:r>
          </a:p>
          <a:p>
            <a:r>
              <a:rPr lang="es-ES" dirty="0"/>
              <a:t>                    </a:t>
            </a:r>
            <a:r>
              <a:rPr lang="es-ES" dirty="0" err="1"/>
              <a:t>request</a:t>
            </a:r>
            <a:r>
              <a:rPr lang="es-ES" dirty="0"/>
              <a:t>,</a:t>
            </a:r>
          </a:p>
          <a:p>
            <a:r>
              <a:rPr lang="es-ES" dirty="0"/>
              <a:t>                    "signup.html",</a:t>
            </a:r>
          </a:p>
          <a:p>
            <a:r>
              <a:rPr lang="es-ES" dirty="0"/>
              <a:t>                    {"</a:t>
            </a:r>
            <a:r>
              <a:rPr lang="es-ES" dirty="0" err="1"/>
              <a:t>form</a:t>
            </a:r>
            <a:r>
              <a:rPr lang="es-ES" dirty="0"/>
              <a:t>": </a:t>
            </a:r>
            <a:r>
              <a:rPr lang="es-ES" dirty="0" err="1"/>
              <a:t>UserCreationForm</a:t>
            </a:r>
            <a:r>
              <a:rPr lang="es-ES" dirty="0"/>
              <a:t>, "error": "</a:t>
            </a:r>
            <a:r>
              <a:rPr lang="es-ES" dirty="0" err="1"/>
              <a:t>Username</a:t>
            </a:r>
            <a:r>
              <a:rPr lang="es-ES" dirty="0"/>
              <a:t> </a:t>
            </a:r>
            <a:r>
              <a:rPr lang="es-ES" dirty="0" err="1"/>
              <a:t>already</a:t>
            </a:r>
            <a:r>
              <a:rPr lang="es-ES" dirty="0"/>
              <a:t> </a:t>
            </a:r>
            <a:r>
              <a:rPr lang="es-ES" dirty="0" err="1"/>
              <a:t>exists</a:t>
            </a:r>
            <a:r>
              <a:rPr lang="es-ES" dirty="0"/>
              <a:t>"},</a:t>
            </a:r>
          </a:p>
          <a:p>
            <a:r>
              <a:rPr lang="es-ES" dirty="0"/>
              <a:t>                )</a:t>
            </a:r>
          </a:p>
          <a:p>
            <a:r>
              <a:rPr lang="es-ES" dirty="0"/>
              <a:t>        </a:t>
            </a:r>
            <a:r>
              <a:rPr lang="es-ES" dirty="0" err="1"/>
              <a:t>return</a:t>
            </a:r>
            <a:r>
              <a:rPr lang="es-ES" dirty="0"/>
              <a:t> render(</a:t>
            </a:r>
          </a:p>
          <a:p>
            <a:r>
              <a:rPr lang="es-ES" dirty="0"/>
              <a:t>            </a:t>
            </a:r>
            <a:r>
              <a:rPr lang="es-ES" dirty="0" err="1"/>
              <a:t>request</a:t>
            </a:r>
            <a:r>
              <a:rPr lang="es-ES" dirty="0"/>
              <a:t>,</a:t>
            </a:r>
          </a:p>
          <a:p>
            <a:r>
              <a:rPr lang="es-ES" dirty="0"/>
              <a:t>            "signup.html",</a:t>
            </a:r>
          </a:p>
          <a:p>
            <a:r>
              <a:rPr lang="es-ES" dirty="0"/>
              <a:t>            {"</a:t>
            </a:r>
            <a:r>
              <a:rPr lang="es-ES" dirty="0" err="1"/>
              <a:t>form</a:t>
            </a:r>
            <a:r>
              <a:rPr lang="es-ES" dirty="0"/>
              <a:t>": </a:t>
            </a:r>
            <a:r>
              <a:rPr lang="es-ES" dirty="0" err="1"/>
              <a:t>UserCreationForm</a:t>
            </a:r>
            <a:r>
              <a:rPr lang="es-ES" dirty="0"/>
              <a:t>, "error": "</a:t>
            </a:r>
            <a:r>
              <a:rPr lang="es-ES" dirty="0" err="1"/>
              <a:t>Password</a:t>
            </a:r>
            <a:r>
              <a:rPr lang="es-ES" dirty="0"/>
              <a:t> do </a:t>
            </a:r>
            <a:r>
              <a:rPr lang="es-ES" dirty="0" err="1"/>
              <a:t>not</a:t>
            </a:r>
            <a:r>
              <a:rPr lang="es-ES" dirty="0"/>
              <a:t> match"},</a:t>
            </a:r>
          </a:p>
          <a:p>
            <a:r>
              <a:rPr lang="es-ES" dirty="0"/>
              <a:t>        )</a:t>
            </a:r>
          </a:p>
          <a:p>
            <a:endParaRPr lang="es-ES" dirty="0"/>
          </a:p>
          <a:p>
            <a:r>
              <a:rPr lang="es-ES" dirty="0" err="1"/>
              <a:t>def</a:t>
            </a:r>
            <a:r>
              <a:rPr lang="es-ES" dirty="0"/>
              <a:t> </a:t>
            </a:r>
            <a:r>
              <a:rPr lang="es-ES" dirty="0" err="1"/>
              <a:t>tasks</a:t>
            </a:r>
            <a:r>
              <a:rPr lang="es-ES" dirty="0"/>
              <a:t>(</a:t>
            </a:r>
            <a:r>
              <a:rPr lang="es-ES" dirty="0" err="1"/>
              <a:t>request</a:t>
            </a:r>
            <a:r>
              <a:rPr lang="es-ES" dirty="0"/>
              <a:t>):</a:t>
            </a:r>
          </a:p>
          <a:p>
            <a:r>
              <a:rPr lang="es-ES" dirty="0"/>
              <a:t>    </a:t>
            </a:r>
            <a:r>
              <a:rPr lang="es-ES" dirty="0" err="1"/>
              <a:t>return</a:t>
            </a:r>
            <a:r>
              <a:rPr lang="es-ES" dirty="0"/>
              <a:t> render(</a:t>
            </a:r>
            <a:r>
              <a:rPr lang="es-ES" dirty="0" err="1"/>
              <a:t>request</a:t>
            </a:r>
            <a:r>
              <a:rPr lang="es-ES" dirty="0"/>
              <a:t>, 'tasks.html')</a:t>
            </a:r>
          </a:p>
          <a:p>
            <a:endParaRPr lang="es-ES" dirty="0"/>
          </a:p>
          <a:p>
            <a:r>
              <a:rPr lang="es-ES" dirty="0" err="1"/>
              <a:t>def</a:t>
            </a:r>
            <a:r>
              <a:rPr lang="es-ES" dirty="0"/>
              <a:t> </a:t>
            </a:r>
            <a:r>
              <a:rPr lang="es-ES" dirty="0" err="1"/>
              <a:t>signout</a:t>
            </a:r>
            <a:r>
              <a:rPr lang="es-ES" dirty="0"/>
              <a:t>(</a:t>
            </a:r>
            <a:r>
              <a:rPr lang="es-ES" dirty="0" err="1"/>
              <a:t>request</a:t>
            </a:r>
            <a:r>
              <a:rPr lang="es-ES" dirty="0"/>
              <a:t>):</a:t>
            </a:r>
          </a:p>
          <a:p>
            <a:r>
              <a:rPr lang="es-ES" dirty="0"/>
              <a:t>    </a:t>
            </a:r>
            <a:r>
              <a:rPr lang="es-ES" dirty="0" err="1"/>
              <a:t>logout</a:t>
            </a:r>
            <a:r>
              <a:rPr lang="es-ES" dirty="0"/>
              <a:t>(</a:t>
            </a:r>
            <a:r>
              <a:rPr lang="es-ES" dirty="0" err="1"/>
              <a:t>request</a:t>
            </a:r>
            <a:r>
              <a:rPr lang="es-ES" dirty="0"/>
              <a:t>)</a:t>
            </a:r>
          </a:p>
          <a:p>
            <a:r>
              <a:rPr lang="es-ES" dirty="0"/>
              <a:t>    </a:t>
            </a:r>
            <a:r>
              <a:rPr lang="es-ES" dirty="0" err="1"/>
              <a:t>return</a:t>
            </a:r>
            <a:r>
              <a:rPr lang="es-ES" dirty="0"/>
              <a:t> </a:t>
            </a:r>
            <a:r>
              <a:rPr lang="es-ES" dirty="0" err="1"/>
              <a:t>redirect</a:t>
            </a:r>
            <a:r>
              <a:rPr lang="es-ES" dirty="0"/>
              <a:t>('home')</a:t>
            </a:r>
          </a:p>
          <a:p>
            <a:endParaRPr lang="es-ES" dirty="0"/>
          </a:p>
          <a:p>
            <a:r>
              <a:rPr lang="es-ES" dirty="0" err="1"/>
              <a:t>def</a:t>
            </a:r>
            <a:r>
              <a:rPr lang="es-ES" dirty="0"/>
              <a:t> </a:t>
            </a:r>
            <a:r>
              <a:rPr lang="es-ES" dirty="0" err="1"/>
              <a:t>signin</a:t>
            </a:r>
            <a:r>
              <a:rPr lang="es-ES" dirty="0"/>
              <a:t>(</a:t>
            </a:r>
            <a:r>
              <a:rPr lang="es-ES" dirty="0" err="1"/>
              <a:t>request</a:t>
            </a:r>
            <a:r>
              <a:rPr lang="es-ES" dirty="0"/>
              <a:t>):</a:t>
            </a:r>
          </a:p>
          <a:p>
            <a:r>
              <a:rPr lang="es-ES" dirty="0"/>
              <a:t>    </a:t>
            </a:r>
            <a:r>
              <a:rPr lang="es-ES" dirty="0" err="1"/>
              <a:t>return</a:t>
            </a:r>
            <a:r>
              <a:rPr lang="es-ES" dirty="0"/>
              <a:t> render(</a:t>
            </a:r>
            <a:r>
              <a:rPr lang="es-ES" dirty="0" err="1"/>
              <a:t>request</a:t>
            </a:r>
            <a:r>
              <a:rPr lang="es-ES" dirty="0"/>
              <a:t>, 'signin.html')</a:t>
            </a:r>
          </a:p>
          <a:p>
            <a:endParaRPr lang="es-ES" dirty="0"/>
          </a:p>
          <a:p>
            <a:r>
              <a:rPr lang="es-ES" dirty="0"/>
              <a:t>-----urls.py(ACTUALIZAR TODO)</a:t>
            </a:r>
          </a:p>
          <a:p>
            <a:r>
              <a:rPr lang="es-ES" dirty="0"/>
              <a:t>"""</a:t>
            </a:r>
          </a:p>
          <a:p>
            <a:r>
              <a:rPr lang="es-ES" dirty="0"/>
              <a:t>URL </a:t>
            </a:r>
            <a:r>
              <a:rPr lang="es-ES" dirty="0" err="1"/>
              <a:t>configuration</a:t>
            </a:r>
            <a:r>
              <a:rPr lang="es-ES" dirty="0"/>
              <a:t> </a:t>
            </a:r>
            <a:r>
              <a:rPr lang="es-ES" dirty="0" err="1"/>
              <a:t>for</a:t>
            </a:r>
            <a:r>
              <a:rPr lang="es-ES" dirty="0"/>
              <a:t> </a:t>
            </a:r>
            <a:r>
              <a:rPr lang="es-ES" dirty="0" err="1"/>
              <a:t>djangocrud</a:t>
            </a:r>
            <a:r>
              <a:rPr lang="es-ES" dirty="0"/>
              <a:t> </a:t>
            </a:r>
            <a:r>
              <a:rPr lang="es-ES" dirty="0" err="1"/>
              <a:t>project</a:t>
            </a:r>
            <a:r>
              <a:rPr lang="es-ES" dirty="0"/>
              <a:t>.</a:t>
            </a:r>
          </a:p>
          <a:p>
            <a:endParaRPr lang="es-ES" dirty="0"/>
          </a:p>
          <a:p>
            <a:r>
              <a:rPr lang="es-ES" dirty="0" err="1"/>
              <a:t>The</a:t>
            </a:r>
            <a:r>
              <a:rPr lang="es-ES" dirty="0"/>
              <a:t> `</a:t>
            </a:r>
            <a:r>
              <a:rPr lang="es-ES" dirty="0" err="1"/>
              <a:t>urlpatterns</a:t>
            </a:r>
            <a:r>
              <a:rPr lang="es-ES" dirty="0"/>
              <a:t>` </a:t>
            </a:r>
            <a:r>
              <a:rPr lang="es-ES" dirty="0" err="1"/>
              <a:t>list</a:t>
            </a:r>
            <a:r>
              <a:rPr lang="es-ES" dirty="0"/>
              <a:t> </a:t>
            </a:r>
            <a:r>
              <a:rPr lang="es-ES" dirty="0" err="1"/>
              <a:t>routes</a:t>
            </a:r>
            <a:r>
              <a:rPr lang="es-ES" dirty="0"/>
              <a:t> </a:t>
            </a:r>
            <a:r>
              <a:rPr lang="es-ES" dirty="0" err="1"/>
              <a:t>URLs</a:t>
            </a:r>
            <a:r>
              <a:rPr lang="es-ES" dirty="0"/>
              <a:t> </a:t>
            </a:r>
            <a:r>
              <a:rPr lang="es-ES" dirty="0" err="1"/>
              <a:t>to</a:t>
            </a:r>
            <a:r>
              <a:rPr lang="es-ES" dirty="0"/>
              <a:t> </a:t>
            </a:r>
            <a:r>
              <a:rPr lang="es-ES" dirty="0" err="1"/>
              <a:t>views</a:t>
            </a:r>
            <a:r>
              <a:rPr lang="es-ES" dirty="0"/>
              <a:t>. </a:t>
            </a:r>
            <a:r>
              <a:rPr lang="es-ES" dirty="0" err="1"/>
              <a:t>For</a:t>
            </a:r>
            <a:r>
              <a:rPr lang="es-ES" dirty="0"/>
              <a:t> more </a:t>
            </a:r>
            <a:r>
              <a:rPr lang="es-ES" dirty="0" err="1"/>
              <a:t>information</a:t>
            </a:r>
            <a:r>
              <a:rPr lang="es-ES" dirty="0"/>
              <a:t> </a:t>
            </a:r>
            <a:r>
              <a:rPr lang="es-ES" dirty="0" err="1"/>
              <a:t>please</a:t>
            </a:r>
            <a:r>
              <a:rPr lang="es-ES" dirty="0"/>
              <a:t> </a:t>
            </a:r>
            <a:r>
              <a:rPr lang="es-ES" dirty="0" err="1"/>
              <a:t>see</a:t>
            </a:r>
            <a:r>
              <a:rPr lang="es-ES" dirty="0"/>
              <a:t>:</a:t>
            </a:r>
          </a:p>
          <a:p>
            <a:r>
              <a:rPr lang="es-ES" dirty="0"/>
              <a:t>    https://docs.djangoproject.com/en/4.2/topics/http/urls/</a:t>
            </a:r>
          </a:p>
          <a:p>
            <a:r>
              <a:rPr lang="es-ES" dirty="0" err="1"/>
              <a:t>Examples</a:t>
            </a:r>
            <a:r>
              <a:rPr lang="es-ES" dirty="0"/>
              <a:t>:</a:t>
            </a:r>
          </a:p>
          <a:p>
            <a:r>
              <a:rPr lang="es-ES" dirty="0" err="1"/>
              <a:t>Function</a:t>
            </a:r>
            <a:r>
              <a:rPr lang="es-ES" dirty="0"/>
              <a:t> </a:t>
            </a:r>
            <a:r>
              <a:rPr lang="es-ES" dirty="0" err="1"/>
              <a:t>views</a:t>
            </a:r>
            <a:endParaRPr lang="es-ES" dirty="0"/>
          </a:p>
          <a:p>
            <a:r>
              <a:rPr lang="es-ES" dirty="0"/>
              <a:t>    1. </a:t>
            </a:r>
            <a:r>
              <a:rPr lang="es-ES" dirty="0" err="1"/>
              <a:t>Add</a:t>
            </a:r>
            <a:r>
              <a:rPr lang="es-ES" dirty="0"/>
              <a:t> </a:t>
            </a:r>
            <a:r>
              <a:rPr lang="es-ES" dirty="0" err="1"/>
              <a:t>an</a:t>
            </a:r>
            <a:r>
              <a:rPr lang="es-ES" dirty="0"/>
              <a:t> </a:t>
            </a:r>
            <a:r>
              <a:rPr lang="es-ES" dirty="0" err="1"/>
              <a:t>import</a:t>
            </a:r>
            <a:r>
              <a:rPr lang="es-ES" dirty="0"/>
              <a:t>:  </a:t>
            </a:r>
            <a:r>
              <a:rPr lang="es-ES" dirty="0" err="1"/>
              <a:t>from</a:t>
            </a:r>
            <a:r>
              <a:rPr lang="es-ES" dirty="0"/>
              <a:t> </a:t>
            </a:r>
            <a:r>
              <a:rPr lang="es-ES" dirty="0" err="1"/>
              <a:t>my_app</a:t>
            </a:r>
            <a:r>
              <a:rPr lang="es-ES" dirty="0"/>
              <a:t> </a:t>
            </a:r>
            <a:r>
              <a:rPr lang="es-ES" dirty="0" err="1"/>
              <a:t>import</a:t>
            </a:r>
            <a:r>
              <a:rPr lang="es-ES" dirty="0"/>
              <a:t> </a:t>
            </a:r>
            <a:r>
              <a:rPr lang="es-ES" dirty="0" err="1"/>
              <a:t>views</a:t>
            </a:r>
            <a:endParaRPr lang="es-ES" dirty="0"/>
          </a:p>
          <a:p>
            <a:r>
              <a:rPr lang="es-ES" dirty="0"/>
              <a:t>    2. </a:t>
            </a:r>
            <a:r>
              <a:rPr lang="es-ES" dirty="0" err="1"/>
              <a:t>Add</a:t>
            </a:r>
            <a:r>
              <a:rPr lang="es-ES" dirty="0"/>
              <a:t> a URL </a:t>
            </a:r>
            <a:r>
              <a:rPr lang="es-ES" dirty="0" err="1"/>
              <a:t>to</a:t>
            </a:r>
            <a:r>
              <a:rPr lang="es-ES" dirty="0"/>
              <a:t> </a:t>
            </a:r>
            <a:r>
              <a:rPr lang="es-ES" dirty="0" err="1"/>
              <a:t>urlpatterns</a:t>
            </a:r>
            <a:r>
              <a:rPr lang="es-ES" dirty="0"/>
              <a:t>:  </a:t>
            </a:r>
            <a:r>
              <a:rPr lang="es-ES" dirty="0" err="1"/>
              <a:t>path</a:t>
            </a:r>
            <a:r>
              <a:rPr lang="es-ES" dirty="0"/>
              <a:t>('', </a:t>
            </a:r>
            <a:r>
              <a:rPr lang="es-ES" dirty="0" err="1"/>
              <a:t>views.home</a:t>
            </a:r>
            <a:r>
              <a:rPr lang="es-ES" dirty="0"/>
              <a:t>, </a:t>
            </a:r>
            <a:r>
              <a:rPr lang="es-ES" dirty="0" err="1"/>
              <a:t>name</a:t>
            </a:r>
            <a:r>
              <a:rPr lang="es-ES" dirty="0"/>
              <a:t>='home')</a:t>
            </a:r>
          </a:p>
          <a:p>
            <a:r>
              <a:rPr lang="es-ES" dirty="0" err="1"/>
              <a:t>Class-based</a:t>
            </a:r>
            <a:r>
              <a:rPr lang="es-ES" dirty="0"/>
              <a:t> </a:t>
            </a:r>
            <a:r>
              <a:rPr lang="es-ES" dirty="0" err="1"/>
              <a:t>views</a:t>
            </a:r>
            <a:endParaRPr lang="es-ES" dirty="0"/>
          </a:p>
          <a:p>
            <a:r>
              <a:rPr lang="es-ES" dirty="0"/>
              <a:t>    1. </a:t>
            </a:r>
            <a:r>
              <a:rPr lang="es-ES" dirty="0" err="1"/>
              <a:t>Add</a:t>
            </a:r>
            <a:r>
              <a:rPr lang="es-ES" dirty="0"/>
              <a:t> </a:t>
            </a:r>
            <a:r>
              <a:rPr lang="es-ES" dirty="0" err="1"/>
              <a:t>an</a:t>
            </a:r>
            <a:r>
              <a:rPr lang="es-ES" dirty="0"/>
              <a:t> </a:t>
            </a:r>
            <a:r>
              <a:rPr lang="es-ES" dirty="0" err="1"/>
              <a:t>import</a:t>
            </a:r>
            <a:r>
              <a:rPr lang="es-ES" dirty="0"/>
              <a:t>:  </a:t>
            </a:r>
            <a:r>
              <a:rPr lang="es-ES" dirty="0" err="1"/>
              <a:t>from</a:t>
            </a:r>
            <a:r>
              <a:rPr lang="es-ES" dirty="0"/>
              <a:t> </a:t>
            </a:r>
            <a:r>
              <a:rPr lang="es-ES" dirty="0" err="1"/>
              <a:t>other_app.views</a:t>
            </a:r>
            <a:r>
              <a:rPr lang="es-ES" dirty="0"/>
              <a:t> </a:t>
            </a:r>
            <a:r>
              <a:rPr lang="es-ES" dirty="0" err="1"/>
              <a:t>import</a:t>
            </a:r>
            <a:r>
              <a:rPr lang="es-ES" dirty="0"/>
              <a:t> Home</a:t>
            </a:r>
          </a:p>
          <a:p>
            <a:r>
              <a:rPr lang="es-ES" dirty="0"/>
              <a:t>    2. </a:t>
            </a:r>
            <a:r>
              <a:rPr lang="es-ES" dirty="0" err="1"/>
              <a:t>Add</a:t>
            </a:r>
            <a:r>
              <a:rPr lang="es-ES" dirty="0"/>
              <a:t> a URL </a:t>
            </a:r>
            <a:r>
              <a:rPr lang="es-ES" dirty="0" err="1"/>
              <a:t>to</a:t>
            </a:r>
            <a:r>
              <a:rPr lang="es-ES" dirty="0"/>
              <a:t> </a:t>
            </a:r>
            <a:r>
              <a:rPr lang="es-ES" dirty="0" err="1"/>
              <a:t>urlpatterns</a:t>
            </a:r>
            <a:r>
              <a:rPr lang="es-ES" dirty="0"/>
              <a:t>:  </a:t>
            </a:r>
            <a:r>
              <a:rPr lang="es-ES" dirty="0" err="1"/>
              <a:t>path</a:t>
            </a:r>
            <a:r>
              <a:rPr lang="es-ES" dirty="0"/>
              <a:t>('', </a:t>
            </a:r>
            <a:r>
              <a:rPr lang="es-ES" dirty="0" err="1"/>
              <a:t>Home.as_view</a:t>
            </a:r>
            <a:r>
              <a:rPr lang="es-ES" dirty="0"/>
              <a:t>(), </a:t>
            </a:r>
            <a:r>
              <a:rPr lang="es-ES" dirty="0" err="1"/>
              <a:t>name</a:t>
            </a:r>
            <a:r>
              <a:rPr lang="es-ES" dirty="0"/>
              <a:t>='home')</a:t>
            </a:r>
          </a:p>
          <a:p>
            <a:r>
              <a:rPr lang="es-ES" dirty="0" err="1"/>
              <a:t>Including</a:t>
            </a:r>
            <a:r>
              <a:rPr lang="es-ES" dirty="0"/>
              <a:t> </a:t>
            </a:r>
            <a:r>
              <a:rPr lang="es-ES" dirty="0" err="1"/>
              <a:t>another</a:t>
            </a:r>
            <a:r>
              <a:rPr lang="es-ES" dirty="0"/>
              <a:t> </a:t>
            </a:r>
            <a:r>
              <a:rPr lang="es-ES" dirty="0" err="1"/>
              <a:t>URLconf</a:t>
            </a:r>
            <a:endParaRPr lang="es-ES" dirty="0"/>
          </a:p>
          <a:p>
            <a:r>
              <a:rPr lang="es-ES" dirty="0"/>
              <a:t>    1. </a:t>
            </a:r>
            <a:r>
              <a:rPr lang="es-ES" dirty="0" err="1"/>
              <a:t>Import</a:t>
            </a:r>
            <a:r>
              <a:rPr lang="es-ES" dirty="0"/>
              <a:t> </a:t>
            </a:r>
            <a:r>
              <a:rPr lang="es-ES" dirty="0" err="1"/>
              <a:t>the</a:t>
            </a:r>
            <a:r>
              <a:rPr lang="es-ES" dirty="0"/>
              <a:t> </a:t>
            </a:r>
            <a:r>
              <a:rPr lang="es-ES" dirty="0" err="1"/>
              <a:t>include</a:t>
            </a:r>
            <a:r>
              <a:rPr lang="es-ES" dirty="0"/>
              <a:t>() </a:t>
            </a:r>
            <a:r>
              <a:rPr lang="es-ES" dirty="0" err="1"/>
              <a:t>function</a:t>
            </a:r>
            <a:r>
              <a:rPr lang="es-ES" dirty="0"/>
              <a:t>: </a:t>
            </a:r>
            <a:r>
              <a:rPr lang="es-ES" dirty="0" err="1"/>
              <a:t>from</a:t>
            </a:r>
            <a:r>
              <a:rPr lang="es-ES" dirty="0"/>
              <a:t> </a:t>
            </a:r>
            <a:r>
              <a:rPr lang="es-ES" dirty="0" err="1"/>
              <a:t>django.urls</a:t>
            </a:r>
            <a:r>
              <a:rPr lang="es-ES" dirty="0"/>
              <a:t> </a:t>
            </a:r>
            <a:r>
              <a:rPr lang="es-ES" dirty="0" err="1"/>
              <a:t>import</a:t>
            </a:r>
            <a:r>
              <a:rPr lang="es-ES" dirty="0"/>
              <a:t> </a:t>
            </a:r>
            <a:r>
              <a:rPr lang="es-ES" dirty="0" err="1"/>
              <a:t>include</a:t>
            </a:r>
            <a:r>
              <a:rPr lang="es-ES" dirty="0"/>
              <a:t>, </a:t>
            </a:r>
            <a:r>
              <a:rPr lang="es-ES" dirty="0" err="1"/>
              <a:t>path</a:t>
            </a:r>
            <a:endParaRPr lang="es-ES" dirty="0"/>
          </a:p>
          <a:p>
            <a:r>
              <a:rPr lang="es-ES" dirty="0"/>
              <a:t>    2. </a:t>
            </a:r>
            <a:r>
              <a:rPr lang="es-ES" dirty="0" err="1"/>
              <a:t>Add</a:t>
            </a:r>
            <a:r>
              <a:rPr lang="es-ES" dirty="0"/>
              <a:t> a URL </a:t>
            </a:r>
            <a:r>
              <a:rPr lang="es-ES" dirty="0" err="1"/>
              <a:t>to</a:t>
            </a:r>
            <a:r>
              <a:rPr lang="es-ES" dirty="0"/>
              <a:t> </a:t>
            </a:r>
            <a:r>
              <a:rPr lang="es-ES" dirty="0" err="1"/>
              <a:t>urlpatterns</a:t>
            </a:r>
            <a:r>
              <a:rPr lang="es-ES" dirty="0"/>
              <a:t>:  </a:t>
            </a:r>
            <a:r>
              <a:rPr lang="es-ES" dirty="0" err="1"/>
              <a:t>path</a:t>
            </a:r>
            <a:r>
              <a:rPr lang="es-ES" dirty="0"/>
              <a:t>('blog/', </a:t>
            </a:r>
            <a:r>
              <a:rPr lang="es-ES" dirty="0" err="1"/>
              <a:t>include</a:t>
            </a:r>
            <a:r>
              <a:rPr lang="es-ES" dirty="0"/>
              <a:t>('</a:t>
            </a:r>
            <a:r>
              <a:rPr lang="es-ES" dirty="0" err="1"/>
              <a:t>blog.urls</a:t>
            </a:r>
            <a:r>
              <a:rPr lang="es-ES" dirty="0"/>
              <a:t>'))</a:t>
            </a:r>
          </a:p>
          <a:p>
            <a:r>
              <a:rPr lang="es-ES" dirty="0"/>
              <a:t>"""</a:t>
            </a:r>
          </a:p>
          <a:p>
            <a:r>
              <a:rPr lang="es-ES" dirty="0" err="1"/>
              <a:t>from</a:t>
            </a:r>
            <a:r>
              <a:rPr lang="es-ES" dirty="0"/>
              <a:t> </a:t>
            </a:r>
            <a:r>
              <a:rPr lang="es-ES" dirty="0" err="1"/>
              <a:t>django.contrib</a:t>
            </a:r>
            <a:r>
              <a:rPr lang="es-ES" dirty="0"/>
              <a:t> </a:t>
            </a:r>
            <a:r>
              <a:rPr lang="es-ES" dirty="0" err="1"/>
              <a:t>import</a:t>
            </a:r>
            <a:r>
              <a:rPr lang="es-ES" dirty="0"/>
              <a:t> </a:t>
            </a:r>
            <a:r>
              <a:rPr lang="es-ES" dirty="0" err="1"/>
              <a:t>admin</a:t>
            </a:r>
            <a:endParaRPr lang="es-ES" dirty="0"/>
          </a:p>
          <a:p>
            <a:r>
              <a:rPr lang="es-ES" dirty="0" err="1"/>
              <a:t>from</a:t>
            </a:r>
            <a:r>
              <a:rPr lang="es-ES" dirty="0"/>
              <a:t> </a:t>
            </a:r>
            <a:r>
              <a:rPr lang="es-ES" dirty="0" err="1"/>
              <a:t>django.urls</a:t>
            </a:r>
            <a:r>
              <a:rPr lang="es-ES" dirty="0"/>
              <a:t> </a:t>
            </a:r>
            <a:r>
              <a:rPr lang="es-ES" dirty="0" err="1"/>
              <a:t>import</a:t>
            </a:r>
            <a:r>
              <a:rPr lang="es-ES" dirty="0"/>
              <a:t> </a:t>
            </a:r>
            <a:r>
              <a:rPr lang="es-ES" dirty="0" err="1"/>
              <a:t>path</a:t>
            </a:r>
            <a:endParaRPr lang="es-ES" dirty="0"/>
          </a:p>
          <a:p>
            <a:r>
              <a:rPr lang="es-ES" dirty="0" err="1"/>
              <a:t>from</a:t>
            </a:r>
            <a:r>
              <a:rPr lang="es-ES" dirty="0"/>
              <a:t> </a:t>
            </a:r>
            <a:r>
              <a:rPr lang="es-ES" dirty="0" err="1"/>
              <a:t>tasks</a:t>
            </a:r>
            <a:r>
              <a:rPr lang="es-ES" dirty="0"/>
              <a:t> </a:t>
            </a:r>
            <a:r>
              <a:rPr lang="es-ES" dirty="0" err="1"/>
              <a:t>import</a:t>
            </a:r>
            <a:r>
              <a:rPr lang="es-ES" dirty="0"/>
              <a:t> </a:t>
            </a:r>
            <a:r>
              <a:rPr lang="es-ES" dirty="0" err="1"/>
              <a:t>views</a:t>
            </a:r>
            <a:endParaRPr lang="es-ES" dirty="0"/>
          </a:p>
          <a:p>
            <a:endParaRPr lang="es-ES" dirty="0"/>
          </a:p>
          <a:p>
            <a:r>
              <a:rPr lang="es-ES" dirty="0" err="1"/>
              <a:t>urlpatterns</a:t>
            </a:r>
            <a:r>
              <a:rPr lang="es-ES" dirty="0"/>
              <a:t> = [</a:t>
            </a:r>
          </a:p>
          <a:p>
            <a:r>
              <a:rPr lang="es-ES" dirty="0"/>
              <a:t>    </a:t>
            </a:r>
            <a:r>
              <a:rPr lang="es-ES" dirty="0" err="1"/>
              <a:t>path</a:t>
            </a:r>
            <a:r>
              <a:rPr lang="es-ES" dirty="0"/>
              <a:t>('</a:t>
            </a:r>
            <a:r>
              <a:rPr lang="es-ES" dirty="0" err="1"/>
              <a:t>admin</a:t>
            </a:r>
            <a:r>
              <a:rPr lang="es-ES" dirty="0"/>
              <a:t>/', </a:t>
            </a:r>
            <a:r>
              <a:rPr lang="es-ES" dirty="0" err="1"/>
              <a:t>admin.site.urls</a:t>
            </a:r>
            <a:r>
              <a:rPr lang="es-ES" dirty="0"/>
              <a:t>),</a:t>
            </a:r>
          </a:p>
          <a:p>
            <a:r>
              <a:rPr lang="es-ES" dirty="0"/>
              <a:t>    </a:t>
            </a:r>
            <a:r>
              <a:rPr lang="es-ES" dirty="0" err="1"/>
              <a:t>path</a:t>
            </a:r>
            <a:r>
              <a:rPr lang="es-ES" dirty="0"/>
              <a:t>('',</a:t>
            </a:r>
            <a:r>
              <a:rPr lang="es-ES" dirty="0" err="1"/>
              <a:t>views.home</a:t>
            </a:r>
            <a:r>
              <a:rPr lang="es-ES" dirty="0"/>
              <a:t>, </a:t>
            </a:r>
            <a:r>
              <a:rPr lang="es-ES" dirty="0" err="1"/>
              <a:t>name</a:t>
            </a:r>
            <a:r>
              <a:rPr lang="es-ES" dirty="0"/>
              <a:t>='home'),</a:t>
            </a:r>
          </a:p>
          <a:p>
            <a:r>
              <a:rPr lang="es-ES" dirty="0"/>
              <a:t>    </a:t>
            </a:r>
            <a:r>
              <a:rPr lang="es-ES" dirty="0" err="1"/>
              <a:t>path</a:t>
            </a:r>
            <a:r>
              <a:rPr lang="es-ES" dirty="0"/>
              <a:t>('</a:t>
            </a:r>
            <a:r>
              <a:rPr lang="es-ES" dirty="0" err="1"/>
              <a:t>signup</a:t>
            </a:r>
            <a:r>
              <a:rPr lang="es-ES" dirty="0"/>
              <a:t>/',</a:t>
            </a:r>
            <a:r>
              <a:rPr lang="es-ES" dirty="0" err="1"/>
              <a:t>views.signup,name</a:t>
            </a:r>
            <a:r>
              <a:rPr lang="es-ES" dirty="0"/>
              <a:t>='</a:t>
            </a:r>
            <a:r>
              <a:rPr lang="es-ES" dirty="0" err="1"/>
              <a:t>signup</a:t>
            </a:r>
            <a:r>
              <a:rPr lang="es-ES" dirty="0"/>
              <a:t>'),</a:t>
            </a:r>
          </a:p>
          <a:p>
            <a:r>
              <a:rPr lang="es-ES" dirty="0"/>
              <a:t>    </a:t>
            </a:r>
            <a:r>
              <a:rPr lang="es-ES" dirty="0" err="1"/>
              <a:t>path</a:t>
            </a:r>
            <a:r>
              <a:rPr lang="es-ES" dirty="0"/>
              <a:t>('</a:t>
            </a:r>
            <a:r>
              <a:rPr lang="es-ES" dirty="0" err="1"/>
              <a:t>tasks</a:t>
            </a:r>
            <a:r>
              <a:rPr lang="es-ES" dirty="0"/>
              <a:t>/',</a:t>
            </a:r>
            <a:r>
              <a:rPr lang="es-ES" dirty="0" err="1"/>
              <a:t>views.tasks,name</a:t>
            </a:r>
            <a:r>
              <a:rPr lang="es-ES" dirty="0"/>
              <a:t>='</a:t>
            </a:r>
            <a:r>
              <a:rPr lang="es-ES" dirty="0" err="1"/>
              <a:t>tasks</a:t>
            </a:r>
            <a:r>
              <a:rPr lang="es-ES" dirty="0"/>
              <a:t>'),</a:t>
            </a:r>
          </a:p>
          <a:p>
            <a:r>
              <a:rPr lang="es-ES" dirty="0"/>
              <a:t>    </a:t>
            </a:r>
            <a:r>
              <a:rPr lang="es-ES" dirty="0" err="1"/>
              <a:t>path</a:t>
            </a:r>
            <a:r>
              <a:rPr lang="es-ES" dirty="0"/>
              <a:t>('</a:t>
            </a:r>
            <a:r>
              <a:rPr lang="es-ES" dirty="0" err="1"/>
              <a:t>logout</a:t>
            </a:r>
            <a:r>
              <a:rPr lang="es-ES" dirty="0"/>
              <a:t>/',</a:t>
            </a:r>
            <a:r>
              <a:rPr lang="es-ES" dirty="0" err="1"/>
              <a:t>views.signout,name</a:t>
            </a:r>
            <a:r>
              <a:rPr lang="es-ES" dirty="0"/>
              <a:t>='</a:t>
            </a:r>
            <a:r>
              <a:rPr lang="es-ES" dirty="0" err="1"/>
              <a:t>logout</a:t>
            </a:r>
            <a:r>
              <a:rPr lang="es-ES" dirty="0"/>
              <a:t>'),</a:t>
            </a:r>
          </a:p>
          <a:p>
            <a:r>
              <a:rPr lang="es-ES" dirty="0"/>
              <a:t>    </a:t>
            </a:r>
            <a:r>
              <a:rPr lang="es-ES" dirty="0" err="1"/>
              <a:t>path</a:t>
            </a:r>
            <a:r>
              <a:rPr lang="es-ES" dirty="0"/>
              <a:t>('</a:t>
            </a:r>
            <a:r>
              <a:rPr lang="es-ES" dirty="0" err="1"/>
              <a:t>signin</a:t>
            </a:r>
            <a:r>
              <a:rPr lang="es-ES" dirty="0"/>
              <a:t>/',</a:t>
            </a:r>
            <a:r>
              <a:rPr lang="es-ES" dirty="0" err="1"/>
              <a:t>views.signin,name</a:t>
            </a:r>
            <a:r>
              <a:rPr lang="es-ES" dirty="0"/>
              <a:t>='</a:t>
            </a:r>
            <a:r>
              <a:rPr lang="es-ES" dirty="0" err="1"/>
              <a:t>signin</a:t>
            </a:r>
            <a:r>
              <a:rPr lang="es-ES" dirty="0"/>
              <a:t>'),</a:t>
            </a:r>
          </a:p>
          <a:p>
            <a:r>
              <a:rPr lang="es-ES" dirty="0"/>
              <a:t>]</a:t>
            </a:r>
          </a:p>
          <a:p>
            <a:endParaRPr lang="es-ES" dirty="0"/>
          </a:p>
          <a:p>
            <a:endParaRPr lang="es-ES" dirty="0"/>
          </a:p>
          <a:p>
            <a:endParaRPr lang="es-ES" dirty="0"/>
          </a:p>
          <a:p>
            <a:r>
              <a:rPr lang="es-ES" dirty="0"/>
              <a:t>-------------base.html</a:t>
            </a:r>
          </a:p>
          <a:p>
            <a:r>
              <a:rPr lang="es-ES" dirty="0"/>
              <a:t>&lt;!DOCTYPE </a:t>
            </a:r>
            <a:r>
              <a:rPr lang="es-ES" dirty="0" err="1"/>
              <a:t>html</a:t>
            </a:r>
            <a:r>
              <a:rPr lang="es-ES" dirty="0"/>
              <a:t>&gt;</a:t>
            </a:r>
          </a:p>
          <a:p>
            <a:r>
              <a:rPr lang="es-ES" dirty="0"/>
              <a:t>&lt;</a:t>
            </a:r>
            <a:r>
              <a:rPr lang="es-ES" dirty="0" err="1"/>
              <a:t>html</a:t>
            </a:r>
            <a:r>
              <a:rPr lang="es-ES" dirty="0"/>
              <a:t> </a:t>
            </a:r>
            <a:r>
              <a:rPr lang="es-ES" dirty="0" err="1"/>
              <a:t>lang</a:t>
            </a:r>
            <a:r>
              <a:rPr lang="es-ES" dirty="0"/>
              <a:t>="en"&gt;</a:t>
            </a:r>
          </a:p>
          <a:p>
            <a:r>
              <a:rPr lang="es-ES" dirty="0"/>
              <a:t>&lt;head&gt;</a:t>
            </a:r>
          </a:p>
          <a:p>
            <a:r>
              <a:rPr lang="es-ES" dirty="0"/>
              <a:t>    &lt;meta </a:t>
            </a:r>
            <a:r>
              <a:rPr lang="es-ES" dirty="0" err="1"/>
              <a:t>charset</a:t>
            </a:r>
            <a:r>
              <a:rPr lang="es-ES" dirty="0"/>
              <a:t>="UTF-8"&gt;</a:t>
            </a:r>
          </a:p>
          <a:p>
            <a:r>
              <a:rPr lang="es-ES" dirty="0"/>
              <a:t>    &lt;meta http-</a:t>
            </a:r>
            <a:r>
              <a:rPr lang="es-ES" dirty="0" err="1"/>
              <a:t>equiv</a:t>
            </a:r>
            <a:r>
              <a:rPr lang="es-ES" dirty="0"/>
              <a:t>="X-UA-Compatible" </a:t>
            </a:r>
            <a:r>
              <a:rPr lang="es-ES" dirty="0" err="1"/>
              <a:t>content</a:t>
            </a:r>
            <a:r>
              <a:rPr lang="es-ES" dirty="0"/>
              <a:t>="IE=</a:t>
            </a:r>
            <a:r>
              <a:rPr lang="es-ES" dirty="0" err="1"/>
              <a:t>edge</a:t>
            </a:r>
            <a:r>
              <a:rPr lang="es-ES" dirty="0"/>
              <a:t>"&gt;</a:t>
            </a:r>
          </a:p>
          <a:p>
            <a:r>
              <a:rPr lang="es-ES" dirty="0"/>
              <a:t>    &lt;meta </a:t>
            </a:r>
            <a:r>
              <a:rPr lang="es-ES" dirty="0" err="1"/>
              <a:t>name</a:t>
            </a:r>
            <a:r>
              <a:rPr lang="es-ES" dirty="0"/>
              <a:t>="</a:t>
            </a:r>
            <a:r>
              <a:rPr lang="es-ES" dirty="0" err="1"/>
              <a:t>viewport</a:t>
            </a:r>
            <a:r>
              <a:rPr lang="es-ES" dirty="0"/>
              <a:t>" </a:t>
            </a:r>
            <a:r>
              <a:rPr lang="es-ES" dirty="0" err="1"/>
              <a:t>content</a:t>
            </a:r>
            <a:r>
              <a:rPr lang="es-ES" dirty="0"/>
              <a:t>="</a:t>
            </a:r>
            <a:r>
              <a:rPr lang="es-ES" dirty="0" err="1"/>
              <a:t>width</a:t>
            </a:r>
            <a:r>
              <a:rPr lang="es-ES" dirty="0"/>
              <a:t>=</a:t>
            </a:r>
            <a:r>
              <a:rPr lang="es-ES" dirty="0" err="1"/>
              <a:t>device-width</a:t>
            </a:r>
            <a:r>
              <a:rPr lang="es-ES" dirty="0"/>
              <a:t>, </a:t>
            </a:r>
            <a:r>
              <a:rPr lang="es-ES" dirty="0" err="1"/>
              <a:t>initial-scale</a:t>
            </a:r>
            <a:r>
              <a:rPr lang="es-ES" dirty="0"/>
              <a:t>=1.0"&gt;</a:t>
            </a:r>
          </a:p>
          <a:p>
            <a:r>
              <a:rPr lang="es-ES" dirty="0"/>
              <a:t>    &lt;</a:t>
            </a:r>
            <a:r>
              <a:rPr lang="es-ES" dirty="0" err="1"/>
              <a:t>title</a:t>
            </a:r>
            <a:r>
              <a:rPr lang="es-ES" dirty="0"/>
              <a:t>&gt;Django CRUD </a:t>
            </a:r>
            <a:r>
              <a:rPr lang="es-ES" dirty="0" err="1"/>
              <a:t>Application</a:t>
            </a:r>
            <a:r>
              <a:rPr lang="es-ES" dirty="0"/>
              <a:t>&lt;/</a:t>
            </a:r>
            <a:r>
              <a:rPr lang="es-ES" dirty="0" err="1"/>
              <a:t>title</a:t>
            </a:r>
            <a:r>
              <a:rPr lang="es-ES" dirty="0"/>
              <a:t>&gt;</a:t>
            </a:r>
          </a:p>
          <a:p>
            <a:r>
              <a:rPr lang="es-ES" dirty="0"/>
              <a:t>&lt;/head&gt;</a:t>
            </a:r>
          </a:p>
          <a:p>
            <a:r>
              <a:rPr lang="es-ES" dirty="0"/>
              <a:t>&lt;</a:t>
            </a:r>
            <a:r>
              <a:rPr lang="es-ES" dirty="0" err="1"/>
              <a:t>body</a:t>
            </a:r>
            <a:r>
              <a:rPr lang="es-ES" dirty="0"/>
              <a:t>&gt;</a:t>
            </a:r>
          </a:p>
          <a:p>
            <a:r>
              <a:rPr lang="es-ES" dirty="0"/>
              <a:t>    &lt;</a:t>
            </a:r>
            <a:r>
              <a:rPr lang="es-ES" dirty="0" err="1"/>
              <a:t>nav</a:t>
            </a:r>
            <a:r>
              <a:rPr lang="es-ES" dirty="0"/>
              <a:t>&gt;</a:t>
            </a:r>
          </a:p>
          <a:p>
            <a:r>
              <a:rPr lang="es-ES" dirty="0"/>
              <a:t>        &lt;</a:t>
            </a:r>
            <a:r>
              <a:rPr lang="es-ES" dirty="0" err="1"/>
              <a:t>ul</a:t>
            </a:r>
            <a:r>
              <a:rPr lang="es-ES" dirty="0"/>
              <a:t>&gt;</a:t>
            </a:r>
          </a:p>
          <a:p>
            <a:r>
              <a:rPr lang="es-ES" dirty="0"/>
              <a:t>            &lt;</a:t>
            </a:r>
            <a:r>
              <a:rPr lang="es-ES" dirty="0" err="1"/>
              <a:t>li</a:t>
            </a:r>
            <a:r>
              <a:rPr lang="es-ES" dirty="0"/>
              <a:t>&gt;</a:t>
            </a:r>
          </a:p>
          <a:p>
            <a:r>
              <a:rPr lang="es-ES" dirty="0"/>
              <a:t>                &lt;a </a:t>
            </a:r>
            <a:r>
              <a:rPr lang="es-ES" dirty="0" err="1"/>
              <a:t>href</a:t>
            </a:r>
            <a:r>
              <a:rPr lang="es-ES" dirty="0"/>
              <a:t>="/"&gt;Home&lt;/a&gt;</a:t>
            </a:r>
          </a:p>
          <a:p>
            <a:r>
              <a:rPr lang="es-ES" dirty="0"/>
              <a:t>            &lt;/</a:t>
            </a:r>
            <a:r>
              <a:rPr lang="es-ES" dirty="0" err="1"/>
              <a:t>li</a:t>
            </a:r>
            <a:r>
              <a:rPr lang="es-ES" dirty="0"/>
              <a:t>&gt;</a:t>
            </a:r>
          </a:p>
          <a:p>
            <a:r>
              <a:rPr lang="es-ES" dirty="0"/>
              <a:t>            &lt;</a:t>
            </a:r>
            <a:r>
              <a:rPr lang="es-ES" dirty="0" err="1"/>
              <a:t>li</a:t>
            </a:r>
            <a:r>
              <a:rPr lang="es-ES" dirty="0"/>
              <a:t>&gt;</a:t>
            </a:r>
          </a:p>
          <a:p>
            <a:r>
              <a:rPr lang="es-ES" dirty="0"/>
              <a:t>                &lt;a </a:t>
            </a:r>
            <a:r>
              <a:rPr lang="es-ES" dirty="0" err="1"/>
              <a:t>href</a:t>
            </a:r>
            <a:r>
              <a:rPr lang="es-ES" dirty="0"/>
              <a:t>="/</a:t>
            </a:r>
            <a:r>
              <a:rPr lang="es-ES" dirty="0" err="1"/>
              <a:t>tasks</a:t>
            </a:r>
            <a:r>
              <a:rPr lang="es-ES" dirty="0"/>
              <a:t>"&gt;</a:t>
            </a:r>
            <a:r>
              <a:rPr lang="es-ES" dirty="0" err="1"/>
              <a:t>Tasks</a:t>
            </a:r>
            <a:r>
              <a:rPr lang="es-ES" dirty="0"/>
              <a:t>&lt;/a&gt;</a:t>
            </a:r>
          </a:p>
          <a:p>
            <a:r>
              <a:rPr lang="es-ES" dirty="0"/>
              <a:t>            &lt;/</a:t>
            </a:r>
            <a:r>
              <a:rPr lang="es-ES" dirty="0" err="1"/>
              <a:t>li</a:t>
            </a:r>
            <a:r>
              <a:rPr lang="es-ES" dirty="0"/>
              <a:t>&gt;</a:t>
            </a:r>
          </a:p>
          <a:p>
            <a:r>
              <a:rPr lang="es-ES" dirty="0"/>
              <a:t>            {% </a:t>
            </a:r>
            <a:r>
              <a:rPr lang="es-ES" dirty="0" err="1"/>
              <a:t>if</a:t>
            </a:r>
            <a:r>
              <a:rPr lang="es-ES" dirty="0"/>
              <a:t> </a:t>
            </a:r>
            <a:r>
              <a:rPr lang="es-ES" dirty="0" err="1"/>
              <a:t>user.is_authenticated</a:t>
            </a:r>
            <a:r>
              <a:rPr lang="es-ES" dirty="0"/>
              <a:t> %}</a:t>
            </a:r>
          </a:p>
          <a:p>
            <a:r>
              <a:rPr lang="es-ES" dirty="0"/>
              <a:t>                &lt;</a:t>
            </a:r>
            <a:r>
              <a:rPr lang="es-ES" dirty="0" err="1"/>
              <a:t>li</a:t>
            </a:r>
            <a:r>
              <a:rPr lang="es-ES" dirty="0"/>
              <a:t>&gt;</a:t>
            </a:r>
          </a:p>
          <a:p>
            <a:r>
              <a:rPr lang="es-ES" dirty="0"/>
              <a:t>                    &lt;a </a:t>
            </a:r>
            <a:r>
              <a:rPr lang="es-ES" dirty="0" err="1"/>
              <a:t>href</a:t>
            </a:r>
            <a:r>
              <a:rPr lang="es-ES" dirty="0"/>
              <a:t>="/</a:t>
            </a:r>
            <a:r>
              <a:rPr lang="es-ES" dirty="0" err="1"/>
              <a:t>logout</a:t>
            </a:r>
            <a:r>
              <a:rPr lang="es-ES" dirty="0"/>
              <a:t>"&gt;</a:t>
            </a:r>
            <a:r>
              <a:rPr lang="es-ES" dirty="0" err="1"/>
              <a:t>Logout</a:t>
            </a:r>
            <a:r>
              <a:rPr lang="es-ES" dirty="0"/>
              <a:t>&lt;/a&gt;</a:t>
            </a:r>
          </a:p>
          <a:p>
            <a:r>
              <a:rPr lang="es-ES" dirty="0"/>
              <a:t>                &lt;/</a:t>
            </a:r>
            <a:r>
              <a:rPr lang="es-ES" dirty="0" err="1"/>
              <a:t>li</a:t>
            </a:r>
            <a:r>
              <a:rPr lang="es-ES" dirty="0"/>
              <a:t>&gt;</a:t>
            </a:r>
          </a:p>
          <a:p>
            <a:r>
              <a:rPr lang="es-ES" dirty="0"/>
              <a:t>            {% </a:t>
            </a:r>
            <a:r>
              <a:rPr lang="es-ES" dirty="0" err="1"/>
              <a:t>else</a:t>
            </a:r>
            <a:r>
              <a:rPr lang="es-ES" dirty="0"/>
              <a:t> %}    </a:t>
            </a:r>
          </a:p>
          <a:p>
            <a:r>
              <a:rPr lang="es-ES" dirty="0"/>
              <a:t>                &lt;</a:t>
            </a:r>
            <a:r>
              <a:rPr lang="es-ES" dirty="0" err="1"/>
              <a:t>li</a:t>
            </a:r>
            <a:r>
              <a:rPr lang="es-ES" dirty="0"/>
              <a:t>&gt;</a:t>
            </a:r>
          </a:p>
          <a:p>
            <a:r>
              <a:rPr lang="es-ES" dirty="0"/>
              <a:t>                    &lt;a </a:t>
            </a:r>
            <a:r>
              <a:rPr lang="es-ES" dirty="0" err="1"/>
              <a:t>href</a:t>
            </a:r>
            <a:r>
              <a:rPr lang="es-ES" dirty="0"/>
              <a:t>="/</a:t>
            </a:r>
            <a:r>
              <a:rPr lang="es-ES" dirty="0" err="1"/>
              <a:t>signup</a:t>
            </a:r>
            <a:r>
              <a:rPr lang="es-ES" dirty="0"/>
              <a:t>"&gt;</a:t>
            </a:r>
            <a:r>
              <a:rPr lang="es-ES" dirty="0" err="1"/>
              <a:t>Signup</a:t>
            </a:r>
            <a:r>
              <a:rPr lang="es-ES" dirty="0"/>
              <a:t>&lt;/a&gt;</a:t>
            </a:r>
          </a:p>
          <a:p>
            <a:r>
              <a:rPr lang="es-ES" dirty="0"/>
              <a:t>                &lt;/</a:t>
            </a:r>
            <a:r>
              <a:rPr lang="es-ES" dirty="0" err="1"/>
              <a:t>li</a:t>
            </a:r>
            <a:r>
              <a:rPr lang="es-ES" dirty="0"/>
              <a:t>&gt;</a:t>
            </a:r>
          </a:p>
          <a:p>
            <a:r>
              <a:rPr lang="es-ES" dirty="0"/>
              <a:t>                &lt;</a:t>
            </a:r>
            <a:r>
              <a:rPr lang="es-ES" dirty="0" err="1"/>
              <a:t>li</a:t>
            </a:r>
            <a:r>
              <a:rPr lang="es-ES" dirty="0"/>
              <a:t>&gt;</a:t>
            </a:r>
          </a:p>
          <a:p>
            <a:r>
              <a:rPr lang="es-ES" dirty="0"/>
              <a:t>                    &lt;a </a:t>
            </a:r>
            <a:r>
              <a:rPr lang="es-ES" dirty="0" err="1"/>
              <a:t>href</a:t>
            </a:r>
            <a:r>
              <a:rPr lang="es-ES" dirty="0"/>
              <a:t>="/</a:t>
            </a:r>
            <a:r>
              <a:rPr lang="es-ES" dirty="0" err="1"/>
              <a:t>signin</a:t>
            </a:r>
            <a:r>
              <a:rPr lang="es-ES" dirty="0"/>
              <a:t>"&gt;</a:t>
            </a:r>
            <a:r>
              <a:rPr lang="es-ES" dirty="0" err="1"/>
              <a:t>Signin</a:t>
            </a:r>
            <a:r>
              <a:rPr lang="es-ES" dirty="0"/>
              <a:t>&lt;/a&gt;</a:t>
            </a:r>
          </a:p>
          <a:p>
            <a:r>
              <a:rPr lang="es-ES" dirty="0"/>
              <a:t>                &lt;/</a:t>
            </a:r>
            <a:r>
              <a:rPr lang="es-ES" dirty="0" err="1"/>
              <a:t>li</a:t>
            </a:r>
            <a:r>
              <a:rPr lang="es-ES" dirty="0"/>
              <a:t>&gt;</a:t>
            </a:r>
          </a:p>
          <a:p>
            <a:r>
              <a:rPr lang="es-ES" dirty="0"/>
              <a:t>            {% </a:t>
            </a:r>
            <a:r>
              <a:rPr lang="es-ES" dirty="0" err="1"/>
              <a:t>endif</a:t>
            </a:r>
            <a:r>
              <a:rPr lang="es-ES" dirty="0"/>
              <a:t> %}</a:t>
            </a:r>
          </a:p>
          <a:p>
            <a:r>
              <a:rPr lang="es-ES" dirty="0"/>
              <a:t>        &lt;/</a:t>
            </a:r>
            <a:r>
              <a:rPr lang="es-ES" dirty="0" err="1"/>
              <a:t>ul</a:t>
            </a:r>
            <a:r>
              <a:rPr lang="es-ES" dirty="0"/>
              <a:t>&gt;</a:t>
            </a:r>
          </a:p>
          <a:p>
            <a:r>
              <a:rPr lang="es-ES" dirty="0"/>
              <a:t>    &lt;/</a:t>
            </a:r>
            <a:r>
              <a:rPr lang="es-ES" dirty="0" err="1"/>
              <a:t>nav</a:t>
            </a:r>
            <a:r>
              <a:rPr lang="es-ES" dirty="0"/>
              <a:t>&gt;</a:t>
            </a:r>
          </a:p>
          <a:p>
            <a:r>
              <a:rPr lang="es-ES" dirty="0"/>
              <a:t>    {% block </a:t>
            </a:r>
            <a:r>
              <a:rPr lang="es-ES" dirty="0" err="1"/>
              <a:t>content</a:t>
            </a:r>
            <a:r>
              <a:rPr lang="es-ES" dirty="0"/>
              <a:t> %}</a:t>
            </a:r>
          </a:p>
          <a:p>
            <a:r>
              <a:rPr lang="es-ES" dirty="0"/>
              <a:t>    {% </a:t>
            </a:r>
            <a:r>
              <a:rPr lang="es-ES" dirty="0" err="1"/>
              <a:t>endblock</a:t>
            </a:r>
            <a:r>
              <a:rPr lang="es-ES" dirty="0"/>
              <a:t> %}</a:t>
            </a:r>
          </a:p>
          <a:p>
            <a:r>
              <a:rPr lang="es-ES" dirty="0"/>
              <a:t>&lt;/</a:t>
            </a:r>
            <a:r>
              <a:rPr lang="es-ES" dirty="0" err="1"/>
              <a:t>body</a:t>
            </a:r>
            <a:r>
              <a:rPr lang="es-ES" dirty="0"/>
              <a:t>&gt;</a:t>
            </a:r>
          </a:p>
          <a:p>
            <a:r>
              <a:rPr lang="es-ES" dirty="0"/>
              <a:t>&lt;/</a:t>
            </a:r>
            <a:r>
              <a:rPr lang="es-ES" dirty="0" err="1"/>
              <a:t>html</a:t>
            </a:r>
            <a:r>
              <a:rPr lang="es-ES" dirty="0"/>
              <a:t>&gt;</a:t>
            </a:r>
          </a:p>
          <a:p>
            <a:endParaRPr lang="es-ES" dirty="0"/>
          </a:p>
          <a:p>
            <a:r>
              <a:rPr lang="es-ES" dirty="0"/>
              <a:t>------------------signin.html</a:t>
            </a:r>
          </a:p>
          <a:p>
            <a:r>
              <a:rPr lang="es-ES" dirty="0"/>
              <a:t>{% </a:t>
            </a:r>
            <a:r>
              <a:rPr lang="es-ES" dirty="0" err="1"/>
              <a:t>extends</a:t>
            </a:r>
            <a:r>
              <a:rPr lang="es-ES" dirty="0"/>
              <a:t> 'base.html' %}</a:t>
            </a:r>
          </a:p>
          <a:p>
            <a:endParaRPr lang="es-ES" dirty="0"/>
          </a:p>
          <a:p>
            <a:r>
              <a:rPr lang="es-ES" dirty="0"/>
              <a:t>{% block </a:t>
            </a:r>
            <a:r>
              <a:rPr lang="es-ES" dirty="0" err="1"/>
              <a:t>content</a:t>
            </a:r>
            <a:r>
              <a:rPr lang="es-ES" dirty="0"/>
              <a:t> %}</a:t>
            </a:r>
          </a:p>
          <a:p>
            <a:r>
              <a:rPr lang="es-ES" dirty="0"/>
              <a:t>&lt;h1&gt;</a:t>
            </a:r>
            <a:r>
              <a:rPr lang="es-ES" dirty="0" err="1"/>
              <a:t>Signin</a:t>
            </a:r>
            <a:r>
              <a:rPr lang="es-ES" dirty="0"/>
              <a:t>&lt;/h1&gt;</a:t>
            </a:r>
          </a:p>
          <a:p>
            <a:r>
              <a:rPr lang="es-ES" dirty="0"/>
              <a:t>{% </a:t>
            </a:r>
            <a:r>
              <a:rPr lang="es-ES" dirty="0" err="1"/>
              <a:t>endblock</a:t>
            </a:r>
            <a:r>
              <a:rPr lang="es-ES" dirty="0"/>
              <a:t> %}</a:t>
            </a: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CB2ECC-6EF9-4B65-8CE7-04173D03777D}" type="slidenum">
              <a:rPr kumimoji="0" lang="es-E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s-E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9402492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--------------views.py (ACTUALIZAR TODO)</a:t>
            </a:r>
          </a:p>
          <a:p>
            <a:r>
              <a:rPr lang="es-ES" dirty="0" err="1"/>
              <a:t>from</a:t>
            </a:r>
            <a:r>
              <a:rPr lang="es-ES" dirty="0"/>
              <a:t> </a:t>
            </a:r>
            <a:r>
              <a:rPr lang="es-ES" dirty="0" err="1"/>
              <a:t>django.shortcuts</a:t>
            </a:r>
            <a:r>
              <a:rPr lang="es-ES" dirty="0"/>
              <a:t> </a:t>
            </a:r>
            <a:r>
              <a:rPr lang="es-ES" dirty="0" err="1"/>
              <a:t>import</a:t>
            </a:r>
            <a:r>
              <a:rPr lang="es-ES" dirty="0"/>
              <a:t> render, </a:t>
            </a:r>
            <a:r>
              <a:rPr lang="es-ES" dirty="0" err="1"/>
              <a:t>redirect</a:t>
            </a:r>
            <a:endParaRPr lang="es-ES" dirty="0"/>
          </a:p>
          <a:p>
            <a:r>
              <a:rPr lang="es-ES" dirty="0" err="1"/>
              <a:t>from</a:t>
            </a:r>
            <a:r>
              <a:rPr lang="es-ES" dirty="0"/>
              <a:t> </a:t>
            </a:r>
            <a:r>
              <a:rPr lang="es-ES" dirty="0" err="1"/>
              <a:t>django.contrib.auth.forms</a:t>
            </a:r>
            <a:r>
              <a:rPr lang="es-ES" dirty="0"/>
              <a:t> </a:t>
            </a:r>
            <a:r>
              <a:rPr lang="es-ES" dirty="0" err="1"/>
              <a:t>import</a:t>
            </a:r>
            <a:r>
              <a:rPr lang="es-ES" dirty="0"/>
              <a:t> </a:t>
            </a:r>
            <a:r>
              <a:rPr lang="es-ES" dirty="0" err="1"/>
              <a:t>UserCreationForm</a:t>
            </a:r>
            <a:r>
              <a:rPr lang="es-ES" dirty="0"/>
              <a:t>, </a:t>
            </a:r>
            <a:r>
              <a:rPr lang="es-ES" dirty="0" err="1"/>
              <a:t>AuthenticationForm</a:t>
            </a:r>
            <a:endParaRPr lang="es-ES" dirty="0"/>
          </a:p>
          <a:p>
            <a:r>
              <a:rPr lang="es-ES" dirty="0" err="1"/>
              <a:t>from</a:t>
            </a:r>
            <a:r>
              <a:rPr lang="es-ES" dirty="0"/>
              <a:t> </a:t>
            </a:r>
            <a:r>
              <a:rPr lang="es-ES" dirty="0" err="1"/>
              <a:t>django.contrib.auth.models</a:t>
            </a:r>
            <a:r>
              <a:rPr lang="es-ES" dirty="0"/>
              <a:t> </a:t>
            </a:r>
            <a:r>
              <a:rPr lang="es-ES" dirty="0" err="1"/>
              <a:t>import</a:t>
            </a:r>
            <a:r>
              <a:rPr lang="es-ES" dirty="0"/>
              <a:t> </a:t>
            </a:r>
            <a:r>
              <a:rPr lang="es-ES" dirty="0" err="1"/>
              <a:t>User</a:t>
            </a:r>
            <a:endParaRPr lang="es-ES" dirty="0"/>
          </a:p>
          <a:p>
            <a:r>
              <a:rPr lang="es-ES" dirty="0" err="1"/>
              <a:t>from</a:t>
            </a:r>
            <a:r>
              <a:rPr lang="es-ES" dirty="0"/>
              <a:t> </a:t>
            </a:r>
            <a:r>
              <a:rPr lang="es-ES" dirty="0" err="1"/>
              <a:t>django.contrib.auth</a:t>
            </a:r>
            <a:r>
              <a:rPr lang="es-ES" dirty="0"/>
              <a:t> </a:t>
            </a:r>
            <a:r>
              <a:rPr lang="es-ES" dirty="0" err="1"/>
              <a:t>import</a:t>
            </a:r>
            <a:r>
              <a:rPr lang="es-ES" dirty="0"/>
              <a:t> </a:t>
            </a:r>
            <a:r>
              <a:rPr lang="es-ES" dirty="0" err="1"/>
              <a:t>login,logout</a:t>
            </a:r>
            <a:endParaRPr lang="es-ES" dirty="0"/>
          </a:p>
          <a:p>
            <a:r>
              <a:rPr lang="es-ES" dirty="0" err="1"/>
              <a:t>from</a:t>
            </a:r>
            <a:r>
              <a:rPr lang="es-ES" dirty="0"/>
              <a:t> </a:t>
            </a:r>
            <a:r>
              <a:rPr lang="es-ES" dirty="0" err="1"/>
              <a:t>django.db</a:t>
            </a:r>
            <a:r>
              <a:rPr lang="es-ES" dirty="0"/>
              <a:t> </a:t>
            </a:r>
            <a:r>
              <a:rPr lang="es-ES" dirty="0" err="1"/>
              <a:t>import</a:t>
            </a:r>
            <a:r>
              <a:rPr lang="es-ES" dirty="0"/>
              <a:t> </a:t>
            </a:r>
            <a:r>
              <a:rPr lang="es-ES" dirty="0" err="1"/>
              <a:t>IntegrityError</a:t>
            </a:r>
            <a:endParaRPr lang="es-ES" dirty="0"/>
          </a:p>
          <a:p>
            <a:endParaRPr lang="es-ES" dirty="0"/>
          </a:p>
          <a:p>
            <a:r>
              <a:rPr lang="es-ES" dirty="0" err="1"/>
              <a:t>def</a:t>
            </a:r>
            <a:r>
              <a:rPr lang="es-ES" dirty="0"/>
              <a:t> home(</a:t>
            </a:r>
            <a:r>
              <a:rPr lang="es-ES" dirty="0" err="1"/>
              <a:t>request</a:t>
            </a:r>
            <a:r>
              <a:rPr lang="es-ES" dirty="0"/>
              <a:t>):</a:t>
            </a:r>
          </a:p>
          <a:p>
            <a:r>
              <a:rPr lang="es-ES" dirty="0"/>
              <a:t>    </a:t>
            </a:r>
            <a:r>
              <a:rPr lang="es-ES" dirty="0" err="1"/>
              <a:t>return</a:t>
            </a:r>
            <a:r>
              <a:rPr lang="es-ES" dirty="0"/>
              <a:t> render(</a:t>
            </a:r>
            <a:r>
              <a:rPr lang="es-ES" dirty="0" err="1"/>
              <a:t>request</a:t>
            </a:r>
            <a:r>
              <a:rPr lang="es-ES" dirty="0"/>
              <a:t>, "home.html")</a:t>
            </a:r>
          </a:p>
          <a:p>
            <a:endParaRPr lang="es-ES" dirty="0"/>
          </a:p>
          <a:p>
            <a:r>
              <a:rPr lang="es-ES" dirty="0" err="1"/>
              <a:t>def</a:t>
            </a:r>
            <a:r>
              <a:rPr lang="es-ES" dirty="0"/>
              <a:t> </a:t>
            </a:r>
            <a:r>
              <a:rPr lang="es-ES" dirty="0" err="1"/>
              <a:t>signup</a:t>
            </a:r>
            <a:r>
              <a:rPr lang="es-ES" dirty="0"/>
              <a:t>(</a:t>
            </a:r>
            <a:r>
              <a:rPr lang="es-ES" dirty="0" err="1"/>
              <a:t>request</a:t>
            </a:r>
            <a:r>
              <a:rPr lang="es-ES" dirty="0"/>
              <a:t>):</a:t>
            </a:r>
          </a:p>
          <a:p>
            <a:r>
              <a:rPr lang="es-ES" dirty="0"/>
              <a:t>    </a:t>
            </a:r>
            <a:r>
              <a:rPr lang="es-ES" dirty="0" err="1"/>
              <a:t>if</a:t>
            </a:r>
            <a:r>
              <a:rPr lang="es-ES" dirty="0"/>
              <a:t> </a:t>
            </a:r>
            <a:r>
              <a:rPr lang="es-ES" dirty="0" err="1"/>
              <a:t>request.method</a:t>
            </a:r>
            <a:r>
              <a:rPr lang="es-ES" dirty="0"/>
              <a:t> == "GET":</a:t>
            </a:r>
          </a:p>
          <a:p>
            <a:r>
              <a:rPr lang="es-ES" dirty="0"/>
              <a:t>        </a:t>
            </a:r>
            <a:r>
              <a:rPr lang="es-ES" dirty="0" err="1"/>
              <a:t>return</a:t>
            </a:r>
            <a:r>
              <a:rPr lang="es-ES" dirty="0"/>
              <a:t> render(</a:t>
            </a:r>
            <a:r>
              <a:rPr lang="es-ES" dirty="0" err="1"/>
              <a:t>request</a:t>
            </a:r>
            <a:r>
              <a:rPr lang="es-ES" dirty="0"/>
              <a:t>, "signup.html", {"</a:t>
            </a:r>
            <a:r>
              <a:rPr lang="es-ES" dirty="0" err="1"/>
              <a:t>form</a:t>
            </a:r>
            <a:r>
              <a:rPr lang="es-ES" dirty="0"/>
              <a:t>": </a:t>
            </a:r>
            <a:r>
              <a:rPr lang="es-ES" dirty="0" err="1"/>
              <a:t>UserCreationForm</a:t>
            </a:r>
            <a:r>
              <a:rPr lang="es-ES" dirty="0"/>
              <a:t>})</a:t>
            </a:r>
          </a:p>
          <a:p>
            <a:r>
              <a:rPr lang="es-ES" dirty="0"/>
              <a:t>    </a:t>
            </a:r>
            <a:r>
              <a:rPr lang="es-ES" dirty="0" err="1"/>
              <a:t>else</a:t>
            </a:r>
            <a:r>
              <a:rPr lang="es-ES" dirty="0"/>
              <a:t>:</a:t>
            </a:r>
          </a:p>
          <a:p>
            <a:r>
              <a:rPr lang="es-ES" dirty="0"/>
              <a:t>        </a:t>
            </a:r>
            <a:r>
              <a:rPr lang="es-ES" dirty="0" err="1"/>
              <a:t>if</a:t>
            </a:r>
            <a:r>
              <a:rPr lang="es-ES" dirty="0"/>
              <a:t> </a:t>
            </a:r>
            <a:r>
              <a:rPr lang="es-ES" dirty="0" err="1"/>
              <a:t>request.POST</a:t>
            </a:r>
            <a:r>
              <a:rPr lang="es-ES" dirty="0"/>
              <a:t>["password1"] == </a:t>
            </a:r>
            <a:r>
              <a:rPr lang="es-ES" dirty="0" err="1"/>
              <a:t>request.POST</a:t>
            </a:r>
            <a:r>
              <a:rPr lang="es-ES" dirty="0"/>
              <a:t>["password2"]:</a:t>
            </a:r>
          </a:p>
          <a:p>
            <a:r>
              <a:rPr lang="es-ES" dirty="0"/>
              <a:t>            try:</a:t>
            </a:r>
          </a:p>
          <a:p>
            <a:r>
              <a:rPr lang="es-ES" dirty="0"/>
              <a:t>                </a:t>
            </a:r>
            <a:r>
              <a:rPr lang="es-ES" dirty="0" err="1"/>
              <a:t>user</a:t>
            </a:r>
            <a:r>
              <a:rPr lang="es-ES" dirty="0"/>
              <a:t> = </a:t>
            </a:r>
            <a:r>
              <a:rPr lang="es-ES" dirty="0" err="1"/>
              <a:t>User.objects.create_user</a:t>
            </a:r>
            <a:r>
              <a:rPr lang="es-ES" dirty="0"/>
              <a:t>(</a:t>
            </a:r>
          </a:p>
          <a:p>
            <a:r>
              <a:rPr lang="es-ES" dirty="0"/>
              <a:t>                    </a:t>
            </a:r>
            <a:r>
              <a:rPr lang="es-ES" dirty="0" err="1"/>
              <a:t>username</a:t>
            </a:r>
            <a:r>
              <a:rPr lang="es-ES" dirty="0"/>
              <a:t>=</a:t>
            </a:r>
            <a:r>
              <a:rPr lang="es-ES" dirty="0" err="1"/>
              <a:t>request.POST</a:t>
            </a:r>
            <a:r>
              <a:rPr lang="es-ES" dirty="0"/>
              <a:t>["</a:t>
            </a:r>
            <a:r>
              <a:rPr lang="es-ES" dirty="0" err="1"/>
              <a:t>username</a:t>
            </a:r>
            <a:r>
              <a:rPr lang="es-ES" dirty="0"/>
              <a:t>"],</a:t>
            </a:r>
          </a:p>
          <a:p>
            <a:r>
              <a:rPr lang="es-ES" dirty="0"/>
              <a:t>                    </a:t>
            </a:r>
            <a:r>
              <a:rPr lang="es-ES" dirty="0" err="1"/>
              <a:t>password</a:t>
            </a:r>
            <a:r>
              <a:rPr lang="es-ES" dirty="0"/>
              <a:t>=</a:t>
            </a:r>
            <a:r>
              <a:rPr lang="es-ES" dirty="0" err="1"/>
              <a:t>request.POST</a:t>
            </a:r>
            <a:r>
              <a:rPr lang="es-ES" dirty="0"/>
              <a:t>["password1"],</a:t>
            </a:r>
          </a:p>
          <a:p>
            <a:r>
              <a:rPr lang="es-ES" dirty="0"/>
              <a:t>                )</a:t>
            </a:r>
          </a:p>
          <a:p>
            <a:r>
              <a:rPr lang="es-ES" dirty="0"/>
              <a:t>                </a:t>
            </a:r>
            <a:r>
              <a:rPr lang="es-ES" dirty="0" err="1"/>
              <a:t>user.save</a:t>
            </a:r>
            <a:r>
              <a:rPr lang="es-ES" dirty="0"/>
              <a:t>()</a:t>
            </a:r>
          </a:p>
          <a:p>
            <a:r>
              <a:rPr lang="es-ES" dirty="0"/>
              <a:t>                </a:t>
            </a:r>
            <a:r>
              <a:rPr lang="es-ES" dirty="0" err="1"/>
              <a:t>login</a:t>
            </a:r>
            <a:r>
              <a:rPr lang="es-ES" dirty="0"/>
              <a:t>(</a:t>
            </a:r>
            <a:r>
              <a:rPr lang="es-ES" dirty="0" err="1"/>
              <a:t>request</a:t>
            </a:r>
            <a:r>
              <a:rPr lang="es-ES" dirty="0"/>
              <a:t>, </a:t>
            </a:r>
            <a:r>
              <a:rPr lang="es-ES" dirty="0" err="1"/>
              <a:t>user</a:t>
            </a:r>
            <a:r>
              <a:rPr lang="es-ES" dirty="0"/>
              <a:t>)</a:t>
            </a:r>
          </a:p>
          <a:p>
            <a:r>
              <a:rPr lang="es-ES" dirty="0"/>
              <a:t>                </a:t>
            </a:r>
            <a:r>
              <a:rPr lang="es-ES" dirty="0" err="1"/>
              <a:t>return</a:t>
            </a:r>
            <a:r>
              <a:rPr lang="es-ES" dirty="0"/>
              <a:t> </a:t>
            </a:r>
            <a:r>
              <a:rPr lang="es-ES" dirty="0" err="1"/>
              <a:t>redirect</a:t>
            </a:r>
            <a:r>
              <a:rPr lang="es-ES" dirty="0"/>
              <a:t>('</a:t>
            </a:r>
            <a:r>
              <a:rPr lang="es-ES" dirty="0" err="1"/>
              <a:t>tasks</a:t>
            </a:r>
            <a:r>
              <a:rPr lang="es-ES" dirty="0"/>
              <a:t>')</a:t>
            </a:r>
          </a:p>
          <a:p>
            <a:r>
              <a:rPr lang="es-ES" dirty="0"/>
              <a:t>            </a:t>
            </a:r>
            <a:r>
              <a:rPr lang="es-ES" dirty="0" err="1"/>
              <a:t>except</a:t>
            </a:r>
            <a:r>
              <a:rPr lang="es-ES" dirty="0"/>
              <a:t> </a:t>
            </a:r>
            <a:r>
              <a:rPr lang="es-ES" dirty="0" err="1"/>
              <a:t>IntegrityError</a:t>
            </a:r>
            <a:r>
              <a:rPr lang="es-ES" dirty="0"/>
              <a:t>:</a:t>
            </a:r>
          </a:p>
          <a:p>
            <a:r>
              <a:rPr lang="es-ES" dirty="0"/>
              <a:t>                </a:t>
            </a:r>
            <a:r>
              <a:rPr lang="es-ES" dirty="0" err="1"/>
              <a:t>return</a:t>
            </a:r>
            <a:r>
              <a:rPr lang="es-ES" dirty="0"/>
              <a:t> render(</a:t>
            </a:r>
          </a:p>
          <a:p>
            <a:r>
              <a:rPr lang="es-ES" dirty="0"/>
              <a:t>                    </a:t>
            </a:r>
            <a:r>
              <a:rPr lang="es-ES" dirty="0" err="1"/>
              <a:t>request</a:t>
            </a:r>
            <a:r>
              <a:rPr lang="es-ES" dirty="0"/>
              <a:t>,</a:t>
            </a:r>
          </a:p>
          <a:p>
            <a:r>
              <a:rPr lang="es-ES" dirty="0"/>
              <a:t>                    "signup.html",</a:t>
            </a:r>
          </a:p>
          <a:p>
            <a:r>
              <a:rPr lang="es-ES" dirty="0"/>
              <a:t>                    {"</a:t>
            </a:r>
            <a:r>
              <a:rPr lang="es-ES" dirty="0" err="1"/>
              <a:t>form</a:t>
            </a:r>
            <a:r>
              <a:rPr lang="es-ES" dirty="0"/>
              <a:t>": </a:t>
            </a:r>
            <a:r>
              <a:rPr lang="es-ES" dirty="0" err="1"/>
              <a:t>UserCreationForm</a:t>
            </a:r>
            <a:r>
              <a:rPr lang="es-ES" dirty="0"/>
              <a:t>, "error": "</a:t>
            </a:r>
            <a:r>
              <a:rPr lang="es-ES" dirty="0" err="1"/>
              <a:t>Username</a:t>
            </a:r>
            <a:r>
              <a:rPr lang="es-ES" dirty="0"/>
              <a:t> </a:t>
            </a:r>
            <a:r>
              <a:rPr lang="es-ES" dirty="0" err="1"/>
              <a:t>already</a:t>
            </a:r>
            <a:r>
              <a:rPr lang="es-ES" dirty="0"/>
              <a:t> </a:t>
            </a:r>
            <a:r>
              <a:rPr lang="es-ES" dirty="0" err="1"/>
              <a:t>exists</a:t>
            </a:r>
            <a:r>
              <a:rPr lang="es-ES" dirty="0"/>
              <a:t>"},</a:t>
            </a:r>
          </a:p>
          <a:p>
            <a:r>
              <a:rPr lang="es-ES" dirty="0"/>
              <a:t>                )</a:t>
            </a:r>
          </a:p>
          <a:p>
            <a:r>
              <a:rPr lang="es-ES" dirty="0"/>
              <a:t>        </a:t>
            </a:r>
            <a:r>
              <a:rPr lang="es-ES" dirty="0" err="1"/>
              <a:t>return</a:t>
            </a:r>
            <a:r>
              <a:rPr lang="es-ES" dirty="0"/>
              <a:t> render(</a:t>
            </a:r>
          </a:p>
          <a:p>
            <a:r>
              <a:rPr lang="es-ES" dirty="0"/>
              <a:t>            </a:t>
            </a:r>
            <a:r>
              <a:rPr lang="es-ES" dirty="0" err="1"/>
              <a:t>request</a:t>
            </a:r>
            <a:r>
              <a:rPr lang="es-ES" dirty="0"/>
              <a:t>,</a:t>
            </a:r>
          </a:p>
          <a:p>
            <a:r>
              <a:rPr lang="es-ES" dirty="0"/>
              <a:t>            "signup.html",</a:t>
            </a:r>
          </a:p>
          <a:p>
            <a:r>
              <a:rPr lang="es-ES" dirty="0"/>
              <a:t>            {"</a:t>
            </a:r>
            <a:r>
              <a:rPr lang="es-ES" dirty="0" err="1"/>
              <a:t>form</a:t>
            </a:r>
            <a:r>
              <a:rPr lang="es-ES" dirty="0"/>
              <a:t>": </a:t>
            </a:r>
            <a:r>
              <a:rPr lang="es-ES" dirty="0" err="1"/>
              <a:t>UserCreationForm</a:t>
            </a:r>
            <a:r>
              <a:rPr lang="es-ES" dirty="0"/>
              <a:t>, "error": "</a:t>
            </a:r>
            <a:r>
              <a:rPr lang="es-ES" dirty="0" err="1"/>
              <a:t>Password</a:t>
            </a:r>
            <a:r>
              <a:rPr lang="es-ES" dirty="0"/>
              <a:t> do </a:t>
            </a:r>
            <a:r>
              <a:rPr lang="es-ES" dirty="0" err="1"/>
              <a:t>not</a:t>
            </a:r>
            <a:r>
              <a:rPr lang="es-ES" dirty="0"/>
              <a:t> match"},</a:t>
            </a:r>
          </a:p>
          <a:p>
            <a:r>
              <a:rPr lang="es-ES" dirty="0"/>
              <a:t>        )</a:t>
            </a:r>
          </a:p>
          <a:p>
            <a:endParaRPr lang="es-ES" dirty="0"/>
          </a:p>
          <a:p>
            <a:r>
              <a:rPr lang="es-ES" dirty="0" err="1"/>
              <a:t>def</a:t>
            </a:r>
            <a:r>
              <a:rPr lang="es-ES" dirty="0"/>
              <a:t> </a:t>
            </a:r>
            <a:r>
              <a:rPr lang="es-ES" dirty="0" err="1"/>
              <a:t>tasks</a:t>
            </a:r>
            <a:r>
              <a:rPr lang="es-ES" dirty="0"/>
              <a:t>(</a:t>
            </a:r>
            <a:r>
              <a:rPr lang="es-ES" dirty="0" err="1"/>
              <a:t>request</a:t>
            </a:r>
            <a:r>
              <a:rPr lang="es-ES" dirty="0"/>
              <a:t>):</a:t>
            </a:r>
          </a:p>
          <a:p>
            <a:r>
              <a:rPr lang="es-ES" dirty="0"/>
              <a:t>    </a:t>
            </a:r>
            <a:r>
              <a:rPr lang="es-ES" dirty="0" err="1"/>
              <a:t>return</a:t>
            </a:r>
            <a:r>
              <a:rPr lang="es-ES" dirty="0"/>
              <a:t> render(</a:t>
            </a:r>
            <a:r>
              <a:rPr lang="es-ES" dirty="0" err="1"/>
              <a:t>request</a:t>
            </a:r>
            <a:r>
              <a:rPr lang="es-ES" dirty="0"/>
              <a:t>, 'tasks.html')</a:t>
            </a:r>
          </a:p>
          <a:p>
            <a:endParaRPr lang="es-ES" dirty="0"/>
          </a:p>
          <a:p>
            <a:r>
              <a:rPr lang="es-ES" dirty="0" err="1"/>
              <a:t>def</a:t>
            </a:r>
            <a:r>
              <a:rPr lang="es-ES" dirty="0"/>
              <a:t> </a:t>
            </a:r>
            <a:r>
              <a:rPr lang="es-ES" dirty="0" err="1"/>
              <a:t>signout</a:t>
            </a:r>
            <a:r>
              <a:rPr lang="es-ES" dirty="0"/>
              <a:t>(</a:t>
            </a:r>
            <a:r>
              <a:rPr lang="es-ES" dirty="0" err="1"/>
              <a:t>request</a:t>
            </a:r>
            <a:r>
              <a:rPr lang="es-ES" dirty="0"/>
              <a:t>):</a:t>
            </a:r>
          </a:p>
          <a:p>
            <a:r>
              <a:rPr lang="es-ES" dirty="0"/>
              <a:t>    </a:t>
            </a:r>
            <a:r>
              <a:rPr lang="es-ES" dirty="0" err="1"/>
              <a:t>logout</a:t>
            </a:r>
            <a:r>
              <a:rPr lang="es-ES" dirty="0"/>
              <a:t>(</a:t>
            </a:r>
            <a:r>
              <a:rPr lang="es-ES" dirty="0" err="1"/>
              <a:t>request</a:t>
            </a:r>
            <a:r>
              <a:rPr lang="es-ES" dirty="0"/>
              <a:t>)</a:t>
            </a:r>
          </a:p>
          <a:p>
            <a:r>
              <a:rPr lang="es-ES" dirty="0"/>
              <a:t>    </a:t>
            </a:r>
            <a:r>
              <a:rPr lang="es-ES" dirty="0" err="1"/>
              <a:t>return</a:t>
            </a:r>
            <a:r>
              <a:rPr lang="es-ES" dirty="0"/>
              <a:t> </a:t>
            </a:r>
            <a:r>
              <a:rPr lang="es-ES" dirty="0" err="1"/>
              <a:t>redirect</a:t>
            </a:r>
            <a:r>
              <a:rPr lang="es-ES" dirty="0"/>
              <a:t>('home')</a:t>
            </a:r>
          </a:p>
          <a:p>
            <a:endParaRPr lang="es-ES" dirty="0"/>
          </a:p>
          <a:p>
            <a:r>
              <a:rPr lang="es-ES" dirty="0" err="1"/>
              <a:t>def</a:t>
            </a:r>
            <a:r>
              <a:rPr lang="es-ES" dirty="0"/>
              <a:t> </a:t>
            </a:r>
            <a:r>
              <a:rPr lang="es-ES" dirty="0" err="1"/>
              <a:t>signin</a:t>
            </a:r>
            <a:r>
              <a:rPr lang="es-ES" dirty="0"/>
              <a:t>(</a:t>
            </a:r>
            <a:r>
              <a:rPr lang="es-ES" dirty="0" err="1"/>
              <a:t>request</a:t>
            </a:r>
            <a:r>
              <a:rPr lang="es-ES" dirty="0"/>
              <a:t>):</a:t>
            </a:r>
          </a:p>
          <a:p>
            <a:r>
              <a:rPr lang="es-ES" dirty="0"/>
              <a:t>    </a:t>
            </a:r>
            <a:r>
              <a:rPr lang="es-ES" dirty="0" err="1"/>
              <a:t>return</a:t>
            </a:r>
            <a:r>
              <a:rPr lang="es-ES" dirty="0"/>
              <a:t> render(</a:t>
            </a:r>
            <a:r>
              <a:rPr lang="es-ES" dirty="0" err="1"/>
              <a:t>request</a:t>
            </a:r>
            <a:r>
              <a:rPr lang="es-ES" dirty="0"/>
              <a:t>, 'signin.html', {'</a:t>
            </a:r>
            <a:r>
              <a:rPr lang="es-ES" dirty="0" err="1"/>
              <a:t>form</a:t>
            </a:r>
            <a:r>
              <a:rPr lang="es-ES" dirty="0"/>
              <a:t>': </a:t>
            </a:r>
            <a:r>
              <a:rPr lang="es-ES" dirty="0" err="1"/>
              <a:t>AuthenticationForm</a:t>
            </a:r>
            <a:r>
              <a:rPr lang="es-ES" dirty="0"/>
              <a:t>})</a:t>
            </a:r>
          </a:p>
          <a:p>
            <a:endParaRPr lang="es-ES" dirty="0"/>
          </a:p>
          <a:p>
            <a:r>
              <a:rPr lang="es-ES" dirty="0"/>
              <a:t>--------------signin.html</a:t>
            </a:r>
          </a:p>
          <a:p>
            <a:r>
              <a:rPr lang="es-ES" dirty="0"/>
              <a:t>{% </a:t>
            </a:r>
            <a:r>
              <a:rPr lang="es-ES" dirty="0" err="1"/>
              <a:t>extends</a:t>
            </a:r>
            <a:r>
              <a:rPr lang="es-ES" dirty="0"/>
              <a:t> 'base.html' %}</a:t>
            </a:r>
          </a:p>
          <a:p>
            <a:endParaRPr lang="es-ES" dirty="0"/>
          </a:p>
          <a:p>
            <a:r>
              <a:rPr lang="es-ES" dirty="0"/>
              <a:t>{% block </a:t>
            </a:r>
            <a:r>
              <a:rPr lang="es-ES" dirty="0" err="1"/>
              <a:t>content</a:t>
            </a:r>
            <a:r>
              <a:rPr lang="es-ES" dirty="0"/>
              <a:t> %}</a:t>
            </a:r>
          </a:p>
          <a:p>
            <a:r>
              <a:rPr lang="es-ES" dirty="0"/>
              <a:t>&lt;h1&gt;</a:t>
            </a:r>
            <a:r>
              <a:rPr lang="es-ES" dirty="0" err="1"/>
              <a:t>Signin</a:t>
            </a:r>
            <a:r>
              <a:rPr lang="es-ES" dirty="0"/>
              <a:t>&lt;/h1&gt;</a:t>
            </a:r>
          </a:p>
          <a:p>
            <a:endParaRPr lang="es-ES" dirty="0"/>
          </a:p>
          <a:p>
            <a:r>
              <a:rPr lang="es-ES" dirty="0"/>
              <a:t>{{</a:t>
            </a:r>
            <a:r>
              <a:rPr lang="es-ES" dirty="0" err="1"/>
              <a:t>form</a:t>
            </a:r>
            <a:r>
              <a:rPr lang="es-ES" dirty="0"/>
              <a:t>}}</a:t>
            </a:r>
          </a:p>
          <a:p>
            <a:endParaRPr lang="es-ES" dirty="0"/>
          </a:p>
          <a:p>
            <a:endParaRPr lang="es-ES" dirty="0"/>
          </a:p>
          <a:p>
            <a:r>
              <a:rPr lang="es-ES" dirty="0"/>
              <a:t>{% </a:t>
            </a:r>
            <a:r>
              <a:rPr lang="es-ES" dirty="0" err="1"/>
              <a:t>endblock</a:t>
            </a:r>
            <a:r>
              <a:rPr lang="es-ES" dirty="0"/>
              <a:t> %}</a:t>
            </a: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CB2ECC-6EF9-4B65-8CE7-04173D03777D}" type="slidenum">
              <a:rPr kumimoji="0" lang="es-E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s-E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2058985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------views.py</a:t>
            </a:r>
          </a:p>
          <a:p>
            <a:r>
              <a:rPr lang="es-ES" dirty="0" err="1"/>
              <a:t>from</a:t>
            </a:r>
            <a:r>
              <a:rPr lang="es-ES" dirty="0"/>
              <a:t> </a:t>
            </a:r>
            <a:r>
              <a:rPr lang="es-ES" dirty="0" err="1"/>
              <a:t>django.shortcuts</a:t>
            </a:r>
            <a:r>
              <a:rPr lang="es-ES" dirty="0"/>
              <a:t> </a:t>
            </a:r>
            <a:r>
              <a:rPr lang="es-ES" dirty="0" err="1"/>
              <a:t>import</a:t>
            </a:r>
            <a:r>
              <a:rPr lang="es-ES" dirty="0"/>
              <a:t> render, </a:t>
            </a:r>
            <a:r>
              <a:rPr lang="es-ES" dirty="0" err="1"/>
              <a:t>redirect</a:t>
            </a:r>
            <a:endParaRPr lang="es-ES" dirty="0"/>
          </a:p>
          <a:p>
            <a:r>
              <a:rPr lang="es-ES" dirty="0" err="1"/>
              <a:t>from</a:t>
            </a:r>
            <a:r>
              <a:rPr lang="es-ES" dirty="0"/>
              <a:t> </a:t>
            </a:r>
            <a:r>
              <a:rPr lang="es-ES" dirty="0" err="1"/>
              <a:t>django.contrib.auth.forms</a:t>
            </a:r>
            <a:r>
              <a:rPr lang="es-ES" dirty="0"/>
              <a:t> </a:t>
            </a:r>
            <a:r>
              <a:rPr lang="es-ES" dirty="0" err="1"/>
              <a:t>import</a:t>
            </a:r>
            <a:r>
              <a:rPr lang="es-ES" dirty="0"/>
              <a:t> </a:t>
            </a:r>
            <a:r>
              <a:rPr lang="es-ES" dirty="0" err="1"/>
              <a:t>UserCreationForm</a:t>
            </a:r>
            <a:endParaRPr lang="es-ES" dirty="0"/>
          </a:p>
          <a:p>
            <a:r>
              <a:rPr lang="es-ES" dirty="0" err="1"/>
              <a:t>from</a:t>
            </a:r>
            <a:r>
              <a:rPr lang="es-ES" dirty="0"/>
              <a:t> </a:t>
            </a:r>
            <a:r>
              <a:rPr lang="es-ES" dirty="0" err="1"/>
              <a:t>django.contrib.auth.forms</a:t>
            </a:r>
            <a:r>
              <a:rPr lang="es-ES" dirty="0"/>
              <a:t> </a:t>
            </a:r>
            <a:r>
              <a:rPr lang="es-ES" dirty="0" err="1"/>
              <a:t>import</a:t>
            </a:r>
            <a:r>
              <a:rPr lang="es-ES" dirty="0"/>
              <a:t> </a:t>
            </a:r>
            <a:r>
              <a:rPr lang="es-ES" dirty="0" err="1"/>
              <a:t>AuthenticationForm</a:t>
            </a:r>
            <a:endParaRPr lang="es-ES" dirty="0"/>
          </a:p>
          <a:p>
            <a:r>
              <a:rPr lang="es-ES" dirty="0" err="1"/>
              <a:t>from</a:t>
            </a:r>
            <a:r>
              <a:rPr lang="es-ES" dirty="0"/>
              <a:t> </a:t>
            </a:r>
            <a:r>
              <a:rPr lang="es-ES" dirty="0" err="1"/>
              <a:t>django.contrib.auth.models</a:t>
            </a:r>
            <a:r>
              <a:rPr lang="es-ES" dirty="0"/>
              <a:t> </a:t>
            </a:r>
            <a:r>
              <a:rPr lang="es-ES" dirty="0" err="1"/>
              <a:t>import</a:t>
            </a:r>
            <a:r>
              <a:rPr lang="es-ES" dirty="0"/>
              <a:t> </a:t>
            </a:r>
            <a:r>
              <a:rPr lang="es-ES" dirty="0" err="1"/>
              <a:t>User</a:t>
            </a:r>
            <a:endParaRPr lang="es-ES" dirty="0"/>
          </a:p>
          <a:p>
            <a:r>
              <a:rPr lang="es-ES" dirty="0" err="1"/>
              <a:t>from</a:t>
            </a:r>
            <a:r>
              <a:rPr lang="es-ES" dirty="0"/>
              <a:t> </a:t>
            </a:r>
            <a:r>
              <a:rPr lang="es-ES" dirty="0" err="1"/>
              <a:t>django.contrib.auth</a:t>
            </a:r>
            <a:r>
              <a:rPr lang="es-ES" dirty="0"/>
              <a:t> </a:t>
            </a:r>
            <a:r>
              <a:rPr lang="es-ES" dirty="0" err="1"/>
              <a:t>import</a:t>
            </a:r>
            <a:r>
              <a:rPr lang="es-ES" dirty="0"/>
              <a:t> </a:t>
            </a:r>
            <a:r>
              <a:rPr lang="es-ES" dirty="0" err="1"/>
              <a:t>login,logout</a:t>
            </a:r>
            <a:endParaRPr lang="es-ES" dirty="0"/>
          </a:p>
          <a:p>
            <a:r>
              <a:rPr lang="es-ES" dirty="0" err="1"/>
              <a:t>from</a:t>
            </a:r>
            <a:r>
              <a:rPr lang="es-ES" dirty="0"/>
              <a:t> </a:t>
            </a:r>
            <a:r>
              <a:rPr lang="es-ES" dirty="0" err="1"/>
              <a:t>django.db</a:t>
            </a:r>
            <a:r>
              <a:rPr lang="es-ES" dirty="0"/>
              <a:t> </a:t>
            </a:r>
            <a:r>
              <a:rPr lang="es-ES" dirty="0" err="1"/>
              <a:t>import</a:t>
            </a:r>
            <a:r>
              <a:rPr lang="es-ES" dirty="0"/>
              <a:t> </a:t>
            </a:r>
            <a:r>
              <a:rPr lang="es-ES" dirty="0" err="1"/>
              <a:t>IntegrityError</a:t>
            </a:r>
            <a:endParaRPr lang="es-ES" dirty="0"/>
          </a:p>
          <a:p>
            <a:endParaRPr lang="es-ES" dirty="0"/>
          </a:p>
          <a:p>
            <a:r>
              <a:rPr lang="es-ES" dirty="0" err="1"/>
              <a:t>def</a:t>
            </a:r>
            <a:r>
              <a:rPr lang="es-ES" dirty="0"/>
              <a:t> home(</a:t>
            </a:r>
            <a:r>
              <a:rPr lang="es-ES" dirty="0" err="1"/>
              <a:t>request</a:t>
            </a:r>
            <a:r>
              <a:rPr lang="es-ES" dirty="0"/>
              <a:t>):</a:t>
            </a:r>
          </a:p>
          <a:p>
            <a:r>
              <a:rPr lang="es-ES" dirty="0"/>
              <a:t>    </a:t>
            </a:r>
            <a:r>
              <a:rPr lang="es-ES" dirty="0" err="1"/>
              <a:t>return</a:t>
            </a:r>
            <a:r>
              <a:rPr lang="es-ES" dirty="0"/>
              <a:t> render(</a:t>
            </a:r>
            <a:r>
              <a:rPr lang="es-ES" dirty="0" err="1"/>
              <a:t>request</a:t>
            </a:r>
            <a:r>
              <a:rPr lang="es-ES" dirty="0"/>
              <a:t>, "home.html")</a:t>
            </a:r>
          </a:p>
          <a:p>
            <a:endParaRPr lang="es-ES" dirty="0"/>
          </a:p>
          <a:p>
            <a:r>
              <a:rPr lang="es-ES" dirty="0" err="1"/>
              <a:t>def</a:t>
            </a:r>
            <a:r>
              <a:rPr lang="es-ES" dirty="0"/>
              <a:t> </a:t>
            </a:r>
            <a:r>
              <a:rPr lang="es-ES" dirty="0" err="1"/>
              <a:t>signup</a:t>
            </a:r>
            <a:r>
              <a:rPr lang="es-ES" dirty="0"/>
              <a:t>(</a:t>
            </a:r>
            <a:r>
              <a:rPr lang="es-ES" dirty="0" err="1"/>
              <a:t>request</a:t>
            </a:r>
            <a:r>
              <a:rPr lang="es-ES" dirty="0"/>
              <a:t>):</a:t>
            </a:r>
          </a:p>
          <a:p>
            <a:r>
              <a:rPr lang="es-ES" dirty="0"/>
              <a:t>    </a:t>
            </a:r>
            <a:r>
              <a:rPr lang="es-ES" dirty="0" err="1"/>
              <a:t>if</a:t>
            </a:r>
            <a:r>
              <a:rPr lang="es-ES" dirty="0"/>
              <a:t> </a:t>
            </a:r>
            <a:r>
              <a:rPr lang="es-ES" dirty="0" err="1"/>
              <a:t>request.method</a:t>
            </a:r>
            <a:r>
              <a:rPr lang="es-ES" dirty="0"/>
              <a:t> == "GET":</a:t>
            </a:r>
          </a:p>
          <a:p>
            <a:r>
              <a:rPr lang="es-ES" dirty="0"/>
              <a:t>        </a:t>
            </a:r>
            <a:r>
              <a:rPr lang="es-ES" dirty="0" err="1"/>
              <a:t>return</a:t>
            </a:r>
            <a:r>
              <a:rPr lang="es-ES" dirty="0"/>
              <a:t> render(</a:t>
            </a:r>
            <a:r>
              <a:rPr lang="es-ES" dirty="0" err="1"/>
              <a:t>request</a:t>
            </a:r>
            <a:r>
              <a:rPr lang="es-ES" dirty="0"/>
              <a:t>, "signup.html", {"</a:t>
            </a:r>
            <a:r>
              <a:rPr lang="es-ES" dirty="0" err="1"/>
              <a:t>form</a:t>
            </a:r>
            <a:r>
              <a:rPr lang="es-ES" dirty="0"/>
              <a:t>": </a:t>
            </a:r>
            <a:r>
              <a:rPr lang="es-ES" dirty="0" err="1"/>
              <a:t>UserCreationForm</a:t>
            </a:r>
            <a:r>
              <a:rPr lang="es-ES" dirty="0"/>
              <a:t>})</a:t>
            </a:r>
          </a:p>
          <a:p>
            <a:r>
              <a:rPr lang="es-ES" dirty="0"/>
              <a:t>    </a:t>
            </a:r>
            <a:r>
              <a:rPr lang="es-ES" dirty="0" err="1"/>
              <a:t>else</a:t>
            </a:r>
            <a:r>
              <a:rPr lang="es-ES" dirty="0"/>
              <a:t>:</a:t>
            </a:r>
          </a:p>
          <a:p>
            <a:r>
              <a:rPr lang="es-ES" dirty="0"/>
              <a:t>        </a:t>
            </a:r>
            <a:r>
              <a:rPr lang="es-ES" dirty="0" err="1"/>
              <a:t>if</a:t>
            </a:r>
            <a:r>
              <a:rPr lang="es-ES" dirty="0"/>
              <a:t> </a:t>
            </a:r>
            <a:r>
              <a:rPr lang="es-ES" dirty="0" err="1"/>
              <a:t>request.POST</a:t>
            </a:r>
            <a:r>
              <a:rPr lang="es-ES" dirty="0"/>
              <a:t>["password1"] == </a:t>
            </a:r>
            <a:r>
              <a:rPr lang="es-ES" dirty="0" err="1"/>
              <a:t>request.POST</a:t>
            </a:r>
            <a:r>
              <a:rPr lang="es-ES" dirty="0"/>
              <a:t>["password2"]:</a:t>
            </a:r>
          </a:p>
          <a:p>
            <a:r>
              <a:rPr lang="es-ES" dirty="0"/>
              <a:t>            try:</a:t>
            </a:r>
          </a:p>
          <a:p>
            <a:r>
              <a:rPr lang="es-ES" dirty="0"/>
              <a:t>                </a:t>
            </a:r>
            <a:r>
              <a:rPr lang="es-ES" dirty="0" err="1"/>
              <a:t>user</a:t>
            </a:r>
            <a:r>
              <a:rPr lang="es-ES" dirty="0"/>
              <a:t> = </a:t>
            </a:r>
            <a:r>
              <a:rPr lang="es-ES" dirty="0" err="1"/>
              <a:t>User.objects.create_user</a:t>
            </a:r>
            <a:r>
              <a:rPr lang="es-ES" dirty="0"/>
              <a:t>(</a:t>
            </a:r>
          </a:p>
          <a:p>
            <a:r>
              <a:rPr lang="es-ES" dirty="0"/>
              <a:t>                    </a:t>
            </a:r>
            <a:r>
              <a:rPr lang="es-ES" dirty="0" err="1"/>
              <a:t>username</a:t>
            </a:r>
            <a:r>
              <a:rPr lang="es-ES" dirty="0"/>
              <a:t>=</a:t>
            </a:r>
            <a:r>
              <a:rPr lang="es-ES" dirty="0" err="1"/>
              <a:t>request.POST</a:t>
            </a:r>
            <a:r>
              <a:rPr lang="es-ES" dirty="0"/>
              <a:t>["</a:t>
            </a:r>
            <a:r>
              <a:rPr lang="es-ES" dirty="0" err="1"/>
              <a:t>username</a:t>
            </a:r>
            <a:r>
              <a:rPr lang="es-ES" dirty="0"/>
              <a:t>"],</a:t>
            </a:r>
          </a:p>
          <a:p>
            <a:r>
              <a:rPr lang="es-ES" dirty="0"/>
              <a:t>                    </a:t>
            </a:r>
            <a:r>
              <a:rPr lang="es-ES" dirty="0" err="1"/>
              <a:t>password</a:t>
            </a:r>
            <a:r>
              <a:rPr lang="es-ES" dirty="0"/>
              <a:t>=</a:t>
            </a:r>
            <a:r>
              <a:rPr lang="es-ES" dirty="0" err="1"/>
              <a:t>request.POST</a:t>
            </a:r>
            <a:r>
              <a:rPr lang="es-ES" dirty="0"/>
              <a:t>["password1"],</a:t>
            </a:r>
          </a:p>
          <a:p>
            <a:r>
              <a:rPr lang="es-ES" dirty="0"/>
              <a:t>                )</a:t>
            </a:r>
          </a:p>
          <a:p>
            <a:r>
              <a:rPr lang="es-ES" dirty="0"/>
              <a:t>                </a:t>
            </a:r>
            <a:r>
              <a:rPr lang="es-ES" dirty="0" err="1"/>
              <a:t>user.save</a:t>
            </a:r>
            <a:r>
              <a:rPr lang="es-ES" dirty="0"/>
              <a:t>()</a:t>
            </a:r>
          </a:p>
          <a:p>
            <a:r>
              <a:rPr lang="es-ES" dirty="0"/>
              <a:t>                </a:t>
            </a:r>
            <a:r>
              <a:rPr lang="es-ES" dirty="0" err="1"/>
              <a:t>login</a:t>
            </a:r>
            <a:r>
              <a:rPr lang="es-ES" dirty="0"/>
              <a:t>(</a:t>
            </a:r>
            <a:r>
              <a:rPr lang="es-ES" dirty="0" err="1"/>
              <a:t>request</a:t>
            </a:r>
            <a:r>
              <a:rPr lang="es-ES" dirty="0"/>
              <a:t>, </a:t>
            </a:r>
            <a:r>
              <a:rPr lang="es-ES" dirty="0" err="1"/>
              <a:t>user</a:t>
            </a:r>
            <a:r>
              <a:rPr lang="es-ES" dirty="0"/>
              <a:t>)</a:t>
            </a:r>
          </a:p>
          <a:p>
            <a:r>
              <a:rPr lang="es-ES" dirty="0"/>
              <a:t>                </a:t>
            </a:r>
            <a:r>
              <a:rPr lang="es-ES" dirty="0" err="1"/>
              <a:t>return</a:t>
            </a:r>
            <a:r>
              <a:rPr lang="es-ES" dirty="0"/>
              <a:t> </a:t>
            </a:r>
            <a:r>
              <a:rPr lang="es-ES" dirty="0" err="1"/>
              <a:t>redirect</a:t>
            </a:r>
            <a:r>
              <a:rPr lang="es-ES" dirty="0"/>
              <a:t>('</a:t>
            </a:r>
            <a:r>
              <a:rPr lang="es-ES" dirty="0" err="1"/>
              <a:t>tasks</a:t>
            </a:r>
            <a:r>
              <a:rPr lang="es-ES" dirty="0"/>
              <a:t>')</a:t>
            </a:r>
          </a:p>
          <a:p>
            <a:r>
              <a:rPr lang="es-ES" dirty="0"/>
              <a:t>            </a:t>
            </a:r>
            <a:r>
              <a:rPr lang="es-ES" dirty="0" err="1"/>
              <a:t>except</a:t>
            </a:r>
            <a:r>
              <a:rPr lang="es-ES" dirty="0"/>
              <a:t> </a:t>
            </a:r>
            <a:r>
              <a:rPr lang="es-ES" dirty="0" err="1"/>
              <a:t>IntegrityError</a:t>
            </a:r>
            <a:r>
              <a:rPr lang="es-ES" dirty="0"/>
              <a:t>:</a:t>
            </a:r>
          </a:p>
          <a:p>
            <a:r>
              <a:rPr lang="es-ES" dirty="0"/>
              <a:t>                </a:t>
            </a:r>
            <a:r>
              <a:rPr lang="es-ES" dirty="0" err="1"/>
              <a:t>return</a:t>
            </a:r>
            <a:r>
              <a:rPr lang="es-ES" dirty="0"/>
              <a:t> render(</a:t>
            </a:r>
          </a:p>
          <a:p>
            <a:r>
              <a:rPr lang="es-ES" dirty="0"/>
              <a:t>                    </a:t>
            </a:r>
            <a:r>
              <a:rPr lang="es-ES" dirty="0" err="1"/>
              <a:t>request</a:t>
            </a:r>
            <a:r>
              <a:rPr lang="es-ES" dirty="0"/>
              <a:t>,</a:t>
            </a:r>
          </a:p>
          <a:p>
            <a:r>
              <a:rPr lang="es-ES" dirty="0"/>
              <a:t>                    "signup.html",</a:t>
            </a:r>
          </a:p>
          <a:p>
            <a:r>
              <a:rPr lang="es-ES" dirty="0"/>
              <a:t>                    {"</a:t>
            </a:r>
            <a:r>
              <a:rPr lang="es-ES" dirty="0" err="1"/>
              <a:t>form</a:t>
            </a:r>
            <a:r>
              <a:rPr lang="es-ES" dirty="0"/>
              <a:t>": </a:t>
            </a:r>
            <a:r>
              <a:rPr lang="es-ES" dirty="0" err="1"/>
              <a:t>UserCreationForm</a:t>
            </a:r>
            <a:r>
              <a:rPr lang="es-ES" dirty="0"/>
              <a:t>, "error": "</a:t>
            </a:r>
            <a:r>
              <a:rPr lang="es-ES" dirty="0" err="1"/>
              <a:t>Username</a:t>
            </a:r>
            <a:r>
              <a:rPr lang="es-ES" dirty="0"/>
              <a:t> </a:t>
            </a:r>
            <a:r>
              <a:rPr lang="es-ES" dirty="0" err="1"/>
              <a:t>already</a:t>
            </a:r>
            <a:r>
              <a:rPr lang="es-ES" dirty="0"/>
              <a:t> </a:t>
            </a:r>
            <a:r>
              <a:rPr lang="es-ES" dirty="0" err="1"/>
              <a:t>exists</a:t>
            </a:r>
            <a:r>
              <a:rPr lang="es-ES" dirty="0"/>
              <a:t>"},</a:t>
            </a:r>
          </a:p>
          <a:p>
            <a:r>
              <a:rPr lang="es-ES" dirty="0"/>
              <a:t>                )</a:t>
            </a:r>
          </a:p>
          <a:p>
            <a:r>
              <a:rPr lang="es-ES" dirty="0"/>
              <a:t>        </a:t>
            </a:r>
            <a:r>
              <a:rPr lang="es-ES" dirty="0" err="1"/>
              <a:t>return</a:t>
            </a:r>
            <a:r>
              <a:rPr lang="es-ES" dirty="0"/>
              <a:t> render(</a:t>
            </a:r>
          </a:p>
          <a:p>
            <a:r>
              <a:rPr lang="es-ES" dirty="0"/>
              <a:t>            </a:t>
            </a:r>
            <a:r>
              <a:rPr lang="es-ES" dirty="0" err="1"/>
              <a:t>request</a:t>
            </a:r>
            <a:r>
              <a:rPr lang="es-ES" dirty="0"/>
              <a:t>,</a:t>
            </a:r>
          </a:p>
          <a:p>
            <a:r>
              <a:rPr lang="es-ES" dirty="0"/>
              <a:t>            "signup.html",</a:t>
            </a:r>
          </a:p>
          <a:p>
            <a:r>
              <a:rPr lang="es-ES" dirty="0"/>
              <a:t>            {"</a:t>
            </a:r>
            <a:r>
              <a:rPr lang="es-ES" dirty="0" err="1"/>
              <a:t>form</a:t>
            </a:r>
            <a:r>
              <a:rPr lang="es-ES" dirty="0"/>
              <a:t>": </a:t>
            </a:r>
            <a:r>
              <a:rPr lang="es-ES" dirty="0" err="1"/>
              <a:t>UserCreationForm</a:t>
            </a:r>
            <a:r>
              <a:rPr lang="es-ES" dirty="0"/>
              <a:t>, "error": "</a:t>
            </a:r>
            <a:r>
              <a:rPr lang="es-ES" dirty="0" err="1"/>
              <a:t>Password</a:t>
            </a:r>
            <a:r>
              <a:rPr lang="es-ES" dirty="0"/>
              <a:t> do </a:t>
            </a:r>
            <a:r>
              <a:rPr lang="es-ES" dirty="0" err="1"/>
              <a:t>not</a:t>
            </a:r>
            <a:r>
              <a:rPr lang="es-ES" dirty="0"/>
              <a:t> match"},</a:t>
            </a:r>
          </a:p>
          <a:p>
            <a:r>
              <a:rPr lang="es-ES" dirty="0"/>
              <a:t>        )</a:t>
            </a:r>
          </a:p>
          <a:p>
            <a:endParaRPr lang="es-ES" dirty="0"/>
          </a:p>
          <a:p>
            <a:r>
              <a:rPr lang="es-ES" dirty="0" err="1"/>
              <a:t>def</a:t>
            </a:r>
            <a:r>
              <a:rPr lang="es-ES" dirty="0"/>
              <a:t> </a:t>
            </a:r>
            <a:r>
              <a:rPr lang="es-ES" dirty="0" err="1"/>
              <a:t>tasks</a:t>
            </a:r>
            <a:r>
              <a:rPr lang="es-ES" dirty="0"/>
              <a:t>(</a:t>
            </a:r>
            <a:r>
              <a:rPr lang="es-ES" dirty="0" err="1"/>
              <a:t>request</a:t>
            </a:r>
            <a:r>
              <a:rPr lang="es-ES" dirty="0"/>
              <a:t>):</a:t>
            </a:r>
          </a:p>
          <a:p>
            <a:r>
              <a:rPr lang="es-ES" dirty="0"/>
              <a:t>    </a:t>
            </a:r>
            <a:r>
              <a:rPr lang="es-ES" dirty="0" err="1"/>
              <a:t>return</a:t>
            </a:r>
            <a:r>
              <a:rPr lang="es-ES" dirty="0"/>
              <a:t> render(</a:t>
            </a:r>
            <a:r>
              <a:rPr lang="es-ES" dirty="0" err="1"/>
              <a:t>request</a:t>
            </a:r>
            <a:r>
              <a:rPr lang="es-ES" dirty="0"/>
              <a:t>, 'tasks.html')</a:t>
            </a:r>
          </a:p>
          <a:p>
            <a:endParaRPr lang="es-ES" dirty="0"/>
          </a:p>
          <a:p>
            <a:r>
              <a:rPr lang="es-ES" dirty="0" err="1"/>
              <a:t>def</a:t>
            </a:r>
            <a:r>
              <a:rPr lang="es-ES" dirty="0"/>
              <a:t> </a:t>
            </a:r>
            <a:r>
              <a:rPr lang="es-ES" dirty="0" err="1"/>
              <a:t>signout</a:t>
            </a:r>
            <a:r>
              <a:rPr lang="es-ES" dirty="0"/>
              <a:t>(</a:t>
            </a:r>
            <a:r>
              <a:rPr lang="es-ES" dirty="0" err="1"/>
              <a:t>request</a:t>
            </a:r>
            <a:r>
              <a:rPr lang="es-ES" dirty="0"/>
              <a:t>):</a:t>
            </a:r>
          </a:p>
          <a:p>
            <a:r>
              <a:rPr lang="es-ES" dirty="0"/>
              <a:t>    </a:t>
            </a:r>
            <a:r>
              <a:rPr lang="es-ES" dirty="0" err="1"/>
              <a:t>logout</a:t>
            </a:r>
            <a:r>
              <a:rPr lang="es-ES" dirty="0"/>
              <a:t>(</a:t>
            </a:r>
            <a:r>
              <a:rPr lang="es-ES" dirty="0" err="1"/>
              <a:t>request</a:t>
            </a:r>
            <a:r>
              <a:rPr lang="es-ES" dirty="0"/>
              <a:t>)</a:t>
            </a:r>
          </a:p>
          <a:p>
            <a:r>
              <a:rPr lang="es-ES" dirty="0"/>
              <a:t>    </a:t>
            </a:r>
            <a:r>
              <a:rPr lang="es-ES" dirty="0" err="1"/>
              <a:t>return</a:t>
            </a:r>
            <a:r>
              <a:rPr lang="es-ES" dirty="0"/>
              <a:t> </a:t>
            </a:r>
            <a:r>
              <a:rPr lang="es-ES" dirty="0" err="1"/>
              <a:t>redirect</a:t>
            </a:r>
            <a:r>
              <a:rPr lang="es-ES" dirty="0"/>
              <a:t>('home')</a:t>
            </a:r>
          </a:p>
          <a:p>
            <a:endParaRPr lang="es-ES" dirty="0"/>
          </a:p>
          <a:p>
            <a:r>
              <a:rPr lang="es-ES" dirty="0" err="1"/>
              <a:t>def</a:t>
            </a:r>
            <a:r>
              <a:rPr lang="es-ES" dirty="0"/>
              <a:t> </a:t>
            </a:r>
            <a:r>
              <a:rPr lang="es-ES" dirty="0" err="1"/>
              <a:t>signin</a:t>
            </a:r>
            <a:r>
              <a:rPr lang="es-ES" dirty="0"/>
              <a:t>(</a:t>
            </a:r>
            <a:r>
              <a:rPr lang="es-ES" dirty="0" err="1"/>
              <a:t>request</a:t>
            </a:r>
            <a:r>
              <a:rPr lang="es-ES" dirty="0"/>
              <a:t>):</a:t>
            </a:r>
          </a:p>
          <a:p>
            <a:r>
              <a:rPr lang="es-ES" dirty="0"/>
              <a:t>    </a:t>
            </a:r>
            <a:r>
              <a:rPr lang="es-ES" dirty="0" err="1"/>
              <a:t>if</a:t>
            </a:r>
            <a:r>
              <a:rPr lang="es-ES" dirty="0"/>
              <a:t> </a:t>
            </a:r>
            <a:r>
              <a:rPr lang="es-ES" dirty="0" err="1"/>
              <a:t>request.method</a:t>
            </a:r>
            <a:r>
              <a:rPr lang="es-ES" dirty="0"/>
              <a:t> == 'GET':</a:t>
            </a:r>
          </a:p>
          <a:p>
            <a:r>
              <a:rPr lang="es-ES" dirty="0"/>
              <a:t>        </a:t>
            </a:r>
            <a:r>
              <a:rPr lang="es-ES" dirty="0" err="1"/>
              <a:t>return</a:t>
            </a:r>
            <a:r>
              <a:rPr lang="es-ES" dirty="0"/>
              <a:t> render(</a:t>
            </a:r>
            <a:r>
              <a:rPr lang="es-ES" dirty="0" err="1"/>
              <a:t>request</a:t>
            </a:r>
            <a:r>
              <a:rPr lang="es-ES" dirty="0"/>
              <a:t>, 'signin.html', </a:t>
            </a:r>
          </a:p>
          <a:p>
            <a:r>
              <a:rPr lang="es-ES" dirty="0"/>
              <a:t>                  {'</a:t>
            </a:r>
            <a:r>
              <a:rPr lang="es-ES" dirty="0" err="1"/>
              <a:t>form</a:t>
            </a:r>
            <a:r>
              <a:rPr lang="es-ES" dirty="0"/>
              <a:t>': </a:t>
            </a:r>
            <a:r>
              <a:rPr lang="es-ES" dirty="0" err="1"/>
              <a:t>AuthenticationForm</a:t>
            </a:r>
            <a:r>
              <a:rPr lang="es-ES" dirty="0"/>
              <a:t>})</a:t>
            </a:r>
          </a:p>
          <a:p>
            <a:r>
              <a:rPr lang="es-ES" dirty="0"/>
              <a:t>    </a:t>
            </a:r>
            <a:r>
              <a:rPr lang="es-ES" dirty="0" err="1"/>
              <a:t>else</a:t>
            </a:r>
            <a:r>
              <a:rPr lang="es-ES" dirty="0"/>
              <a:t>:</a:t>
            </a:r>
          </a:p>
          <a:p>
            <a:r>
              <a:rPr lang="es-ES" dirty="0"/>
              <a:t>        </a:t>
            </a:r>
            <a:r>
              <a:rPr lang="es-ES" dirty="0" err="1"/>
              <a:t>print</a:t>
            </a:r>
            <a:r>
              <a:rPr lang="es-ES" dirty="0"/>
              <a:t>(</a:t>
            </a:r>
            <a:r>
              <a:rPr lang="es-ES" dirty="0" err="1"/>
              <a:t>request.POST</a:t>
            </a:r>
            <a:r>
              <a:rPr lang="es-ES" dirty="0"/>
              <a:t>)</a:t>
            </a:r>
          </a:p>
          <a:p>
            <a:r>
              <a:rPr lang="es-ES" dirty="0"/>
              <a:t>        </a:t>
            </a:r>
            <a:r>
              <a:rPr lang="es-ES" dirty="0" err="1"/>
              <a:t>return</a:t>
            </a:r>
            <a:r>
              <a:rPr lang="es-ES" dirty="0"/>
              <a:t> render(</a:t>
            </a:r>
            <a:r>
              <a:rPr lang="es-ES" dirty="0" err="1"/>
              <a:t>request</a:t>
            </a:r>
            <a:r>
              <a:rPr lang="es-ES" dirty="0"/>
              <a:t>, 'signin.html', </a:t>
            </a:r>
          </a:p>
          <a:p>
            <a:r>
              <a:rPr lang="es-ES" dirty="0"/>
              <a:t>                  {'</a:t>
            </a:r>
            <a:r>
              <a:rPr lang="es-ES" dirty="0" err="1"/>
              <a:t>form</a:t>
            </a:r>
            <a:r>
              <a:rPr lang="es-ES" dirty="0"/>
              <a:t>': </a:t>
            </a:r>
            <a:r>
              <a:rPr lang="es-ES" dirty="0" err="1"/>
              <a:t>AuthenticationForm</a:t>
            </a:r>
            <a:r>
              <a:rPr lang="es-ES" dirty="0"/>
              <a:t>})</a:t>
            </a:r>
          </a:p>
          <a:p>
            <a:endParaRPr lang="es-ES" dirty="0"/>
          </a:p>
          <a:p>
            <a:r>
              <a:rPr lang="es-ES" dirty="0"/>
              <a:t>-----------signin.html</a:t>
            </a:r>
          </a:p>
          <a:p>
            <a:r>
              <a:rPr lang="es-ES" dirty="0"/>
              <a:t>{% </a:t>
            </a:r>
            <a:r>
              <a:rPr lang="es-ES" dirty="0" err="1"/>
              <a:t>extends</a:t>
            </a:r>
            <a:r>
              <a:rPr lang="es-ES" dirty="0"/>
              <a:t> 'base.html' %}</a:t>
            </a:r>
          </a:p>
          <a:p>
            <a:endParaRPr lang="es-ES" dirty="0"/>
          </a:p>
          <a:p>
            <a:r>
              <a:rPr lang="es-ES" dirty="0"/>
              <a:t>{% block </a:t>
            </a:r>
            <a:r>
              <a:rPr lang="es-ES" dirty="0" err="1"/>
              <a:t>content</a:t>
            </a:r>
            <a:r>
              <a:rPr lang="es-ES" dirty="0"/>
              <a:t> %}</a:t>
            </a:r>
          </a:p>
          <a:p>
            <a:r>
              <a:rPr lang="es-ES" dirty="0"/>
              <a:t>&lt;h1&gt;</a:t>
            </a:r>
            <a:r>
              <a:rPr lang="es-ES" dirty="0" err="1"/>
              <a:t>Signin</a:t>
            </a:r>
            <a:r>
              <a:rPr lang="es-ES" dirty="0"/>
              <a:t>&lt;/h1&gt;</a:t>
            </a:r>
          </a:p>
          <a:p>
            <a:endParaRPr lang="es-ES" dirty="0"/>
          </a:p>
          <a:p>
            <a:r>
              <a:rPr lang="es-ES" dirty="0"/>
              <a:t>&lt;</a:t>
            </a:r>
            <a:r>
              <a:rPr lang="es-ES" dirty="0" err="1"/>
              <a:t>form</a:t>
            </a:r>
            <a:r>
              <a:rPr lang="es-ES" dirty="0"/>
              <a:t> </a:t>
            </a:r>
            <a:r>
              <a:rPr lang="es-ES" dirty="0" err="1"/>
              <a:t>action</a:t>
            </a:r>
            <a:r>
              <a:rPr lang="es-ES" dirty="0"/>
              <a:t>="/</a:t>
            </a:r>
            <a:r>
              <a:rPr lang="es-ES" dirty="0" err="1"/>
              <a:t>signin</a:t>
            </a:r>
            <a:r>
              <a:rPr lang="es-ES" dirty="0"/>
              <a:t>/" </a:t>
            </a:r>
            <a:r>
              <a:rPr lang="es-ES" dirty="0" err="1"/>
              <a:t>method</a:t>
            </a:r>
            <a:r>
              <a:rPr lang="es-ES" dirty="0"/>
              <a:t>="POST"&gt;</a:t>
            </a:r>
          </a:p>
          <a:p>
            <a:r>
              <a:rPr lang="es-ES" dirty="0"/>
              <a:t>    {% </a:t>
            </a:r>
            <a:r>
              <a:rPr lang="es-ES" dirty="0" err="1"/>
              <a:t>csrf_token</a:t>
            </a:r>
            <a:r>
              <a:rPr lang="es-ES" dirty="0"/>
              <a:t> %}</a:t>
            </a:r>
          </a:p>
          <a:p>
            <a:r>
              <a:rPr lang="es-ES" dirty="0"/>
              <a:t>    {{</a:t>
            </a:r>
            <a:r>
              <a:rPr lang="es-ES" dirty="0" err="1"/>
              <a:t>form.as_p</a:t>
            </a:r>
            <a:r>
              <a:rPr lang="es-ES" dirty="0"/>
              <a:t>}}</a:t>
            </a:r>
          </a:p>
          <a:p>
            <a:r>
              <a:rPr lang="es-ES" dirty="0"/>
              <a:t>    &lt;</a:t>
            </a:r>
            <a:r>
              <a:rPr lang="es-ES" dirty="0" err="1"/>
              <a:t>button</a:t>
            </a:r>
            <a:r>
              <a:rPr lang="es-ES" dirty="0"/>
              <a:t>&gt;</a:t>
            </a:r>
          </a:p>
          <a:p>
            <a:r>
              <a:rPr lang="es-ES" dirty="0"/>
              <a:t>        </a:t>
            </a:r>
            <a:r>
              <a:rPr lang="es-ES" dirty="0" err="1"/>
              <a:t>Signin</a:t>
            </a:r>
            <a:endParaRPr lang="es-ES" dirty="0"/>
          </a:p>
          <a:p>
            <a:r>
              <a:rPr lang="es-ES" dirty="0"/>
              <a:t>    &lt;/</a:t>
            </a:r>
            <a:r>
              <a:rPr lang="es-ES" dirty="0" err="1"/>
              <a:t>button</a:t>
            </a:r>
            <a:r>
              <a:rPr lang="es-ES" dirty="0"/>
              <a:t>&gt;</a:t>
            </a:r>
          </a:p>
          <a:p>
            <a:r>
              <a:rPr lang="es-ES" dirty="0"/>
              <a:t>&lt;/</a:t>
            </a:r>
            <a:r>
              <a:rPr lang="es-ES" dirty="0" err="1"/>
              <a:t>form</a:t>
            </a:r>
            <a:r>
              <a:rPr lang="es-ES" dirty="0"/>
              <a:t>&gt;</a:t>
            </a:r>
          </a:p>
          <a:p>
            <a:endParaRPr lang="es-ES" dirty="0"/>
          </a:p>
          <a:p>
            <a:r>
              <a:rPr lang="es-ES" dirty="0"/>
              <a:t>{% </a:t>
            </a:r>
            <a:r>
              <a:rPr lang="es-ES" dirty="0" err="1"/>
              <a:t>endblock</a:t>
            </a:r>
            <a:r>
              <a:rPr lang="es-ES" dirty="0"/>
              <a:t> %}</a:t>
            </a: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CB2ECC-6EF9-4B65-8CE7-04173D03777D}" type="slidenum">
              <a:rPr kumimoji="0" lang="es-E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s-E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5960680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------views.py (ACTUALIZAR TODO)</a:t>
            </a:r>
          </a:p>
          <a:p>
            <a:r>
              <a:rPr lang="es-ES" dirty="0" err="1"/>
              <a:t>from</a:t>
            </a:r>
            <a:r>
              <a:rPr lang="es-ES" dirty="0"/>
              <a:t> </a:t>
            </a:r>
            <a:r>
              <a:rPr lang="es-ES" dirty="0" err="1"/>
              <a:t>django.shortcuts</a:t>
            </a:r>
            <a:r>
              <a:rPr lang="es-ES" dirty="0"/>
              <a:t> </a:t>
            </a:r>
            <a:r>
              <a:rPr lang="es-ES" dirty="0" err="1"/>
              <a:t>import</a:t>
            </a:r>
            <a:r>
              <a:rPr lang="es-ES" dirty="0"/>
              <a:t> render, </a:t>
            </a:r>
            <a:r>
              <a:rPr lang="es-ES" dirty="0" err="1"/>
              <a:t>redirect</a:t>
            </a:r>
            <a:endParaRPr lang="es-ES" dirty="0"/>
          </a:p>
          <a:p>
            <a:r>
              <a:rPr lang="es-ES" dirty="0" err="1"/>
              <a:t>from</a:t>
            </a:r>
            <a:r>
              <a:rPr lang="es-ES" dirty="0"/>
              <a:t> </a:t>
            </a:r>
            <a:r>
              <a:rPr lang="es-ES" dirty="0" err="1"/>
              <a:t>django.contrib.auth.forms</a:t>
            </a:r>
            <a:r>
              <a:rPr lang="es-ES" dirty="0"/>
              <a:t> </a:t>
            </a:r>
            <a:r>
              <a:rPr lang="es-ES" dirty="0" err="1"/>
              <a:t>import</a:t>
            </a:r>
            <a:r>
              <a:rPr lang="es-ES" dirty="0"/>
              <a:t> </a:t>
            </a:r>
            <a:r>
              <a:rPr lang="es-ES" dirty="0" err="1"/>
              <a:t>UserCreationForm</a:t>
            </a:r>
            <a:endParaRPr lang="es-ES" dirty="0"/>
          </a:p>
          <a:p>
            <a:r>
              <a:rPr lang="es-ES" dirty="0" err="1"/>
              <a:t>from</a:t>
            </a:r>
            <a:r>
              <a:rPr lang="es-ES" dirty="0"/>
              <a:t> </a:t>
            </a:r>
            <a:r>
              <a:rPr lang="es-ES" dirty="0" err="1"/>
              <a:t>django.contrib.auth.forms</a:t>
            </a:r>
            <a:r>
              <a:rPr lang="es-ES" dirty="0"/>
              <a:t> </a:t>
            </a:r>
            <a:r>
              <a:rPr lang="es-ES" dirty="0" err="1"/>
              <a:t>import</a:t>
            </a:r>
            <a:r>
              <a:rPr lang="es-ES" dirty="0"/>
              <a:t> </a:t>
            </a:r>
            <a:r>
              <a:rPr lang="es-ES" dirty="0" err="1"/>
              <a:t>AuthenticationForm</a:t>
            </a:r>
            <a:endParaRPr lang="es-ES" dirty="0"/>
          </a:p>
          <a:p>
            <a:r>
              <a:rPr lang="es-ES" dirty="0" err="1"/>
              <a:t>from</a:t>
            </a:r>
            <a:r>
              <a:rPr lang="es-ES" dirty="0"/>
              <a:t> </a:t>
            </a:r>
            <a:r>
              <a:rPr lang="es-ES" dirty="0" err="1"/>
              <a:t>django.contrib.auth.models</a:t>
            </a:r>
            <a:r>
              <a:rPr lang="es-ES" dirty="0"/>
              <a:t> </a:t>
            </a:r>
            <a:r>
              <a:rPr lang="es-ES" dirty="0" err="1"/>
              <a:t>import</a:t>
            </a:r>
            <a:r>
              <a:rPr lang="es-ES" dirty="0"/>
              <a:t> </a:t>
            </a:r>
            <a:r>
              <a:rPr lang="es-ES" dirty="0" err="1"/>
              <a:t>User</a:t>
            </a:r>
            <a:endParaRPr lang="es-ES" dirty="0"/>
          </a:p>
          <a:p>
            <a:r>
              <a:rPr lang="es-ES" dirty="0" err="1"/>
              <a:t>from</a:t>
            </a:r>
            <a:r>
              <a:rPr lang="es-ES" dirty="0"/>
              <a:t> </a:t>
            </a:r>
            <a:r>
              <a:rPr lang="es-ES" dirty="0" err="1"/>
              <a:t>django.contrib.auth</a:t>
            </a:r>
            <a:r>
              <a:rPr lang="es-ES" dirty="0"/>
              <a:t> </a:t>
            </a:r>
            <a:r>
              <a:rPr lang="es-ES" dirty="0" err="1"/>
              <a:t>import</a:t>
            </a:r>
            <a:r>
              <a:rPr lang="es-ES" dirty="0"/>
              <a:t> </a:t>
            </a:r>
            <a:r>
              <a:rPr lang="es-ES" dirty="0" err="1"/>
              <a:t>login,logout</a:t>
            </a:r>
            <a:r>
              <a:rPr lang="es-ES" dirty="0"/>
              <a:t>, </a:t>
            </a:r>
            <a:r>
              <a:rPr lang="es-ES" dirty="0" err="1"/>
              <a:t>authenticate</a:t>
            </a:r>
            <a:endParaRPr lang="es-ES" dirty="0"/>
          </a:p>
          <a:p>
            <a:r>
              <a:rPr lang="es-ES" dirty="0" err="1"/>
              <a:t>from</a:t>
            </a:r>
            <a:r>
              <a:rPr lang="es-ES" dirty="0"/>
              <a:t> </a:t>
            </a:r>
            <a:r>
              <a:rPr lang="es-ES" dirty="0" err="1"/>
              <a:t>django.db</a:t>
            </a:r>
            <a:r>
              <a:rPr lang="es-ES" dirty="0"/>
              <a:t> </a:t>
            </a:r>
            <a:r>
              <a:rPr lang="es-ES" dirty="0" err="1"/>
              <a:t>import</a:t>
            </a:r>
            <a:r>
              <a:rPr lang="es-ES" dirty="0"/>
              <a:t> </a:t>
            </a:r>
            <a:r>
              <a:rPr lang="es-ES" dirty="0" err="1"/>
              <a:t>IntegrityError</a:t>
            </a:r>
            <a:endParaRPr lang="es-ES" dirty="0"/>
          </a:p>
          <a:p>
            <a:endParaRPr lang="es-ES" dirty="0"/>
          </a:p>
          <a:p>
            <a:r>
              <a:rPr lang="es-ES" dirty="0" err="1"/>
              <a:t>def</a:t>
            </a:r>
            <a:r>
              <a:rPr lang="es-ES" dirty="0"/>
              <a:t> home(</a:t>
            </a:r>
            <a:r>
              <a:rPr lang="es-ES" dirty="0" err="1"/>
              <a:t>request</a:t>
            </a:r>
            <a:r>
              <a:rPr lang="es-ES" dirty="0"/>
              <a:t>):</a:t>
            </a:r>
          </a:p>
          <a:p>
            <a:r>
              <a:rPr lang="es-ES" dirty="0"/>
              <a:t>    </a:t>
            </a:r>
            <a:r>
              <a:rPr lang="es-ES" dirty="0" err="1"/>
              <a:t>return</a:t>
            </a:r>
            <a:r>
              <a:rPr lang="es-ES" dirty="0"/>
              <a:t> render(</a:t>
            </a:r>
            <a:r>
              <a:rPr lang="es-ES" dirty="0" err="1"/>
              <a:t>request</a:t>
            </a:r>
            <a:r>
              <a:rPr lang="es-ES" dirty="0"/>
              <a:t>, "home.html")</a:t>
            </a:r>
          </a:p>
          <a:p>
            <a:endParaRPr lang="es-ES" dirty="0"/>
          </a:p>
          <a:p>
            <a:r>
              <a:rPr lang="es-ES" dirty="0" err="1"/>
              <a:t>def</a:t>
            </a:r>
            <a:r>
              <a:rPr lang="es-ES" dirty="0"/>
              <a:t> </a:t>
            </a:r>
            <a:r>
              <a:rPr lang="es-ES" dirty="0" err="1"/>
              <a:t>signup</a:t>
            </a:r>
            <a:r>
              <a:rPr lang="es-ES" dirty="0"/>
              <a:t>(</a:t>
            </a:r>
            <a:r>
              <a:rPr lang="es-ES" dirty="0" err="1"/>
              <a:t>request</a:t>
            </a:r>
            <a:r>
              <a:rPr lang="es-ES" dirty="0"/>
              <a:t>):</a:t>
            </a:r>
          </a:p>
          <a:p>
            <a:r>
              <a:rPr lang="es-ES" dirty="0"/>
              <a:t>    </a:t>
            </a:r>
            <a:r>
              <a:rPr lang="es-ES" dirty="0" err="1"/>
              <a:t>if</a:t>
            </a:r>
            <a:r>
              <a:rPr lang="es-ES" dirty="0"/>
              <a:t> </a:t>
            </a:r>
            <a:r>
              <a:rPr lang="es-ES" dirty="0" err="1"/>
              <a:t>request.method</a:t>
            </a:r>
            <a:r>
              <a:rPr lang="es-ES" dirty="0"/>
              <a:t> == "GET":</a:t>
            </a:r>
          </a:p>
          <a:p>
            <a:r>
              <a:rPr lang="es-ES" dirty="0"/>
              <a:t>        </a:t>
            </a:r>
            <a:r>
              <a:rPr lang="es-ES" dirty="0" err="1"/>
              <a:t>return</a:t>
            </a:r>
            <a:r>
              <a:rPr lang="es-ES" dirty="0"/>
              <a:t> render(</a:t>
            </a:r>
            <a:r>
              <a:rPr lang="es-ES" dirty="0" err="1"/>
              <a:t>request</a:t>
            </a:r>
            <a:r>
              <a:rPr lang="es-ES" dirty="0"/>
              <a:t>, "signup.html", {"</a:t>
            </a:r>
            <a:r>
              <a:rPr lang="es-ES" dirty="0" err="1"/>
              <a:t>form</a:t>
            </a:r>
            <a:r>
              <a:rPr lang="es-ES" dirty="0"/>
              <a:t>": </a:t>
            </a:r>
            <a:r>
              <a:rPr lang="es-ES" dirty="0" err="1"/>
              <a:t>UserCreationForm</a:t>
            </a:r>
            <a:r>
              <a:rPr lang="es-ES" dirty="0"/>
              <a:t>})</a:t>
            </a:r>
          </a:p>
          <a:p>
            <a:r>
              <a:rPr lang="es-ES" dirty="0"/>
              <a:t>    </a:t>
            </a:r>
            <a:r>
              <a:rPr lang="es-ES" dirty="0" err="1"/>
              <a:t>else</a:t>
            </a:r>
            <a:r>
              <a:rPr lang="es-ES" dirty="0"/>
              <a:t>:</a:t>
            </a:r>
          </a:p>
          <a:p>
            <a:r>
              <a:rPr lang="es-ES" dirty="0"/>
              <a:t>        </a:t>
            </a:r>
            <a:r>
              <a:rPr lang="es-ES" dirty="0" err="1"/>
              <a:t>if</a:t>
            </a:r>
            <a:r>
              <a:rPr lang="es-ES" dirty="0"/>
              <a:t> </a:t>
            </a:r>
            <a:r>
              <a:rPr lang="es-ES" dirty="0" err="1"/>
              <a:t>request.POST</a:t>
            </a:r>
            <a:r>
              <a:rPr lang="es-ES" dirty="0"/>
              <a:t>["password1"] == </a:t>
            </a:r>
            <a:r>
              <a:rPr lang="es-ES" dirty="0" err="1"/>
              <a:t>request.POST</a:t>
            </a:r>
            <a:r>
              <a:rPr lang="es-ES" dirty="0"/>
              <a:t>["password2"]:</a:t>
            </a:r>
          </a:p>
          <a:p>
            <a:r>
              <a:rPr lang="es-ES" dirty="0"/>
              <a:t>            try:</a:t>
            </a:r>
          </a:p>
          <a:p>
            <a:r>
              <a:rPr lang="es-ES" dirty="0"/>
              <a:t>                </a:t>
            </a:r>
            <a:r>
              <a:rPr lang="es-ES" dirty="0" err="1"/>
              <a:t>user</a:t>
            </a:r>
            <a:r>
              <a:rPr lang="es-ES" dirty="0"/>
              <a:t> = </a:t>
            </a:r>
            <a:r>
              <a:rPr lang="es-ES" dirty="0" err="1"/>
              <a:t>User.objects.create_user</a:t>
            </a:r>
            <a:r>
              <a:rPr lang="es-ES" dirty="0"/>
              <a:t>(</a:t>
            </a:r>
          </a:p>
          <a:p>
            <a:r>
              <a:rPr lang="es-ES" dirty="0"/>
              <a:t>                    </a:t>
            </a:r>
            <a:r>
              <a:rPr lang="es-ES" dirty="0" err="1"/>
              <a:t>username</a:t>
            </a:r>
            <a:r>
              <a:rPr lang="es-ES" dirty="0"/>
              <a:t>=</a:t>
            </a:r>
            <a:r>
              <a:rPr lang="es-ES" dirty="0" err="1"/>
              <a:t>request.POST</a:t>
            </a:r>
            <a:r>
              <a:rPr lang="es-ES" dirty="0"/>
              <a:t>["</a:t>
            </a:r>
            <a:r>
              <a:rPr lang="es-ES" dirty="0" err="1"/>
              <a:t>username</a:t>
            </a:r>
            <a:r>
              <a:rPr lang="es-ES" dirty="0"/>
              <a:t>"],</a:t>
            </a:r>
          </a:p>
          <a:p>
            <a:r>
              <a:rPr lang="es-ES" dirty="0"/>
              <a:t>                    </a:t>
            </a:r>
            <a:r>
              <a:rPr lang="es-ES" dirty="0" err="1"/>
              <a:t>password</a:t>
            </a:r>
            <a:r>
              <a:rPr lang="es-ES" dirty="0"/>
              <a:t>=</a:t>
            </a:r>
            <a:r>
              <a:rPr lang="es-ES" dirty="0" err="1"/>
              <a:t>request.POST</a:t>
            </a:r>
            <a:r>
              <a:rPr lang="es-ES" dirty="0"/>
              <a:t>["password1"],</a:t>
            </a:r>
          </a:p>
          <a:p>
            <a:r>
              <a:rPr lang="es-ES" dirty="0"/>
              <a:t>                )</a:t>
            </a:r>
          </a:p>
          <a:p>
            <a:r>
              <a:rPr lang="es-ES" dirty="0"/>
              <a:t>                </a:t>
            </a:r>
            <a:r>
              <a:rPr lang="es-ES" dirty="0" err="1"/>
              <a:t>user.save</a:t>
            </a:r>
            <a:r>
              <a:rPr lang="es-ES" dirty="0"/>
              <a:t>()</a:t>
            </a:r>
          </a:p>
          <a:p>
            <a:r>
              <a:rPr lang="es-ES" dirty="0"/>
              <a:t>                </a:t>
            </a:r>
            <a:r>
              <a:rPr lang="es-ES" dirty="0" err="1"/>
              <a:t>login</a:t>
            </a:r>
            <a:r>
              <a:rPr lang="es-ES" dirty="0"/>
              <a:t>(</a:t>
            </a:r>
            <a:r>
              <a:rPr lang="es-ES" dirty="0" err="1"/>
              <a:t>request</a:t>
            </a:r>
            <a:r>
              <a:rPr lang="es-ES" dirty="0"/>
              <a:t>, </a:t>
            </a:r>
            <a:r>
              <a:rPr lang="es-ES" dirty="0" err="1"/>
              <a:t>user</a:t>
            </a:r>
            <a:r>
              <a:rPr lang="es-ES" dirty="0"/>
              <a:t>)</a:t>
            </a:r>
          </a:p>
          <a:p>
            <a:r>
              <a:rPr lang="es-ES" dirty="0"/>
              <a:t>                </a:t>
            </a:r>
            <a:r>
              <a:rPr lang="es-ES" dirty="0" err="1"/>
              <a:t>return</a:t>
            </a:r>
            <a:r>
              <a:rPr lang="es-ES" dirty="0"/>
              <a:t> </a:t>
            </a:r>
            <a:r>
              <a:rPr lang="es-ES" dirty="0" err="1"/>
              <a:t>redirect</a:t>
            </a:r>
            <a:r>
              <a:rPr lang="es-ES" dirty="0"/>
              <a:t>('</a:t>
            </a:r>
            <a:r>
              <a:rPr lang="es-ES" dirty="0" err="1"/>
              <a:t>tasks</a:t>
            </a:r>
            <a:r>
              <a:rPr lang="es-ES" dirty="0"/>
              <a:t>')</a:t>
            </a:r>
          </a:p>
          <a:p>
            <a:r>
              <a:rPr lang="es-ES" dirty="0"/>
              <a:t>            </a:t>
            </a:r>
            <a:r>
              <a:rPr lang="es-ES" dirty="0" err="1"/>
              <a:t>except</a:t>
            </a:r>
            <a:r>
              <a:rPr lang="es-ES" dirty="0"/>
              <a:t> </a:t>
            </a:r>
            <a:r>
              <a:rPr lang="es-ES" dirty="0" err="1"/>
              <a:t>IntegrityError</a:t>
            </a:r>
            <a:r>
              <a:rPr lang="es-ES" dirty="0"/>
              <a:t>:</a:t>
            </a:r>
          </a:p>
          <a:p>
            <a:r>
              <a:rPr lang="es-ES" dirty="0"/>
              <a:t>                </a:t>
            </a:r>
            <a:r>
              <a:rPr lang="es-ES" dirty="0" err="1"/>
              <a:t>return</a:t>
            </a:r>
            <a:r>
              <a:rPr lang="es-ES" dirty="0"/>
              <a:t> render(</a:t>
            </a:r>
          </a:p>
          <a:p>
            <a:r>
              <a:rPr lang="es-ES" dirty="0"/>
              <a:t>                    </a:t>
            </a:r>
            <a:r>
              <a:rPr lang="es-ES" dirty="0" err="1"/>
              <a:t>request</a:t>
            </a:r>
            <a:r>
              <a:rPr lang="es-ES" dirty="0"/>
              <a:t>,</a:t>
            </a:r>
          </a:p>
          <a:p>
            <a:r>
              <a:rPr lang="es-ES" dirty="0"/>
              <a:t>                    "signup.html",</a:t>
            </a:r>
          </a:p>
          <a:p>
            <a:r>
              <a:rPr lang="es-ES" dirty="0"/>
              <a:t>                    {"</a:t>
            </a:r>
            <a:r>
              <a:rPr lang="es-ES" dirty="0" err="1"/>
              <a:t>form</a:t>
            </a:r>
            <a:r>
              <a:rPr lang="es-ES" dirty="0"/>
              <a:t>": </a:t>
            </a:r>
            <a:r>
              <a:rPr lang="es-ES" dirty="0" err="1"/>
              <a:t>UserCreationForm</a:t>
            </a:r>
            <a:r>
              <a:rPr lang="es-ES" dirty="0"/>
              <a:t>, "error": "</a:t>
            </a:r>
            <a:r>
              <a:rPr lang="es-ES" dirty="0" err="1"/>
              <a:t>Username</a:t>
            </a:r>
            <a:r>
              <a:rPr lang="es-ES" dirty="0"/>
              <a:t> </a:t>
            </a:r>
            <a:r>
              <a:rPr lang="es-ES" dirty="0" err="1"/>
              <a:t>already</a:t>
            </a:r>
            <a:r>
              <a:rPr lang="es-ES" dirty="0"/>
              <a:t> </a:t>
            </a:r>
            <a:r>
              <a:rPr lang="es-ES" dirty="0" err="1"/>
              <a:t>exists</a:t>
            </a:r>
            <a:r>
              <a:rPr lang="es-ES" dirty="0"/>
              <a:t>"},</a:t>
            </a:r>
          </a:p>
          <a:p>
            <a:r>
              <a:rPr lang="es-ES" dirty="0"/>
              <a:t>                )</a:t>
            </a:r>
          </a:p>
          <a:p>
            <a:r>
              <a:rPr lang="es-ES" dirty="0"/>
              <a:t>        </a:t>
            </a:r>
            <a:r>
              <a:rPr lang="es-ES" dirty="0" err="1"/>
              <a:t>return</a:t>
            </a:r>
            <a:r>
              <a:rPr lang="es-ES" dirty="0"/>
              <a:t> render(</a:t>
            </a:r>
          </a:p>
          <a:p>
            <a:r>
              <a:rPr lang="es-ES" dirty="0"/>
              <a:t>            </a:t>
            </a:r>
            <a:r>
              <a:rPr lang="es-ES" dirty="0" err="1"/>
              <a:t>request</a:t>
            </a:r>
            <a:r>
              <a:rPr lang="es-ES" dirty="0"/>
              <a:t>,</a:t>
            </a:r>
          </a:p>
          <a:p>
            <a:r>
              <a:rPr lang="es-ES" dirty="0"/>
              <a:t>            "signup.html",</a:t>
            </a:r>
          </a:p>
          <a:p>
            <a:r>
              <a:rPr lang="es-ES" dirty="0"/>
              <a:t>            {"</a:t>
            </a:r>
            <a:r>
              <a:rPr lang="es-ES" dirty="0" err="1"/>
              <a:t>form</a:t>
            </a:r>
            <a:r>
              <a:rPr lang="es-ES" dirty="0"/>
              <a:t>": </a:t>
            </a:r>
            <a:r>
              <a:rPr lang="es-ES" dirty="0" err="1"/>
              <a:t>UserCreationForm</a:t>
            </a:r>
            <a:r>
              <a:rPr lang="es-ES" dirty="0"/>
              <a:t>, "error": "</a:t>
            </a:r>
            <a:r>
              <a:rPr lang="es-ES" dirty="0" err="1"/>
              <a:t>Password</a:t>
            </a:r>
            <a:r>
              <a:rPr lang="es-ES" dirty="0"/>
              <a:t> do </a:t>
            </a:r>
            <a:r>
              <a:rPr lang="es-ES" dirty="0" err="1"/>
              <a:t>not</a:t>
            </a:r>
            <a:r>
              <a:rPr lang="es-ES" dirty="0"/>
              <a:t> match"},</a:t>
            </a:r>
          </a:p>
          <a:p>
            <a:r>
              <a:rPr lang="es-ES" dirty="0"/>
              <a:t>        )</a:t>
            </a:r>
          </a:p>
          <a:p>
            <a:endParaRPr lang="es-ES" dirty="0"/>
          </a:p>
          <a:p>
            <a:r>
              <a:rPr lang="es-ES" dirty="0" err="1"/>
              <a:t>def</a:t>
            </a:r>
            <a:r>
              <a:rPr lang="es-ES" dirty="0"/>
              <a:t> </a:t>
            </a:r>
            <a:r>
              <a:rPr lang="es-ES" dirty="0" err="1"/>
              <a:t>tasks</a:t>
            </a:r>
            <a:r>
              <a:rPr lang="es-ES" dirty="0"/>
              <a:t>(</a:t>
            </a:r>
            <a:r>
              <a:rPr lang="es-ES" dirty="0" err="1"/>
              <a:t>request</a:t>
            </a:r>
            <a:r>
              <a:rPr lang="es-ES" dirty="0"/>
              <a:t>):</a:t>
            </a:r>
          </a:p>
          <a:p>
            <a:r>
              <a:rPr lang="es-ES" dirty="0"/>
              <a:t>    </a:t>
            </a:r>
            <a:r>
              <a:rPr lang="es-ES" dirty="0" err="1"/>
              <a:t>return</a:t>
            </a:r>
            <a:r>
              <a:rPr lang="es-ES" dirty="0"/>
              <a:t> render(</a:t>
            </a:r>
            <a:r>
              <a:rPr lang="es-ES" dirty="0" err="1"/>
              <a:t>request</a:t>
            </a:r>
            <a:r>
              <a:rPr lang="es-ES" dirty="0"/>
              <a:t>, 'tasks.html')</a:t>
            </a:r>
          </a:p>
          <a:p>
            <a:endParaRPr lang="es-ES" dirty="0"/>
          </a:p>
          <a:p>
            <a:r>
              <a:rPr lang="es-ES" dirty="0" err="1"/>
              <a:t>def</a:t>
            </a:r>
            <a:r>
              <a:rPr lang="es-ES" dirty="0"/>
              <a:t> </a:t>
            </a:r>
            <a:r>
              <a:rPr lang="es-ES" dirty="0" err="1"/>
              <a:t>signout</a:t>
            </a:r>
            <a:r>
              <a:rPr lang="es-ES" dirty="0"/>
              <a:t>(</a:t>
            </a:r>
            <a:r>
              <a:rPr lang="es-ES" dirty="0" err="1"/>
              <a:t>request</a:t>
            </a:r>
            <a:r>
              <a:rPr lang="es-ES" dirty="0"/>
              <a:t>):</a:t>
            </a:r>
          </a:p>
          <a:p>
            <a:r>
              <a:rPr lang="es-ES" dirty="0"/>
              <a:t>    </a:t>
            </a:r>
            <a:r>
              <a:rPr lang="es-ES" dirty="0" err="1"/>
              <a:t>logout</a:t>
            </a:r>
            <a:r>
              <a:rPr lang="es-ES" dirty="0"/>
              <a:t>(</a:t>
            </a:r>
            <a:r>
              <a:rPr lang="es-ES" dirty="0" err="1"/>
              <a:t>request</a:t>
            </a:r>
            <a:r>
              <a:rPr lang="es-ES" dirty="0"/>
              <a:t>)</a:t>
            </a:r>
          </a:p>
          <a:p>
            <a:r>
              <a:rPr lang="es-ES" dirty="0"/>
              <a:t>    </a:t>
            </a:r>
            <a:r>
              <a:rPr lang="es-ES" dirty="0" err="1"/>
              <a:t>return</a:t>
            </a:r>
            <a:r>
              <a:rPr lang="es-ES" dirty="0"/>
              <a:t> </a:t>
            </a:r>
            <a:r>
              <a:rPr lang="es-ES" dirty="0" err="1"/>
              <a:t>redirect</a:t>
            </a:r>
            <a:r>
              <a:rPr lang="es-ES" dirty="0"/>
              <a:t>('home')</a:t>
            </a:r>
          </a:p>
          <a:p>
            <a:endParaRPr lang="es-ES" dirty="0"/>
          </a:p>
          <a:p>
            <a:r>
              <a:rPr lang="es-ES" dirty="0" err="1"/>
              <a:t>def</a:t>
            </a:r>
            <a:r>
              <a:rPr lang="es-ES" dirty="0"/>
              <a:t> </a:t>
            </a:r>
            <a:r>
              <a:rPr lang="es-ES" dirty="0" err="1"/>
              <a:t>signin</a:t>
            </a:r>
            <a:r>
              <a:rPr lang="es-ES" dirty="0"/>
              <a:t>(</a:t>
            </a:r>
            <a:r>
              <a:rPr lang="es-ES" dirty="0" err="1"/>
              <a:t>request</a:t>
            </a:r>
            <a:r>
              <a:rPr lang="es-ES" dirty="0"/>
              <a:t>):</a:t>
            </a:r>
          </a:p>
          <a:p>
            <a:r>
              <a:rPr lang="es-ES" dirty="0"/>
              <a:t>    </a:t>
            </a:r>
            <a:r>
              <a:rPr lang="es-ES" dirty="0" err="1"/>
              <a:t>if</a:t>
            </a:r>
            <a:r>
              <a:rPr lang="es-ES" dirty="0"/>
              <a:t> </a:t>
            </a:r>
            <a:r>
              <a:rPr lang="es-ES" dirty="0" err="1"/>
              <a:t>request.method</a:t>
            </a:r>
            <a:r>
              <a:rPr lang="es-ES" dirty="0"/>
              <a:t> == 'GET':</a:t>
            </a:r>
          </a:p>
          <a:p>
            <a:r>
              <a:rPr lang="es-ES" dirty="0"/>
              <a:t>        </a:t>
            </a:r>
            <a:r>
              <a:rPr lang="es-ES" dirty="0" err="1"/>
              <a:t>return</a:t>
            </a:r>
            <a:r>
              <a:rPr lang="es-ES" dirty="0"/>
              <a:t> render(</a:t>
            </a:r>
            <a:r>
              <a:rPr lang="es-ES" dirty="0" err="1"/>
              <a:t>request</a:t>
            </a:r>
            <a:r>
              <a:rPr lang="es-ES" dirty="0"/>
              <a:t>, 'signin.html', </a:t>
            </a:r>
          </a:p>
          <a:p>
            <a:r>
              <a:rPr lang="es-ES" dirty="0"/>
              <a:t>                  {'</a:t>
            </a:r>
            <a:r>
              <a:rPr lang="es-ES" dirty="0" err="1"/>
              <a:t>form</a:t>
            </a:r>
            <a:r>
              <a:rPr lang="es-ES" dirty="0"/>
              <a:t>': </a:t>
            </a:r>
            <a:r>
              <a:rPr lang="es-ES" dirty="0" err="1"/>
              <a:t>AuthenticationForm</a:t>
            </a:r>
            <a:r>
              <a:rPr lang="es-ES" dirty="0"/>
              <a:t>})</a:t>
            </a:r>
          </a:p>
          <a:p>
            <a:r>
              <a:rPr lang="es-ES" dirty="0"/>
              <a:t>    </a:t>
            </a:r>
            <a:r>
              <a:rPr lang="es-ES" dirty="0" err="1"/>
              <a:t>else</a:t>
            </a:r>
            <a:r>
              <a:rPr lang="es-ES" dirty="0"/>
              <a:t>:</a:t>
            </a:r>
          </a:p>
          <a:p>
            <a:r>
              <a:rPr lang="es-ES" dirty="0"/>
              <a:t>        </a:t>
            </a:r>
            <a:r>
              <a:rPr lang="es-ES" dirty="0" err="1"/>
              <a:t>user</a:t>
            </a:r>
            <a:r>
              <a:rPr lang="es-ES" dirty="0"/>
              <a:t> = </a:t>
            </a:r>
            <a:r>
              <a:rPr lang="es-ES" dirty="0" err="1"/>
              <a:t>authenticate</a:t>
            </a:r>
            <a:r>
              <a:rPr lang="es-ES" dirty="0"/>
              <a:t>(</a:t>
            </a:r>
            <a:r>
              <a:rPr lang="es-ES" dirty="0" err="1"/>
              <a:t>request</a:t>
            </a:r>
            <a:r>
              <a:rPr lang="es-ES" dirty="0"/>
              <a:t>, </a:t>
            </a:r>
            <a:r>
              <a:rPr lang="es-ES" dirty="0" err="1"/>
              <a:t>username</a:t>
            </a:r>
            <a:r>
              <a:rPr lang="es-ES" dirty="0"/>
              <a:t>=</a:t>
            </a:r>
            <a:r>
              <a:rPr lang="es-ES" dirty="0" err="1"/>
              <a:t>request.POST</a:t>
            </a:r>
            <a:r>
              <a:rPr lang="es-ES" dirty="0"/>
              <a:t>['</a:t>
            </a:r>
            <a:r>
              <a:rPr lang="es-ES" dirty="0" err="1"/>
              <a:t>username</a:t>
            </a:r>
            <a:r>
              <a:rPr lang="es-ES" dirty="0"/>
              <a:t>'],</a:t>
            </a:r>
          </a:p>
          <a:p>
            <a:r>
              <a:rPr lang="es-ES" dirty="0"/>
              <a:t>                      </a:t>
            </a:r>
            <a:r>
              <a:rPr lang="es-ES" dirty="0" err="1"/>
              <a:t>password</a:t>
            </a:r>
            <a:r>
              <a:rPr lang="es-ES" dirty="0"/>
              <a:t>=</a:t>
            </a:r>
            <a:r>
              <a:rPr lang="es-ES" dirty="0" err="1"/>
              <a:t>request.POST</a:t>
            </a:r>
            <a:r>
              <a:rPr lang="es-ES" dirty="0"/>
              <a:t>['</a:t>
            </a:r>
            <a:r>
              <a:rPr lang="es-ES" dirty="0" err="1"/>
              <a:t>password</a:t>
            </a:r>
            <a:r>
              <a:rPr lang="es-ES" dirty="0"/>
              <a:t>'])</a:t>
            </a:r>
          </a:p>
          <a:p>
            <a:r>
              <a:rPr lang="es-ES" dirty="0"/>
              <a:t>        </a:t>
            </a:r>
            <a:r>
              <a:rPr lang="es-ES" dirty="0" err="1"/>
              <a:t>if</a:t>
            </a:r>
            <a:r>
              <a:rPr lang="es-ES" dirty="0"/>
              <a:t> </a:t>
            </a:r>
            <a:r>
              <a:rPr lang="es-ES" dirty="0" err="1"/>
              <a:t>user</a:t>
            </a:r>
            <a:r>
              <a:rPr lang="es-ES" dirty="0"/>
              <a:t> </a:t>
            </a:r>
            <a:r>
              <a:rPr lang="es-ES" dirty="0" err="1"/>
              <a:t>is</a:t>
            </a:r>
            <a:r>
              <a:rPr lang="es-ES" dirty="0"/>
              <a:t> </a:t>
            </a:r>
            <a:r>
              <a:rPr lang="es-ES" dirty="0" err="1"/>
              <a:t>None</a:t>
            </a:r>
            <a:r>
              <a:rPr lang="es-ES" dirty="0"/>
              <a:t>:</a:t>
            </a:r>
          </a:p>
          <a:p>
            <a:r>
              <a:rPr lang="es-ES" dirty="0"/>
              <a:t>              </a:t>
            </a:r>
            <a:r>
              <a:rPr lang="es-ES" dirty="0" err="1"/>
              <a:t>return</a:t>
            </a:r>
            <a:r>
              <a:rPr lang="es-ES" dirty="0"/>
              <a:t> render(</a:t>
            </a:r>
            <a:r>
              <a:rPr lang="es-ES" dirty="0" err="1"/>
              <a:t>request</a:t>
            </a:r>
            <a:r>
              <a:rPr lang="es-ES" dirty="0"/>
              <a:t>, 'signin.html', {</a:t>
            </a:r>
          </a:p>
          <a:p>
            <a:r>
              <a:rPr lang="es-ES" dirty="0"/>
              <a:t>                  '</a:t>
            </a:r>
            <a:r>
              <a:rPr lang="es-ES" dirty="0" err="1"/>
              <a:t>form</a:t>
            </a:r>
            <a:r>
              <a:rPr lang="es-ES" dirty="0"/>
              <a:t>': </a:t>
            </a:r>
            <a:r>
              <a:rPr lang="es-ES" dirty="0" err="1"/>
              <a:t>AuthenticationForm</a:t>
            </a:r>
            <a:r>
              <a:rPr lang="es-ES" dirty="0"/>
              <a:t>,</a:t>
            </a:r>
          </a:p>
          <a:p>
            <a:r>
              <a:rPr lang="es-ES" dirty="0"/>
              <a:t>                  'error':'</a:t>
            </a:r>
            <a:r>
              <a:rPr lang="es-ES" dirty="0" err="1"/>
              <a:t>Username</a:t>
            </a:r>
            <a:r>
              <a:rPr lang="es-ES" dirty="0"/>
              <a:t> </a:t>
            </a:r>
            <a:r>
              <a:rPr lang="es-ES" dirty="0" err="1"/>
              <a:t>or</a:t>
            </a:r>
            <a:r>
              <a:rPr lang="es-ES" dirty="0"/>
              <a:t> </a:t>
            </a:r>
            <a:r>
              <a:rPr lang="es-ES" dirty="0" err="1"/>
              <a:t>password</a:t>
            </a:r>
            <a:r>
              <a:rPr lang="es-ES" dirty="0"/>
              <a:t> </a:t>
            </a:r>
            <a:r>
              <a:rPr lang="es-ES" dirty="0" err="1"/>
              <a:t>is</a:t>
            </a:r>
            <a:r>
              <a:rPr lang="es-ES" dirty="0"/>
              <a:t> </a:t>
            </a:r>
            <a:r>
              <a:rPr lang="es-ES" dirty="0" err="1"/>
              <a:t>incorrect</a:t>
            </a:r>
            <a:r>
              <a:rPr lang="es-ES" dirty="0"/>
              <a:t>'</a:t>
            </a:r>
          </a:p>
          <a:p>
            <a:r>
              <a:rPr lang="es-ES" dirty="0"/>
              <a:t>                  })</a:t>
            </a:r>
          </a:p>
          <a:p>
            <a:r>
              <a:rPr lang="es-ES" dirty="0"/>
              <a:t>        </a:t>
            </a:r>
          </a:p>
          <a:p>
            <a:endParaRPr lang="es-ES" dirty="0"/>
          </a:p>
          <a:p>
            <a:r>
              <a:rPr lang="es-ES" dirty="0"/>
              <a:t>        </a:t>
            </a:r>
            <a:r>
              <a:rPr lang="es-ES" dirty="0" err="1"/>
              <a:t>return</a:t>
            </a:r>
            <a:r>
              <a:rPr lang="es-ES" dirty="0"/>
              <a:t> render(</a:t>
            </a:r>
            <a:r>
              <a:rPr lang="es-ES" dirty="0" err="1"/>
              <a:t>request</a:t>
            </a:r>
            <a:r>
              <a:rPr lang="es-ES" dirty="0"/>
              <a:t>, 'signin.html', </a:t>
            </a:r>
          </a:p>
          <a:p>
            <a:r>
              <a:rPr lang="es-ES" dirty="0"/>
              <a:t>                  {'</a:t>
            </a:r>
            <a:r>
              <a:rPr lang="es-ES" dirty="0" err="1"/>
              <a:t>form</a:t>
            </a:r>
            <a:r>
              <a:rPr lang="es-ES" dirty="0"/>
              <a:t>': </a:t>
            </a:r>
            <a:r>
              <a:rPr lang="es-ES" dirty="0" err="1"/>
              <a:t>AuthenticationForm</a:t>
            </a:r>
            <a:r>
              <a:rPr lang="es-ES" dirty="0"/>
              <a:t>})</a:t>
            </a:r>
          </a:p>
          <a:p>
            <a:endParaRPr lang="es-ES" dirty="0"/>
          </a:p>
          <a:p>
            <a:r>
              <a:rPr lang="es-ES" dirty="0"/>
              <a:t>--signin.html</a:t>
            </a:r>
          </a:p>
          <a:p>
            <a:r>
              <a:rPr lang="es-ES" dirty="0"/>
              <a:t>{% </a:t>
            </a:r>
            <a:r>
              <a:rPr lang="es-ES" dirty="0" err="1"/>
              <a:t>extends</a:t>
            </a:r>
            <a:r>
              <a:rPr lang="es-ES" dirty="0"/>
              <a:t> 'base.html' %}</a:t>
            </a:r>
          </a:p>
          <a:p>
            <a:endParaRPr lang="es-ES" dirty="0"/>
          </a:p>
          <a:p>
            <a:r>
              <a:rPr lang="es-ES" dirty="0"/>
              <a:t>{% block </a:t>
            </a:r>
            <a:r>
              <a:rPr lang="es-ES" dirty="0" err="1"/>
              <a:t>content</a:t>
            </a:r>
            <a:r>
              <a:rPr lang="es-ES" dirty="0"/>
              <a:t> %}</a:t>
            </a:r>
          </a:p>
          <a:p>
            <a:r>
              <a:rPr lang="es-ES" dirty="0"/>
              <a:t>&lt;h1&gt;</a:t>
            </a:r>
            <a:r>
              <a:rPr lang="es-ES" dirty="0" err="1"/>
              <a:t>Signin</a:t>
            </a:r>
            <a:r>
              <a:rPr lang="es-ES" dirty="0"/>
              <a:t>&lt;/h1&gt;</a:t>
            </a:r>
          </a:p>
          <a:p>
            <a:r>
              <a:rPr lang="es-ES" dirty="0"/>
              <a:t>{{error}}</a:t>
            </a:r>
          </a:p>
          <a:p>
            <a:r>
              <a:rPr lang="es-ES" dirty="0"/>
              <a:t>&lt;</a:t>
            </a:r>
            <a:r>
              <a:rPr lang="es-ES" dirty="0" err="1"/>
              <a:t>form</a:t>
            </a:r>
            <a:r>
              <a:rPr lang="es-ES" dirty="0"/>
              <a:t> </a:t>
            </a:r>
            <a:r>
              <a:rPr lang="es-ES" dirty="0" err="1"/>
              <a:t>action</a:t>
            </a:r>
            <a:r>
              <a:rPr lang="es-ES" dirty="0"/>
              <a:t>="/</a:t>
            </a:r>
            <a:r>
              <a:rPr lang="es-ES" dirty="0" err="1"/>
              <a:t>signin</a:t>
            </a:r>
            <a:r>
              <a:rPr lang="es-ES" dirty="0"/>
              <a:t>/" </a:t>
            </a:r>
            <a:r>
              <a:rPr lang="es-ES" dirty="0" err="1"/>
              <a:t>method</a:t>
            </a:r>
            <a:r>
              <a:rPr lang="es-ES" dirty="0"/>
              <a:t>="POST"&gt;</a:t>
            </a:r>
          </a:p>
          <a:p>
            <a:r>
              <a:rPr lang="es-ES" dirty="0"/>
              <a:t>    {% </a:t>
            </a:r>
            <a:r>
              <a:rPr lang="es-ES" dirty="0" err="1"/>
              <a:t>csrf_token</a:t>
            </a:r>
            <a:r>
              <a:rPr lang="es-ES" dirty="0"/>
              <a:t> %}</a:t>
            </a:r>
          </a:p>
          <a:p>
            <a:r>
              <a:rPr lang="es-ES" dirty="0"/>
              <a:t>    {{</a:t>
            </a:r>
            <a:r>
              <a:rPr lang="es-ES" dirty="0" err="1"/>
              <a:t>form.as_p</a:t>
            </a:r>
            <a:r>
              <a:rPr lang="es-ES" dirty="0"/>
              <a:t>}}</a:t>
            </a:r>
          </a:p>
          <a:p>
            <a:r>
              <a:rPr lang="es-ES" dirty="0"/>
              <a:t>    &lt;</a:t>
            </a:r>
            <a:r>
              <a:rPr lang="es-ES" dirty="0" err="1"/>
              <a:t>button</a:t>
            </a:r>
            <a:r>
              <a:rPr lang="es-ES" dirty="0"/>
              <a:t>&gt;</a:t>
            </a:r>
          </a:p>
          <a:p>
            <a:r>
              <a:rPr lang="es-ES" dirty="0"/>
              <a:t>        </a:t>
            </a:r>
            <a:r>
              <a:rPr lang="es-ES" dirty="0" err="1"/>
              <a:t>Signin</a:t>
            </a:r>
            <a:endParaRPr lang="es-ES" dirty="0"/>
          </a:p>
          <a:p>
            <a:r>
              <a:rPr lang="es-ES" dirty="0"/>
              <a:t>    &lt;/</a:t>
            </a:r>
            <a:r>
              <a:rPr lang="es-ES" dirty="0" err="1"/>
              <a:t>button</a:t>
            </a:r>
            <a:r>
              <a:rPr lang="es-ES" dirty="0"/>
              <a:t>&gt;</a:t>
            </a:r>
          </a:p>
          <a:p>
            <a:r>
              <a:rPr lang="es-ES" dirty="0"/>
              <a:t>&lt;/</a:t>
            </a:r>
            <a:r>
              <a:rPr lang="es-ES" dirty="0" err="1"/>
              <a:t>form</a:t>
            </a:r>
            <a:r>
              <a:rPr lang="es-ES" dirty="0"/>
              <a:t>&gt;</a:t>
            </a:r>
          </a:p>
          <a:p>
            <a:endParaRPr lang="es-ES" dirty="0"/>
          </a:p>
          <a:p>
            <a:r>
              <a:rPr lang="es-ES" dirty="0"/>
              <a:t>{% </a:t>
            </a:r>
            <a:r>
              <a:rPr lang="es-ES" dirty="0" err="1"/>
              <a:t>endblock</a:t>
            </a:r>
            <a:r>
              <a:rPr lang="es-ES" dirty="0"/>
              <a:t> %}</a:t>
            </a: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CB2ECC-6EF9-4B65-8CE7-04173D03777D}" type="slidenum">
              <a:rPr kumimoji="0" lang="es-E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s-E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8457724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---------views.py(ACTUALIZAR)</a:t>
            </a:r>
          </a:p>
          <a:p>
            <a:r>
              <a:rPr lang="es-ES" dirty="0" err="1"/>
              <a:t>from</a:t>
            </a:r>
            <a:r>
              <a:rPr lang="es-ES" dirty="0"/>
              <a:t> </a:t>
            </a:r>
            <a:r>
              <a:rPr lang="es-ES" dirty="0" err="1"/>
              <a:t>django.shortcuts</a:t>
            </a:r>
            <a:r>
              <a:rPr lang="es-ES" dirty="0"/>
              <a:t> </a:t>
            </a:r>
            <a:r>
              <a:rPr lang="es-ES" dirty="0" err="1"/>
              <a:t>import</a:t>
            </a:r>
            <a:r>
              <a:rPr lang="es-ES" dirty="0"/>
              <a:t> render, </a:t>
            </a:r>
            <a:r>
              <a:rPr lang="es-ES" dirty="0" err="1"/>
              <a:t>redirect</a:t>
            </a:r>
            <a:endParaRPr lang="es-ES" dirty="0"/>
          </a:p>
          <a:p>
            <a:r>
              <a:rPr lang="es-ES" dirty="0" err="1"/>
              <a:t>from</a:t>
            </a:r>
            <a:r>
              <a:rPr lang="es-ES" dirty="0"/>
              <a:t> </a:t>
            </a:r>
            <a:r>
              <a:rPr lang="es-ES" dirty="0" err="1"/>
              <a:t>django.contrib.auth.forms</a:t>
            </a:r>
            <a:r>
              <a:rPr lang="es-ES" dirty="0"/>
              <a:t> </a:t>
            </a:r>
            <a:r>
              <a:rPr lang="es-ES" dirty="0" err="1"/>
              <a:t>import</a:t>
            </a:r>
            <a:r>
              <a:rPr lang="es-ES" dirty="0"/>
              <a:t> </a:t>
            </a:r>
            <a:r>
              <a:rPr lang="es-ES" dirty="0" err="1"/>
              <a:t>UserCreationForm</a:t>
            </a:r>
            <a:endParaRPr lang="es-ES" dirty="0"/>
          </a:p>
          <a:p>
            <a:r>
              <a:rPr lang="es-ES" dirty="0" err="1"/>
              <a:t>from</a:t>
            </a:r>
            <a:r>
              <a:rPr lang="es-ES" dirty="0"/>
              <a:t> </a:t>
            </a:r>
            <a:r>
              <a:rPr lang="es-ES" dirty="0" err="1"/>
              <a:t>django.contrib.auth.forms</a:t>
            </a:r>
            <a:r>
              <a:rPr lang="es-ES" dirty="0"/>
              <a:t> </a:t>
            </a:r>
            <a:r>
              <a:rPr lang="es-ES" dirty="0" err="1"/>
              <a:t>import</a:t>
            </a:r>
            <a:r>
              <a:rPr lang="es-ES" dirty="0"/>
              <a:t> </a:t>
            </a:r>
            <a:r>
              <a:rPr lang="es-ES" dirty="0" err="1"/>
              <a:t>AuthenticationForm</a:t>
            </a:r>
            <a:endParaRPr lang="es-ES" dirty="0"/>
          </a:p>
          <a:p>
            <a:r>
              <a:rPr lang="es-ES" dirty="0" err="1"/>
              <a:t>from</a:t>
            </a:r>
            <a:r>
              <a:rPr lang="es-ES" dirty="0"/>
              <a:t> </a:t>
            </a:r>
            <a:r>
              <a:rPr lang="es-ES" dirty="0" err="1"/>
              <a:t>django.contrib.auth.models</a:t>
            </a:r>
            <a:r>
              <a:rPr lang="es-ES" dirty="0"/>
              <a:t> </a:t>
            </a:r>
            <a:r>
              <a:rPr lang="es-ES" dirty="0" err="1"/>
              <a:t>import</a:t>
            </a:r>
            <a:r>
              <a:rPr lang="es-ES" dirty="0"/>
              <a:t> </a:t>
            </a:r>
            <a:r>
              <a:rPr lang="es-ES" dirty="0" err="1"/>
              <a:t>User</a:t>
            </a:r>
            <a:endParaRPr lang="es-ES" dirty="0"/>
          </a:p>
          <a:p>
            <a:r>
              <a:rPr lang="es-ES" dirty="0" err="1"/>
              <a:t>from</a:t>
            </a:r>
            <a:r>
              <a:rPr lang="es-ES" dirty="0"/>
              <a:t> </a:t>
            </a:r>
            <a:r>
              <a:rPr lang="es-ES" dirty="0" err="1"/>
              <a:t>django.contrib.auth</a:t>
            </a:r>
            <a:r>
              <a:rPr lang="es-ES" dirty="0"/>
              <a:t> </a:t>
            </a:r>
            <a:r>
              <a:rPr lang="es-ES" dirty="0" err="1"/>
              <a:t>import</a:t>
            </a:r>
            <a:r>
              <a:rPr lang="es-ES" dirty="0"/>
              <a:t> </a:t>
            </a:r>
            <a:r>
              <a:rPr lang="es-ES" dirty="0" err="1"/>
              <a:t>login,logout</a:t>
            </a:r>
            <a:r>
              <a:rPr lang="es-ES" dirty="0"/>
              <a:t>, </a:t>
            </a:r>
            <a:r>
              <a:rPr lang="es-ES" dirty="0" err="1"/>
              <a:t>authenticate</a:t>
            </a:r>
            <a:endParaRPr lang="es-ES" dirty="0"/>
          </a:p>
          <a:p>
            <a:r>
              <a:rPr lang="es-ES" dirty="0" err="1"/>
              <a:t>from</a:t>
            </a:r>
            <a:r>
              <a:rPr lang="es-ES" dirty="0"/>
              <a:t> </a:t>
            </a:r>
            <a:r>
              <a:rPr lang="es-ES" dirty="0" err="1"/>
              <a:t>django.db</a:t>
            </a:r>
            <a:r>
              <a:rPr lang="es-ES" dirty="0"/>
              <a:t> </a:t>
            </a:r>
            <a:r>
              <a:rPr lang="es-ES" dirty="0" err="1"/>
              <a:t>import</a:t>
            </a:r>
            <a:r>
              <a:rPr lang="es-ES" dirty="0"/>
              <a:t> </a:t>
            </a:r>
            <a:r>
              <a:rPr lang="es-ES" dirty="0" err="1"/>
              <a:t>IntegrityError</a:t>
            </a:r>
            <a:endParaRPr lang="es-ES" dirty="0"/>
          </a:p>
          <a:p>
            <a:endParaRPr lang="es-ES" dirty="0"/>
          </a:p>
          <a:p>
            <a:r>
              <a:rPr lang="es-ES" dirty="0" err="1"/>
              <a:t>def</a:t>
            </a:r>
            <a:r>
              <a:rPr lang="es-ES" dirty="0"/>
              <a:t> home(</a:t>
            </a:r>
            <a:r>
              <a:rPr lang="es-ES" dirty="0" err="1"/>
              <a:t>request</a:t>
            </a:r>
            <a:r>
              <a:rPr lang="es-ES" dirty="0"/>
              <a:t>):</a:t>
            </a:r>
          </a:p>
          <a:p>
            <a:r>
              <a:rPr lang="es-ES" dirty="0"/>
              <a:t>    </a:t>
            </a:r>
            <a:r>
              <a:rPr lang="es-ES" dirty="0" err="1"/>
              <a:t>return</a:t>
            </a:r>
            <a:r>
              <a:rPr lang="es-ES" dirty="0"/>
              <a:t> render(</a:t>
            </a:r>
            <a:r>
              <a:rPr lang="es-ES" dirty="0" err="1"/>
              <a:t>request</a:t>
            </a:r>
            <a:r>
              <a:rPr lang="es-ES" dirty="0"/>
              <a:t>, "home.html")</a:t>
            </a:r>
          </a:p>
          <a:p>
            <a:endParaRPr lang="es-ES" dirty="0"/>
          </a:p>
          <a:p>
            <a:r>
              <a:rPr lang="es-ES" dirty="0" err="1"/>
              <a:t>def</a:t>
            </a:r>
            <a:r>
              <a:rPr lang="es-ES" dirty="0"/>
              <a:t> </a:t>
            </a:r>
            <a:r>
              <a:rPr lang="es-ES" dirty="0" err="1"/>
              <a:t>signup</a:t>
            </a:r>
            <a:r>
              <a:rPr lang="es-ES" dirty="0"/>
              <a:t>(</a:t>
            </a:r>
            <a:r>
              <a:rPr lang="es-ES" dirty="0" err="1"/>
              <a:t>request</a:t>
            </a:r>
            <a:r>
              <a:rPr lang="es-ES" dirty="0"/>
              <a:t>):</a:t>
            </a:r>
          </a:p>
          <a:p>
            <a:r>
              <a:rPr lang="es-ES" dirty="0"/>
              <a:t>    </a:t>
            </a:r>
            <a:r>
              <a:rPr lang="es-ES" dirty="0" err="1"/>
              <a:t>if</a:t>
            </a:r>
            <a:r>
              <a:rPr lang="es-ES" dirty="0"/>
              <a:t> </a:t>
            </a:r>
            <a:r>
              <a:rPr lang="es-ES" dirty="0" err="1"/>
              <a:t>request.method</a:t>
            </a:r>
            <a:r>
              <a:rPr lang="es-ES" dirty="0"/>
              <a:t> == "GET":</a:t>
            </a:r>
          </a:p>
          <a:p>
            <a:r>
              <a:rPr lang="es-ES" dirty="0"/>
              <a:t>        </a:t>
            </a:r>
            <a:r>
              <a:rPr lang="es-ES" dirty="0" err="1"/>
              <a:t>return</a:t>
            </a:r>
            <a:r>
              <a:rPr lang="es-ES" dirty="0"/>
              <a:t> render(</a:t>
            </a:r>
            <a:r>
              <a:rPr lang="es-ES" dirty="0" err="1"/>
              <a:t>request</a:t>
            </a:r>
            <a:r>
              <a:rPr lang="es-ES" dirty="0"/>
              <a:t>, "signup.html", {"</a:t>
            </a:r>
            <a:r>
              <a:rPr lang="es-ES" dirty="0" err="1"/>
              <a:t>form</a:t>
            </a:r>
            <a:r>
              <a:rPr lang="es-ES" dirty="0"/>
              <a:t>": </a:t>
            </a:r>
            <a:r>
              <a:rPr lang="es-ES" dirty="0" err="1"/>
              <a:t>UserCreationForm</a:t>
            </a:r>
            <a:r>
              <a:rPr lang="es-ES" dirty="0"/>
              <a:t>})</a:t>
            </a:r>
          </a:p>
          <a:p>
            <a:r>
              <a:rPr lang="es-ES" dirty="0"/>
              <a:t>    </a:t>
            </a:r>
            <a:r>
              <a:rPr lang="es-ES" dirty="0" err="1"/>
              <a:t>else</a:t>
            </a:r>
            <a:r>
              <a:rPr lang="es-ES" dirty="0"/>
              <a:t>:</a:t>
            </a:r>
          </a:p>
          <a:p>
            <a:r>
              <a:rPr lang="es-ES" dirty="0"/>
              <a:t>        </a:t>
            </a:r>
            <a:r>
              <a:rPr lang="es-ES" dirty="0" err="1"/>
              <a:t>if</a:t>
            </a:r>
            <a:r>
              <a:rPr lang="es-ES" dirty="0"/>
              <a:t> </a:t>
            </a:r>
            <a:r>
              <a:rPr lang="es-ES" dirty="0" err="1"/>
              <a:t>request.POST</a:t>
            </a:r>
            <a:r>
              <a:rPr lang="es-ES" dirty="0"/>
              <a:t>["password1"] == </a:t>
            </a:r>
            <a:r>
              <a:rPr lang="es-ES" dirty="0" err="1"/>
              <a:t>request.POST</a:t>
            </a:r>
            <a:r>
              <a:rPr lang="es-ES" dirty="0"/>
              <a:t>["password2"]:</a:t>
            </a:r>
          </a:p>
          <a:p>
            <a:r>
              <a:rPr lang="es-ES" dirty="0"/>
              <a:t>            try:</a:t>
            </a:r>
          </a:p>
          <a:p>
            <a:r>
              <a:rPr lang="es-ES" dirty="0"/>
              <a:t>                </a:t>
            </a:r>
            <a:r>
              <a:rPr lang="es-ES" dirty="0" err="1"/>
              <a:t>user</a:t>
            </a:r>
            <a:r>
              <a:rPr lang="es-ES" dirty="0"/>
              <a:t> = </a:t>
            </a:r>
            <a:r>
              <a:rPr lang="es-ES" dirty="0" err="1"/>
              <a:t>User.objects.create_user</a:t>
            </a:r>
            <a:r>
              <a:rPr lang="es-ES" dirty="0"/>
              <a:t>(</a:t>
            </a:r>
          </a:p>
          <a:p>
            <a:r>
              <a:rPr lang="es-ES" dirty="0"/>
              <a:t>                    </a:t>
            </a:r>
            <a:r>
              <a:rPr lang="es-ES" dirty="0" err="1"/>
              <a:t>username</a:t>
            </a:r>
            <a:r>
              <a:rPr lang="es-ES" dirty="0"/>
              <a:t>=</a:t>
            </a:r>
            <a:r>
              <a:rPr lang="es-ES" dirty="0" err="1"/>
              <a:t>request.POST</a:t>
            </a:r>
            <a:r>
              <a:rPr lang="es-ES" dirty="0"/>
              <a:t>["</a:t>
            </a:r>
            <a:r>
              <a:rPr lang="es-ES" dirty="0" err="1"/>
              <a:t>username</a:t>
            </a:r>
            <a:r>
              <a:rPr lang="es-ES" dirty="0"/>
              <a:t>"],</a:t>
            </a:r>
          </a:p>
          <a:p>
            <a:r>
              <a:rPr lang="es-ES" dirty="0"/>
              <a:t>                    </a:t>
            </a:r>
            <a:r>
              <a:rPr lang="es-ES" dirty="0" err="1"/>
              <a:t>password</a:t>
            </a:r>
            <a:r>
              <a:rPr lang="es-ES" dirty="0"/>
              <a:t>=</a:t>
            </a:r>
            <a:r>
              <a:rPr lang="es-ES" dirty="0" err="1"/>
              <a:t>request.POST</a:t>
            </a:r>
            <a:r>
              <a:rPr lang="es-ES" dirty="0"/>
              <a:t>["password1"],</a:t>
            </a:r>
          </a:p>
          <a:p>
            <a:r>
              <a:rPr lang="es-ES" dirty="0"/>
              <a:t>                )</a:t>
            </a:r>
          </a:p>
          <a:p>
            <a:r>
              <a:rPr lang="es-ES" dirty="0"/>
              <a:t>                </a:t>
            </a:r>
            <a:r>
              <a:rPr lang="es-ES" dirty="0" err="1"/>
              <a:t>user.save</a:t>
            </a:r>
            <a:r>
              <a:rPr lang="es-ES" dirty="0"/>
              <a:t>()</a:t>
            </a:r>
          </a:p>
          <a:p>
            <a:r>
              <a:rPr lang="es-ES" dirty="0"/>
              <a:t>                </a:t>
            </a:r>
            <a:r>
              <a:rPr lang="es-ES" dirty="0" err="1"/>
              <a:t>login</a:t>
            </a:r>
            <a:r>
              <a:rPr lang="es-ES" dirty="0"/>
              <a:t>(</a:t>
            </a:r>
            <a:r>
              <a:rPr lang="es-ES" dirty="0" err="1"/>
              <a:t>request</a:t>
            </a:r>
            <a:r>
              <a:rPr lang="es-ES" dirty="0"/>
              <a:t>, </a:t>
            </a:r>
            <a:r>
              <a:rPr lang="es-ES" dirty="0" err="1"/>
              <a:t>user</a:t>
            </a:r>
            <a:r>
              <a:rPr lang="es-ES" dirty="0"/>
              <a:t>)</a:t>
            </a:r>
          </a:p>
          <a:p>
            <a:r>
              <a:rPr lang="es-ES" dirty="0"/>
              <a:t>                </a:t>
            </a:r>
            <a:r>
              <a:rPr lang="es-ES" dirty="0" err="1"/>
              <a:t>return</a:t>
            </a:r>
            <a:r>
              <a:rPr lang="es-ES" dirty="0"/>
              <a:t> </a:t>
            </a:r>
            <a:r>
              <a:rPr lang="es-ES" dirty="0" err="1"/>
              <a:t>redirect</a:t>
            </a:r>
            <a:r>
              <a:rPr lang="es-ES" dirty="0"/>
              <a:t>('</a:t>
            </a:r>
            <a:r>
              <a:rPr lang="es-ES" dirty="0" err="1"/>
              <a:t>tasks</a:t>
            </a:r>
            <a:r>
              <a:rPr lang="es-ES" dirty="0"/>
              <a:t>')</a:t>
            </a:r>
          </a:p>
          <a:p>
            <a:r>
              <a:rPr lang="es-ES" dirty="0"/>
              <a:t>            </a:t>
            </a:r>
            <a:r>
              <a:rPr lang="es-ES" dirty="0" err="1"/>
              <a:t>except</a:t>
            </a:r>
            <a:r>
              <a:rPr lang="es-ES" dirty="0"/>
              <a:t> </a:t>
            </a:r>
            <a:r>
              <a:rPr lang="es-ES" dirty="0" err="1"/>
              <a:t>IntegrityError</a:t>
            </a:r>
            <a:r>
              <a:rPr lang="es-ES" dirty="0"/>
              <a:t>:</a:t>
            </a:r>
          </a:p>
          <a:p>
            <a:r>
              <a:rPr lang="es-ES" dirty="0"/>
              <a:t>                </a:t>
            </a:r>
            <a:r>
              <a:rPr lang="es-ES" dirty="0" err="1"/>
              <a:t>return</a:t>
            </a:r>
            <a:r>
              <a:rPr lang="es-ES" dirty="0"/>
              <a:t> render(</a:t>
            </a:r>
          </a:p>
          <a:p>
            <a:r>
              <a:rPr lang="es-ES" dirty="0"/>
              <a:t>                    </a:t>
            </a:r>
            <a:r>
              <a:rPr lang="es-ES" dirty="0" err="1"/>
              <a:t>request</a:t>
            </a:r>
            <a:r>
              <a:rPr lang="es-ES" dirty="0"/>
              <a:t>,</a:t>
            </a:r>
          </a:p>
          <a:p>
            <a:r>
              <a:rPr lang="es-ES" dirty="0"/>
              <a:t>                    "signup.html",</a:t>
            </a:r>
          </a:p>
          <a:p>
            <a:r>
              <a:rPr lang="es-ES" dirty="0"/>
              <a:t>                    {"</a:t>
            </a:r>
            <a:r>
              <a:rPr lang="es-ES" dirty="0" err="1"/>
              <a:t>form</a:t>
            </a:r>
            <a:r>
              <a:rPr lang="es-ES" dirty="0"/>
              <a:t>": </a:t>
            </a:r>
            <a:r>
              <a:rPr lang="es-ES" dirty="0" err="1"/>
              <a:t>UserCreationForm</a:t>
            </a:r>
            <a:r>
              <a:rPr lang="es-ES" dirty="0"/>
              <a:t>, "error": "</a:t>
            </a:r>
            <a:r>
              <a:rPr lang="es-ES" dirty="0" err="1"/>
              <a:t>Username</a:t>
            </a:r>
            <a:r>
              <a:rPr lang="es-ES" dirty="0"/>
              <a:t> </a:t>
            </a:r>
            <a:r>
              <a:rPr lang="es-ES" dirty="0" err="1"/>
              <a:t>already</a:t>
            </a:r>
            <a:r>
              <a:rPr lang="es-ES" dirty="0"/>
              <a:t> </a:t>
            </a:r>
            <a:r>
              <a:rPr lang="es-ES" dirty="0" err="1"/>
              <a:t>exists</a:t>
            </a:r>
            <a:r>
              <a:rPr lang="es-ES" dirty="0"/>
              <a:t>"},</a:t>
            </a:r>
          </a:p>
          <a:p>
            <a:r>
              <a:rPr lang="es-ES" dirty="0"/>
              <a:t>                )</a:t>
            </a:r>
          </a:p>
          <a:p>
            <a:r>
              <a:rPr lang="es-ES" dirty="0"/>
              <a:t>        </a:t>
            </a:r>
            <a:r>
              <a:rPr lang="es-ES" dirty="0" err="1"/>
              <a:t>return</a:t>
            </a:r>
            <a:r>
              <a:rPr lang="es-ES" dirty="0"/>
              <a:t> render(</a:t>
            </a:r>
          </a:p>
          <a:p>
            <a:r>
              <a:rPr lang="es-ES" dirty="0"/>
              <a:t>            </a:t>
            </a:r>
            <a:r>
              <a:rPr lang="es-ES" dirty="0" err="1"/>
              <a:t>request</a:t>
            </a:r>
            <a:r>
              <a:rPr lang="es-ES" dirty="0"/>
              <a:t>,</a:t>
            </a:r>
          </a:p>
          <a:p>
            <a:r>
              <a:rPr lang="es-ES" dirty="0"/>
              <a:t>            "signup.html",</a:t>
            </a:r>
          </a:p>
          <a:p>
            <a:r>
              <a:rPr lang="es-ES" dirty="0"/>
              <a:t>            {"</a:t>
            </a:r>
            <a:r>
              <a:rPr lang="es-ES" dirty="0" err="1"/>
              <a:t>form</a:t>
            </a:r>
            <a:r>
              <a:rPr lang="es-ES" dirty="0"/>
              <a:t>": </a:t>
            </a:r>
            <a:r>
              <a:rPr lang="es-ES" dirty="0" err="1"/>
              <a:t>UserCreationForm</a:t>
            </a:r>
            <a:r>
              <a:rPr lang="es-ES" dirty="0"/>
              <a:t>, "error": "</a:t>
            </a:r>
            <a:r>
              <a:rPr lang="es-ES" dirty="0" err="1"/>
              <a:t>Password</a:t>
            </a:r>
            <a:r>
              <a:rPr lang="es-ES" dirty="0"/>
              <a:t> do </a:t>
            </a:r>
            <a:r>
              <a:rPr lang="es-ES" dirty="0" err="1"/>
              <a:t>not</a:t>
            </a:r>
            <a:r>
              <a:rPr lang="es-ES" dirty="0"/>
              <a:t> match"},</a:t>
            </a:r>
          </a:p>
          <a:p>
            <a:r>
              <a:rPr lang="es-ES" dirty="0"/>
              <a:t>        )</a:t>
            </a:r>
          </a:p>
          <a:p>
            <a:endParaRPr lang="es-ES" dirty="0"/>
          </a:p>
          <a:p>
            <a:r>
              <a:rPr lang="es-ES" dirty="0" err="1"/>
              <a:t>def</a:t>
            </a:r>
            <a:r>
              <a:rPr lang="es-ES" dirty="0"/>
              <a:t> </a:t>
            </a:r>
            <a:r>
              <a:rPr lang="es-ES" dirty="0" err="1"/>
              <a:t>tasks</a:t>
            </a:r>
            <a:r>
              <a:rPr lang="es-ES" dirty="0"/>
              <a:t>(</a:t>
            </a:r>
            <a:r>
              <a:rPr lang="es-ES" dirty="0" err="1"/>
              <a:t>request</a:t>
            </a:r>
            <a:r>
              <a:rPr lang="es-ES" dirty="0"/>
              <a:t>):</a:t>
            </a:r>
          </a:p>
          <a:p>
            <a:r>
              <a:rPr lang="es-ES" dirty="0"/>
              <a:t>    </a:t>
            </a:r>
            <a:r>
              <a:rPr lang="es-ES" dirty="0" err="1"/>
              <a:t>return</a:t>
            </a:r>
            <a:r>
              <a:rPr lang="es-ES" dirty="0"/>
              <a:t> render(</a:t>
            </a:r>
            <a:r>
              <a:rPr lang="es-ES" dirty="0" err="1"/>
              <a:t>request</a:t>
            </a:r>
            <a:r>
              <a:rPr lang="es-ES" dirty="0"/>
              <a:t>, 'tasks.html')</a:t>
            </a:r>
          </a:p>
          <a:p>
            <a:endParaRPr lang="es-ES" dirty="0"/>
          </a:p>
          <a:p>
            <a:r>
              <a:rPr lang="es-ES" dirty="0" err="1"/>
              <a:t>def</a:t>
            </a:r>
            <a:r>
              <a:rPr lang="es-ES" dirty="0"/>
              <a:t> </a:t>
            </a:r>
            <a:r>
              <a:rPr lang="es-ES" dirty="0" err="1"/>
              <a:t>signout</a:t>
            </a:r>
            <a:r>
              <a:rPr lang="es-ES" dirty="0"/>
              <a:t>(</a:t>
            </a:r>
            <a:r>
              <a:rPr lang="es-ES" dirty="0" err="1"/>
              <a:t>request</a:t>
            </a:r>
            <a:r>
              <a:rPr lang="es-ES" dirty="0"/>
              <a:t>):</a:t>
            </a:r>
          </a:p>
          <a:p>
            <a:r>
              <a:rPr lang="es-ES" dirty="0"/>
              <a:t>    </a:t>
            </a:r>
            <a:r>
              <a:rPr lang="es-ES" dirty="0" err="1"/>
              <a:t>logout</a:t>
            </a:r>
            <a:r>
              <a:rPr lang="es-ES" dirty="0"/>
              <a:t>(</a:t>
            </a:r>
            <a:r>
              <a:rPr lang="es-ES" dirty="0" err="1"/>
              <a:t>request</a:t>
            </a:r>
            <a:r>
              <a:rPr lang="es-ES" dirty="0"/>
              <a:t>)</a:t>
            </a:r>
          </a:p>
          <a:p>
            <a:r>
              <a:rPr lang="es-ES" dirty="0"/>
              <a:t>    </a:t>
            </a:r>
            <a:r>
              <a:rPr lang="es-ES" dirty="0" err="1"/>
              <a:t>return</a:t>
            </a:r>
            <a:r>
              <a:rPr lang="es-ES" dirty="0"/>
              <a:t> </a:t>
            </a:r>
            <a:r>
              <a:rPr lang="es-ES" dirty="0" err="1"/>
              <a:t>redirect</a:t>
            </a:r>
            <a:r>
              <a:rPr lang="es-ES" dirty="0"/>
              <a:t>('home')</a:t>
            </a:r>
          </a:p>
          <a:p>
            <a:endParaRPr lang="es-ES" dirty="0"/>
          </a:p>
          <a:p>
            <a:r>
              <a:rPr lang="es-ES" dirty="0" err="1"/>
              <a:t>def</a:t>
            </a:r>
            <a:r>
              <a:rPr lang="es-ES" dirty="0"/>
              <a:t> </a:t>
            </a:r>
            <a:r>
              <a:rPr lang="es-ES" dirty="0" err="1"/>
              <a:t>signin</a:t>
            </a:r>
            <a:r>
              <a:rPr lang="es-ES" dirty="0"/>
              <a:t>(</a:t>
            </a:r>
            <a:r>
              <a:rPr lang="es-ES" dirty="0" err="1"/>
              <a:t>request</a:t>
            </a:r>
            <a:r>
              <a:rPr lang="es-ES" dirty="0"/>
              <a:t>):</a:t>
            </a:r>
          </a:p>
          <a:p>
            <a:r>
              <a:rPr lang="es-ES" dirty="0"/>
              <a:t>    </a:t>
            </a:r>
            <a:r>
              <a:rPr lang="es-ES" dirty="0" err="1"/>
              <a:t>if</a:t>
            </a:r>
            <a:r>
              <a:rPr lang="es-ES" dirty="0"/>
              <a:t> </a:t>
            </a:r>
            <a:r>
              <a:rPr lang="es-ES" dirty="0" err="1"/>
              <a:t>request.method</a:t>
            </a:r>
            <a:r>
              <a:rPr lang="es-ES" dirty="0"/>
              <a:t> == 'GET':</a:t>
            </a:r>
          </a:p>
          <a:p>
            <a:r>
              <a:rPr lang="es-ES" dirty="0"/>
              <a:t>        </a:t>
            </a:r>
            <a:r>
              <a:rPr lang="es-ES" dirty="0" err="1"/>
              <a:t>return</a:t>
            </a:r>
            <a:r>
              <a:rPr lang="es-ES" dirty="0"/>
              <a:t> render(</a:t>
            </a:r>
            <a:r>
              <a:rPr lang="es-ES" dirty="0" err="1"/>
              <a:t>request</a:t>
            </a:r>
            <a:r>
              <a:rPr lang="es-ES" dirty="0"/>
              <a:t>, 'signin.html', </a:t>
            </a:r>
          </a:p>
          <a:p>
            <a:r>
              <a:rPr lang="es-ES" dirty="0"/>
              <a:t>                  {'</a:t>
            </a:r>
            <a:r>
              <a:rPr lang="es-ES" dirty="0" err="1"/>
              <a:t>form</a:t>
            </a:r>
            <a:r>
              <a:rPr lang="es-ES" dirty="0"/>
              <a:t>': </a:t>
            </a:r>
            <a:r>
              <a:rPr lang="es-ES" dirty="0" err="1"/>
              <a:t>AuthenticationForm</a:t>
            </a:r>
            <a:r>
              <a:rPr lang="es-ES" dirty="0"/>
              <a:t>})</a:t>
            </a:r>
          </a:p>
          <a:p>
            <a:r>
              <a:rPr lang="es-ES" dirty="0"/>
              <a:t>    </a:t>
            </a:r>
            <a:r>
              <a:rPr lang="es-ES" dirty="0" err="1"/>
              <a:t>else</a:t>
            </a:r>
            <a:r>
              <a:rPr lang="es-ES" dirty="0"/>
              <a:t>:</a:t>
            </a:r>
          </a:p>
          <a:p>
            <a:r>
              <a:rPr lang="es-ES" dirty="0"/>
              <a:t>        </a:t>
            </a:r>
            <a:r>
              <a:rPr lang="es-ES" dirty="0" err="1"/>
              <a:t>user</a:t>
            </a:r>
            <a:r>
              <a:rPr lang="es-ES" dirty="0"/>
              <a:t> = </a:t>
            </a:r>
            <a:r>
              <a:rPr lang="es-ES" dirty="0" err="1"/>
              <a:t>authenticate</a:t>
            </a:r>
            <a:r>
              <a:rPr lang="es-ES" dirty="0"/>
              <a:t>(</a:t>
            </a:r>
            <a:r>
              <a:rPr lang="es-ES" dirty="0" err="1"/>
              <a:t>request</a:t>
            </a:r>
            <a:r>
              <a:rPr lang="es-ES" dirty="0"/>
              <a:t>, </a:t>
            </a:r>
            <a:r>
              <a:rPr lang="es-ES" dirty="0" err="1"/>
              <a:t>username</a:t>
            </a:r>
            <a:r>
              <a:rPr lang="es-ES" dirty="0"/>
              <a:t>=</a:t>
            </a:r>
            <a:r>
              <a:rPr lang="es-ES" dirty="0" err="1"/>
              <a:t>request.POST</a:t>
            </a:r>
            <a:r>
              <a:rPr lang="es-ES" dirty="0"/>
              <a:t>['</a:t>
            </a:r>
            <a:r>
              <a:rPr lang="es-ES" dirty="0" err="1"/>
              <a:t>username</a:t>
            </a:r>
            <a:r>
              <a:rPr lang="es-ES" dirty="0"/>
              <a:t>'],</a:t>
            </a:r>
          </a:p>
          <a:p>
            <a:r>
              <a:rPr lang="es-ES" dirty="0"/>
              <a:t>                      </a:t>
            </a:r>
            <a:r>
              <a:rPr lang="es-ES" dirty="0" err="1"/>
              <a:t>password</a:t>
            </a:r>
            <a:r>
              <a:rPr lang="es-ES" dirty="0"/>
              <a:t>=</a:t>
            </a:r>
            <a:r>
              <a:rPr lang="es-ES" dirty="0" err="1"/>
              <a:t>request.POST</a:t>
            </a:r>
            <a:r>
              <a:rPr lang="es-ES" dirty="0"/>
              <a:t>['</a:t>
            </a:r>
            <a:r>
              <a:rPr lang="es-ES" dirty="0" err="1"/>
              <a:t>password</a:t>
            </a:r>
            <a:r>
              <a:rPr lang="es-ES" dirty="0"/>
              <a:t>'])</a:t>
            </a:r>
          </a:p>
          <a:p>
            <a:r>
              <a:rPr lang="es-ES" dirty="0"/>
              <a:t>        </a:t>
            </a:r>
            <a:r>
              <a:rPr lang="es-ES" dirty="0" err="1"/>
              <a:t>if</a:t>
            </a:r>
            <a:r>
              <a:rPr lang="es-ES" dirty="0"/>
              <a:t> </a:t>
            </a:r>
            <a:r>
              <a:rPr lang="es-ES" dirty="0" err="1"/>
              <a:t>user</a:t>
            </a:r>
            <a:r>
              <a:rPr lang="es-ES" dirty="0"/>
              <a:t> </a:t>
            </a:r>
            <a:r>
              <a:rPr lang="es-ES" dirty="0" err="1"/>
              <a:t>is</a:t>
            </a:r>
            <a:r>
              <a:rPr lang="es-ES" dirty="0"/>
              <a:t> </a:t>
            </a:r>
            <a:r>
              <a:rPr lang="es-ES" dirty="0" err="1"/>
              <a:t>None</a:t>
            </a:r>
            <a:r>
              <a:rPr lang="es-ES" dirty="0"/>
              <a:t>:</a:t>
            </a:r>
          </a:p>
          <a:p>
            <a:r>
              <a:rPr lang="es-ES" dirty="0"/>
              <a:t>              </a:t>
            </a:r>
            <a:r>
              <a:rPr lang="es-ES" dirty="0" err="1"/>
              <a:t>return</a:t>
            </a:r>
            <a:r>
              <a:rPr lang="es-ES" dirty="0"/>
              <a:t> render(</a:t>
            </a:r>
            <a:r>
              <a:rPr lang="es-ES" dirty="0" err="1"/>
              <a:t>request</a:t>
            </a:r>
            <a:r>
              <a:rPr lang="es-ES" dirty="0"/>
              <a:t>, 'signin.html', {</a:t>
            </a:r>
          </a:p>
          <a:p>
            <a:r>
              <a:rPr lang="es-ES" dirty="0"/>
              <a:t>                  '</a:t>
            </a:r>
            <a:r>
              <a:rPr lang="es-ES" dirty="0" err="1"/>
              <a:t>form</a:t>
            </a:r>
            <a:r>
              <a:rPr lang="es-ES" dirty="0"/>
              <a:t>': </a:t>
            </a:r>
            <a:r>
              <a:rPr lang="es-ES" dirty="0" err="1"/>
              <a:t>AuthenticationForm</a:t>
            </a:r>
            <a:r>
              <a:rPr lang="es-ES" dirty="0"/>
              <a:t>,</a:t>
            </a:r>
          </a:p>
          <a:p>
            <a:r>
              <a:rPr lang="es-ES" dirty="0"/>
              <a:t>                  'error':'</a:t>
            </a:r>
            <a:r>
              <a:rPr lang="es-ES" dirty="0" err="1"/>
              <a:t>Username</a:t>
            </a:r>
            <a:r>
              <a:rPr lang="es-ES" dirty="0"/>
              <a:t> </a:t>
            </a:r>
            <a:r>
              <a:rPr lang="es-ES" dirty="0" err="1"/>
              <a:t>or</a:t>
            </a:r>
            <a:r>
              <a:rPr lang="es-ES" dirty="0"/>
              <a:t> </a:t>
            </a:r>
            <a:r>
              <a:rPr lang="es-ES" dirty="0" err="1"/>
              <a:t>password</a:t>
            </a:r>
            <a:r>
              <a:rPr lang="es-ES" dirty="0"/>
              <a:t> </a:t>
            </a:r>
            <a:r>
              <a:rPr lang="es-ES" dirty="0" err="1"/>
              <a:t>is</a:t>
            </a:r>
            <a:r>
              <a:rPr lang="es-ES" dirty="0"/>
              <a:t> </a:t>
            </a:r>
            <a:r>
              <a:rPr lang="es-ES" dirty="0" err="1"/>
              <a:t>incorrect</a:t>
            </a:r>
            <a:r>
              <a:rPr lang="es-ES" dirty="0"/>
              <a:t>'</a:t>
            </a:r>
          </a:p>
          <a:p>
            <a:r>
              <a:rPr lang="es-ES" dirty="0"/>
              <a:t>                  })</a:t>
            </a:r>
          </a:p>
          <a:p>
            <a:r>
              <a:rPr lang="es-ES" dirty="0"/>
              <a:t>        </a:t>
            </a:r>
            <a:r>
              <a:rPr lang="es-ES" dirty="0" err="1"/>
              <a:t>else</a:t>
            </a:r>
            <a:r>
              <a:rPr lang="es-ES" dirty="0"/>
              <a:t>:</a:t>
            </a:r>
          </a:p>
          <a:p>
            <a:r>
              <a:rPr lang="es-ES" dirty="0"/>
              <a:t>            </a:t>
            </a:r>
            <a:r>
              <a:rPr lang="es-ES" dirty="0" err="1"/>
              <a:t>login</a:t>
            </a:r>
            <a:r>
              <a:rPr lang="es-ES" dirty="0"/>
              <a:t>(</a:t>
            </a:r>
            <a:r>
              <a:rPr lang="es-ES" dirty="0" err="1"/>
              <a:t>request</a:t>
            </a:r>
            <a:r>
              <a:rPr lang="es-ES" dirty="0"/>
              <a:t>, </a:t>
            </a:r>
            <a:r>
              <a:rPr lang="es-ES" dirty="0" err="1"/>
              <a:t>user</a:t>
            </a:r>
            <a:r>
              <a:rPr lang="es-ES" dirty="0"/>
              <a:t>)</a:t>
            </a:r>
          </a:p>
          <a:p>
            <a:r>
              <a:rPr lang="es-ES" dirty="0"/>
              <a:t>            </a:t>
            </a:r>
            <a:r>
              <a:rPr lang="es-ES" dirty="0" err="1"/>
              <a:t>return</a:t>
            </a:r>
            <a:r>
              <a:rPr lang="es-ES" dirty="0"/>
              <a:t> </a:t>
            </a:r>
            <a:r>
              <a:rPr lang="es-ES" dirty="0" err="1"/>
              <a:t>redirect</a:t>
            </a:r>
            <a:r>
              <a:rPr lang="es-ES" dirty="0"/>
              <a:t>('</a:t>
            </a:r>
            <a:r>
              <a:rPr lang="es-ES" dirty="0" err="1"/>
              <a:t>tasks</a:t>
            </a:r>
            <a:r>
              <a:rPr lang="es-ES" dirty="0"/>
              <a:t>')</a:t>
            </a:r>
          </a:p>
          <a:p>
            <a:r>
              <a:rPr lang="es-ES" dirty="0"/>
              <a:t> </a:t>
            </a: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CB2ECC-6EF9-4B65-8CE7-04173D03777D}" type="slidenum">
              <a:rPr kumimoji="0" lang="es-E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s-E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7826750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--models.py</a:t>
            </a:r>
          </a:p>
          <a:p>
            <a:r>
              <a:rPr lang="es-ES" dirty="0" err="1"/>
              <a:t>from</a:t>
            </a:r>
            <a:r>
              <a:rPr lang="es-ES" dirty="0"/>
              <a:t> </a:t>
            </a:r>
            <a:r>
              <a:rPr lang="es-ES" dirty="0" err="1"/>
              <a:t>django.db</a:t>
            </a:r>
            <a:r>
              <a:rPr lang="es-ES" dirty="0"/>
              <a:t> </a:t>
            </a:r>
            <a:r>
              <a:rPr lang="es-ES" dirty="0" err="1"/>
              <a:t>import</a:t>
            </a:r>
            <a:r>
              <a:rPr lang="es-ES" dirty="0"/>
              <a:t> </a:t>
            </a:r>
            <a:r>
              <a:rPr lang="es-ES" dirty="0" err="1"/>
              <a:t>models</a:t>
            </a:r>
            <a:endParaRPr lang="es-ES" dirty="0"/>
          </a:p>
          <a:p>
            <a:r>
              <a:rPr lang="es-ES" dirty="0" err="1"/>
              <a:t>from</a:t>
            </a:r>
            <a:r>
              <a:rPr lang="es-ES" dirty="0"/>
              <a:t> </a:t>
            </a:r>
            <a:r>
              <a:rPr lang="es-ES" dirty="0" err="1"/>
              <a:t>django.contrib.auth.models</a:t>
            </a:r>
            <a:r>
              <a:rPr lang="es-ES" dirty="0"/>
              <a:t> </a:t>
            </a:r>
            <a:r>
              <a:rPr lang="es-ES" dirty="0" err="1"/>
              <a:t>import</a:t>
            </a:r>
            <a:r>
              <a:rPr lang="es-ES" dirty="0"/>
              <a:t> </a:t>
            </a:r>
            <a:r>
              <a:rPr lang="es-ES" dirty="0" err="1"/>
              <a:t>User</a:t>
            </a:r>
            <a:endParaRPr lang="es-ES" dirty="0"/>
          </a:p>
          <a:p>
            <a:endParaRPr lang="es-ES" dirty="0"/>
          </a:p>
          <a:p>
            <a:r>
              <a:rPr lang="es-ES" dirty="0" err="1"/>
              <a:t>class</a:t>
            </a:r>
            <a:r>
              <a:rPr lang="es-ES" dirty="0"/>
              <a:t> </a:t>
            </a:r>
            <a:r>
              <a:rPr lang="es-ES" dirty="0" err="1"/>
              <a:t>Task</a:t>
            </a:r>
            <a:r>
              <a:rPr lang="es-ES" dirty="0"/>
              <a:t>(</a:t>
            </a:r>
            <a:r>
              <a:rPr lang="es-ES" dirty="0" err="1"/>
              <a:t>models.Model</a:t>
            </a:r>
            <a:r>
              <a:rPr lang="es-ES" dirty="0"/>
              <a:t>):</a:t>
            </a:r>
          </a:p>
          <a:p>
            <a:r>
              <a:rPr lang="es-ES" dirty="0"/>
              <a:t>    </a:t>
            </a:r>
            <a:r>
              <a:rPr lang="es-ES" dirty="0" err="1"/>
              <a:t>title</a:t>
            </a:r>
            <a:r>
              <a:rPr lang="es-ES" dirty="0"/>
              <a:t> = </a:t>
            </a:r>
            <a:r>
              <a:rPr lang="es-ES" dirty="0" err="1"/>
              <a:t>models.CharField</a:t>
            </a:r>
            <a:r>
              <a:rPr lang="es-ES" dirty="0"/>
              <a:t>(</a:t>
            </a:r>
            <a:r>
              <a:rPr lang="es-ES" dirty="0" err="1"/>
              <a:t>max_length</a:t>
            </a:r>
            <a:r>
              <a:rPr lang="es-ES" dirty="0"/>
              <a:t>=100)</a:t>
            </a:r>
          </a:p>
          <a:p>
            <a:r>
              <a:rPr lang="es-ES" dirty="0"/>
              <a:t>    </a:t>
            </a:r>
            <a:r>
              <a:rPr lang="es-ES" dirty="0" err="1"/>
              <a:t>description</a:t>
            </a:r>
            <a:r>
              <a:rPr lang="es-ES" dirty="0"/>
              <a:t> = </a:t>
            </a:r>
            <a:r>
              <a:rPr lang="es-ES" dirty="0" err="1"/>
              <a:t>models.TextField</a:t>
            </a:r>
            <a:r>
              <a:rPr lang="es-ES" dirty="0"/>
              <a:t>(</a:t>
            </a:r>
            <a:r>
              <a:rPr lang="es-ES" dirty="0" err="1"/>
              <a:t>blank</a:t>
            </a:r>
            <a:r>
              <a:rPr lang="es-ES" dirty="0"/>
              <a:t>=True)</a:t>
            </a:r>
          </a:p>
          <a:p>
            <a:r>
              <a:rPr lang="es-ES" dirty="0"/>
              <a:t>    </a:t>
            </a:r>
            <a:r>
              <a:rPr lang="es-ES" dirty="0" err="1"/>
              <a:t>created</a:t>
            </a:r>
            <a:r>
              <a:rPr lang="es-ES" dirty="0"/>
              <a:t> = </a:t>
            </a:r>
            <a:r>
              <a:rPr lang="es-ES" dirty="0" err="1"/>
              <a:t>models.DateTimeField</a:t>
            </a:r>
            <a:r>
              <a:rPr lang="es-ES" dirty="0"/>
              <a:t>(</a:t>
            </a:r>
            <a:r>
              <a:rPr lang="es-ES" dirty="0" err="1"/>
              <a:t>auto_now_add</a:t>
            </a:r>
            <a:r>
              <a:rPr lang="es-ES" dirty="0"/>
              <a:t>=True)</a:t>
            </a:r>
          </a:p>
          <a:p>
            <a:r>
              <a:rPr lang="es-ES" dirty="0"/>
              <a:t>    </a:t>
            </a:r>
            <a:r>
              <a:rPr lang="es-ES" dirty="0" err="1"/>
              <a:t>datecompleted</a:t>
            </a:r>
            <a:r>
              <a:rPr lang="es-ES" dirty="0"/>
              <a:t> = </a:t>
            </a:r>
            <a:r>
              <a:rPr lang="es-ES" dirty="0" err="1"/>
              <a:t>models.DateTimeField</a:t>
            </a:r>
            <a:r>
              <a:rPr lang="es-ES" dirty="0"/>
              <a:t>(</a:t>
            </a:r>
            <a:r>
              <a:rPr lang="es-ES" dirty="0" err="1"/>
              <a:t>null</a:t>
            </a:r>
            <a:r>
              <a:rPr lang="es-ES" dirty="0"/>
              <a:t>=True)</a:t>
            </a:r>
          </a:p>
          <a:p>
            <a:r>
              <a:rPr lang="es-ES" dirty="0"/>
              <a:t>    </a:t>
            </a:r>
            <a:r>
              <a:rPr lang="es-ES" dirty="0" err="1"/>
              <a:t>important</a:t>
            </a:r>
            <a:r>
              <a:rPr lang="es-ES" dirty="0"/>
              <a:t> = </a:t>
            </a:r>
            <a:r>
              <a:rPr lang="es-ES" dirty="0" err="1"/>
              <a:t>models.BooleanField</a:t>
            </a:r>
            <a:r>
              <a:rPr lang="es-ES" dirty="0"/>
              <a:t>(default=False)</a:t>
            </a:r>
          </a:p>
          <a:p>
            <a:r>
              <a:rPr lang="es-ES" dirty="0"/>
              <a:t>    </a:t>
            </a:r>
            <a:r>
              <a:rPr lang="es-ES" dirty="0" err="1"/>
              <a:t>user</a:t>
            </a:r>
            <a:r>
              <a:rPr lang="es-ES" dirty="0"/>
              <a:t> = </a:t>
            </a:r>
            <a:r>
              <a:rPr lang="es-ES" dirty="0" err="1"/>
              <a:t>models.ForeignKey</a:t>
            </a:r>
            <a:r>
              <a:rPr lang="es-ES" dirty="0"/>
              <a:t>(</a:t>
            </a:r>
            <a:r>
              <a:rPr lang="es-ES" dirty="0" err="1"/>
              <a:t>User</a:t>
            </a:r>
            <a:r>
              <a:rPr lang="es-ES" dirty="0"/>
              <a:t>, </a:t>
            </a:r>
            <a:r>
              <a:rPr lang="es-ES" dirty="0" err="1"/>
              <a:t>on_delete</a:t>
            </a:r>
            <a:r>
              <a:rPr lang="es-ES" dirty="0"/>
              <a:t>=</a:t>
            </a:r>
            <a:r>
              <a:rPr lang="es-ES" dirty="0" err="1"/>
              <a:t>models.CASCADE</a:t>
            </a:r>
            <a:r>
              <a:rPr lang="es-ES" dirty="0"/>
              <a:t>)</a:t>
            </a: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CB2ECC-6EF9-4B65-8CE7-04173D03777D}" type="slidenum">
              <a:rPr kumimoji="0" lang="es-E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s-E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5052291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CB2ECC-6EF9-4B65-8CE7-04173D03777D}" type="slidenum">
              <a:rPr kumimoji="0" lang="es-E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s-E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6487525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--admin.py</a:t>
            </a:r>
          </a:p>
          <a:p>
            <a:r>
              <a:rPr lang="es-ES" dirty="0" err="1"/>
              <a:t>from</a:t>
            </a:r>
            <a:r>
              <a:rPr lang="es-ES" dirty="0"/>
              <a:t> </a:t>
            </a:r>
            <a:r>
              <a:rPr lang="es-ES" dirty="0" err="1"/>
              <a:t>django.contrib</a:t>
            </a:r>
            <a:r>
              <a:rPr lang="es-ES" dirty="0"/>
              <a:t> </a:t>
            </a:r>
            <a:r>
              <a:rPr lang="es-ES" dirty="0" err="1"/>
              <a:t>import</a:t>
            </a:r>
            <a:r>
              <a:rPr lang="es-ES" dirty="0"/>
              <a:t> </a:t>
            </a:r>
            <a:r>
              <a:rPr lang="es-ES" dirty="0" err="1"/>
              <a:t>admin</a:t>
            </a:r>
            <a:endParaRPr lang="es-ES" dirty="0"/>
          </a:p>
          <a:p>
            <a:r>
              <a:rPr lang="es-ES" dirty="0" err="1"/>
              <a:t>from</a:t>
            </a:r>
            <a:r>
              <a:rPr lang="es-ES" dirty="0"/>
              <a:t> .</a:t>
            </a:r>
            <a:r>
              <a:rPr lang="es-ES" dirty="0" err="1"/>
              <a:t>models</a:t>
            </a:r>
            <a:r>
              <a:rPr lang="es-ES" dirty="0"/>
              <a:t> </a:t>
            </a:r>
            <a:r>
              <a:rPr lang="es-ES" dirty="0" err="1"/>
              <a:t>import</a:t>
            </a:r>
            <a:r>
              <a:rPr lang="es-ES" dirty="0"/>
              <a:t> </a:t>
            </a:r>
            <a:r>
              <a:rPr lang="es-ES" dirty="0" err="1"/>
              <a:t>Task</a:t>
            </a:r>
            <a:endParaRPr lang="es-ES" dirty="0"/>
          </a:p>
          <a:p>
            <a:r>
              <a:rPr lang="es-ES" dirty="0" err="1"/>
              <a:t>admin.site.register</a:t>
            </a:r>
            <a:r>
              <a:rPr lang="es-ES" dirty="0"/>
              <a:t>(</a:t>
            </a:r>
            <a:r>
              <a:rPr lang="es-ES" dirty="0" err="1"/>
              <a:t>Task</a:t>
            </a:r>
            <a:r>
              <a:rPr lang="es-ES" dirty="0"/>
              <a:t>)</a:t>
            </a: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CB2ECC-6EF9-4B65-8CE7-04173D03777D}" type="slidenum">
              <a:rPr kumimoji="0" lang="es-E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s-E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6905032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CB2ECC-6EF9-4B65-8CE7-04173D03777D}" type="slidenum">
              <a:rPr kumimoji="0" lang="es-E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s-E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607943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CB2ECC-6EF9-4B65-8CE7-04173D03777D}" type="slidenum">
              <a:rPr kumimoji="0" lang="es-E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s-E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8535451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--models.py</a:t>
            </a:r>
          </a:p>
          <a:p>
            <a:r>
              <a:rPr lang="es-ES" dirty="0" err="1"/>
              <a:t>from</a:t>
            </a:r>
            <a:r>
              <a:rPr lang="es-ES" dirty="0"/>
              <a:t> </a:t>
            </a:r>
            <a:r>
              <a:rPr lang="es-ES" dirty="0" err="1"/>
              <a:t>django.db</a:t>
            </a:r>
            <a:r>
              <a:rPr lang="es-ES" dirty="0"/>
              <a:t> </a:t>
            </a:r>
            <a:r>
              <a:rPr lang="es-ES" dirty="0" err="1"/>
              <a:t>import</a:t>
            </a:r>
            <a:r>
              <a:rPr lang="es-ES" dirty="0"/>
              <a:t> </a:t>
            </a:r>
            <a:r>
              <a:rPr lang="es-ES" dirty="0" err="1"/>
              <a:t>models</a:t>
            </a:r>
            <a:endParaRPr lang="es-ES" dirty="0"/>
          </a:p>
          <a:p>
            <a:r>
              <a:rPr lang="es-ES" dirty="0" err="1"/>
              <a:t>from</a:t>
            </a:r>
            <a:r>
              <a:rPr lang="es-ES" dirty="0"/>
              <a:t> </a:t>
            </a:r>
            <a:r>
              <a:rPr lang="es-ES" dirty="0" err="1"/>
              <a:t>django.contrib.auth.models</a:t>
            </a:r>
            <a:r>
              <a:rPr lang="es-ES" dirty="0"/>
              <a:t> </a:t>
            </a:r>
            <a:r>
              <a:rPr lang="es-ES" dirty="0" err="1"/>
              <a:t>import</a:t>
            </a:r>
            <a:r>
              <a:rPr lang="es-ES" dirty="0"/>
              <a:t> </a:t>
            </a:r>
            <a:r>
              <a:rPr lang="es-ES" dirty="0" err="1"/>
              <a:t>User</a:t>
            </a:r>
            <a:endParaRPr lang="es-ES" dirty="0"/>
          </a:p>
          <a:p>
            <a:endParaRPr lang="es-ES" dirty="0"/>
          </a:p>
          <a:p>
            <a:r>
              <a:rPr lang="es-ES" dirty="0" err="1"/>
              <a:t>class</a:t>
            </a:r>
            <a:r>
              <a:rPr lang="es-ES" dirty="0"/>
              <a:t> </a:t>
            </a:r>
            <a:r>
              <a:rPr lang="es-ES" dirty="0" err="1"/>
              <a:t>Task</a:t>
            </a:r>
            <a:r>
              <a:rPr lang="es-ES" dirty="0"/>
              <a:t>(</a:t>
            </a:r>
            <a:r>
              <a:rPr lang="es-ES" dirty="0" err="1"/>
              <a:t>models.Model</a:t>
            </a:r>
            <a:r>
              <a:rPr lang="es-ES" dirty="0"/>
              <a:t>):</a:t>
            </a:r>
          </a:p>
          <a:p>
            <a:r>
              <a:rPr lang="es-ES" dirty="0"/>
              <a:t>    </a:t>
            </a:r>
            <a:r>
              <a:rPr lang="es-ES" dirty="0" err="1"/>
              <a:t>title</a:t>
            </a:r>
            <a:r>
              <a:rPr lang="es-ES" dirty="0"/>
              <a:t> = </a:t>
            </a:r>
            <a:r>
              <a:rPr lang="es-ES" dirty="0" err="1"/>
              <a:t>models.CharField</a:t>
            </a:r>
            <a:r>
              <a:rPr lang="es-ES" dirty="0"/>
              <a:t>(</a:t>
            </a:r>
            <a:r>
              <a:rPr lang="es-ES" dirty="0" err="1"/>
              <a:t>max_length</a:t>
            </a:r>
            <a:r>
              <a:rPr lang="es-ES" dirty="0"/>
              <a:t>=100)</a:t>
            </a:r>
          </a:p>
          <a:p>
            <a:r>
              <a:rPr lang="es-ES" dirty="0"/>
              <a:t>    </a:t>
            </a:r>
            <a:r>
              <a:rPr lang="es-ES" dirty="0" err="1"/>
              <a:t>description</a:t>
            </a:r>
            <a:r>
              <a:rPr lang="es-ES" dirty="0"/>
              <a:t> = </a:t>
            </a:r>
            <a:r>
              <a:rPr lang="es-ES" dirty="0" err="1"/>
              <a:t>models.TextField</a:t>
            </a:r>
            <a:r>
              <a:rPr lang="es-ES" dirty="0"/>
              <a:t>(</a:t>
            </a:r>
            <a:r>
              <a:rPr lang="es-ES" dirty="0" err="1"/>
              <a:t>blank</a:t>
            </a:r>
            <a:r>
              <a:rPr lang="es-ES" dirty="0"/>
              <a:t>=True)</a:t>
            </a:r>
          </a:p>
          <a:p>
            <a:r>
              <a:rPr lang="es-ES" dirty="0"/>
              <a:t>    </a:t>
            </a:r>
            <a:r>
              <a:rPr lang="es-ES" dirty="0" err="1"/>
              <a:t>created</a:t>
            </a:r>
            <a:r>
              <a:rPr lang="es-ES" dirty="0"/>
              <a:t> = </a:t>
            </a:r>
            <a:r>
              <a:rPr lang="es-ES" dirty="0" err="1"/>
              <a:t>models.DateTimeField</a:t>
            </a:r>
            <a:r>
              <a:rPr lang="es-ES" dirty="0"/>
              <a:t>(</a:t>
            </a:r>
            <a:r>
              <a:rPr lang="es-ES" dirty="0" err="1"/>
              <a:t>auto_now_add</a:t>
            </a:r>
            <a:r>
              <a:rPr lang="es-ES" dirty="0"/>
              <a:t>=True)</a:t>
            </a:r>
          </a:p>
          <a:p>
            <a:r>
              <a:rPr lang="es-ES" dirty="0"/>
              <a:t>    </a:t>
            </a:r>
            <a:r>
              <a:rPr lang="es-ES" dirty="0" err="1"/>
              <a:t>datecompleted</a:t>
            </a:r>
            <a:r>
              <a:rPr lang="es-ES" dirty="0"/>
              <a:t> = </a:t>
            </a:r>
            <a:r>
              <a:rPr lang="es-ES" dirty="0" err="1"/>
              <a:t>models.DateTimeField</a:t>
            </a:r>
            <a:r>
              <a:rPr lang="es-ES" dirty="0"/>
              <a:t>(</a:t>
            </a:r>
            <a:r>
              <a:rPr lang="es-ES" dirty="0" err="1"/>
              <a:t>null</a:t>
            </a:r>
            <a:r>
              <a:rPr lang="es-ES" dirty="0"/>
              <a:t>=True)</a:t>
            </a:r>
          </a:p>
          <a:p>
            <a:r>
              <a:rPr lang="es-ES" dirty="0"/>
              <a:t>    </a:t>
            </a:r>
            <a:r>
              <a:rPr lang="es-ES" dirty="0" err="1"/>
              <a:t>important</a:t>
            </a:r>
            <a:r>
              <a:rPr lang="es-ES" dirty="0"/>
              <a:t> = </a:t>
            </a:r>
            <a:r>
              <a:rPr lang="es-ES" dirty="0" err="1"/>
              <a:t>models.BooleanField</a:t>
            </a:r>
            <a:r>
              <a:rPr lang="es-ES" dirty="0"/>
              <a:t>(default=False)</a:t>
            </a:r>
          </a:p>
          <a:p>
            <a:r>
              <a:rPr lang="es-ES" dirty="0"/>
              <a:t>    </a:t>
            </a:r>
            <a:r>
              <a:rPr lang="es-ES" dirty="0" err="1"/>
              <a:t>user</a:t>
            </a:r>
            <a:r>
              <a:rPr lang="es-ES" dirty="0"/>
              <a:t> = </a:t>
            </a:r>
            <a:r>
              <a:rPr lang="es-ES" dirty="0" err="1"/>
              <a:t>models.ForeignKey</a:t>
            </a:r>
            <a:r>
              <a:rPr lang="es-ES" dirty="0"/>
              <a:t>(</a:t>
            </a:r>
            <a:r>
              <a:rPr lang="es-ES" dirty="0" err="1"/>
              <a:t>User</a:t>
            </a:r>
            <a:r>
              <a:rPr lang="es-ES" dirty="0"/>
              <a:t>, </a:t>
            </a:r>
            <a:r>
              <a:rPr lang="es-ES" dirty="0" err="1"/>
              <a:t>on_delete</a:t>
            </a:r>
            <a:r>
              <a:rPr lang="es-ES" dirty="0"/>
              <a:t>=</a:t>
            </a:r>
            <a:r>
              <a:rPr lang="es-ES" dirty="0" err="1"/>
              <a:t>models.CASCADE</a:t>
            </a:r>
            <a:r>
              <a:rPr lang="es-ES" dirty="0"/>
              <a:t>)</a:t>
            </a:r>
          </a:p>
          <a:p>
            <a:endParaRPr lang="es-ES" dirty="0"/>
          </a:p>
          <a:p>
            <a:r>
              <a:rPr lang="es-ES" dirty="0"/>
              <a:t>    </a:t>
            </a:r>
            <a:r>
              <a:rPr lang="es-ES" dirty="0" err="1"/>
              <a:t>def</a:t>
            </a:r>
            <a:r>
              <a:rPr lang="es-ES" dirty="0"/>
              <a:t> __</a:t>
            </a:r>
            <a:r>
              <a:rPr lang="es-ES" dirty="0" err="1"/>
              <a:t>str</a:t>
            </a:r>
            <a:r>
              <a:rPr lang="es-ES" dirty="0"/>
              <a:t>__(</a:t>
            </a:r>
            <a:r>
              <a:rPr lang="es-ES" dirty="0" err="1"/>
              <a:t>self</a:t>
            </a:r>
            <a:r>
              <a:rPr lang="es-ES" dirty="0"/>
              <a:t>):</a:t>
            </a:r>
          </a:p>
          <a:p>
            <a:r>
              <a:rPr lang="es-ES" dirty="0"/>
              <a:t>        </a:t>
            </a:r>
            <a:r>
              <a:rPr lang="es-ES" dirty="0" err="1"/>
              <a:t>return</a:t>
            </a:r>
            <a:r>
              <a:rPr lang="es-ES" dirty="0"/>
              <a:t> </a:t>
            </a:r>
            <a:r>
              <a:rPr lang="es-ES" dirty="0" err="1"/>
              <a:t>self.title</a:t>
            </a:r>
            <a:r>
              <a:rPr lang="es-ES" dirty="0"/>
              <a:t> +'- </a:t>
            </a:r>
            <a:r>
              <a:rPr lang="es-ES" dirty="0" err="1"/>
              <a:t>by</a:t>
            </a:r>
            <a:r>
              <a:rPr lang="es-ES" dirty="0"/>
              <a:t> '+ </a:t>
            </a:r>
            <a:r>
              <a:rPr lang="es-ES" dirty="0" err="1"/>
              <a:t>self.user.username</a:t>
            </a:r>
            <a:endParaRPr lang="es-ES" dirty="0"/>
          </a:p>
          <a:p>
            <a:endParaRPr lang="es-E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CB2ECC-6EF9-4B65-8CE7-04173D03777D}" type="slidenum">
              <a:rPr kumimoji="0" lang="es-E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s-E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6826864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CB2ECC-6EF9-4B65-8CE7-04173D03777D}" type="slidenum">
              <a:rPr kumimoji="0" lang="es-E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s-E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632947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-------------create_task.html</a:t>
            </a:r>
          </a:p>
          <a:p>
            <a:r>
              <a:rPr lang="es-ES" dirty="0"/>
              <a:t>{% </a:t>
            </a:r>
            <a:r>
              <a:rPr lang="es-ES" dirty="0" err="1"/>
              <a:t>extends</a:t>
            </a:r>
            <a:r>
              <a:rPr lang="es-ES" dirty="0"/>
              <a:t> 'base.html' %}</a:t>
            </a:r>
          </a:p>
          <a:p>
            <a:endParaRPr lang="es-ES" dirty="0"/>
          </a:p>
          <a:p>
            <a:r>
              <a:rPr lang="es-ES" dirty="0"/>
              <a:t>{% block </a:t>
            </a:r>
            <a:r>
              <a:rPr lang="es-ES" dirty="0" err="1"/>
              <a:t>content</a:t>
            </a:r>
            <a:r>
              <a:rPr lang="es-ES" dirty="0"/>
              <a:t> %}</a:t>
            </a:r>
          </a:p>
          <a:p>
            <a:r>
              <a:rPr lang="es-ES" dirty="0"/>
              <a:t>    &lt;h1&gt;</a:t>
            </a:r>
            <a:r>
              <a:rPr lang="es-ES" dirty="0" err="1"/>
              <a:t>Create</a:t>
            </a:r>
            <a:r>
              <a:rPr lang="es-ES" dirty="0"/>
              <a:t> </a:t>
            </a:r>
            <a:r>
              <a:rPr lang="es-ES" dirty="0" err="1"/>
              <a:t>task</a:t>
            </a:r>
            <a:r>
              <a:rPr lang="es-ES" dirty="0"/>
              <a:t>&lt;/h1&gt;</a:t>
            </a:r>
          </a:p>
          <a:p>
            <a:r>
              <a:rPr lang="es-ES" dirty="0"/>
              <a:t>{% </a:t>
            </a:r>
            <a:r>
              <a:rPr lang="es-ES" dirty="0" err="1"/>
              <a:t>endblock</a:t>
            </a:r>
            <a:r>
              <a:rPr lang="es-ES" dirty="0"/>
              <a:t> %}</a:t>
            </a:r>
          </a:p>
          <a:p>
            <a:r>
              <a:rPr lang="es-ES" dirty="0"/>
              <a:t>-------------------------------views</a:t>
            </a:r>
            <a:r>
              <a:rPr lang="es-ES"/>
              <a:t>.py (ACTUALIZAR TODO)</a:t>
            </a:r>
            <a:endParaRPr lang="es-ES" dirty="0"/>
          </a:p>
          <a:p>
            <a:r>
              <a:rPr lang="es-ES" dirty="0" err="1"/>
              <a:t>from</a:t>
            </a:r>
            <a:r>
              <a:rPr lang="es-ES" dirty="0"/>
              <a:t> </a:t>
            </a:r>
            <a:r>
              <a:rPr lang="es-ES" dirty="0" err="1"/>
              <a:t>django.shortcuts</a:t>
            </a:r>
            <a:r>
              <a:rPr lang="es-ES" dirty="0"/>
              <a:t> </a:t>
            </a:r>
            <a:r>
              <a:rPr lang="es-ES" dirty="0" err="1"/>
              <a:t>import</a:t>
            </a:r>
            <a:r>
              <a:rPr lang="es-ES" dirty="0"/>
              <a:t> render, </a:t>
            </a:r>
            <a:r>
              <a:rPr lang="es-ES" dirty="0" err="1"/>
              <a:t>redirect</a:t>
            </a:r>
            <a:endParaRPr lang="es-ES" dirty="0"/>
          </a:p>
          <a:p>
            <a:r>
              <a:rPr lang="es-ES" dirty="0" err="1"/>
              <a:t>from</a:t>
            </a:r>
            <a:r>
              <a:rPr lang="es-ES" dirty="0"/>
              <a:t> </a:t>
            </a:r>
            <a:r>
              <a:rPr lang="es-ES" dirty="0" err="1"/>
              <a:t>django.contrib.auth.forms</a:t>
            </a:r>
            <a:r>
              <a:rPr lang="es-ES" dirty="0"/>
              <a:t> </a:t>
            </a:r>
            <a:r>
              <a:rPr lang="es-ES" dirty="0" err="1"/>
              <a:t>import</a:t>
            </a:r>
            <a:r>
              <a:rPr lang="es-ES" dirty="0"/>
              <a:t> </a:t>
            </a:r>
            <a:r>
              <a:rPr lang="es-ES" dirty="0" err="1"/>
              <a:t>UserCreationForm</a:t>
            </a:r>
            <a:endParaRPr lang="es-ES" dirty="0"/>
          </a:p>
          <a:p>
            <a:r>
              <a:rPr lang="es-ES" dirty="0" err="1"/>
              <a:t>from</a:t>
            </a:r>
            <a:r>
              <a:rPr lang="es-ES" dirty="0"/>
              <a:t> </a:t>
            </a:r>
            <a:r>
              <a:rPr lang="es-ES" dirty="0" err="1"/>
              <a:t>django.contrib.auth.forms</a:t>
            </a:r>
            <a:r>
              <a:rPr lang="es-ES" dirty="0"/>
              <a:t> </a:t>
            </a:r>
            <a:r>
              <a:rPr lang="es-ES" dirty="0" err="1"/>
              <a:t>import</a:t>
            </a:r>
            <a:r>
              <a:rPr lang="es-ES" dirty="0"/>
              <a:t> </a:t>
            </a:r>
            <a:r>
              <a:rPr lang="es-ES" dirty="0" err="1"/>
              <a:t>AuthenticationForm</a:t>
            </a:r>
            <a:endParaRPr lang="es-ES" dirty="0"/>
          </a:p>
          <a:p>
            <a:r>
              <a:rPr lang="es-ES" dirty="0" err="1"/>
              <a:t>from</a:t>
            </a:r>
            <a:r>
              <a:rPr lang="es-ES" dirty="0"/>
              <a:t> </a:t>
            </a:r>
            <a:r>
              <a:rPr lang="es-ES" dirty="0" err="1"/>
              <a:t>django.contrib.auth.models</a:t>
            </a:r>
            <a:r>
              <a:rPr lang="es-ES" dirty="0"/>
              <a:t> </a:t>
            </a:r>
            <a:r>
              <a:rPr lang="es-ES" dirty="0" err="1"/>
              <a:t>import</a:t>
            </a:r>
            <a:r>
              <a:rPr lang="es-ES" dirty="0"/>
              <a:t> </a:t>
            </a:r>
            <a:r>
              <a:rPr lang="es-ES" dirty="0" err="1"/>
              <a:t>User</a:t>
            </a:r>
            <a:endParaRPr lang="es-ES" dirty="0"/>
          </a:p>
          <a:p>
            <a:r>
              <a:rPr lang="es-ES" dirty="0" err="1"/>
              <a:t>from</a:t>
            </a:r>
            <a:r>
              <a:rPr lang="es-ES" dirty="0"/>
              <a:t> </a:t>
            </a:r>
            <a:r>
              <a:rPr lang="es-ES" dirty="0" err="1"/>
              <a:t>django.contrib.auth</a:t>
            </a:r>
            <a:r>
              <a:rPr lang="es-ES" dirty="0"/>
              <a:t> </a:t>
            </a:r>
            <a:r>
              <a:rPr lang="es-ES" dirty="0" err="1"/>
              <a:t>import</a:t>
            </a:r>
            <a:r>
              <a:rPr lang="es-ES" dirty="0"/>
              <a:t> </a:t>
            </a:r>
            <a:r>
              <a:rPr lang="es-ES" dirty="0" err="1"/>
              <a:t>login,logout</a:t>
            </a:r>
            <a:r>
              <a:rPr lang="es-ES" dirty="0"/>
              <a:t>, </a:t>
            </a:r>
            <a:r>
              <a:rPr lang="es-ES" dirty="0" err="1"/>
              <a:t>authenticate</a:t>
            </a:r>
            <a:endParaRPr lang="es-ES" dirty="0"/>
          </a:p>
          <a:p>
            <a:r>
              <a:rPr lang="es-ES" dirty="0" err="1"/>
              <a:t>from</a:t>
            </a:r>
            <a:r>
              <a:rPr lang="es-ES" dirty="0"/>
              <a:t> </a:t>
            </a:r>
            <a:r>
              <a:rPr lang="es-ES" dirty="0" err="1"/>
              <a:t>django.db</a:t>
            </a:r>
            <a:r>
              <a:rPr lang="es-ES" dirty="0"/>
              <a:t> </a:t>
            </a:r>
            <a:r>
              <a:rPr lang="es-ES" dirty="0" err="1"/>
              <a:t>import</a:t>
            </a:r>
            <a:r>
              <a:rPr lang="es-ES" dirty="0"/>
              <a:t> </a:t>
            </a:r>
            <a:r>
              <a:rPr lang="es-ES" dirty="0" err="1"/>
              <a:t>IntegrityError</a:t>
            </a:r>
            <a:endParaRPr lang="es-ES" dirty="0"/>
          </a:p>
          <a:p>
            <a:endParaRPr lang="es-ES" dirty="0"/>
          </a:p>
          <a:p>
            <a:r>
              <a:rPr lang="es-ES" dirty="0" err="1"/>
              <a:t>def</a:t>
            </a:r>
            <a:r>
              <a:rPr lang="es-ES" dirty="0"/>
              <a:t> home(</a:t>
            </a:r>
            <a:r>
              <a:rPr lang="es-ES" dirty="0" err="1"/>
              <a:t>request</a:t>
            </a:r>
            <a:r>
              <a:rPr lang="es-ES" dirty="0"/>
              <a:t>):</a:t>
            </a:r>
          </a:p>
          <a:p>
            <a:r>
              <a:rPr lang="es-ES" dirty="0"/>
              <a:t>    </a:t>
            </a:r>
            <a:r>
              <a:rPr lang="es-ES" dirty="0" err="1"/>
              <a:t>return</a:t>
            </a:r>
            <a:r>
              <a:rPr lang="es-ES" dirty="0"/>
              <a:t> render(</a:t>
            </a:r>
            <a:r>
              <a:rPr lang="es-ES" dirty="0" err="1"/>
              <a:t>request</a:t>
            </a:r>
            <a:r>
              <a:rPr lang="es-ES" dirty="0"/>
              <a:t>, "home.html")</a:t>
            </a:r>
          </a:p>
          <a:p>
            <a:endParaRPr lang="es-ES" dirty="0"/>
          </a:p>
          <a:p>
            <a:r>
              <a:rPr lang="es-ES" dirty="0" err="1"/>
              <a:t>def</a:t>
            </a:r>
            <a:r>
              <a:rPr lang="es-ES" dirty="0"/>
              <a:t> </a:t>
            </a:r>
            <a:r>
              <a:rPr lang="es-ES" dirty="0" err="1"/>
              <a:t>signup</a:t>
            </a:r>
            <a:r>
              <a:rPr lang="es-ES" dirty="0"/>
              <a:t>(</a:t>
            </a:r>
            <a:r>
              <a:rPr lang="es-ES" dirty="0" err="1"/>
              <a:t>request</a:t>
            </a:r>
            <a:r>
              <a:rPr lang="es-ES" dirty="0"/>
              <a:t>):</a:t>
            </a:r>
          </a:p>
          <a:p>
            <a:r>
              <a:rPr lang="es-ES" dirty="0"/>
              <a:t>    </a:t>
            </a:r>
            <a:r>
              <a:rPr lang="es-ES" dirty="0" err="1"/>
              <a:t>if</a:t>
            </a:r>
            <a:r>
              <a:rPr lang="es-ES" dirty="0"/>
              <a:t> </a:t>
            </a:r>
            <a:r>
              <a:rPr lang="es-ES" dirty="0" err="1"/>
              <a:t>request.method</a:t>
            </a:r>
            <a:r>
              <a:rPr lang="es-ES" dirty="0"/>
              <a:t> == "GET":</a:t>
            </a:r>
          </a:p>
          <a:p>
            <a:r>
              <a:rPr lang="es-ES" dirty="0"/>
              <a:t>        </a:t>
            </a:r>
            <a:r>
              <a:rPr lang="es-ES" dirty="0" err="1"/>
              <a:t>return</a:t>
            </a:r>
            <a:r>
              <a:rPr lang="es-ES" dirty="0"/>
              <a:t> render(</a:t>
            </a:r>
            <a:r>
              <a:rPr lang="es-ES" dirty="0" err="1"/>
              <a:t>request</a:t>
            </a:r>
            <a:r>
              <a:rPr lang="es-ES" dirty="0"/>
              <a:t>, "signup.html", {"</a:t>
            </a:r>
            <a:r>
              <a:rPr lang="es-ES" dirty="0" err="1"/>
              <a:t>form</a:t>
            </a:r>
            <a:r>
              <a:rPr lang="es-ES" dirty="0"/>
              <a:t>": </a:t>
            </a:r>
            <a:r>
              <a:rPr lang="es-ES" dirty="0" err="1"/>
              <a:t>UserCreationForm</a:t>
            </a:r>
            <a:r>
              <a:rPr lang="es-ES" dirty="0"/>
              <a:t>})</a:t>
            </a:r>
          </a:p>
          <a:p>
            <a:r>
              <a:rPr lang="es-ES" dirty="0"/>
              <a:t>    </a:t>
            </a:r>
            <a:r>
              <a:rPr lang="es-ES" dirty="0" err="1"/>
              <a:t>else</a:t>
            </a:r>
            <a:r>
              <a:rPr lang="es-ES" dirty="0"/>
              <a:t>:</a:t>
            </a:r>
          </a:p>
          <a:p>
            <a:r>
              <a:rPr lang="es-ES" dirty="0"/>
              <a:t>        </a:t>
            </a:r>
            <a:r>
              <a:rPr lang="es-ES" dirty="0" err="1"/>
              <a:t>if</a:t>
            </a:r>
            <a:r>
              <a:rPr lang="es-ES" dirty="0"/>
              <a:t> </a:t>
            </a:r>
            <a:r>
              <a:rPr lang="es-ES" dirty="0" err="1"/>
              <a:t>request.POST</a:t>
            </a:r>
            <a:r>
              <a:rPr lang="es-ES" dirty="0"/>
              <a:t>["password1"] == </a:t>
            </a:r>
            <a:r>
              <a:rPr lang="es-ES" dirty="0" err="1"/>
              <a:t>request.POST</a:t>
            </a:r>
            <a:r>
              <a:rPr lang="es-ES" dirty="0"/>
              <a:t>["password2"]:</a:t>
            </a:r>
          </a:p>
          <a:p>
            <a:r>
              <a:rPr lang="es-ES" dirty="0"/>
              <a:t>            try:</a:t>
            </a:r>
          </a:p>
          <a:p>
            <a:r>
              <a:rPr lang="es-ES" dirty="0"/>
              <a:t>                </a:t>
            </a:r>
            <a:r>
              <a:rPr lang="es-ES" dirty="0" err="1"/>
              <a:t>user</a:t>
            </a:r>
            <a:r>
              <a:rPr lang="es-ES" dirty="0"/>
              <a:t> = </a:t>
            </a:r>
            <a:r>
              <a:rPr lang="es-ES" dirty="0" err="1"/>
              <a:t>User.objects.create_user</a:t>
            </a:r>
            <a:r>
              <a:rPr lang="es-ES" dirty="0"/>
              <a:t>(</a:t>
            </a:r>
          </a:p>
          <a:p>
            <a:r>
              <a:rPr lang="es-ES" dirty="0"/>
              <a:t>                    </a:t>
            </a:r>
            <a:r>
              <a:rPr lang="es-ES" dirty="0" err="1"/>
              <a:t>username</a:t>
            </a:r>
            <a:r>
              <a:rPr lang="es-ES" dirty="0"/>
              <a:t>=</a:t>
            </a:r>
            <a:r>
              <a:rPr lang="es-ES" dirty="0" err="1"/>
              <a:t>request.POST</a:t>
            </a:r>
            <a:r>
              <a:rPr lang="es-ES" dirty="0"/>
              <a:t>["</a:t>
            </a:r>
            <a:r>
              <a:rPr lang="es-ES" dirty="0" err="1"/>
              <a:t>username</a:t>
            </a:r>
            <a:r>
              <a:rPr lang="es-ES" dirty="0"/>
              <a:t>"],</a:t>
            </a:r>
          </a:p>
          <a:p>
            <a:r>
              <a:rPr lang="es-ES" dirty="0"/>
              <a:t>                    </a:t>
            </a:r>
            <a:r>
              <a:rPr lang="es-ES" dirty="0" err="1"/>
              <a:t>password</a:t>
            </a:r>
            <a:r>
              <a:rPr lang="es-ES" dirty="0"/>
              <a:t>=</a:t>
            </a:r>
            <a:r>
              <a:rPr lang="es-ES" dirty="0" err="1"/>
              <a:t>request.POST</a:t>
            </a:r>
            <a:r>
              <a:rPr lang="es-ES" dirty="0"/>
              <a:t>["password1"],</a:t>
            </a:r>
          </a:p>
          <a:p>
            <a:r>
              <a:rPr lang="es-ES" dirty="0"/>
              <a:t>                )</a:t>
            </a:r>
          </a:p>
          <a:p>
            <a:r>
              <a:rPr lang="es-ES" dirty="0"/>
              <a:t>                </a:t>
            </a:r>
            <a:r>
              <a:rPr lang="es-ES" dirty="0" err="1"/>
              <a:t>user.save</a:t>
            </a:r>
            <a:r>
              <a:rPr lang="es-ES" dirty="0"/>
              <a:t>()</a:t>
            </a:r>
          </a:p>
          <a:p>
            <a:r>
              <a:rPr lang="es-ES" dirty="0"/>
              <a:t>                </a:t>
            </a:r>
            <a:r>
              <a:rPr lang="es-ES" dirty="0" err="1"/>
              <a:t>login</a:t>
            </a:r>
            <a:r>
              <a:rPr lang="es-ES" dirty="0"/>
              <a:t>(</a:t>
            </a:r>
            <a:r>
              <a:rPr lang="es-ES" dirty="0" err="1"/>
              <a:t>request</a:t>
            </a:r>
            <a:r>
              <a:rPr lang="es-ES" dirty="0"/>
              <a:t>, </a:t>
            </a:r>
            <a:r>
              <a:rPr lang="es-ES" dirty="0" err="1"/>
              <a:t>user</a:t>
            </a:r>
            <a:r>
              <a:rPr lang="es-ES" dirty="0"/>
              <a:t>)</a:t>
            </a:r>
          </a:p>
          <a:p>
            <a:r>
              <a:rPr lang="es-ES" dirty="0"/>
              <a:t>                </a:t>
            </a:r>
            <a:r>
              <a:rPr lang="es-ES" dirty="0" err="1"/>
              <a:t>return</a:t>
            </a:r>
            <a:r>
              <a:rPr lang="es-ES" dirty="0"/>
              <a:t> </a:t>
            </a:r>
            <a:r>
              <a:rPr lang="es-ES" dirty="0" err="1"/>
              <a:t>redirect</a:t>
            </a:r>
            <a:r>
              <a:rPr lang="es-ES" dirty="0"/>
              <a:t>('</a:t>
            </a:r>
            <a:r>
              <a:rPr lang="es-ES" dirty="0" err="1"/>
              <a:t>tasks</a:t>
            </a:r>
            <a:r>
              <a:rPr lang="es-ES" dirty="0"/>
              <a:t>')</a:t>
            </a:r>
          </a:p>
          <a:p>
            <a:r>
              <a:rPr lang="es-ES" dirty="0"/>
              <a:t>            </a:t>
            </a:r>
            <a:r>
              <a:rPr lang="es-ES" dirty="0" err="1"/>
              <a:t>except</a:t>
            </a:r>
            <a:r>
              <a:rPr lang="es-ES" dirty="0"/>
              <a:t> </a:t>
            </a:r>
            <a:r>
              <a:rPr lang="es-ES" dirty="0" err="1"/>
              <a:t>IntegrityError</a:t>
            </a:r>
            <a:r>
              <a:rPr lang="es-ES" dirty="0"/>
              <a:t>:</a:t>
            </a:r>
          </a:p>
          <a:p>
            <a:r>
              <a:rPr lang="es-ES" dirty="0"/>
              <a:t>                </a:t>
            </a:r>
            <a:r>
              <a:rPr lang="es-ES" dirty="0" err="1"/>
              <a:t>return</a:t>
            </a:r>
            <a:r>
              <a:rPr lang="es-ES" dirty="0"/>
              <a:t> render(</a:t>
            </a:r>
          </a:p>
          <a:p>
            <a:r>
              <a:rPr lang="es-ES" dirty="0"/>
              <a:t>                    </a:t>
            </a:r>
            <a:r>
              <a:rPr lang="es-ES" dirty="0" err="1"/>
              <a:t>request</a:t>
            </a:r>
            <a:r>
              <a:rPr lang="es-ES" dirty="0"/>
              <a:t>,</a:t>
            </a:r>
          </a:p>
          <a:p>
            <a:r>
              <a:rPr lang="es-ES" dirty="0"/>
              <a:t>                    "signup.html",</a:t>
            </a:r>
          </a:p>
          <a:p>
            <a:r>
              <a:rPr lang="es-ES" dirty="0"/>
              <a:t>                    {"</a:t>
            </a:r>
            <a:r>
              <a:rPr lang="es-ES" dirty="0" err="1"/>
              <a:t>form</a:t>
            </a:r>
            <a:r>
              <a:rPr lang="es-ES" dirty="0"/>
              <a:t>": </a:t>
            </a:r>
            <a:r>
              <a:rPr lang="es-ES" dirty="0" err="1"/>
              <a:t>UserCreationForm</a:t>
            </a:r>
            <a:r>
              <a:rPr lang="es-ES" dirty="0"/>
              <a:t>, "error": "</a:t>
            </a:r>
            <a:r>
              <a:rPr lang="es-ES" dirty="0" err="1"/>
              <a:t>Username</a:t>
            </a:r>
            <a:r>
              <a:rPr lang="es-ES" dirty="0"/>
              <a:t> </a:t>
            </a:r>
            <a:r>
              <a:rPr lang="es-ES" dirty="0" err="1"/>
              <a:t>already</a:t>
            </a:r>
            <a:r>
              <a:rPr lang="es-ES" dirty="0"/>
              <a:t> </a:t>
            </a:r>
            <a:r>
              <a:rPr lang="es-ES" dirty="0" err="1"/>
              <a:t>exists</a:t>
            </a:r>
            <a:r>
              <a:rPr lang="es-ES" dirty="0"/>
              <a:t>"},</a:t>
            </a:r>
          </a:p>
          <a:p>
            <a:r>
              <a:rPr lang="es-ES" dirty="0"/>
              <a:t>                )</a:t>
            </a:r>
          </a:p>
          <a:p>
            <a:r>
              <a:rPr lang="es-ES" dirty="0"/>
              <a:t>        </a:t>
            </a:r>
            <a:r>
              <a:rPr lang="es-ES" dirty="0" err="1"/>
              <a:t>return</a:t>
            </a:r>
            <a:r>
              <a:rPr lang="es-ES" dirty="0"/>
              <a:t> render(</a:t>
            </a:r>
          </a:p>
          <a:p>
            <a:r>
              <a:rPr lang="es-ES" dirty="0"/>
              <a:t>            </a:t>
            </a:r>
            <a:r>
              <a:rPr lang="es-ES" dirty="0" err="1"/>
              <a:t>request</a:t>
            </a:r>
            <a:r>
              <a:rPr lang="es-ES" dirty="0"/>
              <a:t>,</a:t>
            </a:r>
          </a:p>
          <a:p>
            <a:r>
              <a:rPr lang="es-ES" dirty="0"/>
              <a:t>            "signup.html",</a:t>
            </a:r>
          </a:p>
          <a:p>
            <a:r>
              <a:rPr lang="es-ES" dirty="0"/>
              <a:t>            {"</a:t>
            </a:r>
            <a:r>
              <a:rPr lang="es-ES" dirty="0" err="1"/>
              <a:t>form</a:t>
            </a:r>
            <a:r>
              <a:rPr lang="es-ES" dirty="0"/>
              <a:t>": </a:t>
            </a:r>
            <a:r>
              <a:rPr lang="es-ES" dirty="0" err="1"/>
              <a:t>UserCreationForm</a:t>
            </a:r>
            <a:r>
              <a:rPr lang="es-ES" dirty="0"/>
              <a:t>, "error": "</a:t>
            </a:r>
            <a:r>
              <a:rPr lang="es-ES" dirty="0" err="1"/>
              <a:t>Password</a:t>
            </a:r>
            <a:r>
              <a:rPr lang="es-ES" dirty="0"/>
              <a:t> do </a:t>
            </a:r>
            <a:r>
              <a:rPr lang="es-ES" dirty="0" err="1"/>
              <a:t>not</a:t>
            </a:r>
            <a:r>
              <a:rPr lang="es-ES" dirty="0"/>
              <a:t> match"},</a:t>
            </a:r>
          </a:p>
          <a:p>
            <a:r>
              <a:rPr lang="es-ES" dirty="0"/>
              <a:t>        )</a:t>
            </a:r>
          </a:p>
          <a:p>
            <a:endParaRPr lang="es-ES" dirty="0"/>
          </a:p>
          <a:p>
            <a:r>
              <a:rPr lang="es-ES" dirty="0" err="1"/>
              <a:t>def</a:t>
            </a:r>
            <a:r>
              <a:rPr lang="es-ES" dirty="0"/>
              <a:t> </a:t>
            </a:r>
            <a:r>
              <a:rPr lang="es-ES" dirty="0" err="1"/>
              <a:t>tasks</a:t>
            </a:r>
            <a:r>
              <a:rPr lang="es-ES" dirty="0"/>
              <a:t>(</a:t>
            </a:r>
            <a:r>
              <a:rPr lang="es-ES" dirty="0" err="1"/>
              <a:t>request</a:t>
            </a:r>
            <a:r>
              <a:rPr lang="es-ES" dirty="0"/>
              <a:t>):</a:t>
            </a:r>
          </a:p>
          <a:p>
            <a:r>
              <a:rPr lang="es-ES" dirty="0"/>
              <a:t>    </a:t>
            </a:r>
            <a:r>
              <a:rPr lang="es-ES" dirty="0" err="1"/>
              <a:t>return</a:t>
            </a:r>
            <a:r>
              <a:rPr lang="es-ES" dirty="0"/>
              <a:t> render(</a:t>
            </a:r>
            <a:r>
              <a:rPr lang="es-ES" dirty="0" err="1"/>
              <a:t>request</a:t>
            </a:r>
            <a:r>
              <a:rPr lang="es-ES" dirty="0"/>
              <a:t>, 'tasks.html')</a:t>
            </a:r>
          </a:p>
          <a:p>
            <a:endParaRPr lang="es-ES" dirty="0"/>
          </a:p>
          <a:p>
            <a:r>
              <a:rPr lang="es-ES" dirty="0" err="1"/>
              <a:t>def</a:t>
            </a:r>
            <a:r>
              <a:rPr lang="es-ES" dirty="0"/>
              <a:t> </a:t>
            </a:r>
            <a:r>
              <a:rPr lang="es-ES" dirty="0" err="1"/>
              <a:t>create_task</a:t>
            </a:r>
            <a:r>
              <a:rPr lang="es-ES" dirty="0"/>
              <a:t>(</a:t>
            </a:r>
            <a:r>
              <a:rPr lang="es-ES" dirty="0" err="1"/>
              <a:t>request</a:t>
            </a:r>
            <a:r>
              <a:rPr lang="es-ES" dirty="0"/>
              <a:t>):</a:t>
            </a:r>
          </a:p>
          <a:p>
            <a:r>
              <a:rPr lang="es-ES" dirty="0"/>
              <a:t>    </a:t>
            </a:r>
            <a:r>
              <a:rPr lang="es-ES" dirty="0" err="1"/>
              <a:t>return</a:t>
            </a:r>
            <a:r>
              <a:rPr lang="es-ES" dirty="0"/>
              <a:t> render(</a:t>
            </a:r>
            <a:r>
              <a:rPr lang="es-ES" dirty="0" err="1"/>
              <a:t>request</a:t>
            </a:r>
            <a:r>
              <a:rPr lang="es-ES" dirty="0"/>
              <a:t>,"create_task.html")</a:t>
            </a:r>
          </a:p>
          <a:p>
            <a:endParaRPr lang="es-ES" dirty="0"/>
          </a:p>
          <a:p>
            <a:r>
              <a:rPr lang="es-ES" dirty="0" err="1"/>
              <a:t>def</a:t>
            </a:r>
            <a:r>
              <a:rPr lang="es-ES" dirty="0"/>
              <a:t> </a:t>
            </a:r>
            <a:r>
              <a:rPr lang="es-ES" dirty="0" err="1"/>
              <a:t>signout</a:t>
            </a:r>
            <a:r>
              <a:rPr lang="es-ES" dirty="0"/>
              <a:t>(</a:t>
            </a:r>
            <a:r>
              <a:rPr lang="es-ES" dirty="0" err="1"/>
              <a:t>request</a:t>
            </a:r>
            <a:r>
              <a:rPr lang="es-ES" dirty="0"/>
              <a:t>):</a:t>
            </a:r>
          </a:p>
          <a:p>
            <a:r>
              <a:rPr lang="es-ES" dirty="0"/>
              <a:t>    </a:t>
            </a:r>
            <a:r>
              <a:rPr lang="es-ES" dirty="0" err="1"/>
              <a:t>logout</a:t>
            </a:r>
            <a:r>
              <a:rPr lang="es-ES" dirty="0"/>
              <a:t>(</a:t>
            </a:r>
            <a:r>
              <a:rPr lang="es-ES" dirty="0" err="1"/>
              <a:t>request</a:t>
            </a:r>
            <a:r>
              <a:rPr lang="es-ES" dirty="0"/>
              <a:t>)</a:t>
            </a:r>
          </a:p>
          <a:p>
            <a:r>
              <a:rPr lang="es-ES" dirty="0"/>
              <a:t>    </a:t>
            </a:r>
            <a:r>
              <a:rPr lang="es-ES" dirty="0" err="1"/>
              <a:t>return</a:t>
            </a:r>
            <a:r>
              <a:rPr lang="es-ES" dirty="0"/>
              <a:t> </a:t>
            </a:r>
            <a:r>
              <a:rPr lang="es-ES" dirty="0" err="1"/>
              <a:t>redirect</a:t>
            </a:r>
            <a:r>
              <a:rPr lang="es-ES" dirty="0"/>
              <a:t>('home')</a:t>
            </a:r>
          </a:p>
          <a:p>
            <a:endParaRPr lang="es-ES" dirty="0"/>
          </a:p>
          <a:p>
            <a:r>
              <a:rPr lang="es-ES" dirty="0" err="1"/>
              <a:t>def</a:t>
            </a:r>
            <a:r>
              <a:rPr lang="es-ES" dirty="0"/>
              <a:t> </a:t>
            </a:r>
            <a:r>
              <a:rPr lang="es-ES" dirty="0" err="1"/>
              <a:t>signin</a:t>
            </a:r>
            <a:r>
              <a:rPr lang="es-ES" dirty="0"/>
              <a:t>(</a:t>
            </a:r>
            <a:r>
              <a:rPr lang="es-ES" dirty="0" err="1"/>
              <a:t>request</a:t>
            </a:r>
            <a:r>
              <a:rPr lang="es-ES" dirty="0"/>
              <a:t>):</a:t>
            </a:r>
          </a:p>
          <a:p>
            <a:r>
              <a:rPr lang="es-ES" dirty="0"/>
              <a:t>    </a:t>
            </a:r>
            <a:r>
              <a:rPr lang="es-ES" dirty="0" err="1"/>
              <a:t>if</a:t>
            </a:r>
            <a:r>
              <a:rPr lang="es-ES" dirty="0"/>
              <a:t> </a:t>
            </a:r>
            <a:r>
              <a:rPr lang="es-ES" dirty="0" err="1"/>
              <a:t>request.method</a:t>
            </a:r>
            <a:r>
              <a:rPr lang="es-ES" dirty="0"/>
              <a:t> == 'GET':</a:t>
            </a:r>
          </a:p>
          <a:p>
            <a:r>
              <a:rPr lang="es-ES" dirty="0"/>
              <a:t>        </a:t>
            </a:r>
            <a:r>
              <a:rPr lang="es-ES" dirty="0" err="1"/>
              <a:t>return</a:t>
            </a:r>
            <a:r>
              <a:rPr lang="es-ES" dirty="0"/>
              <a:t> render(</a:t>
            </a:r>
            <a:r>
              <a:rPr lang="es-ES" dirty="0" err="1"/>
              <a:t>request</a:t>
            </a:r>
            <a:r>
              <a:rPr lang="es-ES" dirty="0"/>
              <a:t>, 'signin.html', </a:t>
            </a:r>
          </a:p>
          <a:p>
            <a:r>
              <a:rPr lang="es-ES" dirty="0"/>
              <a:t>                  {'</a:t>
            </a:r>
            <a:r>
              <a:rPr lang="es-ES" dirty="0" err="1"/>
              <a:t>form</a:t>
            </a:r>
            <a:r>
              <a:rPr lang="es-ES" dirty="0"/>
              <a:t>': </a:t>
            </a:r>
            <a:r>
              <a:rPr lang="es-ES" dirty="0" err="1"/>
              <a:t>AuthenticationForm</a:t>
            </a:r>
            <a:r>
              <a:rPr lang="es-ES" dirty="0"/>
              <a:t>})</a:t>
            </a:r>
          </a:p>
          <a:p>
            <a:r>
              <a:rPr lang="es-ES" dirty="0"/>
              <a:t>    </a:t>
            </a:r>
            <a:r>
              <a:rPr lang="es-ES" dirty="0" err="1"/>
              <a:t>else</a:t>
            </a:r>
            <a:r>
              <a:rPr lang="es-ES" dirty="0"/>
              <a:t>:</a:t>
            </a:r>
          </a:p>
          <a:p>
            <a:r>
              <a:rPr lang="es-ES" dirty="0"/>
              <a:t>        </a:t>
            </a:r>
            <a:r>
              <a:rPr lang="es-ES" dirty="0" err="1"/>
              <a:t>user</a:t>
            </a:r>
            <a:r>
              <a:rPr lang="es-ES" dirty="0"/>
              <a:t> = </a:t>
            </a:r>
            <a:r>
              <a:rPr lang="es-ES" dirty="0" err="1"/>
              <a:t>authenticate</a:t>
            </a:r>
            <a:r>
              <a:rPr lang="es-ES" dirty="0"/>
              <a:t>(</a:t>
            </a:r>
            <a:r>
              <a:rPr lang="es-ES" dirty="0" err="1"/>
              <a:t>request</a:t>
            </a:r>
            <a:r>
              <a:rPr lang="es-ES" dirty="0"/>
              <a:t>, </a:t>
            </a:r>
            <a:r>
              <a:rPr lang="es-ES" dirty="0" err="1"/>
              <a:t>username</a:t>
            </a:r>
            <a:r>
              <a:rPr lang="es-ES" dirty="0"/>
              <a:t>=</a:t>
            </a:r>
            <a:r>
              <a:rPr lang="es-ES" dirty="0" err="1"/>
              <a:t>request.POST</a:t>
            </a:r>
            <a:r>
              <a:rPr lang="es-ES" dirty="0"/>
              <a:t>['</a:t>
            </a:r>
            <a:r>
              <a:rPr lang="es-ES" dirty="0" err="1"/>
              <a:t>username</a:t>
            </a:r>
            <a:r>
              <a:rPr lang="es-ES" dirty="0"/>
              <a:t>'],</a:t>
            </a:r>
          </a:p>
          <a:p>
            <a:r>
              <a:rPr lang="es-ES" dirty="0"/>
              <a:t>                      </a:t>
            </a:r>
            <a:r>
              <a:rPr lang="es-ES" dirty="0" err="1"/>
              <a:t>password</a:t>
            </a:r>
            <a:r>
              <a:rPr lang="es-ES" dirty="0"/>
              <a:t>=</a:t>
            </a:r>
            <a:r>
              <a:rPr lang="es-ES" dirty="0" err="1"/>
              <a:t>request.POST</a:t>
            </a:r>
            <a:r>
              <a:rPr lang="es-ES" dirty="0"/>
              <a:t>['</a:t>
            </a:r>
            <a:r>
              <a:rPr lang="es-ES" dirty="0" err="1"/>
              <a:t>password</a:t>
            </a:r>
            <a:r>
              <a:rPr lang="es-ES" dirty="0"/>
              <a:t>'])</a:t>
            </a:r>
          </a:p>
          <a:p>
            <a:r>
              <a:rPr lang="es-ES" dirty="0"/>
              <a:t>        </a:t>
            </a:r>
            <a:r>
              <a:rPr lang="es-ES" dirty="0" err="1"/>
              <a:t>if</a:t>
            </a:r>
            <a:r>
              <a:rPr lang="es-ES" dirty="0"/>
              <a:t> </a:t>
            </a:r>
            <a:r>
              <a:rPr lang="es-ES" dirty="0" err="1"/>
              <a:t>user</a:t>
            </a:r>
            <a:r>
              <a:rPr lang="es-ES" dirty="0"/>
              <a:t> </a:t>
            </a:r>
            <a:r>
              <a:rPr lang="es-ES" dirty="0" err="1"/>
              <a:t>is</a:t>
            </a:r>
            <a:r>
              <a:rPr lang="es-ES" dirty="0"/>
              <a:t> </a:t>
            </a:r>
            <a:r>
              <a:rPr lang="es-ES" dirty="0" err="1"/>
              <a:t>None</a:t>
            </a:r>
            <a:r>
              <a:rPr lang="es-ES" dirty="0"/>
              <a:t>:</a:t>
            </a:r>
          </a:p>
          <a:p>
            <a:r>
              <a:rPr lang="es-ES" dirty="0"/>
              <a:t>              </a:t>
            </a:r>
            <a:r>
              <a:rPr lang="es-ES" dirty="0" err="1"/>
              <a:t>return</a:t>
            </a:r>
            <a:r>
              <a:rPr lang="es-ES" dirty="0"/>
              <a:t> render(</a:t>
            </a:r>
            <a:r>
              <a:rPr lang="es-ES" dirty="0" err="1"/>
              <a:t>request</a:t>
            </a:r>
            <a:r>
              <a:rPr lang="es-ES" dirty="0"/>
              <a:t>, 'signin.html', {</a:t>
            </a:r>
          </a:p>
          <a:p>
            <a:r>
              <a:rPr lang="es-ES" dirty="0"/>
              <a:t>                  '</a:t>
            </a:r>
            <a:r>
              <a:rPr lang="es-ES" dirty="0" err="1"/>
              <a:t>form</a:t>
            </a:r>
            <a:r>
              <a:rPr lang="es-ES" dirty="0"/>
              <a:t>': </a:t>
            </a:r>
            <a:r>
              <a:rPr lang="es-ES" dirty="0" err="1"/>
              <a:t>AuthenticationForm</a:t>
            </a:r>
            <a:r>
              <a:rPr lang="es-ES" dirty="0"/>
              <a:t>,</a:t>
            </a:r>
          </a:p>
          <a:p>
            <a:r>
              <a:rPr lang="es-ES" dirty="0"/>
              <a:t>                  'error':'</a:t>
            </a:r>
            <a:r>
              <a:rPr lang="es-ES" dirty="0" err="1"/>
              <a:t>Username</a:t>
            </a:r>
            <a:r>
              <a:rPr lang="es-ES" dirty="0"/>
              <a:t> </a:t>
            </a:r>
            <a:r>
              <a:rPr lang="es-ES" dirty="0" err="1"/>
              <a:t>or</a:t>
            </a:r>
            <a:r>
              <a:rPr lang="es-ES" dirty="0"/>
              <a:t> </a:t>
            </a:r>
            <a:r>
              <a:rPr lang="es-ES" dirty="0" err="1"/>
              <a:t>password</a:t>
            </a:r>
            <a:r>
              <a:rPr lang="es-ES" dirty="0"/>
              <a:t> </a:t>
            </a:r>
            <a:r>
              <a:rPr lang="es-ES" dirty="0" err="1"/>
              <a:t>is</a:t>
            </a:r>
            <a:r>
              <a:rPr lang="es-ES" dirty="0"/>
              <a:t> </a:t>
            </a:r>
            <a:r>
              <a:rPr lang="es-ES" dirty="0" err="1"/>
              <a:t>incorrect</a:t>
            </a:r>
            <a:r>
              <a:rPr lang="es-ES" dirty="0"/>
              <a:t>'</a:t>
            </a:r>
          </a:p>
          <a:p>
            <a:r>
              <a:rPr lang="es-ES" dirty="0"/>
              <a:t>                  })</a:t>
            </a:r>
          </a:p>
          <a:p>
            <a:r>
              <a:rPr lang="es-ES" dirty="0"/>
              <a:t>        </a:t>
            </a:r>
            <a:r>
              <a:rPr lang="es-ES" dirty="0" err="1"/>
              <a:t>else</a:t>
            </a:r>
            <a:r>
              <a:rPr lang="es-ES" dirty="0"/>
              <a:t>:</a:t>
            </a:r>
          </a:p>
          <a:p>
            <a:r>
              <a:rPr lang="es-ES" dirty="0"/>
              <a:t>            </a:t>
            </a:r>
            <a:r>
              <a:rPr lang="es-ES" dirty="0" err="1"/>
              <a:t>login</a:t>
            </a:r>
            <a:r>
              <a:rPr lang="es-ES" dirty="0"/>
              <a:t>(</a:t>
            </a:r>
            <a:r>
              <a:rPr lang="es-ES" dirty="0" err="1"/>
              <a:t>request</a:t>
            </a:r>
            <a:r>
              <a:rPr lang="es-ES" dirty="0"/>
              <a:t>, </a:t>
            </a:r>
            <a:r>
              <a:rPr lang="es-ES" dirty="0" err="1"/>
              <a:t>user</a:t>
            </a:r>
            <a:r>
              <a:rPr lang="es-ES" dirty="0"/>
              <a:t>)</a:t>
            </a:r>
          </a:p>
          <a:p>
            <a:r>
              <a:rPr lang="es-ES" dirty="0"/>
              <a:t>            </a:t>
            </a:r>
            <a:r>
              <a:rPr lang="es-ES" dirty="0" err="1"/>
              <a:t>return</a:t>
            </a:r>
            <a:r>
              <a:rPr lang="es-ES" dirty="0"/>
              <a:t> </a:t>
            </a:r>
            <a:r>
              <a:rPr lang="es-ES" dirty="0" err="1"/>
              <a:t>redirect</a:t>
            </a:r>
            <a:r>
              <a:rPr lang="es-ES" dirty="0"/>
              <a:t>('</a:t>
            </a:r>
            <a:r>
              <a:rPr lang="es-ES" dirty="0" err="1"/>
              <a:t>tasks</a:t>
            </a:r>
            <a:r>
              <a:rPr lang="es-ES" dirty="0"/>
              <a:t>')</a:t>
            </a:r>
          </a:p>
          <a:p>
            <a:r>
              <a:rPr lang="es-ES" dirty="0"/>
              <a:t>    </a:t>
            </a:r>
          </a:p>
          <a:p>
            <a:r>
              <a:rPr lang="es-ES" dirty="0"/>
              <a:t>----------------------------------------------urls.py</a:t>
            </a:r>
          </a:p>
          <a:p>
            <a:r>
              <a:rPr lang="es-ES" dirty="0"/>
              <a:t>"""</a:t>
            </a:r>
          </a:p>
          <a:p>
            <a:r>
              <a:rPr lang="es-ES" dirty="0"/>
              <a:t>URL </a:t>
            </a:r>
            <a:r>
              <a:rPr lang="es-ES" dirty="0" err="1"/>
              <a:t>configuration</a:t>
            </a:r>
            <a:r>
              <a:rPr lang="es-ES" dirty="0"/>
              <a:t> </a:t>
            </a:r>
            <a:r>
              <a:rPr lang="es-ES" dirty="0" err="1"/>
              <a:t>for</a:t>
            </a:r>
            <a:r>
              <a:rPr lang="es-ES" dirty="0"/>
              <a:t> </a:t>
            </a:r>
            <a:r>
              <a:rPr lang="es-ES" dirty="0" err="1"/>
              <a:t>djangocrud</a:t>
            </a:r>
            <a:r>
              <a:rPr lang="es-ES" dirty="0"/>
              <a:t> </a:t>
            </a:r>
            <a:r>
              <a:rPr lang="es-ES" dirty="0" err="1"/>
              <a:t>project</a:t>
            </a:r>
            <a:r>
              <a:rPr lang="es-ES" dirty="0"/>
              <a:t>.</a:t>
            </a:r>
          </a:p>
          <a:p>
            <a:endParaRPr lang="es-ES" dirty="0"/>
          </a:p>
          <a:p>
            <a:r>
              <a:rPr lang="es-ES" dirty="0" err="1"/>
              <a:t>The</a:t>
            </a:r>
            <a:r>
              <a:rPr lang="es-ES" dirty="0"/>
              <a:t> `</a:t>
            </a:r>
            <a:r>
              <a:rPr lang="es-ES" dirty="0" err="1"/>
              <a:t>urlpatterns</a:t>
            </a:r>
            <a:r>
              <a:rPr lang="es-ES" dirty="0"/>
              <a:t>` </a:t>
            </a:r>
            <a:r>
              <a:rPr lang="es-ES" dirty="0" err="1"/>
              <a:t>list</a:t>
            </a:r>
            <a:r>
              <a:rPr lang="es-ES" dirty="0"/>
              <a:t> </a:t>
            </a:r>
            <a:r>
              <a:rPr lang="es-ES" dirty="0" err="1"/>
              <a:t>routes</a:t>
            </a:r>
            <a:r>
              <a:rPr lang="es-ES" dirty="0"/>
              <a:t> </a:t>
            </a:r>
            <a:r>
              <a:rPr lang="es-ES" dirty="0" err="1"/>
              <a:t>URLs</a:t>
            </a:r>
            <a:r>
              <a:rPr lang="es-ES" dirty="0"/>
              <a:t> </a:t>
            </a:r>
            <a:r>
              <a:rPr lang="es-ES" dirty="0" err="1"/>
              <a:t>to</a:t>
            </a:r>
            <a:r>
              <a:rPr lang="es-ES" dirty="0"/>
              <a:t> </a:t>
            </a:r>
            <a:r>
              <a:rPr lang="es-ES" dirty="0" err="1"/>
              <a:t>views</a:t>
            </a:r>
            <a:r>
              <a:rPr lang="es-ES" dirty="0"/>
              <a:t>. </a:t>
            </a:r>
            <a:r>
              <a:rPr lang="es-ES" dirty="0" err="1"/>
              <a:t>For</a:t>
            </a:r>
            <a:r>
              <a:rPr lang="es-ES" dirty="0"/>
              <a:t> more </a:t>
            </a:r>
            <a:r>
              <a:rPr lang="es-ES" dirty="0" err="1"/>
              <a:t>information</a:t>
            </a:r>
            <a:r>
              <a:rPr lang="es-ES" dirty="0"/>
              <a:t> </a:t>
            </a:r>
            <a:r>
              <a:rPr lang="es-ES" dirty="0" err="1"/>
              <a:t>please</a:t>
            </a:r>
            <a:r>
              <a:rPr lang="es-ES" dirty="0"/>
              <a:t> </a:t>
            </a:r>
            <a:r>
              <a:rPr lang="es-ES" dirty="0" err="1"/>
              <a:t>see</a:t>
            </a:r>
            <a:r>
              <a:rPr lang="es-ES" dirty="0"/>
              <a:t>:</a:t>
            </a:r>
          </a:p>
          <a:p>
            <a:r>
              <a:rPr lang="es-ES" dirty="0"/>
              <a:t>    https://docs.djangoproject.com/en/4.2/topics/http/urls/</a:t>
            </a:r>
          </a:p>
          <a:p>
            <a:r>
              <a:rPr lang="es-ES" dirty="0" err="1"/>
              <a:t>Examples</a:t>
            </a:r>
            <a:r>
              <a:rPr lang="es-ES" dirty="0"/>
              <a:t>:</a:t>
            </a:r>
          </a:p>
          <a:p>
            <a:r>
              <a:rPr lang="es-ES" dirty="0" err="1"/>
              <a:t>Function</a:t>
            </a:r>
            <a:r>
              <a:rPr lang="es-ES" dirty="0"/>
              <a:t> </a:t>
            </a:r>
            <a:r>
              <a:rPr lang="es-ES" dirty="0" err="1"/>
              <a:t>views</a:t>
            </a:r>
            <a:endParaRPr lang="es-ES" dirty="0"/>
          </a:p>
          <a:p>
            <a:r>
              <a:rPr lang="es-ES" dirty="0"/>
              <a:t>    1. </a:t>
            </a:r>
            <a:r>
              <a:rPr lang="es-ES" dirty="0" err="1"/>
              <a:t>Add</a:t>
            </a:r>
            <a:r>
              <a:rPr lang="es-ES" dirty="0"/>
              <a:t> </a:t>
            </a:r>
            <a:r>
              <a:rPr lang="es-ES" dirty="0" err="1"/>
              <a:t>an</a:t>
            </a:r>
            <a:r>
              <a:rPr lang="es-ES" dirty="0"/>
              <a:t> </a:t>
            </a:r>
            <a:r>
              <a:rPr lang="es-ES" dirty="0" err="1"/>
              <a:t>import</a:t>
            </a:r>
            <a:r>
              <a:rPr lang="es-ES" dirty="0"/>
              <a:t>:  </a:t>
            </a:r>
            <a:r>
              <a:rPr lang="es-ES" dirty="0" err="1"/>
              <a:t>from</a:t>
            </a:r>
            <a:r>
              <a:rPr lang="es-ES" dirty="0"/>
              <a:t> </a:t>
            </a:r>
            <a:r>
              <a:rPr lang="es-ES" dirty="0" err="1"/>
              <a:t>my_app</a:t>
            </a:r>
            <a:r>
              <a:rPr lang="es-ES" dirty="0"/>
              <a:t> </a:t>
            </a:r>
            <a:r>
              <a:rPr lang="es-ES" dirty="0" err="1"/>
              <a:t>import</a:t>
            </a:r>
            <a:r>
              <a:rPr lang="es-ES" dirty="0"/>
              <a:t> </a:t>
            </a:r>
            <a:r>
              <a:rPr lang="es-ES" dirty="0" err="1"/>
              <a:t>views</a:t>
            </a:r>
            <a:endParaRPr lang="es-ES" dirty="0"/>
          </a:p>
          <a:p>
            <a:r>
              <a:rPr lang="es-ES" dirty="0"/>
              <a:t>    2. </a:t>
            </a:r>
            <a:r>
              <a:rPr lang="es-ES" dirty="0" err="1"/>
              <a:t>Add</a:t>
            </a:r>
            <a:r>
              <a:rPr lang="es-ES" dirty="0"/>
              <a:t> a URL </a:t>
            </a:r>
            <a:r>
              <a:rPr lang="es-ES" dirty="0" err="1"/>
              <a:t>to</a:t>
            </a:r>
            <a:r>
              <a:rPr lang="es-ES" dirty="0"/>
              <a:t> </a:t>
            </a:r>
            <a:r>
              <a:rPr lang="es-ES" dirty="0" err="1"/>
              <a:t>urlpatterns</a:t>
            </a:r>
            <a:r>
              <a:rPr lang="es-ES" dirty="0"/>
              <a:t>:  </a:t>
            </a:r>
            <a:r>
              <a:rPr lang="es-ES" dirty="0" err="1"/>
              <a:t>path</a:t>
            </a:r>
            <a:r>
              <a:rPr lang="es-ES" dirty="0"/>
              <a:t>('', </a:t>
            </a:r>
            <a:r>
              <a:rPr lang="es-ES" dirty="0" err="1"/>
              <a:t>views.home</a:t>
            </a:r>
            <a:r>
              <a:rPr lang="es-ES" dirty="0"/>
              <a:t>, </a:t>
            </a:r>
            <a:r>
              <a:rPr lang="es-ES" dirty="0" err="1"/>
              <a:t>name</a:t>
            </a:r>
            <a:r>
              <a:rPr lang="es-ES" dirty="0"/>
              <a:t>='home')</a:t>
            </a:r>
          </a:p>
          <a:p>
            <a:r>
              <a:rPr lang="es-ES" dirty="0" err="1"/>
              <a:t>Class-based</a:t>
            </a:r>
            <a:r>
              <a:rPr lang="es-ES" dirty="0"/>
              <a:t> </a:t>
            </a:r>
            <a:r>
              <a:rPr lang="es-ES" dirty="0" err="1"/>
              <a:t>views</a:t>
            </a:r>
            <a:endParaRPr lang="es-ES" dirty="0"/>
          </a:p>
          <a:p>
            <a:r>
              <a:rPr lang="es-ES" dirty="0"/>
              <a:t>    1. </a:t>
            </a:r>
            <a:r>
              <a:rPr lang="es-ES" dirty="0" err="1"/>
              <a:t>Add</a:t>
            </a:r>
            <a:r>
              <a:rPr lang="es-ES" dirty="0"/>
              <a:t> </a:t>
            </a:r>
            <a:r>
              <a:rPr lang="es-ES" dirty="0" err="1"/>
              <a:t>an</a:t>
            </a:r>
            <a:r>
              <a:rPr lang="es-ES" dirty="0"/>
              <a:t> </a:t>
            </a:r>
            <a:r>
              <a:rPr lang="es-ES" dirty="0" err="1"/>
              <a:t>import</a:t>
            </a:r>
            <a:r>
              <a:rPr lang="es-ES" dirty="0"/>
              <a:t>:  </a:t>
            </a:r>
            <a:r>
              <a:rPr lang="es-ES" dirty="0" err="1"/>
              <a:t>from</a:t>
            </a:r>
            <a:r>
              <a:rPr lang="es-ES" dirty="0"/>
              <a:t> </a:t>
            </a:r>
            <a:r>
              <a:rPr lang="es-ES" dirty="0" err="1"/>
              <a:t>other_app.views</a:t>
            </a:r>
            <a:r>
              <a:rPr lang="es-ES" dirty="0"/>
              <a:t> </a:t>
            </a:r>
            <a:r>
              <a:rPr lang="es-ES" dirty="0" err="1"/>
              <a:t>import</a:t>
            </a:r>
            <a:r>
              <a:rPr lang="es-ES" dirty="0"/>
              <a:t> Home</a:t>
            </a:r>
          </a:p>
          <a:p>
            <a:r>
              <a:rPr lang="es-ES" dirty="0"/>
              <a:t>    2. </a:t>
            </a:r>
            <a:r>
              <a:rPr lang="es-ES" dirty="0" err="1"/>
              <a:t>Add</a:t>
            </a:r>
            <a:r>
              <a:rPr lang="es-ES" dirty="0"/>
              <a:t> a URL </a:t>
            </a:r>
            <a:r>
              <a:rPr lang="es-ES" dirty="0" err="1"/>
              <a:t>to</a:t>
            </a:r>
            <a:r>
              <a:rPr lang="es-ES" dirty="0"/>
              <a:t> </a:t>
            </a:r>
            <a:r>
              <a:rPr lang="es-ES" dirty="0" err="1"/>
              <a:t>urlpatterns</a:t>
            </a:r>
            <a:r>
              <a:rPr lang="es-ES" dirty="0"/>
              <a:t>:  </a:t>
            </a:r>
            <a:r>
              <a:rPr lang="es-ES" dirty="0" err="1"/>
              <a:t>path</a:t>
            </a:r>
            <a:r>
              <a:rPr lang="es-ES" dirty="0"/>
              <a:t>('', </a:t>
            </a:r>
            <a:r>
              <a:rPr lang="es-ES" dirty="0" err="1"/>
              <a:t>Home.as_view</a:t>
            </a:r>
            <a:r>
              <a:rPr lang="es-ES" dirty="0"/>
              <a:t>(), </a:t>
            </a:r>
            <a:r>
              <a:rPr lang="es-ES" dirty="0" err="1"/>
              <a:t>name</a:t>
            </a:r>
            <a:r>
              <a:rPr lang="es-ES" dirty="0"/>
              <a:t>='home')</a:t>
            </a:r>
          </a:p>
          <a:p>
            <a:r>
              <a:rPr lang="es-ES" dirty="0" err="1"/>
              <a:t>Including</a:t>
            </a:r>
            <a:r>
              <a:rPr lang="es-ES" dirty="0"/>
              <a:t> </a:t>
            </a:r>
            <a:r>
              <a:rPr lang="es-ES" dirty="0" err="1"/>
              <a:t>another</a:t>
            </a:r>
            <a:r>
              <a:rPr lang="es-ES" dirty="0"/>
              <a:t> </a:t>
            </a:r>
            <a:r>
              <a:rPr lang="es-ES" dirty="0" err="1"/>
              <a:t>URLconf</a:t>
            </a:r>
            <a:endParaRPr lang="es-ES" dirty="0"/>
          </a:p>
          <a:p>
            <a:r>
              <a:rPr lang="es-ES" dirty="0"/>
              <a:t>    1. </a:t>
            </a:r>
            <a:r>
              <a:rPr lang="es-ES" dirty="0" err="1"/>
              <a:t>Import</a:t>
            </a:r>
            <a:r>
              <a:rPr lang="es-ES" dirty="0"/>
              <a:t> </a:t>
            </a:r>
            <a:r>
              <a:rPr lang="es-ES" dirty="0" err="1"/>
              <a:t>the</a:t>
            </a:r>
            <a:r>
              <a:rPr lang="es-ES" dirty="0"/>
              <a:t> </a:t>
            </a:r>
            <a:r>
              <a:rPr lang="es-ES" dirty="0" err="1"/>
              <a:t>include</a:t>
            </a:r>
            <a:r>
              <a:rPr lang="es-ES" dirty="0"/>
              <a:t>() </a:t>
            </a:r>
            <a:r>
              <a:rPr lang="es-ES" dirty="0" err="1"/>
              <a:t>function</a:t>
            </a:r>
            <a:r>
              <a:rPr lang="es-ES" dirty="0"/>
              <a:t>: </a:t>
            </a:r>
            <a:r>
              <a:rPr lang="es-ES" dirty="0" err="1"/>
              <a:t>from</a:t>
            </a:r>
            <a:r>
              <a:rPr lang="es-ES" dirty="0"/>
              <a:t> </a:t>
            </a:r>
            <a:r>
              <a:rPr lang="es-ES" dirty="0" err="1"/>
              <a:t>django.urls</a:t>
            </a:r>
            <a:r>
              <a:rPr lang="es-ES" dirty="0"/>
              <a:t> </a:t>
            </a:r>
            <a:r>
              <a:rPr lang="es-ES" dirty="0" err="1"/>
              <a:t>import</a:t>
            </a:r>
            <a:r>
              <a:rPr lang="es-ES" dirty="0"/>
              <a:t> </a:t>
            </a:r>
            <a:r>
              <a:rPr lang="es-ES" dirty="0" err="1"/>
              <a:t>include</a:t>
            </a:r>
            <a:r>
              <a:rPr lang="es-ES" dirty="0"/>
              <a:t>, </a:t>
            </a:r>
            <a:r>
              <a:rPr lang="es-ES" dirty="0" err="1"/>
              <a:t>path</a:t>
            </a:r>
            <a:endParaRPr lang="es-ES" dirty="0"/>
          </a:p>
          <a:p>
            <a:r>
              <a:rPr lang="es-ES" dirty="0"/>
              <a:t>    2. </a:t>
            </a:r>
            <a:r>
              <a:rPr lang="es-ES" dirty="0" err="1"/>
              <a:t>Add</a:t>
            </a:r>
            <a:r>
              <a:rPr lang="es-ES" dirty="0"/>
              <a:t> a URL </a:t>
            </a:r>
            <a:r>
              <a:rPr lang="es-ES" dirty="0" err="1"/>
              <a:t>to</a:t>
            </a:r>
            <a:r>
              <a:rPr lang="es-ES" dirty="0"/>
              <a:t> </a:t>
            </a:r>
            <a:r>
              <a:rPr lang="es-ES" dirty="0" err="1"/>
              <a:t>urlpatterns</a:t>
            </a:r>
            <a:r>
              <a:rPr lang="es-ES" dirty="0"/>
              <a:t>:  </a:t>
            </a:r>
            <a:r>
              <a:rPr lang="es-ES" dirty="0" err="1"/>
              <a:t>path</a:t>
            </a:r>
            <a:r>
              <a:rPr lang="es-ES" dirty="0"/>
              <a:t>('blog/', </a:t>
            </a:r>
            <a:r>
              <a:rPr lang="es-ES" dirty="0" err="1"/>
              <a:t>include</a:t>
            </a:r>
            <a:r>
              <a:rPr lang="es-ES" dirty="0"/>
              <a:t>('</a:t>
            </a:r>
            <a:r>
              <a:rPr lang="es-ES" dirty="0" err="1"/>
              <a:t>blog.urls</a:t>
            </a:r>
            <a:r>
              <a:rPr lang="es-ES" dirty="0"/>
              <a:t>'))</a:t>
            </a:r>
          </a:p>
          <a:p>
            <a:r>
              <a:rPr lang="es-ES" dirty="0"/>
              <a:t>"""</a:t>
            </a:r>
          </a:p>
          <a:p>
            <a:r>
              <a:rPr lang="es-ES" dirty="0" err="1"/>
              <a:t>from</a:t>
            </a:r>
            <a:r>
              <a:rPr lang="es-ES" dirty="0"/>
              <a:t> </a:t>
            </a:r>
            <a:r>
              <a:rPr lang="es-ES" dirty="0" err="1"/>
              <a:t>django.contrib</a:t>
            </a:r>
            <a:r>
              <a:rPr lang="es-ES" dirty="0"/>
              <a:t> </a:t>
            </a:r>
            <a:r>
              <a:rPr lang="es-ES" dirty="0" err="1"/>
              <a:t>import</a:t>
            </a:r>
            <a:r>
              <a:rPr lang="es-ES" dirty="0"/>
              <a:t> </a:t>
            </a:r>
            <a:r>
              <a:rPr lang="es-ES" dirty="0" err="1"/>
              <a:t>admin</a:t>
            </a:r>
            <a:endParaRPr lang="es-ES" dirty="0"/>
          </a:p>
          <a:p>
            <a:r>
              <a:rPr lang="es-ES" dirty="0" err="1"/>
              <a:t>from</a:t>
            </a:r>
            <a:r>
              <a:rPr lang="es-ES" dirty="0"/>
              <a:t> </a:t>
            </a:r>
            <a:r>
              <a:rPr lang="es-ES" dirty="0" err="1"/>
              <a:t>django.urls</a:t>
            </a:r>
            <a:r>
              <a:rPr lang="es-ES" dirty="0"/>
              <a:t> </a:t>
            </a:r>
            <a:r>
              <a:rPr lang="es-ES" dirty="0" err="1"/>
              <a:t>import</a:t>
            </a:r>
            <a:r>
              <a:rPr lang="es-ES" dirty="0"/>
              <a:t> </a:t>
            </a:r>
            <a:r>
              <a:rPr lang="es-ES" dirty="0" err="1"/>
              <a:t>path</a:t>
            </a:r>
            <a:endParaRPr lang="es-ES" dirty="0"/>
          </a:p>
          <a:p>
            <a:r>
              <a:rPr lang="es-ES" dirty="0" err="1"/>
              <a:t>from</a:t>
            </a:r>
            <a:r>
              <a:rPr lang="es-ES" dirty="0"/>
              <a:t> </a:t>
            </a:r>
            <a:r>
              <a:rPr lang="es-ES" dirty="0" err="1"/>
              <a:t>tasks</a:t>
            </a:r>
            <a:r>
              <a:rPr lang="es-ES" dirty="0"/>
              <a:t> </a:t>
            </a:r>
            <a:r>
              <a:rPr lang="es-ES" dirty="0" err="1"/>
              <a:t>import</a:t>
            </a:r>
            <a:r>
              <a:rPr lang="es-ES" dirty="0"/>
              <a:t> </a:t>
            </a:r>
            <a:r>
              <a:rPr lang="es-ES" dirty="0" err="1"/>
              <a:t>views</a:t>
            </a:r>
            <a:endParaRPr lang="es-ES" dirty="0"/>
          </a:p>
          <a:p>
            <a:endParaRPr lang="es-ES" dirty="0"/>
          </a:p>
          <a:p>
            <a:r>
              <a:rPr lang="es-ES" dirty="0" err="1"/>
              <a:t>urlpatterns</a:t>
            </a:r>
            <a:r>
              <a:rPr lang="es-ES" dirty="0"/>
              <a:t> = [</a:t>
            </a:r>
          </a:p>
          <a:p>
            <a:r>
              <a:rPr lang="es-ES" dirty="0"/>
              <a:t>    </a:t>
            </a:r>
            <a:r>
              <a:rPr lang="es-ES" dirty="0" err="1"/>
              <a:t>path</a:t>
            </a:r>
            <a:r>
              <a:rPr lang="es-ES" dirty="0"/>
              <a:t>('</a:t>
            </a:r>
            <a:r>
              <a:rPr lang="es-ES" dirty="0" err="1"/>
              <a:t>admin</a:t>
            </a:r>
            <a:r>
              <a:rPr lang="es-ES" dirty="0"/>
              <a:t>/', </a:t>
            </a:r>
            <a:r>
              <a:rPr lang="es-ES" dirty="0" err="1"/>
              <a:t>admin.site.urls</a:t>
            </a:r>
            <a:r>
              <a:rPr lang="es-ES" dirty="0"/>
              <a:t>),</a:t>
            </a:r>
          </a:p>
          <a:p>
            <a:r>
              <a:rPr lang="es-ES" dirty="0"/>
              <a:t>    </a:t>
            </a:r>
            <a:r>
              <a:rPr lang="es-ES" dirty="0" err="1"/>
              <a:t>path</a:t>
            </a:r>
            <a:r>
              <a:rPr lang="es-ES" dirty="0"/>
              <a:t>('',</a:t>
            </a:r>
            <a:r>
              <a:rPr lang="es-ES" dirty="0" err="1"/>
              <a:t>views.home</a:t>
            </a:r>
            <a:r>
              <a:rPr lang="es-ES" dirty="0"/>
              <a:t>, </a:t>
            </a:r>
            <a:r>
              <a:rPr lang="es-ES" dirty="0" err="1"/>
              <a:t>name</a:t>
            </a:r>
            <a:r>
              <a:rPr lang="es-ES" dirty="0"/>
              <a:t>='home'),</a:t>
            </a:r>
          </a:p>
          <a:p>
            <a:r>
              <a:rPr lang="es-ES" dirty="0"/>
              <a:t>    </a:t>
            </a:r>
            <a:r>
              <a:rPr lang="es-ES" dirty="0" err="1"/>
              <a:t>path</a:t>
            </a:r>
            <a:r>
              <a:rPr lang="es-ES" dirty="0"/>
              <a:t>('</a:t>
            </a:r>
            <a:r>
              <a:rPr lang="es-ES" dirty="0" err="1"/>
              <a:t>signup</a:t>
            </a:r>
            <a:r>
              <a:rPr lang="es-ES" dirty="0"/>
              <a:t>/',</a:t>
            </a:r>
            <a:r>
              <a:rPr lang="es-ES" dirty="0" err="1"/>
              <a:t>views.signup,name</a:t>
            </a:r>
            <a:r>
              <a:rPr lang="es-ES" dirty="0"/>
              <a:t>='</a:t>
            </a:r>
            <a:r>
              <a:rPr lang="es-ES" dirty="0" err="1"/>
              <a:t>signup</a:t>
            </a:r>
            <a:r>
              <a:rPr lang="es-ES" dirty="0"/>
              <a:t>'),</a:t>
            </a:r>
          </a:p>
          <a:p>
            <a:r>
              <a:rPr lang="es-ES" dirty="0"/>
              <a:t>    </a:t>
            </a:r>
            <a:r>
              <a:rPr lang="es-ES" dirty="0" err="1"/>
              <a:t>path</a:t>
            </a:r>
            <a:r>
              <a:rPr lang="es-ES" dirty="0"/>
              <a:t>('</a:t>
            </a:r>
            <a:r>
              <a:rPr lang="es-ES" dirty="0" err="1"/>
              <a:t>tasks</a:t>
            </a:r>
            <a:r>
              <a:rPr lang="es-ES" dirty="0"/>
              <a:t>/',</a:t>
            </a:r>
            <a:r>
              <a:rPr lang="es-ES" dirty="0" err="1"/>
              <a:t>views.tasks,name</a:t>
            </a:r>
            <a:r>
              <a:rPr lang="es-ES" dirty="0"/>
              <a:t>='</a:t>
            </a:r>
            <a:r>
              <a:rPr lang="es-ES" dirty="0" err="1"/>
              <a:t>tasks</a:t>
            </a:r>
            <a:r>
              <a:rPr lang="es-ES" dirty="0"/>
              <a:t>'),</a:t>
            </a:r>
          </a:p>
          <a:p>
            <a:r>
              <a:rPr lang="es-ES" dirty="0"/>
              <a:t>    </a:t>
            </a:r>
            <a:r>
              <a:rPr lang="es-ES" dirty="0" err="1"/>
              <a:t>path</a:t>
            </a:r>
            <a:r>
              <a:rPr lang="es-ES" dirty="0"/>
              <a:t>('</a:t>
            </a:r>
            <a:r>
              <a:rPr lang="es-ES" dirty="0" err="1"/>
              <a:t>tasks</a:t>
            </a:r>
            <a:r>
              <a:rPr lang="es-ES" dirty="0"/>
              <a:t>/</a:t>
            </a:r>
            <a:r>
              <a:rPr lang="es-ES" dirty="0" err="1"/>
              <a:t>create</a:t>
            </a:r>
            <a:r>
              <a:rPr lang="es-ES" dirty="0"/>
              <a:t>/',</a:t>
            </a:r>
            <a:r>
              <a:rPr lang="es-ES" dirty="0" err="1"/>
              <a:t>views.create_task,name</a:t>
            </a:r>
            <a:r>
              <a:rPr lang="es-ES" dirty="0"/>
              <a:t>='</a:t>
            </a:r>
            <a:r>
              <a:rPr lang="es-ES" dirty="0" err="1"/>
              <a:t>create_task</a:t>
            </a:r>
            <a:r>
              <a:rPr lang="es-ES" dirty="0"/>
              <a:t>'),</a:t>
            </a:r>
          </a:p>
          <a:p>
            <a:r>
              <a:rPr lang="es-ES" dirty="0"/>
              <a:t>    </a:t>
            </a:r>
            <a:r>
              <a:rPr lang="es-ES" dirty="0" err="1"/>
              <a:t>path</a:t>
            </a:r>
            <a:r>
              <a:rPr lang="es-ES" dirty="0"/>
              <a:t>('</a:t>
            </a:r>
            <a:r>
              <a:rPr lang="es-ES" dirty="0" err="1"/>
              <a:t>logout</a:t>
            </a:r>
            <a:r>
              <a:rPr lang="es-ES" dirty="0"/>
              <a:t>/',</a:t>
            </a:r>
            <a:r>
              <a:rPr lang="es-ES" dirty="0" err="1"/>
              <a:t>views.signout,name</a:t>
            </a:r>
            <a:r>
              <a:rPr lang="es-ES" dirty="0"/>
              <a:t>='</a:t>
            </a:r>
            <a:r>
              <a:rPr lang="es-ES" dirty="0" err="1"/>
              <a:t>logout</a:t>
            </a:r>
            <a:r>
              <a:rPr lang="es-ES" dirty="0"/>
              <a:t>'),</a:t>
            </a:r>
          </a:p>
          <a:p>
            <a:r>
              <a:rPr lang="es-ES" dirty="0"/>
              <a:t>    </a:t>
            </a:r>
            <a:r>
              <a:rPr lang="es-ES" dirty="0" err="1"/>
              <a:t>path</a:t>
            </a:r>
            <a:r>
              <a:rPr lang="es-ES" dirty="0"/>
              <a:t>('</a:t>
            </a:r>
            <a:r>
              <a:rPr lang="es-ES" dirty="0" err="1"/>
              <a:t>signin</a:t>
            </a:r>
            <a:r>
              <a:rPr lang="es-ES" dirty="0"/>
              <a:t>/',</a:t>
            </a:r>
            <a:r>
              <a:rPr lang="es-ES" dirty="0" err="1"/>
              <a:t>views.signin,name</a:t>
            </a:r>
            <a:r>
              <a:rPr lang="es-ES" dirty="0"/>
              <a:t>='</a:t>
            </a:r>
            <a:r>
              <a:rPr lang="es-ES" dirty="0" err="1"/>
              <a:t>signin</a:t>
            </a:r>
            <a:r>
              <a:rPr lang="es-ES" dirty="0"/>
              <a:t>'),</a:t>
            </a:r>
          </a:p>
          <a:p>
            <a:r>
              <a:rPr lang="es-ES" dirty="0"/>
              <a:t>]</a:t>
            </a:r>
          </a:p>
          <a:p>
            <a:endParaRPr lang="es-E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CB2ECC-6EF9-4B65-8CE7-04173D03777D}" type="slidenum">
              <a:rPr kumimoji="0" lang="es-E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s-E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4707072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a:t>--forms.py</a:t>
            </a:r>
          </a:p>
          <a:p>
            <a:r>
              <a:rPr lang="es-ES" err="1"/>
              <a:t>from</a:t>
            </a:r>
            <a:r>
              <a:rPr lang="es-ES"/>
              <a:t> </a:t>
            </a:r>
            <a:r>
              <a:rPr lang="es-ES" err="1"/>
              <a:t>django.forms</a:t>
            </a:r>
            <a:r>
              <a:rPr lang="es-ES"/>
              <a:t> </a:t>
            </a:r>
            <a:r>
              <a:rPr lang="es-ES" err="1"/>
              <a:t>import</a:t>
            </a:r>
            <a:r>
              <a:rPr lang="es-ES"/>
              <a:t> </a:t>
            </a:r>
            <a:r>
              <a:rPr lang="es-ES" err="1"/>
              <a:t>ModelForm</a:t>
            </a:r>
            <a:endParaRPr lang="es-ES"/>
          </a:p>
          <a:p>
            <a:r>
              <a:rPr lang="es-ES" err="1"/>
              <a:t>from</a:t>
            </a:r>
            <a:r>
              <a:rPr lang="es-ES"/>
              <a:t> .</a:t>
            </a:r>
            <a:r>
              <a:rPr lang="es-ES" err="1"/>
              <a:t>models</a:t>
            </a:r>
            <a:r>
              <a:rPr lang="es-ES"/>
              <a:t> </a:t>
            </a:r>
            <a:r>
              <a:rPr lang="es-ES" err="1"/>
              <a:t>import</a:t>
            </a:r>
            <a:r>
              <a:rPr lang="es-ES"/>
              <a:t> </a:t>
            </a:r>
            <a:r>
              <a:rPr lang="es-ES" err="1"/>
              <a:t>Task</a:t>
            </a:r>
            <a:endParaRPr lang="es-ES"/>
          </a:p>
          <a:p>
            <a:endParaRPr lang="es-ES"/>
          </a:p>
          <a:p>
            <a:r>
              <a:rPr lang="es-ES" err="1"/>
              <a:t>class</a:t>
            </a:r>
            <a:r>
              <a:rPr lang="es-ES"/>
              <a:t> </a:t>
            </a:r>
            <a:r>
              <a:rPr lang="es-ES" err="1"/>
              <a:t>TaskForm</a:t>
            </a:r>
            <a:r>
              <a:rPr lang="es-ES"/>
              <a:t>(</a:t>
            </a:r>
            <a:r>
              <a:rPr lang="es-ES" err="1"/>
              <a:t>ModelForm</a:t>
            </a:r>
            <a:r>
              <a:rPr lang="es-ES"/>
              <a:t>):</a:t>
            </a:r>
          </a:p>
          <a:p>
            <a:r>
              <a:rPr lang="es-ES"/>
              <a:t>    </a:t>
            </a:r>
            <a:r>
              <a:rPr lang="es-ES" err="1"/>
              <a:t>class</a:t>
            </a:r>
            <a:r>
              <a:rPr lang="es-ES"/>
              <a:t> Meta:</a:t>
            </a:r>
          </a:p>
          <a:p>
            <a:r>
              <a:rPr lang="es-ES"/>
              <a:t>        </a:t>
            </a:r>
            <a:r>
              <a:rPr lang="es-ES" err="1"/>
              <a:t>model</a:t>
            </a:r>
            <a:r>
              <a:rPr lang="es-ES"/>
              <a:t> = </a:t>
            </a:r>
            <a:r>
              <a:rPr lang="es-ES" err="1"/>
              <a:t>Task</a:t>
            </a:r>
            <a:endParaRPr lang="es-ES"/>
          </a:p>
          <a:p>
            <a:r>
              <a:rPr lang="es-ES"/>
              <a:t>        </a:t>
            </a:r>
            <a:r>
              <a:rPr lang="es-ES" err="1"/>
              <a:t>fields</a:t>
            </a:r>
            <a:r>
              <a:rPr lang="es-ES"/>
              <a:t> = ['</a:t>
            </a:r>
            <a:r>
              <a:rPr lang="es-ES" err="1"/>
              <a:t>title</a:t>
            </a:r>
            <a:r>
              <a:rPr lang="es-ES"/>
              <a:t>','</a:t>
            </a:r>
            <a:r>
              <a:rPr lang="es-ES" err="1"/>
              <a:t>description</a:t>
            </a:r>
            <a:r>
              <a:rPr lang="es-ES"/>
              <a:t>','</a:t>
            </a:r>
            <a:r>
              <a:rPr lang="es-ES" err="1"/>
              <a:t>important</a:t>
            </a:r>
            <a:r>
              <a:rPr lang="es-ES"/>
              <a:t>']</a:t>
            </a:r>
          </a:p>
          <a:p>
            <a:endParaRPr lang="es-ES"/>
          </a:p>
          <a:p>
            <a:r>
              <a:rPr lang="es-ES"/>
              <a:t>--views.py</a:t>
            </a:r>
          </a:p>
          <a:p>
            <a:r>
              <a:rPr lang="es-ES" err="1"/>
              <a:t>from</a:t>
            </a:r>
            <a:r>
              <a:rPr lang="es-ES"/>
              <a:t> </a:t>
            </a:r>
            <a:r>
              <a:rPr lang="es-ES" err="1"/>
              <a:t>django.shortcuts</a:t>
            </a:r>
            <a:r>
              <a:rPr lang="es-ES"/>
              <a:t> </a:t>
            </a:r>
            <a:r>
              <a:rPr lang="es-ES" err="1"/>
              <a:t>import</a:t>
            </a:r>
            <a:r>
              <a:rPr lang="es-ES"/>
              <a:t> render, </a:t>
            </a:r>
            <a:r>
              <a:rPr lang="es-ES" err="1"/>
              <a:t>redirect</a:t>
            </a:r>
            <a:endParaRPr lang="es-ES"/>
          </a:p>
          <a:p>
            <a:r>
              <a:rPr lang="es-ES" err="1"/>
              <a:t>from</a:t>
            </a:r>
            <a:r>
              <a:rPr lang="es-ES"/>
              <a:t> </a:t>
            </a:r>
            <a:r>
              <a:rPr lang="es-ES" err="1"/>
              <a:t>django.contrib.auth.forms</a:t>
            </a:r>
            <a:r>
              <a:rPr lang="es-ES"/>
              <a:t> </a:t>
            </a:r>
            <a:r>
              <a:rPr lang="es-ES" err="1"/>
              <a:t>import</a:t>
            </a:r>
            <a:r>
              <a:rPr lang="es-ES"/>
              <a:t> </a:t>
            </a:r>
            <a:r>
              <a:rPr lang="es-ES" err="1"/>
              <a:t>UserCreationForm</a:t>
            </a:r>
            <a:endParaRPr lang="es-ES"/>
          </a:p>
          <a:p>
            <a:r>
              <a:rPr lang="es-ES" err="1"/>
              <a:t>from</a:t>
            </a:r>
            <a:r>
              <a:rPr lang="es-ES"/>
              <a:t> </a:t>
            </a:r>
            <a:r>
              <a:rPr lang="es-ES" err="1"/>
              <a:t>django.contrib.auth.forms</a:t>
            </a:r>
            <a:r>
              <a:rPr lang="es-ES"/>
              <a:t> </a:t>
            </a:r>
            <a:r>
              <a:rPr lang="es-ES" err="1"/>
              <a:t>import</a:t>
            </a:r>
            <a:r>
              <a:rPr lang="es-ES"/>
              <a:t> </a:t>
            </a:r>
            <a:r>
              <a:rPr lang="es-ES" err="1"/>
              <a:t>AuthenticationForm</a:t>
            </a:r>
            <a:endParaRPr lang="es-ES"/>
          </a:p>
          <a:p>
            <a:r>
              <a:rPr lang="es-ES" err="1"/>
              <a:t>from</a:t>
            </a:r>
            <a:r>
              <a:rPr lang="es-ES"/>
              <a:t> </a:t>
            </a:r>
            <a:r>
              <a:rPr lang="es-ES" err="1"/>
              <a:t>django.contrib.auth.models</a:t>
            </a:r>
            <a:r>
              <a:rPr lang="es-ES"/>
              <a:t> </a:t>
            </a:r>
            <a:r>
              <a:rPr lang="es-ES" err="1"/>
              <a:t>import</a:t>
            </a:r>
            <a:r>
              <a:rPr lang="es-ES"/>
              <a:t> </a:t>
            </a:r>
            <a:r>
              <a:rPr lang="es-ES" err="1"/>
              <a:t>User</a:t>
            </a:r>
            <a:endParaRPr lang="es-ES"/>
          </a:p>
          <a:p>
            <a:r>
              <a:rPr lang="es-ES" err="1"/>
              <a:t>from</a:t>
            </a:r>
            <a:r>
              <a:rPr lang="es-ES"/>
              <a:t> </a:t>
            </a:r>
            <a:r>
              <a:rPr lang="es-ES" err="1"/>
              <a:t>django.contrib.auth</a:t>
            </a:r>
            <a:r>
              <a:rPr lang="es-ES"/>
              <a:t> </a:t>
            </a:r>
            <a:r>
              <a:rPr lang="es-ES" err="1"/>
              <a:t>import</a:t>
            </a:r>
            <a:r>
              <a:rPr lang="es-ES"/>
              <a:t> </a:t>
            </a:r>
            <a:r>
              <a:rPr lang="es-ES" err="1"/>
              <a:t>login,logout</a:t>
            </a:r>
            <a:r>
              <a:rPr lang="es-ES"/>
              <a:t>, </a:t>
            </a:r>
            <a:r>
              <a:rPr lang="es-ES" err="1"/>
              <a:t>authenticate</a:t>
            </a:r>
            <a:endParaRPr lang="es-ES"/>
          </a:p>
          <a:p>
            <a:r>
              <a:rPr lang="es-ES" err="1"/>
              <a:t>from</a:t>
            </a:r>
            <a:r>
              <a:rPr lang="es-ES"/>
              <a:t> </a:t>
            </a:r>
            <a:r>
              <a:rPr lang="es-ES" err="1"/>
              <a:t>django.db</a:t>
            </a:r>
            <a:r>
              <a:rPr lang="es-ES"/>
              <a:t> </a:t>
            </a:r>
            <a:r>
              <a:rPr lang="es-ES" err="1"/>
              <a:t>import</a:t>
            </a:r>
            <a:r>
              <a:rPr lang="es-ES"/>
              <a:t> </a:t>
            </a:r>
            <a:r>
              <a:rPr lang="es-ES" err="1"/>
              <a:t>IntegrityError</a:t>
            </a:r>
            <a:endParaRPr lang="es-ES"/>
          </a:p>
          <a:p>
            <a:r>
              <a:rPr lang="es-ES" err="1"/>
              <a:t>from</a:t>
            </a:r>
            <a:r>
              <a:rPr lang="es-ES"/>
              <a:t> .</a:t>
            </a:r>
            <a:r>
              <a:rPr lang="es-ES" err="1"/>
              <a:t>forms</a:t>
            </a:r>
            <a:r>
              <a:rPr lang="es-ES"/>
              <a:t> </a:t>
            </a:r>
            <a:r>
              <a:rPr lang="es-ES" err="1"/>
              <a:t>import</a:t>
            </a:r>
            <a:r>
              <a:rPr lang="es-ES"/>
              <a:t> </a:t>
            </a:r>
            <a:r>
              <a:rPr lang="es-ES" err="1"/>
              <a:t>TaskForm</a:t>
            </a:r>
            <a:endParaRPr lang="es-ES"/>
          </a:p>
          <a:p>
            <a:endParaRPr lang="es-ES"/>
          </a:p>
          <a:p>
            <a:r>
              <a:rPr lang="es-ES" err="1"/>
              <a:t>def</a:t>
            </a:r>
            <a:r>
              <a:rPr lang="es-ES"/>
              <a:t> home(</a:t>
            </a:r>
            <a:r>
              <a:rPr lang="es-ES" err="1"/>
              <a:t>request</a:t>
            </a:r>
            <a:r>
              <a:rPr lang="es-ES"/>
              <a:t>):</a:t>
            </a:r>
          </a:p>
          <a:p>
            <a:r>
              <a:rPr lang="es-ES"/>
              <a:t>    </a:t>
            </a:r>
            <a:r>
              <a:rPr lang="es-ES" err="1"/>
              <a:t>return</a:t>
            </a:r>
            <a:r>
              <a:rPr lang="es-ES"/>
              <a:t> render(</a:t>
            </a:r>
            <a:r>
              <a:rPr lang="es-ES" err="1"/>
              <a:t>request</a:t>
            </a:r>
            <a:r>
              <a:rPr lang="es-ES"/>
              <a:t>, "home.html")</a:t>
            </a:r>
          </a:p>
          <a:p>
            <a:endParaRPr lang="es-ES"/>
          </a:p>
          <a:p>
            <a:r>
              <a:rPr lang="es-ES" err="1"/>
              <a:t>def</a:t>
            </a:r>
            <a:r>
              <a:rPr lang="es-ES"/>
              <a:t> </a:t>
            </a:r>
            <a:r>
              <a:rPr lang="es-ES" err="1"/>
              <a:t>signup</a:t>
            </a:r>
            <a:r>
              <a:rPr lang="es-ES"/>
              <a:t>(</a:t>
            </a:r>
            <a:r>
              <a:rPr lang="es-ES" err="1"/>
              <a:t>request</a:t>
            </a:r>
            <a:r>
              <a:rPr lang="es-ES"/>
              <a:t>):</a:t>
            </a:r>
          </a:p>
          <a:p>
            <a:r>
              <a:rPr lang="es-ES"/>
              <a:t>    </a:t>
            </a:r>
            <a:r>
              <a:rPr lang="es-ES" err="1"/>
              <a:t>if</a:t>
            </a:r>
            <a:r>
              <a:rPr lang="es-ES"/>
              <a:t> </a:t>
            </a:r>
            <a:r>
              <a:rPr lang="es-ES" err="1"/>
              <a:t>request.method</a:t>
            </a:r>
            <a:r>
              <a:rPr lang="es-ES"/>
              <a:t> == "GET":</a:t>
            </a:r>
          </a:p>
          <a:p>
            <a:r>
              <a:rPr lang="es-ES"/>
              <a:t>        </a:t>
            </a:r>
            <a:r>
              <a:rPr lang="es-ES" err="1"/>
              <a:t>return</a:t>
            </a:r>
            <a:r>
              <a:rPr lang="es-ES"/>
              <a:t> render(</a:t>
            </a:r>
            <a:r>
              <a:rPr lang="es-ES" err="1"/>
              <a:t>request</a:t>
            </a:r>
            <a:r>
              <a:rPr lang="es-ES"/>
              <a:t>, "signup.html", {"</a:t>
            </a:r>
            <a:r>
              <a:rPr lang="es-ES" err="1"/>
              <a:t>form</a:t>
            </a:r>
            <a:r>
              <a:rPr lang="es-ES"/>
              <a:t>": </a:t>
            </a:r>
            <a:r>
              <a:rPr lang="es-ES" err="1"/>
              <a:t>UserCreationForm</a:t>
            </a:r>
            <a:r>
              <a:rPr lang="es-ES"/>
              <a:t>})</a:t>
            </a:r>
          </a:p>
          <a:p>
            <a:r>
              <a:rPr lang="es-ES"/>
              <a:t>    </a:t>
            </a:r>
            <a:r>
              <a:rPr lang="es-ES" err="1"/>
              <a:t>else</a:t>
            </a:r>
            <a:r>
              <a:rPr lang="es-ES"/>
              <a:t>:</a:t>
            </a:r>
          </a:p>
          <a:p>
            <a:r>
              <a:rPr lang="es-ES"/>
              <a:t>        </a:t>
            </a:r>
            <a:r>
              <a:rPr lang="es-ES" err="1"/>
              <a:t>if</a:t>
            </a:r>
            <a:r>
              <a:rPr lang="es-ES"/>
              <a:t> </a:t>
            </a:r>
            <a:r>
              <a:rPr lang="es-ES" err="1"/>
              <a:t>request.POST</a:t>
            </a:r>
            <a:r>
              <a:rPr lang="es-ES"/>
              <a:t>["password1"] == </a:t>
            </a:r>
            <a:r>
              <a:rPr lang="es-ES" err="1"/>
              <a:t>request.POST</a:t>
            </a:r>
            <a:r>
              <a:rPr lang="es-ES"/>
              <a:t>["password2"]:</a:t>
            </a:r>
          </a:p>
          <a:p>
            <a:r>
              <a:rPr lang="es-ES"/>
              <a:t>            try:</a:t>
            </a:r>
          </a:p>
          <a:p>
            <a:r>
              <a:rPr lang="es-ES"/>
              <a:t>                </a:t>
            </a:r>
            <a:r>
              <a:rPr lang="es-ES" err="1"/>
              <a:t>user</a:t>
            </a:r>
            <a:r>
              <a:rPr lang="es-ES"/>
              <a:t> = </a:t>
            </a:r>
            <a:r>
              <a:rPr lang="es-ES" err="1"/>
              <a:t>User.objects.create_user</a:t>
            </a:r>
            <a:r>
              <a:rPr lang="es-ES"/>
              <a:t>(</a:t>
            </a:r>
          </a:p>
          <a:p>
            <a:r>
              <a:rPr lang="es-ES"/>
              <a:t>                    </a:t>
            </a:r>
            <a:r>
              <a:rPr lang="es-ES" err="1"/>
              <a:t>username</a:t>
            </a:r>
            <a:r>
              <a:rPr lang="es-ES"/>
              <a:t>=</a:t>
            </a:r>
            <a:r>
              <a:rPr lang="es-ES" err="1"/>
              <a:t>request.POST</a:t>
            </a:r>
            <a:r>
              <a:rPr lang="es-ES"/>
              <a:t>["</a:t>
            </a:r>
            <a:r>
              <a:rPr lang="es-ES" err="1"/>
              <a:t>username</a:t>
            </a:r>
            <a:r>
              <a:rPr lang="es-ES"/>
              <a:t>"],</a:t>
            </a:r>
          </a:p>
          <a:p>
            <a:r>
              <a:rPr lang="es-ES"/>
              <a:t>                    </a:t>
            </a:r>
            <a:r>
              <a:rPr lang="es-ES" err="1"/>
              <a:t>password</a:t>
            </a:r>
            <a:r>
              <a:rPr lang="es-ES"/>
              <a:t>=</a:t>
            </a:r>
            <a:r>
              <a:rPr lang="es-ES" err="1"/>
              <a:t>request.POST</a:t>
            </a:r>
            <a:r>
              <a:rPr lang="es-ES"/>
              <a:t>["password1"],</a:t>
            </a:r>
          </a:p>
          <a:p>
            <a:r>
              <a:rPr lang="es-ES"/>
              <a:t>                )</a:t>
            </a:r>
          </a:p>
          <a:p>
            <a:r>
              <a:rPr lang="es-ES"/>
              <a:t>                </a:t>
            </a:r>
            <a:r>
              <a:rPr lang="es-ES" err="1"/>
              <a:t>user.save</a:t>
            </a:r>
            <a:r>
              <a:rPr lang="es-ES"/>
              <a:t>()</a:t>
            </a:r>
          </a:p>
          <a:p>
            <a:r>
              <a:rPr lang="es-ES"/>
              <a:t>                </a:t>
            </a:r>
            <a:r>
              <a:rPr lang="es-ES" err="1"/>
              <a:t>login</a:t>
            </a:r>
            <a:r>
              <a:rPr lang="es-ES"/>
              <a:t>(</a:t>
            </a:r>
            <a:r>
              <a:rPr lang="es-ES" err="1"/>
              <a:t>request</a:t>
            </a:r>
            <a:r>
              <a:rPr lang="es-ES"/>
              <a:t>, </a:t>
            </a:r>
            <a:r>
              <a:rPr lang="es-ES" err="1"/>
              <a:t>user</a:t>
            </a:r>
            <a:r>
              <a:rPr lang="es-ES"/>
              <a:t>)</a:t>
            </a:r>
          </a:p>
          <a:p>
            <a:r>
              <a:rPr lang="es-ES"/>
              <a:t>                </a:t>
            </a:r>
            <a:r>
              <a:rPr lang="es-ES" err="1"/>
              <a:t>return</a:t>
            </a:r>
            <a:r>
              <a:rPr lang="es-ES"/>
              <a:t> </a:t>
            </a:r>
            <a:r>
              <a:rPr lang="es-ES" err="1"/>
              <a:t>redirect</a:t>
            </a:r>
            <a:r>
              <a:rPr lang="es-ES"/>
              <a:t>('</a:t>
            </a:r>
            <a:r>
              <a:rPr lang="es-ES" err="1"/>
              <a:t>tasks</a:t>
            </a:r>
            <a:r>
              <a:rPr lang="es-ES"/>
              <a:t>')</a:t>
            </a:r>
          </a:p>
          <a:p>
            <a:r>
              <a:rPr lang="es-ES"/>
              <a:t>            </a:t>
            </a:r>
            <a:r>
              <a:rPr lang="es-ES" err="1"/>
              <a:t>except</a:t>
            </a:r>
            <a:r>
              <a:rPr lang="es-ES"/>
              <a:t> </a:t>
            </a:r>
            <a:r>
              <a:rPr lang="es-ES" err="1"/>
              <a:t>IntegrityError</a:t>
            </a:r>
            <a:r>
              <a:rPr lang="es-ES"/>
              <a:t>:</a:t>
            </a:r>
          </a:p>
          <a:p>
            <a:r>
              <a:rPr lang="es-ES"/>
              <a:t>                </a:t>
            </a:r>
            <a:r>
              <a:rPr lang="es-ES" err="1"/>
              <a:t>return</a:t>
            </a:r>
            <a:r>
              <a:rPr lang="es-ES"/>
              <a:t> render(</a:t>
            </a:r>
          </a:p>
          <a:p>
            <a:r>
              <a:rPr lang="es-ES"/>
              <a:t>                    </a:t>
            </a:r>
            <a:r>
              <a:rPr lang="es-ES" err="1"/>
              <a:t>request</a:t>
            </a:r>
            <a:r>
              <a:rPr lang="es-ES"/>
              <a:t>,</a:t>
            </a:r>
          </a:p>
          <a:p>
            <a:r>
              <a:rPr lang="es-ES"/>
              <a:t>                    "signup.html",</a:t>
            </a:r>
          </a:p>
          <a:p>
            <a:r>
              <a:rPr lang="es-ES"/>
              <a:t>                    {"</a:t>
            </a:r>
            <a:r>
              <a:rPr lang="es-ES" err="1"/>
              <a:t>form</a:t>
            </a:r>
            <a:r>
              <a:rPr lang="es-ES"/>
              <a:t>": </a:t>
            </a:r>
            <a:r>
              <a:rPr lang="es-ES" err="1"/>
              <a:t>UserCreationForm</a:t>
            </a:r>
            <a:r>
              <a:rPr lang="es-ES"/>
              <a:t>, "error": "</a:t>
            </a:r>
            <a:r>
              <a:rPr lang="es-ES" err="1"/>
              <a:t>Username</a:t>
            </a:r>
            <a:r>
              <a:rPr lang="es-ES"/>
              <a:t> </a:t>
            </a:r>
            <a:r>
              <a:rPr lang="es-ES" err="1"/>
              <a:t>already</a:t>
            </a:r>
            <a:r>
              <a:rPr lang="es-ES"/>
              <a:t> </a:t>
            </a:r>
            <a:r>
              <a:rPr lang="es-ES" err="1"/>
              <a:t>exists</a:t>
            </a:r>
            <a:r>
              <a:rPr lang="es-ES"/>
              <a:t>"},</a:t>
            </a:r>
          </a:p>
          <a:p>
            <a:r>
              <a:rPr lang="es-ES"/>
              <a:t>                )</a:t>
            </a:r>
          </a:p>
          <a:p>
            <a:r>
              <a:rPr lang="es-ES"/>
              <a:t>        </a:t>
            </a:r>
            <a:r>
              <a:rPr lang="es-ES" err="1"/>
              <a:t>return</a:t>
            </a:r>
            <a:r>
              <a:rPr lang="es-ES"/>
              <a:t> render(</a:t>
            </a:r>
          </a:p>
          <a:p>
            <a:r>
              <a:rPr lang="es-ES"/>
              <a:t>            </a:t>
            </a:r>
            <a:r>
              <a:rPr lang="es-ES" err="1"/>
              <a:t>request</a:t>
            </a:r>
            <a:r>
              <a:rPr lang="es-ES"/>
              <a:t>,</a:t>
            </a:r>
          </a:p>
          <a:p>
            <a:r>
              <a:rPr lang="es-ES"/>
              <a:t>            "signup.html",</a:t>
            </a:r>
          </a:p>
          <a:p>
            <a:r>
              <a:rPr lang="es-ES"/>
              <a:t>            {"</a:t>
            </a:r>
            <a:r>
              <a:rPr lang="es-ES" err="1"/>
              <a:t>form</a:t>
            </a:r>
            <a:r>
              <a:rPr lang="es-ES"/>
              <a:t>": </a:t>
            </a:r>
            <a:r>
              <a:rPr lang="es-ES" err="1"/>
              <a:t>UserCreationForm</a:t>
            </a:r>
            <a:r>
              <a:rPr lang="es-ES"/>
              <a:t>, "error": "</a:t>
            </a:r>
            <a:r>
              <a:rPr lang="es-ES" err="1"/>
              <a:t>Password</a:t>
            </a:r>
            <a:r>
              <a:rPr lang="es-ES"/>
              <a:t> do </a:t>
            </a:r>
            <a:r>
              <a:rPr lang="es-ES" err="1"/>
              <a:t>not</a:t>
            </a:r>
            <a:r>
              <a:rPr lang="es-ES"/>
              <a:t> match"},</a:t>
            </a:r>
          </a:p>
          <a:p>
            <a:r>
              <a:rPr lang="es-ES"/>
              <a:t>        )</a:t>
            </a:r>
          </a:p>
          <a:p>
            <a:endParaRPr lang="es-ES"/>
          </a:p>
          <a:p>
            <a:r>
              <a:rPr lang="es-ES" err="1"/>
              <a:t>def</a:t>
            </a:r>
            <a:r>
              <a:rPr lang="es-ES"/>
              <a:t> </a:t>
            </a:r>
            <a:r>
              <a:rPr lang="es-ES" err="1"/>
              <a:t>tasks</a:t>
            </a:r>
            <a:r>
              <a:rPr lang="es-ES"/>
              <a:t>(</a:t>
            </a:r>
            <a:r>
              <a:rPr lang="es-ES" err="1"/>
              <a:t>request</a:t>
            </a:r>
            <a:r>
              <a:rPr lang="es-ES"/>
              <a:t>):</a:t>
            </a:r>
          </a:p>
          <a:p>
            <a:r>
              <a:rPr lang="es-ES"/>
              <a:t>    </a:t>
            </a:r>
            <a:r>
              <a:rPr lang="es-ES" err="1"/>
              <a:t>return</a:t>
            </a:r>
            <a:r>
              <a:rPr lang="es-ES"/>
              <a:t> render(</a:t>
            </a:r>
            <a:r>
              <a:rPr lang="es-ES" err="1"/>
              <a:t>request</a:t>
            </a:r>
            <a:r>
              <a:rPr lang="es-ES"/>
              <a:t>, 'tasks.html')</a:t>
            </a:r>
          </a:p>
          <a:p>
            <a:endParaRPr lang="es-ES"/>
          </a:p>
          <a:p>
            <a:r>
              <a:rPr lang="es-ES" err="1"/>
              <a:t>def</a:t>
            </a:r>
            <a:r>
              <a:rPr lang="es-ES"/>
              <a:t> </a:t>
            </a:r>
            <a:r>
              <a:rPr lang="es-ES" err="1"/>
              <a:t>create_task</a:t>
            </a:r>
            <a:r>
              <a:rPr lang="es-ES"/>
              <a:t>(</a:t>
            </a:r>
            <a:r>
              <a:rPr lang="es-ES" err="1"/>
              <a:t>request</a:t>
            </a:r>
            <a:r>
              <a:rPr lang="es-ES"/>
              <a:t>):</a:t>
            </a:r>
          </a:p>
          <a:p>
            <a:r>
              <a:rPr lang="es-ES"/>
              <a:t>    </a:t>
            </a:r>
            <a:r>
              <a:rPr lang="es-ES" err="1"/>
              <a:t>if</a:t>
            </a:r>
            <a:r>
              <a:rPr lang="es-ES"/>
              <a:t> </a:t>
            </a:r>
            <a:r>
              <a:rPr lang="es-ES" err="1"/>
              <a:t>request.method</a:t>
            </a:r>
            <a:r>
              <a:rPr lang="es-ES"/>
              <a:t> == 'GET':</a:t>
            </a:r>
          </a:p>
          <a:p>
            <a:r>
              <a:rPr lang="es-ES"/>
              <a:t>        </a:t>
            </a:r>
            <a:r>
              <a:rPr lang="es-ES" err="1"/>
              <a:t>return</a:t>
            </a:r>
            <a:r>
              <a:rPr lang="es-ES"/>
              <a:t> render(</a:t>
            </a:r>
            <a:r>
              <a:rPr lang="es-ES" err="1"/>
              <a:t>request</a:t>
            </a:r>
            <a:r>
              <a:rPr lang="es-ES"/>
              <a:t>,"create_task.html",{'</a:t>
            </a:r>
            <a:r>
              <a:rPr lang="es-ES" err="1"/>
              <a:t>form</a:t>
            </a:r>
            <a:r>
              <a:rPr lang="es-ES"/>
              <a:t>': </a:t>
            </a:r>
            <a:r>
              <a:rPr lang="es-ES" err="1"/>
              <a:t>TaskForm</a:t>
            </a:r>
            <a:r>
              <a:rPr lang="es-ES"/>
              <a:t>})</a:t>
            </a:r>
          </a:p>
          <a:p>
            <a:r>
              <a:rPr lang="es-ES"/>
              <a:t>    </a:t>
            </a:r>
            <a:r>
              <a:rPr lang="es-ES" err="1"/>
              <a:t>else</a:t>
            </a:r>
            <a:r>
              <a:rPr lang="es-ES"/>
              <a:t>:</a:t>
            </a:r>
          </a:p>
          <a:p>
            <a:r>
              <a:rPr lang="es-ES"/>
              <a:t>        </a:t>
            </a:r>
            <a:r>
              <a:rPr lang="es-ES" err="1"/>
              <a:t>print</a:t>
            </a:r>
            <a:r>
              <a:rPr lang="es-ES"/>
              <a:t>(</a:t>
            </a:r>
            <a:r>
              <a:rPr lang="es-ES" err="1"/>
              <a:t>request.POST</a:t>
            </a:r>
            <a:r>
              <a:rPr lang="es-ES"/>
              <a:t>)</a:t>
            </a:r>
          </a:p>
          <a:p>
            <a:r>
              <a:rPr lang="es-ES"/>
              <a:t>        </a:t>
            </a:r>
            <a:r>
              <a:rPr lang="es-ES" err="1"/>
              <a:t>return</a:t>
            </a:r>
            <a:r>
              <a:rPr lang="es-ES"/>
              <a:t> render(</a:t>
            </a:r>
            <a:r>
              <a:rPr lang="es-ES" err="1"/>
              <a:t>request</a:t>
            </a:r>
            <a:r>
              <a:rPr lang="es-ES"/>
              <a:t>,"create_task.html",{'</a:t>
            </a:r>
            <a:r>
              <a:rPr lang="es-ES" err="1"/>
              <a:t>form</a:t>
            </a:r>
            <a:r>
              <a:rPr lang="es-ES"/>
              <a:t>': </a:t>
            </a:r>
            <a:r>
              <a:rPr lang="es-ES" err="1"/>
              <a:t>TaskForm</a:t>
            </a:r>
            <a:r>
              <a:rPr lang="es-ES"/>
              <a:t>})</a:t>
            </a:r>
          </a:p>
          <a:p>
            <a:endParaRPr lang="es-ES"/>
          </a:p>
          <a:p>
            <a:r>
              <a:rPr lang="es-ES"/>
              <a:t>    </a:t>
            </a:r>
          </a:p>
          <a:p>
            <a:r>
              <a:rPr lang="es-ES" err="1"/>
              <a:t>def</a:t>
            </a:r>
            <a:r>
              <a:rPr lang="es-ES"/>
              <a:t> </a:t>
            </a:r>
            <a:r>
              <a:rPr lang="es-ES" err="1"/>
              <a:t>signout</a:t>
            </a:r>
            <a:r>
              <a:rPr lang="es-ES"/>
              <a:t>(</a:t>
            </a:r>
            <a:r>
              <a:rPr lang="es-ES" err="1"/>
              <a:t>request</a:t>
            </a:r>
            <a:r>
              <a:rPr lang="es-ES"/>
              <a:t>):</a:t>
            </a:r>
          </a:p>
          <a:p>
            <a:r>
              <a:rPr lang="es-ES"/>
              <a:t>    </a:t>
            </a:r>
            <a:r>
              <a:rPr lang="es-ES" err="1"/>
              <a:t>logout</a:t>
            </a:r>
            <a:r>
              <a:rPr lang="es-ES"/>
              <a:t>(</a:t>
            </a:r>
            <a:r>
              <a:rPr lang="es-ES" err="1"/>
              <a:t>request</a:t>
            </a:r>
            <a:r>
              <a:rPr lang="es-ES"/>
              <a:t>)</a:t>
            </a:r>
          </a:p>
          <a:p>
            <a:r>
              <a:rPr lang="es-ES"/>
              <a:t>    </a:t>
            </a:r>
            <a:r>
              <a:rPr lang="es-ES" err="1"/>
              <a:t>return</a:t>
            </a:r>
            <a:r>
              <a:rPr lang="es-ES"/>
              <a:t> </a:t>
            </a:r>
            <a:r>
              <a:rPr lang="es-ES" err="1"/>
              <a:t>redirect</a:t>
            </a:r>
            <a:r>
              <a:rPr lang="es-ES"/>
              <a:t>('home')</a:t>
            </a:r>
          </a:p>
          <a:p>
            <a:endParaRPr lang="es-ES"/>
          </a:p>
          <a:p>
            <a:r>
              <a:rPr lang="es-ES" err="1"/>
              <a:t>def</a:t>
            </a:r>
            <a:r>
              <a:rPr lang="es-ES"/>
              <a:t> </a:t>
            </a:r>
            <a:r>
              <a:rPr lang="es-ES" err="1"/>
              <a:t>signin</a:t>
            </a:r>
            <a:r>
              <a:rPr lang="es-ES"/>
              <a:t>(</a:t>
            </a:r>
            <a:r>
              <a:rPr lang="es-ES" err="1"/>
              <a:t>request</a:t>
            </a:r>
            <a:r>
              <a:rPr lang="es-ES"/>
              <a:t>):</a:t>
            </a:r>
          </a:p>
          <a:p>
            <a:r>
              <a:rPr lang="es-ES"/>
              <a:t>    </a:t>
            </a:r>
            <a:r>
              <a:rPr lang="es-ES" err="1"/>
              <a:t>if</a:t>
            </a:r>
            <a:r>
              <a:rPr lang="es-ES"/>
              <a:t> </a:t>
            </a:r>
            <a:r>
              <a:rPr lang="es-ES" err="1"/>
              <a:t>request.method</a:t>
            </a:r>
            <a:r>
              <a:rPr lang="es-ES"/>
              <a:t> == 'GET':</a:t>
            </a:r>
          </a:p>
          <a:p>
            <a:r>
              <a:rPr lang="es-ES"/>
              <a:t>        </a:t>
            </a:r>
            <a:r>
              <a:rPr lang="es-ES" err="1"/>
              <a:t>return</a:t>
            </a:r>
            <a:r>
              <a:rPr lang="es-ES"/>
              <a:t> render(</a:t>
            </a:r>
            <a:r>
              <a:rPr lang="es-ES" err="1"/>
              <a:t>request</a:t>
            </a:r>
            <a:r>
              <a:rPr lang="es-ES"/>
              <a:t>, 'signin.html', </a:t>
            </a:r>
          </a:p>
          <a:p>
            <a:r>
              <a:rPr lang="es-ES"/>
              <a:t>                  {'</a:t>
            </a:r>
            <a:r>
              <a:rPr lang="es-ES" err="1"/>
              <a:t>form</a:t>
            </a:r>
            <a:r>
              <a:rPr lang="es-ES"/>
              <a:t>': </a:t>
            </a:r>
            <a:r>
              <a:rPr lang="es-ES" err="1"/>
              <a:t>AuthenticationForm</a:t>
            </a:r>
            <a:r>
              <a:rPr lang="es-ES"/>
              <a:t>})</a:t>
            </a:r>
          </a:p>
          <a:p>
            <a:r>
              <a:rPr lang="es-ES"/>
              <a:t>    </a:t>
            </a:r>
            <a:r>
              <a:rPr lang="es-ES" err="1"/>
              <a:t>else</a:t>
            </a:r>
            <a:r>
              <a:rPr lang="es-ES"/>
              <a:t>:</a:t>
            </a:r>
          </a:p>
          <a:p>
            <a:r>
              <a:rPr lang="es-ES"/>
              <a:t>        </a:t>
            </a:r>
            <a:r>
              <a:rPr lang="es-ES" err="1"/>
              <a:t>user</a:t>
            </a:r>
            <a:r>
              <a:rPr lang="es-ES"/>
              <a:t> = </a:t>
            </a:r>
            <a:r>
              <a:rPr lang="es-ES" err="1"/>
              <a:t>authenticate</a:t>
            </a:r>
            <a:r>
              <a:rPr lang="es-ES"/>
              <a:t>(</a:t>
            </a:r>
            <a:r>
              <a:rPr lang="es-ES" err="1"/>
              <a:t>request</a:t>
            </a:r>
            <a:r>
              <a:rPr lang="es-ES"/>
              <a:t>, </a:t>
            </a:r>
            <a:r>
              <a:rPr lang="es-ES" err="1"/>
              <a:t>username</a:t>
            </a:r>
            <a:r>
              <a:rPr lang="es-ES"/>
              <a:t>=</a:t>
            </a:r>
            <a:r>
              <a:rPr lang="es-ES" err="1"/>
              <a:t>request.POST</a:t>
            </a:r>
            <a:r>
              <a:rPr lang="es-ES"/>
              <a:t>['</a:t>
            </a:r>
            <a:r>
              <a:rPr lang="es-ES" err="1"/>
              <a:t>username</a:t>
            </a:r>
            <a:r>
              <a:rPr lang="es-ES"/>
              <a:t>'],</a:t>
            </a:r>
          </a:p>
          <a:p>
            <a:r>
              <a:rPr lang="es-ES"/>
              <a:t>                      </a:t>
            </a:r>
            <a:r>
              <a:rPr lang="es-ES" err="1"/>
              <a:t>password</a:t>
            </a:r>
            <a:r>
              <a:rPr lang="es-ES"/>
              <a:t>=</a:t>
            </a:r>
            <a:r>
              <a:rPr lang="es-ES" err="1"/>
              <a:t>request.POST</a:t>
            </a:r>
            <a:r>
              <a:rPr lang="es-ES"/>
              <a:t>['</a:t>
            </a:r>
            <a:r>
              <a:rPr lang="es-ES" err="1"/>
              <a:t>password</a:t>
            </a:r>
            <a:r>
              <a:rPr lang="es-ES"/>
              <a:t>'])</a:t>
            </a:r>
          </a:p>
          <a:p>
            <a:r>
              <a:rPr lang="es-ES"/>
              <a:t>        </a:t>
            </a:r>
            <a:r>
              <a:rPr lang="es-ES" err="1"/>
              <a:t>if</a:t>
            </a:r>
            <a:r>
              <a:rPr lang="es-ES"/>
              <a:t> </a:t>
            </a:r>
            <a:r>
              <a:rPr lang="es-ES" err="1"/>
              <a:t>user</a:t>
            </a:r>
            <a:r>
              <a:rPr lang="es-ES"/>
              <a:t> </a:t>
            </a:r>
            <a:r>
              <a:rPr lang="es-ES" err="1"/>
              <a:t>is</a:t>
            </a:r>
            <a:r>
              <a:rPr lang="es-ES"/>
              <a:t> </a:t>
            </a:r>
            <a:r>
              <a:rPr lang="es-ES" err="1"/>
              <a:t>None</a:t>
            </a:r>
            <a:r>
              <a:rPr lang="es-ES"/>
              <a:t>:</a:t>
            </a:r>
          </a:p>
          <a:p>
            <a:r>
              <a:rPr lang="es-ES"/>
              <a:t>              </a:t>
            </a:r>
            <a:r>
              <a:rPr lang="es-ES" err="1"/>
              <a:t>return</a:t>
            </a:r>
            <a:r>
              <a:rPr lang="es-ES"/>
              <a:t> render(</a:t>
            </a:r>
            <a:r>
              <a:rPr lang="es-ES" err="1"/>
              <a:t>request</a:t>
            </a:r>
            <a:r>
              <a:rPr lang="es-ES"/>
              <a:t>, 'signin.html', {</a:t>
            </a:r>
          </a:p>
          <a:p>
            <a:r>
              <a:rPr lang="es-ES"/>
              <a:t>                  '</a:t>
            </a:r>
            <a:r>
              <a:rPr lang="es-ES" err="1"/>
              <a:t>form</a:t>
            </a:r>
            <a:r>
              <a:rPr lang="es-ES"/>
              <a:t>': </a:t>
            </a:r>
            <a:r>
              <a:rPr lang="es-ES" err="1"/>
              <a:t>AuthenticationForm</a:t>
            </a:r>
            <a:r>
              <a:rPr lang="es-ES"/>
              <a:t>,</a:t>
            </a:r>
          </a:p>
          <a:p>
            <a:r>
              <a:rPr lang="es-ES"/>
              <a:t>                  'error':'</a:t>
            </a:r>
            <a:r>
              <a:rPr lang="es-ES" err="1"/>
              <a:t>Username</a:t>
            </a:r>
            <a:r>
              <a:rPr lang="es-ES"/>
              <a:t> </a:t>
            </a:r>
            <a:r>
              <a:rPr lang="es-ES" err="1"/>
              <a:t>or</a:t>
            </a:r>
            <a:r>
              <a:rPr lang="es-ES"/>
              <a:t> </a:t>
            </a:r>
            <a:r>
              <a:rPr lang="es-ES" err="1"/>
              <a:t>password</a:t>
            </a:r>
            <a:r>
              <a:rPr lang="es-ES"/>
              <a:t> </a:t>
            </a:r>
            <a:r>
              <a:rPr lang="es-ES" err="1"/>
              <a:t>is</a:t>
            </a:r>
            <a:r>
              <a:rPr lang="es-ES"/>
              <a:t> </a:t>
            </a:r>
            <a:r>
              <a:rPr lang="es-ES" err="1"/>
              <a:t>incorrect</a:t>
            </a:r>
            <a:r>
              <a:rPr lang="es-ES"/>
              <a:t>'</a:t>
            </a:r>
          </a:p>
          <a:p>
            <a:r>
              <a:rPr lang="es-ES"/>
              <a:t>                  })</a:t>
            </a:r>
          </a:p>
          <a:p>
            <a:r>
              <a:rPr lang="es-ES"/>
              <a:t>        </a:t>
            </a:r>
            <a:r>
              <a:rPr lang="es-ES" err="1"/>
              <a:t>else</a:t>
            </a:r>
            <a:r>
              <a:rPr lang="es-ES"/>
              <a:t>:</a:t>
            </a:r>
          </a:p>
          <a:p>
            <a:r>
              <a:rPr lang="es-ES"/>
              <a:t>            </a:t>
            </a:r>
            <a:r>
              <a:rPr lang="es-ES" err="1"/>
              <a:t>login</a:t>
            </a:r>
            <a:r>
              <a:rPr lang="es-ES"/>
              <a:t>(</a:t>
            </a:r>
            <a:r>
              <a:rPr lang="es-ES" err="1"/>
              <a:t>request</a:t>
            </a:r>
            <a:r>
              <a:rPr lang="es-ES"/>
              <a:t>, </a:t>
            </a:r>
            <a:r>
              <a:rPr lang="es-ES" err="1"/>
              <a:t>user</a:t>
            </a:r>
            <a:r>
              <a:rPr lang="es-ES"/>
              <a:t>)</a:t>
            </a:r>
          </a:p>
          <a:p>
            <a:r>
              <a:rPr lang="es-ES"/>
              <a:t>            </a:t>
            </a:r>
            <a:r>
              <a:rPr lang="es-ES" err="1"/>
              <a:t>return</a:t>
            </a:r>
            <a:r>
              <a:rPr lang="es-ES"/>
              <a:t> </a:t>
            </a:r>
            <a:r>
              <a:rPr lang="es-ES" err="1"/>
              <a:t>redirect</a:t>
            </a:r>
            <a:r>
              <a:rPr lang="es-ES"/>
              <a:t>('</a:t>
            </a:r>
            <a:r>
              <a:rPr lang="es-ES" err="1"/>
              <a:t>tasks</a:t>
            </a:r>
            <a:r>
              <a:rPr lang="es-ES"/>
              <a:t>')</a:t>
            </a:r>
          </a:p>
          <a:p>
            <a:r>
              <a:rPr lang="es-ES"/>
              <a:t>    </a:t>
            </a:r>
          </a:p>
          <a:p>
            <a:r>
              <a:rPr lang="es-ES"/>
              <a:t>--create_task.html</a:t>
            </a:r>
          </a:p>
          <a:p>
            <a:r>
              <a:rPr lang="es-ES"/>
              <a:t>{% </a:t>
            </a:r>
            <a:r>
              <a:rPr lang="es-ES" err="1"/>
              <a:t>extends</a:t>
            </a:r>
            <a:r>
              <a:rPr lang="es-ES"/>
              <a:t> 'base.html' %}</a:t>
            </a:r>
          </a:p>
          <a:p>
            <a:endParaRPr lang="es-ES"/>
          </a:p>
          <a:p>
            <a:r>
              <a:rPr lang="es-ES"/>
              <a:t>{% block </a:t>
            </a:r>
            <a:r>
              <a:rPr lang="es-ES" err="1"/>
              <a:t>content</a:t>
            </a:r>
            <a:r>
              <a:rPr lang="es-ES"/>
              <a:t> %}</a:t>
            </a:r>
          </a:p>
          <a:p>
            <a:r>
              <a:rPr lang="es-ES"/>
              <a:t>    &lt;h1&gt;</a:t>
            </a:r>
            <a:r>
              <a:rPr lang="es-ES" err="1"/>
              <a:t>Create</a:t>
            </a:r>
            <a:r>
              <a:rPr lang="es-ES"/>
              <a:t> </a:t>
            </a:r>
            <a:r>
              <a:rPr lang="es-ES" err="1"/>
              <a:t>task</a:t>
            </a:r>
            <a:r>
              <a:rPr lang="es-ES"/>
              <a:t>&lt;/h1&gt;</a:t>
            </a:r>
          </a:p>
          <a:p>
            <a:r>
              <a:rPr lang="es-ES"/>
              <a:t>    &lt;</a:t>
            </a:r>
            <a:r>
              <a:rPr lang="es-ES" err="1"/>
              <a:t>form</a:t>
            </a:r>
            <a:r>
              <a:rPr lang="es-ES"/>
              <a:t> </a:t>
            </a:r>
            <a:r>
              <a:rPr lang="es-ES" err="1"/>
              <a:t>action</a:t>
            </a:r>
            <a:r>
              <a:rPr lang="es-ES"/>
              <a:t>="/</a:t>
            </a:r>
            <a:r>
              <a:rPr lang="es-ES" err="1"/>
              <a:t>tasks</a:t>
            </a:r>
            <a:r>
              <a:rPr lang="es-ES"/>
              <a:t>/</a:t>
            </a:r>
            <a:r>
              <a:rPr lang="es-ES" err="1"/>
              <a:t>create</a:t>
            </a:r>
            <a:r>
              <a:rPr lang="es-ES"/>
              <a:t>/" </a:t>
            </a:r>
            <a:r>
              <a:rPr lang="es-ES" err="1"/>
              <a:t>method</a:t>
            </a:r>
            <a:r>
              <a:rPr lang="es-ES"/>
              <a:t>="POST"&gt;</a:t>
            </a:r>
          </a:p>
          <a:p>
            <a:r>
              <a:rPr lang="es-ES"/>
              <a:t>        {% </a:t>
            </a:r>
            <a:r>
              <a:rPr lang="es-ES" err="1"/>
              <a:t>csrf_token</a:t>
            </a:r>
            <a:r>
              <a:rPr lang="es-ES"/>
              <a:t> %}</a:t>
            </a:r>
          </a:p>
          <a:p>
            <a:r>
              <a:rPr lang="es-ES"/>
              <a:t>        {{</a:t>
            </a:r>
            <a:r>
              <a:rPr lang="es-ES" err="1"/>
              <a:t>form.as_p</a:t>
            </a:r>
            <a:r>
              <a:rPr lang="es-ES"/>
              <a:t>}}</a:t>
            </a:r>
          </a:p>
          <a:p>
            <a:r>
              <a:rPr lang="es-ES"/>
              <a:t>        &lt;</a:t>
            </a:r>
            <a:r>
              <a:rPr lang="es-ES" err="1"/>
              <a:t>button</a:t>
            </a:r>
            <a:r>
              <a:rPr lang="es-ES"/>
              <a:t>&gt;</a:t>
            </a:r>
            <a:r>
              <a:rPr lang="es-ES" err="1"/>
              <a:t>Save</a:t>
            </a:r>
            <a:r>
              <a:rPr lang="es-ES"/>
              <a:t>&lt;/</a:t>
            </a:r>
            <a:r>
              <a:rPr lang="es-ES" err="1"/>
              <a:t>button</a:t>
            </a:r>
            <a:r>
              <a:rPr lang="es-ES"/>
              <a:t>&gt;</a:t>
            </a:r>
          </a:p>
          <a:p>
            <a:r>
              <a:rPr lang="es-ES"/>
              <a:t>    &lt;/</a:t>
            </a:r>
            <a:r>
              <a:rPr lang="es-ES" err="1"/>
              <a:t>form</a:t>
            </a:r>
            <a:r>
              <a:rPr lang="es-ES"/>
              <a:t>&gt;</a:t>
            </a:r>
          </a:p>
          <a:p>
            <a:r>
              <a:rPr lang="es-ES"/>
              <a:t>{% </a:t>
            </a:r>
            <a:r>
              <a:rPr lang="es-ES" err="1"/>
              <a:t>endblock</a:t>
            </a:r>
            <a:r>
              <a:rPr lang="es-ES"/>
              <a:t> %}</a:t>
            </a:r>
          </a:p>
          <a:p>
            <a:endParaRPr lang="es-ES"/>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CB2ECC-6EF9-4B65-8CE7-04173D03777D}" type="slidenum">
              <a:rPr kumimoji="0" lang="es-E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s-E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9817048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CB2ECC-6EF9-4B65-8CE7-04173D03777D}" type="slidenum">
              <a:rPr kumimoji="0" lang="es-E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s-E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9555992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a:t>--views.py</a:t>
            </a:r>
          </a:p>
          <a:p>
            <a:r>
              <a:rPr lang="es-ES" err="1"/>
              <a:t>from</a:t>
            </a:r>
            <a:r>
              <a:rPr lang="es-ES"/>
              <a:t> </a:t>
            </a:r>
            <a:r>
              <a:rPr lang="es-ES" err="1"/>
              <a:t>django.shortcuts</a:t>
            </a:r>
            <a:r>
              <a:rPr lang="es-ES"/>
              <a:t> </a:t>
            </a:r>
            <a:r>
              <a:rPr lang="es-ES" err="1"/>
              <a:t>import</a:t>
            </a:r>
            <a:r>
              <a:rPr lang="es-ES"/>
              <a:t> render, </a:t>
            </a:r>
            <a:r>
              <a:rPr lang="es-ES" err="1"/>
              <a:t>redirect</a:t>
            </a:r>
            <a:endParaRPr lang="es-ES"/>
          </a:p>
          <a:p>
            <a:r>
              <a:rPr lang="es-ES" err="1"/>
              <a:t>from</a:t>
            </a:r>
            <a:r>
              <a:rPr lang="es-ES"/>
              <a:t> </a:t>
            </a:r>
            <a:r>
              <a:rPr lang="es-ES" err="1"/>
              <a:t>django.contrib.auth.forms</a:t>
            </a:r>
            <a:r>
              <a:rPr lang="es-ES"/>
              <a:t> </a:t>
            </a:r>
            <a:r>
              <a:rPr lang="es-ES" err="1"/>
              <a:t>import</a:t>
            </a:r>
            <a:r>
              <a:rPr lang="es-ES"/>
              <a:t> </a:t>
            </a:r>
            <a:r>
              <a:rPr lang="es-ES" err="1"/>
              <a:t>UserCreationForm</a:t>
            </a:r>
            <a:endParaRPr lang="es-ES"/>
          </a:p>
          <a:p>
            <a:r>
              <a:rPr lang="es-ES" err="1"/>
              <a:t>from</a:t>
            </a:r>
            <a:r>
              <a:rPr lang="es-ES"/>
              <a:t> </a:t>
            </a:r>
            <a:r>
              <a:rPr lang="es-ES" err="1"/>
              <a:t>django.contrib.auth.forms</a:t>
            </a:r>
            <a:r>
              <a:rPr lang="es-ES"/>
              <a:t> </a:t>
            </a:r>
            <a:r>
              <a:rPr lang="es-ES" err="1"/>
              <a:t>import</a:t>
            </a:r>
            <a:r>
              <a:rPr lang="es-ES"/>
              <a:t> </a:t>
            </a:r>
            <a:r>
              <a:rPr lang="es-ES" err="1"/>
              <a:t>AuthenticationForm</a:t>
            </a:r>
            <a:endParaRPr lang="es-ES"/>
          </a:p>
          <a:p>
            <a:r>
              <a:rPr lang="es-ES" err="1"/>
              <a:t>from</a:t>
            </a:r>
            <a:r>
              <a:rPr lang="es-ES"/>
              <a:t> </a:t>
            </a:r>
            <a:r>
              <a:rPr lang="es-ES" err="1"/>
              <a:t>django.contrib.auth.models</a:t>
            </a:r>
            <a:r>
              <a:rPr lang="es-ES"/>
              <a:t> </a:t>
            </a:r>
            <a:r>
              <a:rPr lang="es-ES" err="1"/>
              <a:t>import</a:t>
            </a:r>
            <a:r>
              <a:rPr lang="es-ES"/>
              <a:t> </a:t>
            </a:r>
            <a:r>
              <a:rPr lang="es-ES" err="1"/>
              <a:t>User</a:t>
            </a:r>
            <a:endParaRPr lang="es-ES"/>
          </a:p>
          <a:p>
            <a:r>
              <a:rPr lang="es-ES" err="1"/>
              <a:t>from</a:t>
            </a:r>
            <a:r>
              <a:rPr lang="es-ES"/>
              <a:t> </a:t>
            </a:r>
            <a:r>
              <a:rPr lang="es-ES" err="1"/>
              <a:t>django.contrib.auth</a:t>
            </a:r>
            <a:r>
              <a:rPr lang="es-ES"/>
              <a:t> </a:t>
            </a:r>
            <a:r>
              <a:rPr lang="es-ES" err="1"/>
              <a:t>import</a:t>
            </a:r>
            <a:r>
              <a:rPr lang="es-ES"/>
              <a:t> </a:t>
            </a:r>
            <a:r>
              <a:rPr lang="es-ES" err="1"/>
              <a:t>login,logout</a:t>
            </a:r>
            <a:r>
              <a:rPr lang="es-ES"/>
              <a:t>, </a:t>
            </a:r>
            <a:r>
              <a:rPr lang="es-ES" err="1"/>
              <a:t>authenticate</a:t>
            </a:r>
            <a:endParaRPr lang="es-ES"/>
          </a:p>
          <a:p>
            <a:r>
              <a:rPr lang="es-ES" err="1"/>
              <a:t>from</a:t>
            </a:r>
            <a:r>
              <a:rPr lang="es-ES"/>
              <a:t> </a:t>
            </a:r>
            <a:r>
              <a:rPr lang="es-ES" err="1"/>
              <a:t>django.db</a:t>
            </a:r>
            <a:r>
              <a:rPr lang="es-ES"/>
              <a:t> </a:t>
            </a:r>
            <a:r>
              <a:rPr lang="es-ES" err="1"/>
              <a:t>import</a:t>
            </a:r>
            <a:r>
              <a:rPr lang="es-ES"/>
              <a:t> </a:t>
            </a:r>
            <a:r>
              <a:rPr lang="es-ES" err="1"/>
              <a:t>IntegrityError</a:t>
            </a:r>
            <a:endParaRPr lang="es-ES"/>
          </a:p>
          <a:p>
            <a:r>
              <a:rPr lang="es-ES" err="1"/>
              <a:t>from</a:t>
            </a:r>
            <a:r>
              <a:rPr lang="es-ES"/>
              <a:t> .</a:t>
            </a:r>
            <a:r>
              <a:rPr lang="es-ES" err="1"/>
              <a:t>forms</a:t>
            </a:r>
            <a:r>
              <a:rPr lang="es-ES"/>
              <a:t> </a:t>
            </a:r>
            <a:r>
              <a:rPr lang="es-ES" err="1"/>
              <a:t>import</a:t>
            </a:r>
            <a:r>
              <a:rPr lang="es-ES"/>
              <a:t> </a:t>
            </a:r>
            <a:r>
              <a:rPr lang="es-ES" err="1"/>
              <a:t>TaskForm</a:t>
            </a:r>
            <a:endParaRPr lang="es-ES"/>
          </a:p>
          <a:p>
            <a:endParaRPr lang="es-ES"/>
          </a:p>
          <a:p>
            <a:r>
              <a:rPr lang="es-ES" err="1"/>
              <a:t>def</a:t>
            </a:r>
            <a:r>
              <a:rPr lang="es-ES"/>
              <a:t> home(</a:t>
            </a:r>
            <a:r>
              <a:rPr lang="es-ES" err="1"/>
              <a:t>request</a:t>
            </a:r>
            <a:r>
              <a:rPr lang="es-ES"/>
              <a:t>):</a:t>
            </a:r>
          </a:p>
          <a:p>
            <a:r>
              <a:rPr lang="es-ES"/>
              <a:t>    </a:t>
            </a:r>
            <a:r>
              <a:rPr lang="es-ES" err="1"/>
              <a:t>return</a:t>
            </a:r>
            <a:r>
              <a:rPr lang="es-ES"/>
              <a:t> render(</a:t>
            </a:r>
            <a:r>
              <a:rPr lang="es-ES" err="1"/>
              <a:t>request</a:t>
            </a:r>
            <a:r>
              <a:rPr lang="es-ES"/>
              <a:t>, "home.html")</a:t>
            </a:r>
          </a:p>
          <a:p>
            <a:endParaRPr lang="es-ES"/>
          </a:p>
          <a:p>
            <a:r>
              <a:rPr lang="es-ES" err="1"/>
              <a:t>def</a:t>
            </a:r>
            <a:r>
              <a:rPr lang="es-ES"/>
              <a:t> </a:t>
            </a:r>
            <a:r>
              <a:rPr lang="es-ES" err="1"/>
              <a:t>signup</a:t>
            </a:r>
            <a:r>
              <a:rPr lang="es-ES"/>
              <a:t>(</a:t>
            </a:r>
            <a:r>
              <a:rPr lang="es-ES" err="1"/>
              <a:t>request</a:t>
            </a:r>
            <a:r>
              <a:rPr lang="es-ES"/>
              <a:t>):</a:t>
            </a:r>
          </a:p>
          <a:p>
            <a:r>
              <a:rPr lang="es-ES"/>
              <a:t>    </a:t>
            </a:r>
            <a:r>
              <a:rPr lang="es-ES" err="1"/>
              <a:t>if</a:t>
            </a:r>
            <a:r>
              <a:rPr lang="es-ES"/>
              <a:t> </a:t>
            </a:r>
            <a:r>
              <a:rPr lang="es-ES" err="1"/>
              <a:t>request.method</a:t>
            </a:r>
            <a:r>
              <a:rPr lang="es-ES"/>
              <a:t> == "GET":</a:t>
            </a:r>
          </a:p>
          <a:p>
            <a:r>
              <a:rPr lang="es-ES"/>
              <a:t>        </a:t>
            </a:r>
            <a:r>
              <a:rPr lang="es-ES" err="1"/>
              <a:t>return</a:t>
            </a:r>
            <a:r>
              <a:rPr lang="es-ES"/>
              <a:t> render(</a:t>
            </a:r>
            <a:r>
              <a:rPr lang="es-ES" err="1"/>
              <a:t>request</a:t>
            </a:r>
            <a:r>
              <a:rPr lang="es-ES"/>
              <a:t>, "signup.html", {"</a:t>
            </a:r>
            <a:r>
              <a:rPr lang="es-ES" err="1"/>
              <a:t>form</a:t>
            </a:r>
            <a:r>
              <a:rPr lang="es-ES"/>
              <a:t>": </a:t>
            </a:r>
            <a:r>
              <a:rPr lang="es-ES" err="1"/>
              <a:t>UserCreationForm</a:t>
            </a:r>
            <a:r>
              <a:rPr lang="es-ES"/>
              <a:t>})</a:t>
            </a:r>
          </a:p>
          <a:p>
            <a:r>
              <a:rPr lang="es-ES"/>
              <a:t>    </a:t>
            </a:r>
            <a:r>
              <a:rPr lang="es-ES" err="1"/>
              <a:t>else</a:t>
            </a:r>
            <a:r>
              <a:rPr lang="es-ES"/>
              <a:t>:</a:t>
            </a:r>
          </a:p>
          <a:p>
            <a:r>
              <a:rPr lang="es-ES"/>
              <a:t>        </a:t>
            </a:r>
            <a:r>
              <a:rPr lang="es-ES" err="1"/>
              <a:t>if</a:t>
            </a:r>
            <a:r>
              <a:rPr lang="es-ES"/>
              <a:t> </a:t>
            </a:r>
            <a:r>
              <a:rPr lang="es-ES" err="1"/>
              <a:t>request.POST</a:t>
            </a:r>
            <a:r>
              <a:rPr lang="es-ES"/>
              <a:t>["password1"] == </a:t>
            </a:r>
            <a:r>
              <a:rPr lang="es-ES" err="1"/>
              <a:t>request.POST</a:t>
            </a:r>
            <a:r>
              <a:rPr lang="es-ES"/>
              <a:t>["password2"]:</a:t>
            </a:r>
          </a:p>
          <a:p>
            <a:r>
              <a:rPr lang="es-ES"/>
              <a:t>            try:</a:t>
            </a:r>
          </a:p>
          <a:p>
            <a:r>
              <a:rPr lang="es-ES"/>
              <a:t>                </a:t>
            </a:r>
            <a:r>
              <a:rPr lang="es-ES" err="1"/>
              <a:t>user</a:t>
            </a:r>
            <a:r>
              <a:rPr lang="es-ES"/>
              <a:t> = </a:t>
            </a:r>
            <a:r>
              <a:rPr lang="es-ES" err="1"/>
              <a:t>User.objects.create_user</a:t>
            </a:r>
            <a:r>
              <a:rPr lang="es-ES"/>
              <a:t>(</a:t>
            </a:r>
          </a:p>
          <a:p>
            <a:r>
              <a:rPr lang="es-ES"/>
              <a:t>                    </a:t>
            </a:r>
            <a:r>
              <a:rPr lang="es-ES" err="1"/>
              <a:t>username</a:t>
            </a:r>
            <a:r>
              <a:rPr lang="es-ES"/>
              <a:t>=</a:t>
            </a:r>
            <a:r>
              <a:rPr lang="es-ES" err="1"/>
              <a:t>request.POST</a:t>
            </a:r>
            <a:r>
              <a:rPr lang="es-ES"/>
              <a:t>["</a:t>
            </a:r>
            <a:r>
              <a:rPr lang="es-ES" err="1"/>
              <a:t>username</a:t>
            </a:r>
            <a:r>
              <a:rPr lang="es-ES"/>
              <a:t>"],</a:t>
            </a:r>
          </a:p>
          <a:p>
            <a:r>
              <a:rPr lang="es-ES"/>
              <a:t>                    </a:t>
            </a:r>
            <a:r>
              <a:rPr lang="es-ES" err="1"/>
              <a:t>password</a:t>
            </a:r>
            <a:r>
              <a:rPr lang="es-ES"/>
              <a:t>=</a:t>
            </a:r>
            <a:r>
              <a:rPr lang="es-ES" err="1"/>
              <a:t>request.POST</a:t>
            </a:r>
            <a:r>
              <a:rPr lang="es-ES"/>
              <a:t>["password1"],</a:t>
            </a:r>
          </a:p>
          <a:p>
            <a:r>
              <a:rPr lang="es-ES"/>
              <a:t>                )</a:t>
            </a:r>
          </a:p>
          <a:p>
            <a:r>
              <a:rPr lang="es-ES"/>
              <a:t>                </a:t>
            </a:r>
            <a:r>
              <a:rPr lang="es-ES" err="1"/>
              <a:t>user.save</a:t>
            </a:r>
            <a:r>
              <a:rPr lang="es-ES"/>
              <a:t>()</a:t>
            </a:r>
          </a:p>
          <a:p>
            <a:r>
              <a:rPr lang="es-ES"/>
              <a:t>                </a:t>
            </a:r>
            <a:r>
              <a:rPr lang="es-ES" err="1"/>
              <a:t>login</a:t>
            </a:r>
            <a:r>
              <a:rPr lang="es-ES"/>
              <a:t>(</a:t>
            </a:r>
            <a:r>
              <a:rPr lang="es-ES" err="1"/>
              <a:t>request</a:t>
            </a:r>
            <a:r>
              <a:rPr lang="es-ES"/>
              <a:t>, </a:t>
            </a:r>
            <a:r>
              <a:rPr lang="es-ES" err="1"/>
              <a:t>user</a:t>
            </a:r>
            <a:r>
              <a:rPr lang="es-ES"/>
              <a:t>)</a:t>
            </a:r>
          </a:p>
          <a:p>
            <a:r>
              <a:rPr lang="es-ES"/>
              <a:t>                </a:t>
            </a:r>
            <a:r>
              <a:rPr lang="es-ES" err="1"/>
              <a:t>return</a:t>
            </a:r>
            <a:r>
              <a:rPr lang="es-ES"/>
              <a:t> </a:t>
            </a:r>
            <a:r>
              <a:rPr lang="es-ES" err="1"/>
              <a:t>redirect</a:t>
            </a:r>
            <a:r>
              <a:rPr lang="es-ES"/>
              <a:t>('</a:t>
            </a:r>
            <a:r>
              <a:rPr lang="es-ES" err="1"/>
              <a:t>tasks</a:t>
            </a:r>
            <a:r>
              <a:rPr lang="es-ES"/>
              <a:t>')</a:t>
            </a:r>
          </a:p>
          <a:p>
            <a:r>
              <a:rPr lang="es-ES"/>
              <a:t>            </a:t>
            </a:r>
            <a:r>
              <a:rPr lang="es-ES" err="1"/>
              <a:t>except</a:t>
            </a:r>
            <a:r>
              <a:rPr lang="es-ES"/>
              <a:t> </a:t>
            </a:r>
            <a:r>
              <a:rPr lang="es-ES" err="1"/>
              <a:t>IntegrityError</a:t>
            </a:r>
            <a:r>
              <a:rPr lang="es-ES"/>
              <a:t>:</a:t>
            </a:r>
          </a:p>
          <a:p>
            <a:r>
              <a:rPr lang="es-ES"/>
              <a:t>                </a:t>
            </a:r>
            <a:r>
              <a:rPr lang="es-ES" err="1"/>
              <a:t>return</a:t>
            </a:r>
            <a:r>
              <a:rPr lang="es-ES"/>
              <a:t> render(</a:t>
            </a:r>
          </a:p>
          <a:p>
            <a:r>
              <a:rPr lang="es-ES"/>
              <a:t>                    </a:t>
            </a:r>
            <a:r>
              <a:rPr lang="es-ES" err="1"/>
              <a:t>request</a:t>
            </a:r>
            <a:r>
              <a:rPr lang="es-ES"/>
              <a:t>,</a:t>
            </a:r>
          </a:p>
          <a:p>
            <a:r>
              <a:rPr lang="es-ES"/>
              <a:t>                    "signup.html",</a:t>
            </a:r>
          </a:p>
          <a:p>
            <a:r>
              <a:rPr lang="es-ES"/>
              <a:t>                    {"</a:t>
            </a:r>
            <a:r>
              <a:rPr lang="es-ES" err="1"/>
              <a:t>form</a:t>
            </a:r>
            <a:r>
              <a:rPr lang="es-ES"/>
              <a:t>": </a:t>
            </a:r>
            <a:r>
              <a:rPr lang="es-ES" err="1"/>
              <a:t>UserCreationForm</a:t>
            </a:r>
            <a:r>
              <a:rPr lang="es-ES"/>
              <a:t>, "error": "</a:t>
            </a:r>
            <a:r>
              <a:rPr lang="es-ES" err="1"/>
              <a:t>Username</a:t>
            </a:r>
            <a:r>
              <a:rPr lang="es-ES"/>
              <a:t> </a:t>
            </a:r>
            <a:r>
              <a:rPr lang="es-ES" err="1"/>
              <a:t>already</a:t>
            </a:r>
            <a:r>
              <a:rPr lang="es-ES"/>
              <a:t> </a:t>
            </a:r>
            <a:r>
              <a:rPr lang="es-ES" err="1"/>
              <a:t>exists</a:t>
            </a:r>
            <a:r>
              <a:rPr lang="es-ES"/>
              <a:t>"},</a:t>
            </a:r>
          </a:p>
          <a:p>
            <a:r>
              <a:rPr lang="es-ES"/>
              <a:t>                )</a:t>
            </a:r>
          </a:p>
          <a:p>
            <a:r>
              <a:rPr lang="es-ES"/>
              <a:t>        </a:t>
            </a:r>
            <a:r>
              <a:rPr lang="es-ES" err="1"/>
              <a:t>return</a:t>
            </a:r>
            <a:r>
              <a:rPr lang="es-ES"/>
              <a:t> render(</a:t>
            </a:r>
          </a:p>
          <a:p>
            <a:r>
              <a:rPr lang="es-ES"/>
              <a:t>            </a:t>
            </a:r>
            <a:r>
              <a:rPr lang="es-ES" err="1"/>
              <a:t>request</a:t>
            </a:r>
            <a:r>
              <a:rPr lang="es-ES"/>
              <a:t>,</a:t>
            </a:r>
          </a:p>
          <a:p>
            <a:r>
              <a:rPr lang="es-ES"/>
              <a:t>            "signup.html",</a:t>
            </a:r>
          </a:p>
          <a:p>
            <a:r>
              <a:rPr lang="es-ES"/>
              <a:t>            {"</a:t>
            </a:r>
            <a:r>
              <a:rPr lang="es-ES" err="1"/>
              <a:t>form</a:t>
            </a:r>
            <a:r>
              <a:rPr lang="es-ES"/>
              <a:t>": </a:t>
            </a:r>
            <a:r>
              <a:rPr lang="es-ES" err="1"/>
              <a:t>UserCreationForm</a:t>
            </a:r>
            <a:r>
              <a:rPr lang="es-ES"/>
              <a:t>, "error": "</a:t>
            </a:r>
            <a:r>
              <a:rPr lang="es-ES" err="1"/>
              <a:t>Password</a:t>
            </a:r>
            <a:r>
              <a:rPr lang="es-ES"/>
              <a:t> do </a:t>
            </a:r>
            <a:r>
              <a:rPr lang="es-ES" err="1"/>
              <a:t>not</a:t>
            </a:r>
            <a:r>
              <a:rPr lang="es-ES"/>
              <a:t> match"},</a:t>
            </a:r>
          </a:p>
          <a:p>
            <a:r>
              <a:rPr lang="es-ES"/>
              <a:t>        )</a:t>
            </a:r>
          </a:p>
          <a:p>
            <a:endParaRPr lang="es-ES"/>
          </a:p>
          <a:p>
            <a:r>
              <a:rPr lang="es-ES" err="1"/>
              <a:t>def</a:t>
            </a:r>
            <a:r>
              <a:rPr lang="es-ES"/>
              <a:t> </a:t>
            </a:r>
            <a:r>
              <a:rPr lang="es-ES" err="1"/>
              <a:t>tasks</a:t>
            </a:r>
            <a:r>
              <a:rPr lang="es-ES"/>
              <a:t>(</a:t>
            </a:r>
            <a:r>
              <a:rPr lang="es-ES" err="1"/>
              <a:t>request</a:t>
            </a:r>
            <a:r>
              <a:rPr lang="es-ES"/>
              <a:t>):</a:t>
            </a:r>
          </a:p>
          <a:p>
            <a:r>
              <a:rPr lang="es-ES"/>
              <a:t>    </a:t>
            </a:r>
            <a:r>
              <a:rPr lang="es-ES" err="1"/>
              <a:t>return</a:t>
            </a:r>
            <a:r>
              <a:rPr lang="es-ES"/>
              <a:t> render(</a:t>
            </a:r>
            <a:r>
              <a:rPr lang="es-ES" err="1"/>
              <a:t>request</a:t>
            </a:r>
            <a:r>
              <a:rPr lang="es-ES"/>
              <a:t>, 'tasks.html')</a:t>
            </a:r>
          </a:p>
          <a:p>
            <a:endParaRPr lang="es-ES"/>
          </a:p>
          <a:p>
            <a:r>
              <a:rPr lang="es-ES" err="1"/>
              <a:t>def</a:t>
            </a:r>
            <a:r>
              <a:rPr lang="es-ES"/>
              <a:t> </a:t>
            </a:r>
            <a:r>
              <a:rPr lang="es-ES" err="1"/>
              <a:t>create_task</a:t>
            </a:r>
            <a:r>
              <a:rPr lang="es-ES"/>
              <a:t>(</a:t>
            </a:r>
            <a:r>
              <a:rPr lang="es-ES" err="1"/>
              <a:t>request</a:t>
            </a:r>
            <a:r>
              <a:rPr lang="es-ES"/>
              <a:t>):</a:t>
            </a:r>
          </a:p>
          <a:p>
            <a:r>
              <a:rPr lang="es-ES"/>
              <a:t>    </a:t>
            </a:r>
            <a:r>
              <a:rPr lang="es-ES" err="1"/>
              <a:t>if</a:t>
            </a:r>
            <a:r>
              <a:rPr lang="es-ES"/>
              <a:t> </a:t>
            </a:r>
            <a:r>
              <a:rPr lang="es-ES" err="1"/>
              <a:t>request.method</a:t>
            </a:r>
            <a:r>
              <a:rPr lang="es-ES"/>
              <a:t> == 'GET':</a:t>
            </a:r>
          </a:p>
          <a:p>
            <a:r>
              <a:rPr lang="es-ES"/>
              <a:t>        </a:t>
            </a:r>
            <a:r>
              <a:rPr lang="es-ES" err="1"/>
              <a:t>return</a:t>
            </a:r>
            <a:r>
              <a:rPr lang="es-ES"/>
              <a:t> render(</a:t>
            </a:r>
            <a:r>
              <a:rPr lang="es-ES" err="1"/>
              <a:t>request</a:t>
            </a:r>
            <a:r>
              <a:rPr lang="es-ES"/>
              <a:t>,"create_task.html",{'</a:t>
            </a:r>
            <a:r>
              <a:rPr lang="es-ES" err="1"/>
              <a:t>form</a:t>
            </a:r>
            <a:r>
              <a:rPr lang="es-ES"/>
              <a:t>': </a:t>
            </a:r>
            <a:r>
              <a:rPr lang="es-ES" err="1"/>
              <a:t>TaskForm</a:t>
            </a:r>
            <a:r>
              <a:rPr lang="es-ES"/>
              <a:t>})</a:t>
            </a:r>
          </a:p>
          <a:p>
            <a:r>
              <a:rPr lang="es-ES"/>
              <a:t>    </a:t>
            </a:r>
            <a:r>
              <a:rPr lang="es-ES" err="1"/>
              <a:t>else</a:t>
            </a:r>
            <a:r>
              <a:rPr lang="es-ES"/>
              <a:t>:</a:t>
            </a:r>
          </a:p>
          <a:p>
            <a:r>
              <a:rPr lang="es-ES"/>
              <a:t>        </a:t>
            </a:r>
            <a:r>
              <a:rPr lang="es-ES" err="1"/>
              <a:t>form</a:t>
            </a:r>
            <a:r>
              <a:rPr lang="es-ES"/>
              <a:t> = </a:t>
            </a:r>
            <a:r>
              <a:rPr lang="es-ES" err="1"/>
              <a:t>TaskForm</a:t>
            </a:r>
            <a:r>
              <a:rPr lang="es-ES"/>
              <a:t>(</a:t>
            </a:r>
            <a:r>
              <a:rPr lang="es-ES" err="1"/>
              <a:t>request.POST</a:t>
            </a:r>
            <a:r>
              <a:rPr lang="es-ES"/>
              <a:t>)</a:t>
            </a:r>
          </a:p>
          <a:p>
            <a:r>
              <a:rPr lang="es-ES"/>
              <a:t>        </a:t>
            </a:r>
            <a:r>
              <a:rPr lang="es-ES" err="1"/>
              <a:t>print</a:t>
            </a:r>
            <a:r>
              <a:rPr lang="es-ES"/>
              <a:t>(</a:t>
            </a:r>
            <a:r>
              <a:rPr lang="es-ES" err="1"/>
              <a:t>form</a:t>
            </a:r>
            <a:r>
              <a:rPr lang="es-ES"/>
              <a:t>)</a:t>
            </a:r>
          </a:p>
          <a:p>
            <a:r>
              <a:rPr lang="es-ES"/>
              <a:t>        </a:t>
            </a:r>
            <a:r>
              <a:rPr lang="es-ES" err="1"/>
              <a:t>return</a:t>
            </a:r>
            <a:r>
              <a:rPr lang="es-ES"/>
              <a:t> render(</a:t>
            </a:r>
            <a:r>
              <a:rPr lang="es-ES" err="1"/>
              <a:t>request</a:t>
            </a:r>
            <a:r>
              <a:rPr lang="es-ES"/>
              <a:t>,"create_task.html",{'</a:t>
            </a:r>
            <a:r>
              <a:rPr lang="es-ES" err="1"/>
              <a:t>form</a:t>
            </a:r>
            <a:r>
              <a:rPr lang="es-ES"/>
              <a:t>': </a:t>
            </a:r>
            <a:r>
              <a:rPr lang="es-ES" err="1"/>
              <a:t>TaskForm</a:t>
            </a:r>
            <a:r>
              <a:rPr lang="es-ES"/>
              <a:t>})</a:t>
            </a:r>
          </a:p>
          <a:p>
            <a:endParaRPr lang="es-ES"/>
          </a:p>
          <a:p>
            <a:r>
              <a:rPr lang="es-ES"/>
              <a:t>    </a:t>
            </a:r>
          </a:p>
          <a:p>
            <a:r>
              <a:rPr lang="es-ES" err="1"/>
              <a:t>def</a:t>
            </a:r>
            <a:r>
              <a:rPr lang="es-ES"/>
              <a:t> </a:t>
            </a:r>
            <a:r>
              <a:rPr lang="es-ES" err="1"/>
              <a:t>signout</a:t>
            </a:r>
            <a:r>
              <a:rPr lang="es-ES"/>
              <a:t>(</a:t>
            </a:r>
            <a:r>
              <a:rPr lang="es-ES" err="1"/>
              <a:t>request</a:t>
            </a:r>
            <a:r>
              <a:rPr lang="es-ES"/>
              <a:t>):</a:t>
            </a:r>
          </a:p>
          <a:p>
            <a:r>
              <a:rPr lang="es-ES"/>
              <a:t>    </a:t>
            </a:r>
            <a:r>
              <a:rPr lang="es-ES" err="1"/>
              <a:t>logout</a:t>
            </a:r>
            <a:r>
              <a:rPr lang="es-ES"/>
              <a:t>(</a:t>
            </a:r>
            <a:r>
              <a:rPr lang="es-ES" err="1"/>
              <a:t>request</a:t>
            </a:r>
            <a:r>
              <a:rPr lang="es-ES"/>
              <a:t>)</a:t>
            </a:r>
          </a:p>
          <a:p>
            <a:r>
              <a:rPr lang="es-ES"/>
              <a:t>    </a:t>
            </a:r>
            <a:r>
              <a:rPr lang="es-ES" err="1"/>
              <a:t>return</a:t>
            </a:r>
            <a:r>
              <a:rPr lang="es-ES"/>
              <a:t> </a:t>
            </a:r>
            <a:r>
              <a:rPr lang="es-ES" err="1"/>
              <a:t>redirect</a:t>
            </a:r>
            <a:r>
              <a:rPr lang="es-ES"/>
              <a:t>('home')</a:t>
            </a:r>
          </a:p>
          <a:p>
            <a:endParaRPr lang="es-ES"/>
          </a:p>
          <a:p>
            <a:r>
              <a:rPr lang="es-ES" err="1"/>
              <a:t>def</a:t>
            </a:r>
            <a:r>
              <a:rPr lang="es-ES"/>
              <a:t> </a:t>
            </a:r>
            <a:r>
              <a:rPr lang="es-ES" err="1"/>
              <a:t>signin</a:t>
            </a:r>
            <a:r>
              <a:rPr lang="es-ES"/>
              <a:t>(</a:t>
            </a:r>
            <a:r>
              <a:rPr lang="es-ES" err="1"/>
              <a:t>request</a:t>
            </a:r>
            <a:r>
              <a:rPr lang="es-ES"/>
              <a:t>):</a:t>
            </a:r>
          </a:p>
          <a:p>
            <a:r>
              <a:rPr lang="es-ES"/>
              <a:t>    </a:t>
            </a:r>
            <a:r>
              <a:rPr lang="es-ES" err="1"/>
              <a:t>if</a:t>
            </a:r>
            <a:r>
              <a:rPr lang="es-ES"/>
              <a:t> </a:t>
            </a:r>
            <a:r>
              <a:rPr lang="es-ES" err="1"/>
              <a:t>request.method</a:t>
            </a:r>
            <a:r>
              <a:rPr lang="es-ES"/>
              <a:t> == 'GET':</a:t>
            </a:r>
          </a:p>
          <a:p>
            <a:r>
              <a:rPr lang="es-ES"/>
              <a:t>        </a:t>
            </a:r>
            <a:r>
              <a:rPr lang="es-ES" err="1"/>
              <a:t>return</a:t>
            </a:r>
            <a:r>
              <a:rPr lang="es-ES"/>
              <a:t> render(</a:t>
            </a:r>
            <a:r>
              <a:rPr lang="es-ES" err="1"/>
              <a:t>request</a:t>
            </a:r>
            <a:r>
              <a:rPr lang="es-ES"/>
              <a:t>, 'signin.html', </a:t>
            </a:r>
          </a:p>
          <a:p>
            <a:r>
              <a:rPr lang="es-ES"/>
              <a:t>                  {'</a:t>
            </a:r>
            <a:r>
              <a:rPr lang="es-ES" err="1"/>
              <a:t>form</a:t>
            </a:r>
            <a:r>
              <a:rPr lang="es-ES"/>
              <a:t>': </a:t>
            </a:r>
            <a:r>
              <a:rPr lang="es-ES" err="1"/>
              <a:t>AuthenticationForm</a:t>
            </a:r>
            <a:r>
              <a:rPr lang="es-ES"/>
              <a:t>})</a:t>
            </a:r>
          </a:p>
          <a:p>
            <a:r>
              <a:rPr lang="es-ES"/>
              <a:t>    </a:t>
            </a:r>
            <a:r>
              <a:rPr lang="es-ES" err="1"/>
              <a:t>else</a:t>
            </a:r>
            <a:r>
              <a:rPr lang="es-ES"/>
              <a:t>:</a:t>
            </a:r>
          </a:p>
          <a:p>
            <a:r>
              <a:rPr lang="es-ES"/>
              <a:t>        </a:t>
            </a:r>
            <a:r>
              <a:rPr lang="es-ES" err="1"/>
              <a:t>user</a:t>
            </a:r>
            <a:r>
              <a:rPr lang="es-ES"/>
              <a:t> = </a:t>
            </a:r>
            <a:r>
              <a:rPr lang="es-ES" err="1"/>
              <a:t>authenticate</a:t>
            </a:r>
            <a:r>
              <a:rPr lang="es-ES"/>
              <a:t>(</a:t>
            </a:r>
            <a:r>
              <a:rPr lang="es-ES" err="1"/>
              <a:t>request</a:t>
            </a:r>
            <a:r>
              <a:rPr lang="es-ES"/>
              <a:t>, </a:t>
            </a:r>
            <a:r>
              <a:rPr lang="es-ES" err="1"/>
              <a:t>username</a:t>
            </a:r>
            <a:r>
              <a:rPr lang="es-ES"/>
              <a:t>=</a:t>
            </a:r>
            <a:r>
              <a:rPr lang="es-ES" err="1"/>
              <a:t>request.POST</a:t>
            </a:r>
            <a:r>
              <a:rPr lang="es-ES"/>
              <a:t>['</a:t>
            </a:r>
            <a:r>
              <a:rPr lang="es-ES" err="1"/>
              <a:t>username</a:t>
            </a:r>
            <a:r>
              <a:rPr lang="es-ES"/>
              <a:t>'],</a:t>
            </a:r>
          </a:p>
          <a:p>
            <a:r>
              <a:rPr lang="es-ES"/>
              <a:t>                      </a:t>
            </a:r>
            <a:r>
              <a:rPr lang="es-ES" err="1"/>
              <a:t>password</a:t>
            </a:r>
            <a:r>
              <a:rPr lang="es-ES"/>
              <a:t>=</a:t>
            </a:r>
            <a:r>
              <a:rPr lang="es-ES" err="1"/>
              <a:t>request.POST</a:t>
            </a:r>
            <a:r>
              <a:rPr lang="es-ES"/>
              <a:t>['</a:t>
            </a:r>
            <a:r>
              <a:rPr lang="es-ES" err="1"/>
              <a:t>password</a:t>
            </a:r>
            <a:r>
              <a:rPr lang="es-ES"/>
              <a:t>'])</a:t>
            </a:r>
          </a:p>
          <a:p>
            <a:r>
              <a:rPr lang="es-ES"/>
              <a:t>        </a:t>
            </a:r>
            <a:r>
              <a:rPr lang="es-ES" err="1"/>
              <a:t>if</a:t>
            </a:r>
            <a:r>
              <a:rPr lang="es-ES"/>
              <a:t> </a:t>
            </a:r>
            <a:r>
              <a:rPr lang="es-ES" err="1"/>
              <a:t>user</a:t>
            </a:r>
            <a:r>
              <a:rPr lang="es-ES"/>
              <a:t> </a:t>
            </a:r>
            <a:r>
              <a:rPr lang="es-ES" err="1"/>
              <a:t>is</a:t>
            </a:r>
            <a:r>
              <a:rPr lang="es-ES"/>
              <a:t> </a:t>
            </a:r>
            <a:r>
              <a:rPr lang="es-ES" err="1"/>
              <a:t>None</a:t>
            </a:r>
            <a:r>
              <a:rPr lang="es-ES"/>
              <a:t>:</a:t>
            </a:r>
          </a:p>
          <a:p>
            <a:r>
              <a:rPr lang="es-ES"/>
              <a:t>              </a:t>
            </a:r>
            <a:r>
              <a:rPr lang="es-ES" err="1"/>
              <a:t>return</a:t>
            </a:r>
            <a:r>
              <a:rPr lang="es-ES"/>
              <a:t> render(</a:t>
            </a:r>
            <a:r>
              <a:rPr lang="es-ES" err="1"/>
              <a:t>request</a:t>
            </a:r>
            <a:r>
              <a:rPr lang="es-ES"/>
              <a:t>, 'signin.html', {</a:t>
            </a:r>
          </a:p>
          <a:p>
            <a:r>
              <a:rPr lang="es-ES"/>
              <a:t>                  '</a:t>
            </a:r>
            <a:r>
              <a:rPr lang="es-ES" err="1"/>
              <a:t>form</a:t>
            </a:r>
            <a:r>
              <a:rPr lang="es-ES"/>
              <a:t>': </a:t>
            </a:r>
            <a:r>
              <a:rPr lang="es-ES" err="1"/>
              <a:t>AuthenticationForm</a:t>
            </a:r>
            <a:r>
              <a:rPr lang="es-ES"/>
              <a:t>,</a:t>
            </a:r>
          </a:p>
          <a:p>
            <a:r>
              <a:rPr lang="es-ES"/>
              <a:t>                  'error':'</a:t>
            </a:r>
            <a:r>
              <a:rPr lang="es-ES" err="1"/>
              <a:t>Username</a:t>
            </a:r>
            <a:r>
              <a:rPr lang="es-ES"/>
              <a:t> </a:t>
            </a:r>
            <a:r>
              <a:rPr lang="es-ES" err="1"/>
              <a:t>or</a:t>
            </a:r>
            <a:r>
              <a:rPr lang="es-ES"/>
              <a:t> </a:t>
            </a:r>
            <a:r>
              <a:rPr lang="es-ES" err="1"/>
              <a:t>password</a:t>
            </a:r>
            <a:r>
              <a:rPr lang="es-ES"/>
              <a:t> </a:t>
            </a:r>
            <a:r>
              <a:rPr lang="es-ES" err="1"/>
              <a:t>is</a:t>
            </a:r>
            <a:r>
              <a:rPr lang="es-ES"/>
              <a:t> </a:t>
            </a:r>
            <a:r>
              <a:rPr lang="es-ES" err="1"/>
              <a:t>incorrect</a:t>
            </a:r>
            <a:r>
              <a:rPr lang="es-ES"/>
              <a:t>'</a:t>
            </a:r>
          </a:p>
          <a:p>
            <a:r>
              <a:rPr lang="es-ES"/>
              <a:t>                  })</a:t>
            </a:r>
          </a:p>
          <a:p>
            <a:r>
              <a:rPr lang="es-ES"/>
              <a:t>        </a:t>
            </a:r>
            <a:r>
              <a:rPr lang="es-ES" err="1"/>
              <a:t>else</a:t>
            </a:r>
            <a:r>
              <a:rPr lang="es-ES"/>
              <a:t>:</a:t>
            </a:r>
          </a:p>
          <a:p>
            <a:r>
              <a:rPr lang="es-ES"/>
              <a:t>            </a:t>
            </a:r>
            <a:r>
              <a:rPr lang="es-ES" err="1"/>
              <a:t>login</a:t>
            </a:r>
            <a:r>
              <a:rPr lang="es-ES"/>
              <a:t>(</a:t>
            </a:r>
            <a:r>
              <a:rPr lang="es-ES" err="1"/>
              <a:t>request</a:t>
            </a:r>
            <a:r>
              <a:rPr lang="es-ES"/>
              <a:t>, </a:t>
            </a:r>
            <a:r>
              <a:rPr lang="es-ES" err="1"/>
              <a:t>user</a:t>
            </a:r>
            <a:r>
              <a:rPr lang="es-ES"/>
              <a:t>)</a:t>
            </a:r>
          </a:p>
          <a:p>
            <a:r>
              <a:rPr lang="es-ES"/>
              <a:t>            </a:t>
            </a:r>
            <a:r>
              <a:rPr lang="es-ES" err="1"/>
              <a:t>return</a:t>
            </a:r>
            <a:r>
              <a:rPr lang="es-ES"/>
              <a:t> </a:t>
            </a:r>
            <a:r>
              <a:rPr lang="es-ES" err="1"/>
              <a:t>redirect</a:t>
            </a:r>
            <a:r>
              <a:rPr lang="es-ES"/>
              <a:t>('</a:t>
            </a:r>
            <a:r>
              <a:rPr lang="es-ES" err="1"/>
              <a:t>tasks</a:t>
            </a:r>
            <a:r>
              <a:rPr lang="es-ES"/>
              <a:t>')</a:t>
            </a: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CB2ECC-6EF9-4B65-8CE7-04173D03777D}" type="slidenum">
              <a:rPr kumimoji="0" lang="es-E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s-E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0366596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a:t>--views.py</a:t>
            </a:r>
          </a:p>
          <a:p>
            <a:r>
              <a:rPr lang="es-ES" err="1"/>
              <a:t>from</a:t>
            </a:r>
            <a:r>
              <a:rPr lang="es-ES"/>
              <a:t> </a:t>
            </a:r>
            <a:r>
              <a:rPr lang="es-ES" err="1"/>
              <a:t>django.shortcuts</a:t>
            </a:r>
            <a:r>
              <a:rPr lang="es-ES"/>
              <a:t> </a:t>
            </a:r>
            <a:r>
              <a:rPr lang="es-ES" err="1"/>
              <a:t>import</a:t>
            </a:r>
            <a:r>
              <a:rPr lang="es-ES"/>
              <a:t> render, </a:t>
            </a:r>
            <a:r>
              <a:rPr lang="es-ES" err="1"/>
              <a:t>redirect</a:t>
            </a:r>
            <a:endParaRPr lang="es-ES"/>
          </a:p>
          <a:p>
            <a:r>
              <a:rPr lang="es-ES" err="1"/>
              <a:t>from</a:t>
            </a:r>
            <a:r>
              <a:rPr lang="es-ES"/>
              <a:t> </a:t>
            </a:r>
            <a:r>
              <a:rPr lang="es-ES" err="1"/>
              <a:t>django.contrib.auth.forms</a:t>
            </a:r>
            <a:r>
              <a:rPr lang="es-ES"/>
              <a:t> </a:t>
            </a:r>
            <a:r>
              <a:rPr lang="es-ES" err="1"/>
              <a:t>import</a:t>
            </a:r>
            <a:r>
              <a:rPr lang="es-ES"/>
              <a:t> </a:t>
            </a:r>
            <a:r>
              <a:rPr lang="es-ES" err="1"/>
              <a:t>UserCreationForm</a:t>
            </a:r>
            <a:endParaRPr lang="es-ES"/>
          </a:p>
          <a:p>
            <a:r>
              <a:rPr lang="es-ES" err="1"/>
              <a:t>from</a:t>
            </a:r>
            <a:r>
              <a:rPr lang="es-ES"/>
              <a:t> </a:t>
            </a:r>
            <a:r>
              <a:rPr lang="es-ES" err="1"/>
              <a:t>django.contrib.auth.forms</a:t>
            </a:r>
            <a:r>
              <a:rPr lang="es-ES"/>
              <a:t> </a:t>
            </a:r>
            <a:r>
              <a:rPr lang="es-ES" err="1"/>
              <a:t>import</a:t>
            </a:r>
            <a:r>
              <a:rPr lang="es-ES"/>
              <a:t> </a:t>
            </a:r>
            <a:r>
              <a:rPr lang="es-ES" err="1"/>
              <a:t>AuthenticationForm</a:t>
            </a:r>
            <a:endParaRPr lang="es-ES"/>
          </a:p>
          <a:p>
            <a:r>
              <a:rPr lang="es-ES" err="1"/>
              <a:t>from</a:t>
            </a:r>
            <a:r>
              <a:rPr lang="es-ES"/>
              <a:t> </a:t>
            </a:r>
            <a:r>
              <a:rPr lang="es-ES" err="1"/>
              <a:t>django.contrib.auth.models</a:t>
            </a:r>
            <a:r>
              <a:rPr lang="es-ES"/>
              <a:t> </a:t>
            </a:r>
            <a:r>
              <a:rPr lang="es-ES" err="1"/>
              <a:t>import</a:t>
            </a:r>
            <a:r>
              <a:rPr lang="es-ES"/>
              <a:t> </a:t>
            </a:r>
            <a:r>
              <a:rPr lang="es-ES" err="1"/>
              <a:t>User</a:t>
            </a:r>
            <a:endParaRPr lang="es-ES"/>
          </a:p>
          <a:p>
            <a:r>
              <a:rPr lang="es-ES" err="1"/>
              <a:t>from</a:t>
            </a:r>
            <a:r>
              <a:rPr lang="es-ES"/>
              <a:t> </a:t>
            </a:r>
            <a:r>
              <a:rPr lang="es-ES" err="1"/>
              <a:t>django.contrib.auth</a:t>
            </a:r>
            <a:r>
              <a:rPr lang="es-ES"/>
              <a:t> </a:t>
            </a:r>
            <a:r>
              <a:rPr lang="es-ES" err="1"/>
              <a:t>import</a:t>
            </a:r>
            <a:r>
              <a:rPr lang="es-ES"/>
              <a:t> </a:t>
            </a:r>
            <a:r>
              <a:rPr lang="es-ES" err="1"/>
              <a:t>login,logout</a:t>
            </a:r>
            <a:r>
              <a:rPr lang="es-ES"/>
              <a:t>, </a:t>
            </a:r>
            <a:r>
              <a:rPr lang="es-ES" err="1"/>
              <a:t>authenticate</a:t>
            </a:r>
            <a:endParaRPr lang="es-ES"/>
          </a:p>
          <a:p>
            <a:r>
              <a:rPr lang="es-ES" err="1"/>
              <a:t>from</a:t>
            </a:r>
            <a:r>
              <a:rPr lang="es-ES"/>
              <a:t> </a:t>
            </a:r>
            <a:r>
              <a:rPr lang="es-ES" err="1"/>
              <a:t>django.db</a:t>
            </a:r>
            <a:r>
              <a:rPr lang="es-ES"/>
              <a:t> </a:t>
            </a:r>
            <a:r>
              <a:rPr lang="es-ES" err="1"/>
              <a:t>import</a:t>
            </a:r>
            <a:r>
              <a:rPr lang="es-ES"/>
              <a:t> </a:t>
            </a:r>
            <a:r>
              <a:rPr lang="es-ES" err="1"/>
              <a:t>IntegrityError</a:t>
            </a:r>
            <a:endParaRPr lang="es-ES"/>
          </a:p>
          <a:p>
            <a:r>
              <a:rPr lang="es-ES" err="1"/>
              <a:t>from</a:t>
            </a:r>
            <a:r>
              <a:rPr lang="es-ES"/>
              <a:t> .</a:t>
            </a:r>
            <a:r>
              <a:rPr lang="es-ES" err="1"/>
              <a:t>forms</a:t>
            </a:r>
            <a:r>
              <a:rPr lang="es-ES"/>
              <a:t> </a:t>
            </a:r>
            <a:r>
              <a:rPr lang="es-ES" err="1"/>
              <a:t>import</a:t>
            </a:r>
            <a:r>
              <a:rPr lang="es-ES"/>
              <a:t> </a:t>
            </a:r>
            <a:r>
              <a:rPr lang="es-ES" err="1"/>
              <a:t>TaskForm</a:t>
            </a:r>
            <a:endParaRPr lang="es-ES"/>
          </a:p>
          <a:p>
            <a:endParaRPr lang="es-ES"/>
          </a:p>
          <a:p>
            <a:r>
              <a:rPr lang="es-ES" err="1"/>
              <a:t>def</a:t>
            </a:r>
            <a:r>
              <a:rPr lang="es-ES"/>
              <a:t> home(</a:t>
            </a:r>
            <a:r>
              <a:rPr lang="es-ES" err="1"/>
              <a:t>request</a:t>
            </a:r>
            <a:r>
              <a:rPr lang="es-ES"/>
              <a:t>):</a:t>
            </a:r>
          </a:p>
          <a:p>
            <a:r>
              <a:rPr lang="es-ES"/>
              <a:t>    </a:t>
            </a:r>
            <a:r>
              <a:rPr lang="es-ES" err="1"/>
              <a:t>return</a:t>
            </a:r>
            <a:r>
              <a:rPr lang="es-ES"/>
              <a:t> render(</a:t>
            </a:r>
            <a:r>
              <a:rPr lang="es-ES" err="1"/>
              <a:t>request</a:t>
            </a:r>
            <a:r>
              <a:rPr lang="es-ES"/>
              <a:t>, "home.html")</a:t>
            </a:r>
          </a:p>
          <a:p>
            <a:endParaRPr lang="es-ES"/>
          </a:p>
          <a:p>
            <a:r>
              <a:rPr lang="es-ES" err="1"/>
              <a:t>def</a:t>
            </a:r>
            <a:r>
              <a:rPr lang="es-ES"/>
              <a:t> </a:t>
            </a:r>
            <a:r>
              <a:rPr lang="es-ES" err="1"/>
              <a:t>signup</a:t>
            </a:r>
            <a:r>
              <a:rPr lang="es-ES"/>
              <a:t>(</a:t>
            </a:r>
            <a:r>
              <a:rPr lang="es-ES" err="1"/>
              <a:t>request</a:t>
            </a:r>
            <a:r>
              <a:rPr lang="es-ES"/>
              <a:t>):</a:t>
            </a:r>
          </a:p>
          <a:p>
            <a:r>
              <a:rPr lang="es-ES"/>
              <a:t>    </a:t>
            </a:r>
            <a:r>
              <a:rPr lang="es-ES" err="1"/>
              <a:t>if</a:t>
            </a:r>
            <a:r>
              <a:rPr lang="es-ES"/>
              <a:t> </a:t>
            </a:r>
            <a:r>
              <a:rPr lang="es-ES" err="1"/>
              <a:t>request.method</a:t>
            </a:r>
            <a:r>
              <a:rPr lang="es-ES"/>
              <a:t> == "GET":</a:t>
            </a:r>
          </a:p>
          <a:p>
            <a:r>
              <a:rPr lang="es-ES"/>
              <a:t>        </a:t>
            </a:r>
            <a:r>
              <a:rPr lang="es-ES" err="1"/>
              <a:t>return</a:t>
            </a:r>
            <a:r>
              <a:rPr lang="es-ES"/>
              <a:t> render(</a:t>
            </a:r>
            <a:r>
              <a:rPr lang="es-ES" err="1"/>
              <a:t>request</a:t>
            </a:r>
            <a:r>
              <a:rPr lang="es-ES"/>
              <a:t>, "signup.html", {"</a:t>
            </a:r>
            <a:r>
              <a:rPr lang="es-ES" err="1"/>
              <a:t>form</a:t>
            </a:r>
            <a:r>
              <a:rPr lang="es-ES"/>
              <a:t>": </a:t>
            </a:r>
            <a:r>
              <a:rPr lang="es-ES" err="1"/>
              <a:t>UserCreationForm</a:t>
            </a:r>
            <a:r>
              <a:rPr lang="es-ES"/>
              <a:t>})</a:t>
            </a:r>
          </a:p>
          <a:p>
            <a:r>
              <a:rPr lang="es-ES"/>
              <a:t>    </a:t>
            </a:r>
            <a:r>
              <a:rPr lang="es-ES" err="1"/>
              <a:t>else</a:t>
            </a:r>
            <a:r>
              <a:rPr lang="es-ES"/>
              <a:t>:</a:t>
            </a:r>
          </a:p>
          <a:p>
            <a:r>
              <a:rPr lang="es-ES"/>
              <a:t>        </a:t>
            </a:r>
            <a:r>
              <a:rPr lang="es-ES" err="1"/>
              <a:t>if</a:t>
            </a:r>
            <a:r>
              <a:rPr lang="es-ES"/>
              <a:t> </a:t>
            </a:r>
            <a:r>
              <a:rPr lang="es-ES" err="1"/>
              <a:t>request.POST</a:t>
            </a:r>
            <a:r>
              <a:rPr lang="es-ES"/>
              <a:t>["password1"] == </a:t>
            </a:r>
            <a:r>
              <a:rPr lang="es-ES" err="1"/>
              <a:t>request.POST</a:t>
            </a:r>
            <a:r>
              <a:rPr lang="es-ES"/>
              <a:t>["password2"]:</a:t>
            </a:r>
          </a:p>
          <a:p>
            <a:r>
              <a:rPr lang="es-ES"/>
              <a:t>            try:</a:t>
            </a:r>
          </a:p>
          <a:p>
            <a:r>
              <a:rPr lang="es-ES"/>
              <a:t>                </a:t>
            </a:r>
            <a:r>
              <a:rPr lang="es-ES" err="1"/>
              <a:t>user</a:t>
            </a:r>
            <a:r>
              <a:rPr lang="es-ES"/>
              <a:t> = </a:t>
            </a:r>
            <a:r>
              <a:rPr lang="es-ES" err="1"/>
              <a:t>User.objects.create_user</a:t>
            </a:r>
            <a:r>
              <a:rPr lang="es-ES"/>
              <a:t>(</a:t>
            </a:r>
          </a:p>
          <a:p>
            <a:r>
              <a:rPr lang="es-ES"/>
              <a:t>                    </a:t>
            </a:r>
            <a:r>
              <a:rPr lang="es-ES" err="1"/>
              <a:t>username</a:t>
            </a:r>
            <a:r>
              <a:rPr lang="es-ES"/>
              <a:t>=</a:t>
            </a:r>
            <a:r>
              <a:rPr lang="es-ES" err="1"/>
              <a:t>request.POST</a:t>
            </a:r>
            <a:r>
              <a:rPr lang="es-ES"/>
              <a:t>["</a:t>
            </a:r>
            <a:r>
              <a:rPr lang="es-ES" err="1"/>
              <a:t>username</a:t>
            </a:r>
            <a:r>
              <a:rPr lang="es-ES"/>
              <a:t>"],</a:t>
            </a:r>
          </a:p>
          <a:p>
            <a:r>
              <a:rPr lang="es-ES"/>
              <a:t>                    </a:t>
            </a:r>
            <a:r>
              <a:rPr lang="es-ES" err="1"/>
              <a:t>password</a:t>
            </a:r>
            <a:r>
              <a:rPr lang="es-ES"/>
              <a:t>=</a:t>
            </a:r>
            <a:r>
              <a:rPr lang="es-ES" err="1"/>
              <a:t>request.POST</a:t>
            </a:r>
            <a:r>
              <a:rPr lang="es-ES"/>
              <a:t>["password1"],</a:t>
            </a:r>
          </a:p>
          <a:p>
            <a:r>
              <a:rPr lang="es-ES"/>
              <a:t>                )</a:t>
            </a:r>
          </a:p>
          <a:p>
            <a:r>
              <a:rPr lang="es-ES"/>
              <a:t>                </a:t>
            </a:r>
            <a:r>
              <a:rPr lang="es-ES" err="1"/>
              <a:t>user.save</a:t>
            </a:r>
            <a:r>
              <a:rPr lang="es-ES"/>
              <a:t>()</a:t>
            </a:r>
          </a:p>
          <a:p>
            <a:r>
              <a:rPr lang="es-ES"/>
              <a:t>                </a:t>
            </a:r>
            <a:r>
              <a:rPr lang="es-ES" err="1"/>
              <a:t>login</a:t>
            </a:r>
            <a:r>
              <a:rPr lang="es-ES"/>
              <a:t>(</a:t>
            </a:r>
            <a:r>
              <a:rPr lang="es-ES" err="1"/>
              <a:t>request</a:t>
            </a:r>
            <a:r>
              <a:rPr lang="es-ES"/>
              <a:t>, </a:t>
            </a:r>
            <a:r>
              <a:rPr lang="es-ES" err="1"/>
              <a:t>user</a:t>
            </a:r>
            <a:r>
              <a:rPr lang="es-ES"/>
              <a:t>)</a:t>
            </a:r>
          </a:p>
          <a:p>
            <a:r>
              <a:rPr lang="es-ES"/>
              <a:t>                </a:t>
            </a:r>
            <a:r>
              <a:rPr lang="es-ES" err="1"/>
              <a:t>return</a:t>
            </a:r>
            <a:r>
              <a:rPr lang="es-ES"/>
              <a:t> </a:t>
            </a:r>
            <a:r>
              <a:rPr lang="es-ES" err="1"/>
              <a:t>redirect</a:t>
            </a:r>
            <a:r>
              <a:rPr lang="es-ES"/>
              <a:t>('</a:t>
            </a:r>
            <a:r>
              <a:rPr lang="es-ES" err="1"/>
              <a:t>tasks</a:t>
            </a:r>
            <a:r>
              <a:rPr lang="es-ES"/>
              <a:t>')</a:t>
            </a:r>
          </a:p>
          <a:p>
            <a:r>
              <a:rPr lang="es-ES"/>
              <a:t>            </a:t>
            </a:r>
            <a:r>
              <a:rPr lang="es-ES" err="1"/>
              <a:t>except</a:t>
            </a:r>
            <a:r>
              <a:rPr lang="es-ES"/>
              <a:t> </a:t>
            </a:r>
            <a:r>
              <a:rPr lang="es-ES" err="1"/>
              <a:t>IntegrityError</a:t>
            </a:r>
            <a:r>
              <a:rPr lang="es-ES"/>
              <a:t>:</a:t>
            </a:r>
          </a:p>
          <a:p>
            <a:r>
              <a:rPr lang="es-ES"/>
              <a:t>                </a:t>
            </a:r>
            <a:r>
              <a:rPr lang="es-ES" err="1"/>
              <a:t>return</a:t>
            </a:r>
            <a:r>
              <a:rPr lang="es-ES"/>
              <a:t> render(</a:t>
            </a:r>
          </a:p>
          <a:p>
            <a:r>
              <a:rPr lang="es-ES"/>
              <a:t>                    </a:t>
            </a:r>
            <a:r>
              <a:rPr lang="es-ES" err="1"/>
              <a:t>request</a:t>
            </a:r>
            <a:r>
              <a:rPr lang="es-ES"/>
              <a:t>,</a:t>
            </a:r>
          </a:p>
          <a:p>
            <a:r>
              <a:rPr lang="es-ES"/>
              <a:t>                    "signup.html",</a:t>
            </a:r>
          </a:p>
          <a:p>
            <a:r>
              <a:rPr lang="es-ES"/>
              <a:t>                    {"</a:t>
            </a:r>
            <a:r>
              <a:rPr lang="es-ES" err="1"/>
              <a:t>form</a:t>
            </a:r>
            <a:r>
              <a:rPr lang="es-ES"/>
              <a:t>": </a:t>
            </a:r>
            <a:r>
              <a:rPr lang="es-ES" err="1"/>
              <a:t>UserCreationForm</a:t>
            </a:r>
            <a:r>
              <a:rPr lang="es-ES"/>
              <a:t>, "error": "</a:t>
            </a:r>
            <a:r>
              <a:rPr lang="es-ES" err="1"/>
              <a:t>Username</a:t>
            </a:r>
            <a:r>
              <a:rPr lang="es-ES"/>
              <a:t> </a:t>
            </a:r>
            <a:r>
              <a:rPr lang="es-ES" err="1"/>
              <a:t>already</a:t>
            </a:r>
            <a:r>
              <a:rPr lang="es-ES"/>
              <a:t> </a:t>
            </a:r>
            <a:r>
              <a:rPr lang="es-ES" err="1"/>
              <a:t>exists</a:t>
            </a:r>
            <a:r>
              <a:rPr lang="es-ES"/>
              <a:t>"},</a:t>
            </a:r>
          </a:p>
          <a:p>
            <a:r>
              <a:rPr lang="es-ES"/>
              <a:t>                )</a:t>
            </a:r>
          </a:p>
          <a:p>
            <a:r>
              <a:rPr lang="es-ES"/>
              <a:t>        </a:t>
            </a:r>
            <a:r>
              <a:rPr lang="es-ES" err="1"/>
              <a:t>return</a:t>
            </a:r>
            <a:r>
              <a:rPr lang="es-ES"/>
              <a:t> render(</a:t>
            </a:r>
          </a:p>
          <a:p>
            <a:r>
              <a:rPr lang="es-ES"/>
              <a:t>            </a:t>
            </a:r>
            <a:r>
              <a:rPr lang="es-ES" err="1"/>
              <a:t>request</a:t>
            </a:r>
            <a:r>
              <a:rPr lang="es-ES"/>
              <a:t>,</a:t>
            </a:r>
          </a:p>
          <a:p>
            <a:r>
              <a:rPr lang="es-ES"/>
              <a:t>            "signup.html",</a:t>
            </a:r>
          </a:p>
          <a:p>
            <a:r>
              <a:rPr lang="es-ES"/>
              <a:t>            {"</a:t>
            </a:r>
            <a:r>
              <a:rPr lang="es-ES" err="1"/>
              <a:t>form</a:t>
            </a:r>
            <a:r>
              <a:rPr lang="es-ES"/>
              <a:t>": </a:t>
            </a:r>
            <a:r>
              <a:rPr lang="es-ES" err="1"/>
              <a:t>UserCreationForm</a:t>
            </a:r>
            <a:r>
              <a:rPr lang="es-ES"/>
              <a:t>, "error": "</a:t>
            </a:r>
            <a:r>
              <a:rPr lang="es-ES" err="1"/>
              <a:t>Password</a:t>
            </a:r>
            <a:r>
              <a:rPr lang="es-ES"/>
              <a:t> do </a:t>
            </a:r>
            <a:r>
              <a:rPr lang="es-ES" err="1"/>
              <a:t>not</a:t>
            </a:r>
            <a:r>
              <a:rPr lang="es-ES"/>
              <a:t> match"},</a:t>
            </a:r>
          </a:p>
          <a:p>
            <a:r>
              <a:rPr lang="es-ES"/>
              <a:t>        )</a:t>
            </a:r>
          </a:p>
          <a:p>
            <a:endParaRPr lang="es-ES"/>
          </a:p>
          <a:p>
            <a:r>
              <a:rPr lang="es-ES" err="1"/>
              <a:t>def</a:t>
            </a:r>
            <a:r>
              <a:rPr lang="es-ES"/>
              <a:t> </a:t>
            </a:r>
            <a:r>
              <a:rPr lang="es-ES" err="1"/>
              <a:t>tasks</a:t>
            </a:r>
            <a:r>
              <a:rPr lang="es-ES"/>
              <a:t>(</a:t>
            </a:r>
            <a:r>
              <a:rPr lang="es-ES" err="1"/>
              <a:t>request</a:t>
            </a:r>
            <a:r>
              <a:rPr lang="es-ES"/>
              <a:t>):</a:t>
            </a:r>
          </a:p>
          <a:p>
            <a:r>
              <a:rPr lang="es-ES"/>
              <a:t>    </a:t>
            </a:r>
            <a:r>
              <a:rPr lang="es-ES" err="1"/>
              <a:t>return</a:t>
            </a:r>
            <a:r>
              <a:rPr lang="es-ES"/>
              <a:t> render(</a:t>
            </a:r>
            <a:r>
              <a:rPr lang="es-ES" err="1"/>
              <a:t>request</a:t>
            </a:r>
            <a:r>
              <a:rPr lang="es-ES"/>
              <a:t>, 'tasks.html')</a:t>
            </a:r>
          </a:p>
          <a:p>
            <a:endParaRPr lang="es-ES"/>
          </a:p>
          <a:p>
            <a:r>
              <a:rPr lang="es-ES" err="1"/>
              <a:t>def</a:t>
            </a:r>
            <a:r>
              <a:rPr lang="es-ES"/>
              <a:t> </a:t>
            </a:r>
            <a:r>
              <a:rPr lang="es-ES" err="1"/>
              <a:t>create_task</a:t>
            </a:r>
            <a:r>
              <a:rPr lang="es-ES"/>
              <a:t>(</a:t>
            </a:r>
            <a:r>
              <a:rPr lang="es-ES" err="1"/>
              <a:t>request</a:t>
            </a:r>
            <a:r>
              <a:rPr lang="es-ES"/>
              <a:t>):</a:t>
            </a:r>
          </a:p>
          <a:p>
            <a:r>
              <a:rPr lang="es-ES"/>
              <a:t>    </a:t>
            </a:r>
            <a:r>
              <a:rPr lang="es-ES" err="1"/>
              <a:t>if</a:t>
            </a:r>
            <a:r>
              <a:rPr lang="es-ES"/>
              <a:t> </a:t>
            </a:r>
            <a:r>
              <a:rPr lang="es-ES" err="1"/>
              <a:t>request.method</a:t>
            </a:r>
            <a:r>
              <a:rPr lang="es-ES"/>
              <a:t> == 'GET':</a:t>
            </a:r>
          </a:p>
          <a:p>
            <a:r>
              <a:rPr lang="es-ES"/>
              <a:t>        </a:t>
            </a:r>
            <a:r>
              <a:rPr lang="es-ES" err="1"/>
              <a:t>return</a:t>
            </a:r>
            <a:r>
              <a:rPr lang="es-ES"/>
              <a:t> render(</a:t>
            </a:r>
            <a:r>
              <a:rPr lang="es-ES" err="1"/>
              <a:t>request</a:t>
            </a:r>
            <a:r>
              <a:rPr lang="es-ES"/>
              <a:t>,"create_task.html",{'</a:t>
            </a:r>
            <a:r>
              <a:rPr lang="es-ES" err="1"/>
              <a:t>form</a:t>
            </a:r>
            <a:r>
              <a:rPr lang="es-ES"/>
              <a:t>': </a:t>
            </a:r>
            <a:r>
              <a:rPr lang="es-ES" err="1"/>
              <a:t>TaskForm</a:t>
            </a:r>
            <a:r>
              <a:rPr lang="es-ES"/>
              <a:t>})</a:t>
            </a:r>
          </a:p>
          <a:p>
            <a:r>
              <a:rPr lang="es-ES"/>
              <a:t>    </a:t>
            </a:r>
            <a:r>
              <a:rPr lang="es-ES" err="1"/>
              <a:t>else</a:t>
            </a:r>
            <a:r>
              <a:rPr lang="es-ES"/>
              <a:t>:</a:t>
            </a:r>
          </a:p>
          <a:p>
            <a:r>
              <a:rPr lang="es-ES"/>
              <a:t>        </a:t>
            </a:r>
            <a:r>
              <a:rPr lang="es-ES" err="1"/>
              <a:t>form</a:t>
            </a:r>
            <a:r>
              <a:rPr lang="es-ES"/>
              <a:t> = </a:t>
            </a:r>
            <a:r>
              <a:rPr lang="es-ES" err="1"/>
              <a:t>TaskForm</a:t>
            </a:r>
            <a:r>
              <a:rPr lang="es-ES"/>
              <a:t>(</a:t>
            </a:r>
            <a:r>
              <a:rPr lang="es-ES" err="1"/>
              <a:t>request.POST</a:t>
            </a:r>
            <a:r>
              <a:rPr lang="es-ES"/>
              <a:t>)</a:t>
            </a:r>
          </a:p>
          <a:p>
            <a:r>
              <a:rPr lang="es-ES"/>
              <a:t>        </a:t>
            </a:r>
            <a:r>
              <a:rPr lang="es-ES" err="1"/>
              <a:t>new_task</a:t>
            </a:r>
            <a:r>
              <a:rPr lang="es-ES"/>
              <a:t> = </a:t>
            </a:r>
            <a:r>
              <a:rPr lang="es-ES" err="1"/>
              <a:t>form.save</a:t>
            </a:r>
            <a:r>
              <a:rPr lang="es-ES"/>
              <a:t>(</a:t>
            </a:r>
            <a:r>
              <a:rPr lang="es-ES" err="1"/>
              <a:t>commit</a:t>
            </a:r>
            <a:r>
              <a:rPr lang="es-ES"/>
              <a:t>=False)</a:t>
            </a:r>
          </a:p>
          <a:p>
            <a:r>
              <a:rPr lang="es-ES"/>
              <a:t>        </a:t>
            </a:r>
            <a:r>
              <a:rPr lang="es-ES" err="1"/>
              <a:t>new_task.user</a:t>
            </a:r>
            <a:r>
              <a:rPr lang="es-ES"/>
              <a:t> = </a:t>
            </a:r>
            <a:r>
              <a:rPr lang="es-ES" err="1"/>
              <a:t>request.user</a:t>
            </a:r>
            <a:endParaRPr lang="es-ES"/>
          </a:p>
          <a:p>
            <a:r>
              <a:rPr lang="es-ES"/>
              <a:t>        </a:t>
            </a:r>
            <a:r>
              <a:rPr lang="es-ES" err="1"/>
              <a:t>print</a:t>
            </a:r>
            <a:r>
              <a:rPr lang="es-ES"/>
              <a:t>(</a:t>
            </a:r>
            <a:r>
              <a:rPr lang="es-ES" err="1"/>
              <a:t>new_task</a:t>
            </a:r>
            <a:r>
              <a:rPr lang="es-ES"/>
              <a:t>)</a:t>
            </a:r>
          </a:p>
          <a:p>
            <a:r>
              <a:rPr lang="es-ES"/>
              <a:t>        </a:t>
            </a:r>
            <a:r>
              <a:rPr lang="es-ES" err="1"/>
              <a:t>return</a:t>
            </a:r>
            <a:r>
              <a:rPr lang="es-ES"/>
              <a:t> render(</a:t>
            </a:r>
            <a:r>
              <a:rPr lang="es-ES" err="1"/>
              <a:t>request</a:t>
            </a:r>
            <a:r>
              <a:rPr lang="es-ES"/>
              <a:t>,"create_task.html",{'</a:t>
            </a:r>
            <a:r>
              <a:rPr lang="es-ES" err="1"/>
              <a:t>form</a:t>
            </a:r>
            <a:r>
              <a:rPr lang="es-ES"/>
              <a:t>': </a:t>
            </a:r>
            <a:r>
              <a:rPr lang="es-ES" err="1"/>
              <a:t>TaskForm</a:t>
            </a:r>
            <a:r>
              <a:rPr lang="es-ES"/>
              <a:t>})</a:t>
            </a:r>
          </a:p>
          <a:p>
            <a:endParaRPr lang="es-ES"/>
          </a:p>
          <a:p>
            <a:r>
              <a:rPr lang="es-ES"/>
              <a:t>    </a:t>
            </a:r>
          </a:p>
          <a:p>
            <a:r>
              <a:rPr lang="es-ES" err="1"/>
              <a:t>def</a:t>
            </a:r>
            <a:r>
              <a:rPr lang="es-ES"/>
              <a:t> </a:t>
            </a:r>
            <a:r>
              <a:rPr lang="es-ES" err="1"/>
              <a:t>signout</a:t>
            </a:r>
            <a:r>
              <a:rPr lang="es-ES"/>
              <a:t>(</a:t>
            </a:r>
            <a:r>
              <a:rPr lang="es-ES" err="1"/>
              <a:t>request</a:t>
            </a:r>
            <a:r>
              <a:rPr lang="es-ES"/>
              <a:t>):</a:t>
            </a:r>
          </a:p>
          <a:p>
            <a:r>
              <a:rPr lang="es-ES"/>
              <a:t>    </a:t>
            </a:r>
            <a:r>
              <a:rPr lang="es-ES" err="1"/>
              <a:t>logout</a:t>
            </a:r>
            <a:r>
              <a:rPr lang="es-ES"/>
              <a:t>(</a:t>
            </a:r>
            <a:r>
              <a:rPr lang="es-ES" err="1"/>
              <a:t>request</a:t>
            </a:r>
            <a:r>
              <a:rPr lang="es-ES"/>
              <a:t>)</a:t>
            </a:r>
          </a:p>
          <a:p>
            <a:r>
              <a:rPr lang="es-ES"/>
              <a:t>    </a:t>
            </a:r>
            <a:r>
              <a:rPr lang="es-ES" err="1"/>
              <a:t>return</a:t>
            </a:r>
            <a:r>
              <a:rPr lang="es-ES"/>
              <a:t> </a:t>
            </a:r>
            <a:r>
              <a:rPr lang="es-ES" err="1"/>
              <a:t>redirect</a:t>
            </a:r>
            <a:r>
              <a:rPr lang="es-ES"/>
              <a:t>('home')</a:t>
            </a:r>
          </a:p>
          <a:p>
            <a:endParaRPr lang="es-ES"/>
          </a:p>
          <a:p>
            <a:r>
              <a:rPr lang="es-ES" err="1"/>
              <a:t>def</a:t>
            </a:r>
            <a:r>
              <a:rPr lang="es-ES"/>
              <a:t> </a:t>
            </a:r>
            <a:r>
              <a:rPr lang="es-ES" err="1"/>
              <a:t>signin</a:t>
            </a:r>
            <a:r>
              <a:rPr lang="es-ES"/>
              <a:t>(</a:t>
            </a:r>
            <a:r>
              <a:rPr lang="es-ES" err="1"/>
              <a:t>request</a:t>
            </a:r>
            <a:r>
              <a:rPr lang="es-ES"/>
              <a:t>):</a:t>
            </a:r>
          </a:p>
          <a:p>
            <a:r>
              <a:rPr lang="es-ES"/>
              <a:t>    </a:t>
            </a:r>
            <a:r>
              <a:rPr lang="es-ES" err="1"/>
              <a:t>if</a:t>
            </a:r>
            <a:r>
              <a:rPr lang="es-ES"/>
              <a:t> </a:t>
            </a:r>
            <a:r>
              <a:rPr lang="es-ES" err="1"/>
              <a:t>request.method</a:t>
            </a:r>
            <a:r>
              <a:rPr lang="es-ES"/>
              <a:t> == 'GET':</a:t>
            </a:r>
          </a:p>
          <a:p>
            <a:r>
              <a:rPr lang="es-ES"/>
              <a:t>        </a:t>
            </a:r>
            <a:r>
              <a:rPr lang="es-ES" err="1"/>
              <a:t>return</a:t>
            </a:r>
            <a:r>
              <a:rPr lang="es-ES"/>
              <a:t> render(</a:t>
            </a:r>
            <a:r>
              <a:rPr lang="es-ES" err="1"/>
              <a:t>request</a:t>
            </a:r>
            <a:r>
              <a:rPr lang="es-ES"/>
              <a:t>, 'signin.html', </a:t>
            </a:r>
          </a:p>
          <a:p>
            <a:r>
              <a:rPr lang="es-ES"/>
              <a:t>                  {'</a:t>
            </a:r>
            <a:r>
              <a:rPr lang="es-ES" err="1"/>
              <a:t>form</a:t>
            </a:r>
            <a:r>
              <a:rPr lang="es-ES"/>
              <a:t>': </a:t>
            </a:r>
            <a:r>
              <a:rPr lang="es-ES" err="1"/>
              <a:t>AuthenticationForm</a:t>
            </a:r>
            <a:r>
              <a:rPr lang="es-ES"/>
              <a:t>})</a:t>
            </a:r>
          </a:p>
          <a:p>
            <a:r>
              <a:rPr lang="es-ES"/>
              <a:t>    </a:t>
            </a:r>
            <a:r>
              <a:rPr lang="es-ES" err="1"/>
              <a:t>else</a:t>
            </a:r>
            <a:r>
              <a:rPr lang="es-ES"/>
              <a:t>:</a:t>
            </a:r>
          </a:p>
          <a:p>
            <a:r>
              <a:rPr lang="es-ES"/>
              <a:t>        </a:t>
            </a:r>
            <a:r>
              <a:rPr lang="es-ES" err="1"/>
              <a:t>user</a:t>
            </a:r>
            <a:r>
              <a:rPr lang="es-ES"/>
              <a:t> = </a:t>
            </a:r>
            <a:r>
              <a:rPr lang="es-ES" err="1"/>
              <a:t>authenticate</a:t>
            </a:r>
            <a:r>
              <a:rPr lang="es-ES"/>
              <a:t>(</a:t>
            </a:r>
            <a:r>
              <a:rPr lang="es-ES" err="1"/>
              <a:t>request</a:t>
            </a:r>
            <a:r>
              <a:rPr lang="es-ES"/>
              <a:t>, </a:t>
            </a:r>
            <a:r>
              <a:rPr lang="es-ES" err="1"/>
              <a:t>username</a:t>
            </a:r>
            <a:r>
              <a:rPr lang="es-ES"/>
              <a:t>=</a:t>
            </a:r>
            <a:r>
              <a:rPr lang="es-ES" err="1"/>
              <a:t>request.POST</a:t>
            </a:r>
            <a:r>
              <a:rPr lang="es-ES"/>
              <a:t>['</a:t>
            </a:r>
            <a:r>
              <a:rPr lang="es-ES" err="1"/>
              <a:t>username</a:t>
            </a:r>
            <a:r>
              <a:rPr lang="es-ES"/>
              <a:t>'],</a:t>
            </a:r>
          </a:p>
          <a:p>
            <a:r>
              <a:rPr lang="es-ES"/>
              <a:t>                      </a:t>
            </a:r>
            <a:r>
              <a:rPr lang="es-ES" err="1"/>
              <a:t>password</a:t>
            </a:r>
            <a:r>
              <a:rPr lang="es-ES"/>
              <a:t>=</a:t>
            </a:r>
            <a:r>
              <a:rPr lang="es-ES" err="1"/>
              <a:t>request.POST</a:t>
            </a:r>
            <a:r>
              <a:rPr lang="es-ES"/>
              <a:t>['</a:t>
            </a:r>
            <a:r>
              <a:rPr lang="es-ES" err="1"/>
              <a:t>password</a:t>
            </a:r>
            <a:r>
              <a:rPr lang="es-ES"/>
              <a:t>'])</a:t>
            </a:r>
          </a:p>
          <a:p>
            <a:r>
              <a:rPr lang="es-ES"/>
              <a:t>        </a:t>
            </a:r>
            <a:r>
              <a:rPr lang="es-ES" err="1"/>
              <a:t>if</a:t>
            </a:r>
            <a:r>
              <a:rPr lang="es-ES"/>
              <a:t> </a:t>
            </a:r>
            <a:r>
              <a:rPr lang="es-ES" err="1"/>
              <a:t>user</a:t>
            </a:r>
            <a:r>
              <a:rPr lang="es-ES"/>
              <a:t> </a:t>
            </a:r>
            <a:r>
              <a:rPr lang="es-ES" err="1"/>
              <a:t>is</a:t>
            </a:r>
            <a:r>
              <a:rPr lang="es-ES"/>
              <a:t> </a:t>
            </a:r>
            <a:r>
              <a:rPr lang="es-ES" err="1"/>
              <a:t>None</a:t>
            </a:r>
            <a:r>
              <a:rPr lang="es-ES"/>
              <a:t>:</a:t>
            </a:r>
          </a:p>
          <a:p>
            <a:r>
              <a:rPr lang="es-ES"/>
              <a:t>              </a:t>
            </a:r>
            <a:r>
              <a:rPr lang="es-ES" err="1"/>
              <a:t>return</a:t>
            </a:r>
            <a:r>
              <a:rPr lang="es-ES"/>
              <a:t> render(</a:t>
            </a:r>
            <a:r>
              <a:rPr lang="es-ES" err="1"/>
              <a:t>request</a:t>
            </a:r>
            <a:r>
              <a:rPr lang="es-ES"/>
              <a:t>, 'signin.html', {</a:t>
            </a:r>
          </a:p>
          <a:p>
            <a:r>
              <a:rPr lang="es-ES"/>
              <a:t>                  '</a:t>
            </a:r>
            <a:r>
              <a:rPr lang="es-ES" err="1"/>
              <a:t>form</a:t>
            </a:r>
            <a:r>
              <a:rPr lang="es-ES"/>
              <a:t>': </a:t>
            </a:r>
            <a:r>
              <a:rPr lang="es-ES" err="1"/>
              <a:t>AuthenticationForm</a:t>
            </a:r>
            <a:r>
              <a:rPr lang="es-ES"/>
              <a:t>,</a:t>
            </a:r>
          </a:p>
          <a:p>
            <a:r>
              <a:rPr lang="es-ES"/>
              <a:t>                  'error':'</a:t>
            </a:r>
            <a:r>
              <a:rPr lang="es-ES" err="1"/>
              <a:t>Username</a:t>
            </a:r>
            <a:r>
              <a:rPr lang="es-ES"/>
              <a:t> </a:t>
            </a:r>
            <a:r>
              <a:rPr lang="es-ES" err="1"/>
              <a:t>or</a:t>
            </a:r>
            <a:r>
              <a:rPr lang="es-ES"/>
              <a:t> </a:t>
            </a:r>
            <a:r>
              <a:rPr lang="es-ES" err="1"/>
              <a:t>password</a:t>
            </a:r>
            <a:r>
              <a:rPr lang="es-ES"/>
              <a:t> </a:t>
            </a:r>
            <a:r>
              <a:rPr lang="es-ES" err="1"/>
              <a:t>is</a:t>
            </a:r>
            <a:r>
              <a:rPr lang="es-ES"/>
              <a:t> </a:t>
            </a:r>
            <a:r>
              <a:rPr lang="es-ES" err="1"/>
              <a:t>incorrect</a:t>
            </a:r>
            <a:r>
              <a:rPr lang="es-ES"/>
              <a:t>'</a:t>
            </a:r>
          </a:p>
          <a:p>
            <a:r>
              <a:rPr lang="es-ES"/>
              <a:t>                  })</a:t>
            </a:r>
          </a:p>
          <a:p>
            <a:r>
              <a:rPr lang="es-ES"/>
              <a:t>        </a:t>
            </a:r>
            <a:r>
              <a:rPr lang="es-ES" err="1"/>
              <a:t>else</a:t>
            </a:r>
            <a:r>
              <a:rPr lang="es-ES"/>
              <a:t>:</a:t>
            </a:r>
          </a:p>
          <a:p>
            <a:r>
              <a:rPr lang="es-ES"/>
              <a:t>            </a:t>
            </a:r>
            <a:r>
              <a:rPr lang="es-ES" err="1"/>
              <a:t>login</a:t>
            </a:r>
            <a:r>
              <a:rPr lang="es-ES"/>
              <a:t>(</a:t>
            </a:r>
            <a:r>
              <a:rPr lang="es-ES" err="1"/>
              <a:t>request</a:t>
            </a:r>
            <a:r>
              <a:rPr lang="es-ES"/>
              <a:t>, </a:t>
            </a:r>
            <a:r>
              <a:rPr lang="es-ES" err="1"/>
              <a:t>user</a:t>
            </a:r>
            <a:r>
              <a:rPr lang="es-ES"/>
              <a:t>)</a:t>
            </a:r>
          </a:p>
          <a:p>
            <a:r>
              <a:rPr lang="es-ES"/>
              <a:t>            </a:t>
            </a:r>
            <a:r>
              <a:rPr lang="es-ES" err="1"/>
              <a:t>return</a:t>
            </a:r>
            <a:r>
              <a:rPr lang="es-ES"/>
              <a:t> </a:t>
            </a:r>
            <a:r>
              <a:rPr lang="es-ES" err="1"/>
              <a:t>redirect</a:t>
            </a:r>
            <a:r>
              <a:rPr lang="es-ES"/>
              <a:t>('</a:t>
            </a:r>
            <a:r>
              <a:rPr lang="es-ES" err="1"/>
              <a:t>tasks</a:t>
            </a:r>
            <a:r>
              <a:rPr lang="es-ES"/>
              <a:t>')</a:t>
            </a: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CB2ECC-6EF9-4B65-8CE7-04173D03777D}" type="slidenum">
              <a:rPr kumimoji="0" lang="es-E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s-E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5586383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a:t>--views.py</a:t>
            </a:r>
          </a:p>
          <a:p>
            <a:r>
              <a:rPr lang="es-ES" err="1"/>
              <a:t>from</a:t>
            </a:r>
            <a:r>
              <a:rPr lang="es-ES"/>
              <a:t> </a:t>
            </a:r>
            <a:r>
              <a:rPr lang="es-ES" err="1"/>
              <a:t>django.shortcuts</a:t>
            </a:r>
            <a:r>
              <a:rPr lang="es-ES"/>
              <a:t> </a:t>
            </a:r>
            <a:r>
              <a:rPr lang="es-ES" err="1"/>
              <a:t>import</a:t>
            </a:r>
            <a:r>
              <a:rPr lang="es-ES"/>
              <a:t> render, </a:t>
            </a:r>
            <a:r>
              <a:rPr lang="es-ES" err="1"/>
              <a:t>redirect</a:t>
            </a:r>
            <a:endParaRPr lang="es-ES"/>
          </a:p>
          <a:p>
            <a:r>
              <a:rPr lang="es-ES" err="1"/>
              <a:t>from</a:t>
            </a:r>
            <a:r>
              <a:rPr lang="es-ES"/>
              <a:t> </a:t>
            </a:r>
            <a:r>
              <a:rPr lang="es-ES" err="1"/>
              <a:t>django.contrib.auth.forms</a:t>
            </a:r>
            <a:r>
              <a:rPr lang="es-ES"/>
              <a:t> </a:t>
            </a:r>
            <a:r>
              <a:rPr lang="es-ES" err="1"/>
              <a:t>import</a:t>
            </a:r>
            <a:r>
              <a:rPr lang="es-ES"/>
              <a:t> </a:t>
            </a:r>
            <a:r>
              <a:rPr lang="es-ES" err="1"/>
              <a:t>UserCreationForm</a:t>
            </a:r>
            <a:endParaRPr lang="es-ES"/>
          </a:p>
          <a:p>
            <a:r>
              <a:rPr lang="es-ES" err="1"/>
              <a:t>from</a:t>
            </a:r>
            <a:r>
              <a:rPr lang="es-ES"/>
              <a:t> </a:t>
            </a:r>
            <a:r>
              <a:rPr lang="es-ES" err="1"/>
              <a:t>django.contrib.auth.forms</a:t>
            </a:r>
            <a:r>
              <a:rPr lang="es-ES"/>
              <a:t> </a:t>
            </a:r>
            <a:r>
              <a:rPr lang="es-ES" err="1"/>
              <a:t>import</a:t>
            </a:r>
            <a:r>
              <a:rPr lang="es-ES"/>
              <a:t> </a:t>
            </a:r>
            <a:r>
              <a:rPr lang="es-ES" err="1"/>
              <a:t>AuthenticationForm</a:t>
            </a:r>
            <a:endParaRPr lang="es-ES"/>
          </a:p>
          <a:p>
            <a:r>
              <a:rPr lang="es-ES" err="1"/>
              <a:t>from</a:t>
            </a:r>
            <a:r>
              <a:rPr lang="es-ES"/>
              <a:t> </a:t>
            </a:r>
            <a:r>
              <a:rPr lang="es-ES" err="1"/>
              <a:t>django.contrib.auth.models</a:t>
            </a:r>
            <a:r>
              <a:rPr lang="es-ES"/>
              <a:t> </a:t>
            </a:r>
            <a:r>
              <a:rPr lang="es-ES" err="1"/>
              <a:t>import</a:t>
            </a:r>
            <a:r>
              <a:rPr lang="es-ES"/>
              <a:t> </a:t>
            </a:r>
            <a:r>
              <a:rPr lang="es-ES" err="1"/>
              <a:t>User</a:t>
            </a:r>
            <a:endParaRPr lang="es-ES"/>
          </a:p>
          <a:p>
            <a:r>
              <a:rPr lang="es-ES" err="1"/>
              <a:t>from</a:t>
            </a:r>
            <a:r>
              <a:rPr lang="es-ES"/>
              <a:t> </a:t>
            </a:r>
            <a:r>
              <a:rPr lang="es-ES" err="1"/>
              <a:t>django.contrib.auth</a:t>
            </a:r>
            <a:r>
              <a:rPr lang="es-ES"/>
              <a:t> </a:t>
            </a:r>
            <a:r>
              <a:rPr lang="es-ES" err="1"/>
              <a:t>import</a:t>
            </a:r>
            <a:r>
              <a:rPr lang="es-ES"/>
              <a:t> </a:t>
            </a:r>
            <a:r>
              <a:rPr lang="es-ES" err="1"/>
              <a:t>login,logout</a:t>
            </a:r>
            <a:r>
              <a:rPr lang="es-ES"/>
              <a:t>, </a:t>
            </a:r>
            <a:r>
              <a:rPr lang="es-ES" err="1"/>
              <a:t>authenticate</a:t>
            </a:r>
            <a:endParaRPr lang="es-ES"/>
          </a:p>
          <a:p>
            <a:r>
              <a:rPr lang="es-ES" err="1"/>
              <a:t>from</a:t>
            </a:r>
            <a:r>
              <a:rPr lang="es-ES"/>
              <a:t> </a:t>
            </a:r>
            <a:r>
              <a:rPr lang="es-ES" err="1"/>
              <a:t>django.db</a:t>
            </a:r>
            <a:r>
              <a:rPr lang="es-ES"/>
              <a:t> </a:t>
            </a:r>
            <a:r>
              <a:rPr lang="es-ES" err="1"/>
              <a:t>import</a:t>
            </a:r>
            <a:r>
              <a:rPr lang="es-ES"/>
              <a:t> </a:t>
            </a:r>
            <a:r>
              <a:rPr lang="es-ES" err="1"/>
              <a:t>IntegrityError</a:t>
            </a:r>
            <a:endParaRPr lang="es-ES"/>
          </a:p>
          <a:p>
            <a:r>
              <a:rPr lang="es-ES" err="1"/>
              <a:t>from</a:t>
            </a:r>
            <a:r>
              <a:rPr lang="es-ES"/>
              <a:t> .</a:t>
            </a:r>
            <a:r>
              <a:rPr lang="es-ES" err="1"/>
              <a:t>forms</a:t>
            </a:r>
            <a:r>
              <a:rPr lang="es-ES"/>
              <a:t> </a:t>
            </a:r>
            <a:r>
              <a:rPr lang="es-ES" err="1"/>
              <a:t>import</a:t>
            </a:r>
            <a:r>
              <a:rPr lang="es-ES"/>
              <a:t> </a:t>
            </a:r>
            <a:r>
              <a:rPr lang="es-ES" err="1"/>
              <a:t>TaskForm</a:t>
            </a:r>
            <a:endParaRPr lang="es-ES"/>
          </a:p>
          <a:p>
            <a:endParaRPr lang="es-ES"/>
          </a:p>
          <a:p>
            <a:r>
              <a:rPr lang="es-ES" err="1"/>
              <a:t>def</a:t>
            </a:r>
            <a:r>
              <a:rPr lang="es-ES"/>
              <a:t> home(</a:t>
            </a:r>
            <a:r>
              <a:rPr lang="es-ES" err="1"/>
              <a:t>request</a:t>
            </a:r>
            <a:r>
              <a:rPr lang="es-ES"/>
              <a:t>):</a:t>
            </a:r>
          </a:p>
          <a:p>
            <a:r>
              <a:rPr lang="es-ES"/>
              <a:t>    </a:t>
            </a:r>
            <a:r>
              <a:rPr lang="es-ES" err="1"/>
              <a:t>return</a:t>
            </a:r>
            <a:r>
              <a:rPr lang="es-ES"/>
              <a:t> render(</a:t>
            </a:r>
            <a:r>
              <a:rPr lang="es-ES" err="1"/>
              <a:t>request</a:t>
            </a:r>
            <a:r>
              <a:rPr lang="es-ES"/>
              <a:t>, "home.html")</a:t>
            </a:r>
          </a:p>
          <a:p>
            <a:endParaRPr lang="es-ES"/>
          </a:p>
          <a:p>
            <a:r>
              <a:rPr lang="es-ES" err="1"/>
              <a:t>def</a:t>
            </a:r>
            <a:r>
              <a:rPr lang="es-ES"/>
              <a:t> </a:t>
            </a:r>
            <a:r>
              <a:rPr lang="es-ES" err="1"/>
              <a:t>signup</a:t>
            </a:r>
            <a:r>
              <a:rPr lang="es-ES"/>
              <a:t>(</a:t>
            </a:r>
            <a:r>
              <a:rPr lang="es-ES" err="1"/>
              <a:t>request</a:t>
            </a:r>
            <a:r>
              <a:rPr lang="es-ES"/>
              <a:t>):</a:t>
            </a:r>
          </a:p>
          <a:p>
            <a:r>
              <a:rPr lang="es-ES"/>
              <a:t>    </a:t>
            </a:r>
            <a:r>
              <a:rPr lang="es-ES" err="1"/>
              <a:t>if</a:t>
            </a:r>
            <a:r>
              <a:rPr lang="es-ES"/>
              <a:t> </a:t>
            </a:r>
            <a:r>
              <a:rPr lang="es-ES" err="1"/>
              <a:t>request.method</a:t>
            </a:r>
            <a:r>
              <a:rPr lang="es-ES"/>
              <a:t> == "GET":</a:t>
            </a:r>
          </a:p>
          <a:p>
            <a:r>
              <a:rPr lang="es-ES"/>
              <a:t>        </a:t>
            </a:r>
            <a:r>
              <a:rPr lang="es-ES" err="1"/>
              <a:t>return</a:t>
            </a:r>
            <a:r>
              <a:rPr lang="es-ES"/>
              <a:t> render(</a:t>
            </a:r>
            <a:r>
              <a:rPr lang="es-ES" err="1"/>
              <a:t>request</a:t>
            </a:r>
            <a:r>
              <a:rPr lang="es-ES"/>
              <a:t>, "signup.html", {"</a:t>
            </a:r>
            <a:r>
              <a:rPr lang="es-ES" err="1"/>
              <a:t>form</a:t>
            </a:r>
            <a:r>
              <a:rPr lang="es-ES"/>
              <a:t>": </a:t>
            </a:r>
            <a:r>
              <a:rPr lang="es-ES" err="1"/>
              <a:t>UserCreationForm</a:t>
            </a:r>
            <a:r>
              <a:rPr lang="es-ES"/>
              <a:t>})</a:t>
            </a:r>
          </a:p>
          <a:p>
            <a:r>
              <a:rPr lang="es-ES"/>
              <a:t>    </a:t>
            </a:r>
            <a:r>
              <a:rPr lang="es-ES" err="1"/>
              <a:t>else</a:t>
            </a:r>
            <a:r>
              <a:rPr lang="es-ES"/>
              <a:t>:</a:t>
            </a:r>
          </a:p>
          <a:p>
            <a:r>
              <a:rPr lang="es-ES"/>
              <a:t>        </a:t>
            </a:r>
            <a:r>
              <a:rPr lang="es-ES" err="1"/>
              <a:t>if</a:t>
            </a:r>
            <a:r>
              <a:rPr lang="es-ES"/>
              <a:t> </a:t>
            </a:r>
            <a:r>
              <a:rPr lang="es-ES" err="1"/>
              <a:t>request.POST</a:t>
            </a:r>
            <a:r>
              <a:rPr lang="es-ES"/>
              <a:t>["password1"] == </a:t>
            </a:r>
            <a:r>
              <a:rPr lang="es-ES" err="1"/>
              <a:t>request.POST</a:t>
            </a:r>
            <a:r>
              <a:rPr lang="es-ES"/>
              <a:t>["password2"]:</a:t>
            </a:r>
          </a:p>
          <a:p>
            <a:r>
              <a:rPr lang="es-ES"/>
              <a:t>            try:</a:t>
            </a:r>
          </a:p>
          <a:p>
            <a:r>
              <a:rPr lang="es-ES"/>
              <a:t>                </a:t>
            </a:r>
            <a:r>
              <a:rPr lang="es-ES" err="1"/>
              <a:t>user</a:t>
            </a:r>
            <a:r>
              <a:rPr lang="es-ES"/>
              <a:t> = </a:t>
            </a:r>
            <a:r>
              <a:rPr lang="es-ES" err="1"/>
              <a:t>User.objects.create_user</a:t>
            </a:r>
            <a:r>
              <a:rPr lang="es-ES"/>
              <a:t>(</a:t>
            </a:r>
          </a:p>
          <a:p>
            <a:r>
              <a:rPr lang="es-ES"/>
              <a:t>                    </a:t>
            </a:r>
            <a:r>
              <a:rPr lang="es-ES" err="1"/>
              <a:t>username</a:t>
            </a:r>
            <a:r>
              <a:rPr lang="es-ES"/>
              <a:t>=</a:t>
            </a:r>
            <a:r>
              <a:rPr lang="es-ES" err="1"/>
              <a:t>request.POST</a:t>
            </a:r>
            <a:r>
              <a:rPr lang="es-ES"/>
              <a:t>["</a:t>
            </a:r>
            <a:r>
              <a:rPr lang="es-ES" err="1"/>
              <a:t>username</a:t>
            </a:r>
            <a:r>
              <a:rPr lang="es-ES"/>
              <a:t>"],</a:t>
            </a:r>
          </a:p>
          <a:p>
            <a:r>
              <a:rPr lang="es-ES"/>
              <a:t>                    </a:t>
            </a:r>
            <a:r>
              <a:rPr lang="es-ES" err="1"/>
              <a:t>password</a:t>
            </a:r>
            <a:r>
              <a:rPr lang="es-ES"/>
              <a:t>=</a:t>
            </a:r>
            <a:r>
              <a:rPr lang="es-ES" err="1"/>
              <a:t>request.POST</a:t>
            </a:r>
            <a:r>
              <a:rPr lang="es-ES"/>
              <a:t>["password1"],</a:t>
            </a:r>
          </a:p>
          <a:p>
            <a:r>
              <a:rPr lang="es-ES"/>
              <a:t>                )</a:t>
            </a:r>
          </a:p>
          <a:p>
            <a:r>
              <a:rPr lang="es-ES"/>
              <a:t>                </a:t>
            </a:r>
            <a:r>
              <a:rPr lang="es-ES" err="1"/>
              <a:t>user.save</a:t>
            </a:r>
            <a:r>
              <a:rPr lang="es-ES"/>
              <a:t>()</a:t>
            </a:r>
          </a:p>
          <a:p>
            <a:r>
              <a:rPr lang="es-ES"/>
              <a:t>                </a:t>
            </a:r>
            <a:r>
              <a:rPr lang="es-ES" err="1"/>
              <a:t>login</a:t>
            </a:r>
            <a:r>
              <a:rPr lang="es-ES"/>
              <a:t>(</a:t>
            </a:r>
            <a:r>
              <a:rPr lang="es-ES" err="1"/>
              <a:t>request</a:t>
            </a:r>
            <a:r>
              <a:rPr lang="es-ES"/>
              <a:t>, </a:t>
            </a:r>
            <a:r>
              <a:rPr lang="es-ES" err="1"/>
              <a:t>user</a:t>
            </a:r>
            <a:r>
              <a:rPr lang="es-ES"/>
              <a:t>)</a:t>
            </a:r>
          </a:p>
          <a:p>
            <a:r>
              <a:rPr lang="es-ES"/>
              <a:t>                </a:t>
            </a:r>
            <a:r>
              <a:rPr lang="es-ES" err="1"/>
              <a:t>return</a:t>
            </a:r>
            <a:r>
              <a:rPr lang="es-ES"/>
              <a:t> </a:t>
            </a:r>
            <a:r>
              <a:rPr lang="es-ES" err="1"/>
              <a:t>redirect</a:t>
            </a:r>
            <a:r>
              <a:rPr lang="es-ES"/>
              <a:t>('</a:t>
            </a:r>
            <a:r>
              <a:rPr lang="es-ES" err="1"/>
              <a:t>tasks</a:t>
            </a:r>
            <a:r>
              <a:rPr lang="es-ES"/>
              <a:t>')</a:t>
            </a:r>
          </a:p>
          <a:p>
            <a:r>
              <a:rPr lang="es-ES"/>
              <a:t>            </a:t>
            </a:r>
            <a:r>
              <a:rPr lang="es-ES" err="1"/>
              <a:t>except</a:t>
            </a:r>
            <a:r>
              <a:rPr lang="es-ES"/>
              <a:t> </a:t>
            </a:r>
            <a:r>
              <a:rPr lang="es-ES" err="1"/>
              <a:t>IntegrityError</a:t>
            </a:r>
            <a:r>
              <a:rPr lang="es-ES"/>
              <a:t>:</a:t>
            </a:r>
          </a:p>
          <a:p>
            <a:r>
              <a:rPr lang="es-ES"/>
              <a:t>                </a:t>
            </a:r>
            <a:r>
              <a:rPr lang="es-ES" err="1"/>
              <a:t>return</a:t>
            </a:r>
            <a:r>
              <a:rPr lang="es-ES"/>
              <a:t> render(</a:t>
            </a:r>
          </a:p>
          <a:p>
            <a:r>
              <a:rPr lang="es-ES"/>
              <a:t>                    </a:t>
            </a:r>
            <a:r>
              <a:rPr lang="es-ES" err="1"/>
              <a:t>request</a:t>
            </a:r>
            <a:r>
              <a:rPr lang="es-ES"/>
              <a:t>,</a:t>
            </a:r>
          </a:p>
          <a:p>
            <a:r>
              <a:rPr lang="es-ES"/>
              <a:t>                    "signup.html",</a:t>
            </a:r>
          </a:p>
          <a:p>
            <a:r>
              <a:rPr lang="es-ES"/>
              <a:t>                    {"</a:t>
            </a:r>
            <a:r>
              <a:rPr lang="es-ES" err="1"/>
              <a:t>form</a:t>
            </a:r>
            <a:r>
              <a:rPr lang="es-ES"/>
              <a:t>": </a:t>
            </a:r>
            <a:r>
              <a:rPr lang="es-ES" err="1"/>
              <a:t>UserCreationForm</a:t>
            </a:r>
            <a:r>
              <a:rPr lang="es-ES"/>
              <a:t>, "error": "</a:t>
            </a:r>
            <a:r>
              <a:rPr lang="es-ES" err="1"/>
              <a:t>Username</a:t>
            </a:r>
            <a:r>
              <a:rPr lang="es-ES"/>
              <a:t> </a:t>
            </a:r>
            <a:r>
              <a:rPr lang="es-ES" err="1"/>
              <a:t>already</a:t>
            </a:r>
            <a:r>
              <a:rPr lang="es-ES"/>
              <a:t> </a:t>
            </a:r>
            <a:r>
              <a:rPr lang="es-ES" err="1"/>
              <a:t>exists</a:t>
            </a:r>
            <a:r>
              <a:rPr lang="es-ES"/>
              <a:t>"},</a:t>
            </a:r>
          </a:p>
          <a:p>
            <a:r>
              <a:rPr lang="es-ES"/>
              <a:t>                )</a:t>
            </a:r>
          </a:p>
          <a:p>
            <a:r>
              <a:rPr lang="es-ES"/>
              <a:t>        </a:t>
            </a:r>
            <a:r>
              <a:rPr lang="es-ES" err="1"/>
              <a:t>return</a:t>
            </a:r>
            <a:r>
              <a:rPr lang="es-ES"/>
              <a:t> render(</a:t>
            </a:r>
          </a:p>
          <a:p>
            <a:r>
              <a:rPr lang="es-ES"/>
              <a:t>            </a:t>
            </a:r>
            <a:r>
              <a:rPr lang="es-ES" err="1"/>
              <a:t>request</a:t>
            </a:r>
            <a:r>
              <a:rPr lang="es-ES"/>
              <a:t>,</a:t>
            </a:r>
          </a:p>
          <a:p>
            <a:r>
              <a:rPr lang="es-ES"/>
              <a:t>            "signup.html",</a:t>
            </a:r>
          </a:p>
          <a:p>
            <a:r>
              <a:rPr lang="es-ES"/>
              <a:t>            {"</a:t>
            </a:r>
            <a:r>
              <a:rPr lang="es-ES" err="1"/>
              <a:t>form</a:t>
            </a:r>
            <a:r>
              <a:rPr lang="es-ES"/>
              <a:t>": </a:t>
            </a:r>
            <a:r>
              <a:rPr lang="es-ES" err="1"/>
              <a:t>UserCreationForm</a:t>
            </a:r>
            <a:r>
              <a:rPr lang="es-ES"/>
              <a:t>, "error": "</a:t>
            </a:r>
            <a:r>
              <a:rPr lang="es-ES" err="1"/>
              <a:t>Password</a:t>
            </a:r>
            <a:r>
              <a:rPr lang="es-ES"/>
              <a:t> do </a:t>
            </a:r>
            <a:r>
              <a:rPr lang="es-ES" err="1"/>
              <a:t>not</a:t>
            </a:r>
            <a:r>
              <a:rPr lang="es-ES"/>
              <a:t> match"},</a:t>
            </a:r>
          </a:p>
          <a:p>
            <a:r>
              <a:rPr lang="es-ES"/>
              <a:t>        )</a:t>
            </a:r>
          </a:p>
          <a:p>
            <a:endParaRPr lang="es-ES"/>
          </a:p>
          <a:p>
            <a:r>
              <a:rPr lang="es-ES" err="1"/>
              <a:t>def</a:t>
            </a:r>
            <a:r>
              <a:rPr lang="es-ES"/>
              <a:t> </a:t>
            </a:r>
            <a:r>
              <a:rPr lang="es-ES" err="1"/>
              <a:t>tasks</a:t>
            </a:r>
            <a:r>
              <a:rPr lang="es-ES"/>
              <a:t>(</a:t>
            </a:r>
            <a:r>
              <a:rPr lang="es-ES" err="1"/>
              <a:t>request</a:t>
            </a:r>
            <a:r>
              <a:rPr lang="es-ES"/>
              <a:t>):</a:t>
            </a:r>
          </a:p>
          <a:p>
            <a:r>
              <a:rPr lang="es-ES"/>
              <a:t>    </a:t>
            </a:r>
            <a:r>
              <a:rPr lang="es-ES" err="1"/>
              <a:t>return</a:t>
            </a:r>
            <a:r>
              <a:rPr lang="es-ES"/>
              <a:t> render(</a:t>
            </a:r>
            <a:r>
              <a:rPr lang="es-ES" err="1"/>
              <a:t>request</a:t>
            </a:r>
            <a:r>
              <a:rPr lang="es-ES"/>
              <a:t>, 'tasks.html')</a:t>
            </a:r>
          </a:p>
          <a:p>
            <a:endParaRPr lang="es-ES"/>
          </a:p>
          <a:p>
            <a:r>
              <a:rPr lang="es-ES" err="1"/>
              <a:t>def</a:t>
            </a:r>
            <a:r>
              <a:rPr lang="es-ES"/>
              <a:t> </a:t>
            </a:r>
            <a:r>
              <a:rPr lang="es-ES" err="1"/>
              <a:t>create_task</a:t>
            </a:r>
            <a:r>
              <a:rPr lang="es-ES"/>
              <a:t>(</a:t>
            </a:r>
            <a:r>
              <a:rPr lang="es-ES" err="1"/>
              <a:t>request</a:t>
            </a:r>
            <a:r>
              <a:rPr lang="es-ES"/>
              <a:t>):</a:t>
            </a:r>
          </a:p>
          <a:p>
            <a:r>
              <a:rPr lang="es-ES"/>
              <a:t>    </a:t>
            </a:r>
            <a:r>
              <a:rPr lang="es-ES" err="1"/>
              <a:t>if</a:t>
            </a:r>
            <a:r>
              <a:rPr lang="es-ES"/>
              <a:t> </a:t>
            </a:r>
            <a:r>
              <a:rPr lang="es-ES" err="1"/>
              <a:t>request.method</a:t>
            </a:r>
            <a:r>
              <a:rPr lang="es-ES"/>
              <a:t> == 'GET':</a:t>
            </a:r>
          </a:p>
          <a:p>
            <a:r>
              <a:rPr lang="es-ES"/>
              <a:t>        </a:t>
            </a:r>
            <a:r>
              <a:rPr lang="es-ES" err="1"/>
              <a:t>return</a:t>
            </a:r>
            <a:r>
              <a:rPr lang="es-ES"/>
              <a:t> render(</a:t>
            </a:r>
            <a:r>
              <a:rPr lang="es-ES" err="1"/>
              <a:t>request</a:t>
            </a:r>
            <a:r>
              <a:rPr lang="es-ES"/>
              <a:t>,"create_task.html",{'</a:t>
            </a:r>
            <a:r>
              <a:rPr lang="es-ES" err="1"/>
              <a:t>form</a:t>
            </a:r>
            <a:r>
              <a:rPr lang="es-ES"/>
              <a:t>': </a:t>
            </a:r>
            <a:r>
              <a:rPr lang="es-ES" err="1"/>
              <a:t>TaskForm</a:t>
            </a:r>
            <a:r>
              <a:rPr lang="es-ES"/>
              <a:t>})</a:t>
            </a:r>
          </a:p>
          <a:p>
            <a:r>
              <a:rPr lang="es-ES"/>
              <a:t>    </a:t>
            </a:r>
            <a:r>
              <a:rPr lang="es-ES" err="1"/>
              <a:t>else</a:t>
            </a:r>
            <a:r>
              <a:rPr lang="es-ES"/>
              <a:t>:</a:t>
            </a:r>
          </a:p>
          <a:p>
            <a:r>
              <a:rPr lang="es-ES"/>
              <a:t>        try:</a:t>
            </a:r>
          </a:p>
          <a:p>
            <a:r>
              <a:rPr lang="es-ES"/>
              <a:t>            </a:t>
            </a:r>
            <a:r>
              <a:rPr lang="es-ES" err="1"/>
              <a:t>form</a:t>
            </a:r>
            <a:r>
              <a:rPr lang="es-ES"/>
              <a:t> = </a:t>
            </a:r>
            <a:r>
              <a:rPr lang="es-ES" err="1"/>
              <a:t>TaskForm</a:t>
            </a:r>
            <a:r>
              <a:rPr lang="es-ES"/>
              <a:t>(</a:t>
            </a:r>
            <a:r>
              <a:rPr lang="es-ES" err="1"/>
              <a:t>request.POST</a:t>
            </a:r>
            <a:r>
              <a:rPr lang="es-ES"/>
              <a:t>)</a:t>
            </a:r>
          </a:p>
          <a:p>
            <a:r>
              <a:rPr lang="es-ES"/>
              <a:t>            </a:t>
            </a:r>
            <a:r>
              <a:rPr lang="es-ES" err="1"/>
              <a:t>new_task</a:t>
            </a:r>
            <a:r>
              <a:rPr lang="es-ES"/>
              <a:t> = </a:t>
            </a:r>
            <a:r>
              <a:rPr lang="es-ES" err="1"/>
              <a:t>form.save</a:t>
            </a:r>
            <a:r>
              <a:rPr lang="es-ES"/>
              <a:t>(</a:t>
            </a:r>
            <a:r>
              <a:rPr lang="es-ES" err="1"/>
              <a:t>commit</a:t>
            </a:r>
            <a:r>
              <a:rPr lang="es-ES"/>
              <a:t>=False)</a:t>
            </a:r>
          </a:p>
          <a:p>
            <a:r>
              <a:rPr lang="es-ES"/>
              <a:t>            </a:t>
            </a:r>
            <a:r>
              <a:rPr lang="es-ES" err="1"/>
              <a:t>new_task.user</a:t>
            </a:r>
            <a:r>
              <a:rPr lang="es-ES"/>
              <a:t> = </a:t>
            </a:r>
            <a:r>
              <a:rPr lang="es-ES" err="1"/>
              <a:t>request.user</a:t>
            </a:r>
            <a:endParaRPr lang="es-ES"/>
          </a:p>
          <a:p>
            <a:r>
              <a:rPr lang="es-ES"/>
              <a:t>            </a:t>
            </a:r>
            <a:r>
              <a:rPr lang="es-ES" err="1"/>
              <a:t>new_task.save</a:t>
            </a:r>
            <a:r>
              <a:rPr lang="es-ES"/>
              <a:t>()</a:t>
            </a:r>
          </a:p>
          <a:p>
            <a:r>
              <a:rPr lang="es-ES"/>
              <a:t>            </a:t>
            </a:r>
            <a:r>
              <a:rPr lang="es-ES" err="1"/>
              <a:t>return</a:t>
            </a:r>
            <a:r>
              <a:rPr lang="es-ES"/>
              <a:t> </a:t>
            </a:r>
            <a:r>
              <a:rPr lang="es-ES" err="1"/>
              <a:t>redirect</a:t>
            </a:r>
            <a:r>
              <a:rPr lang="es-ES"/>
              <a:t>('</a:t>
            </a:r>
            <a:r>
              <a:rPr lang="es-ES" err="1"/>
              <a:t>tasks</a:t>
            </a:r>
            <a:r>
              <a:rPr lang="es-ES"/>
              <a:t>')</a:t>
            </a:r>
          </a:p>
          <a:p>
            <a:r>
              <a:rPr lang="es-ES"/>
              <a:t>        </a:t>
            </a:r>
            <a:r>
              <a:rPr lang="es-ES" err="1"/>
              <a:t>except</a:t>
            </a:r>
            <a:r>
              <a:rPr lang="es-ES"/>
              <a:t> </a:t>
            </a:r>
            <a:r>
              <a:rPr lang="es-ES" err="1"/>
              <a:t>ValueError</a:t>
            </a:r>
            <a:r>
              <a:rPr lang="es-ES"/>
              <a:t>:</a:t>
            </a:r>
          </a:p>
          <a:p>
            <a:r>
              <a:rPr lang="es-ES"/>
              <a:t>            </a:t>
            </a:r>
            <a:r>
              <a:rPr lang="es-ES" err="1"/>
              <a:t>return</a:t>
            </a:r>
            <a:r>
              <a:rPr lang="es-ES"/>
              <a:t> render(</a:t>
            </a:r>
            <a:r>
              <a:rPr lang="es-ES" err="1"/>
              <a:t>request</a:t>
            </a:r>
            <a:r>
              <a:rPr lang="es-ES"/>
              <a:t>,"create_task.html",{</a:t>
            </a:r>
          </a:p>
          <a:p>
            <a:r>
              <a:rPr lang="es-ES"/>
              <a:t>                '</a:t>
            </a:r>
            <a:r>
              <a:rPr lang="es-ES" err="1"/>
              <a:t>form</a:t>
            </a:r>
            <a:r>
              <a:rPr lang="es-ES"/>
              <a:t>': </a:t>
            </a:r>
            <a:r>
              <a:rPr lang="es-ES" err="1"/>
              <a:t>TaskForm</a:t>
            </a:r>
            <a:r>
              <a:rPr lang="es-ES"/>
              <a:t>,</a:t>
            </a:r>
          </a:p>
          <a:p>
            <a:r>
              <a:rPr lang="es-ES"/>
              <a:t>                'error': 'Ingrese tipos de datos correctos'</a:t>
            </a:r>
          </a:p>
          <a:p>
            <a:r>
              <a:rPr lang="es-ES"/>
              <a:t>                })</a:t>
            </a:r>
          </a:p>
          <a:p>
            <a:r>
              <a:rPr lang="es-ES"/>
              <a:t>    </a:t>
            </a:r>
          </a:p>
          <a:p>
            <a:r>
              <a:rPr lang="es-ES" err="1"/>
              <a:t>def</a:t>
            </a:r>
            <a:r>
              <a:rPr lang="es-ES"/>
              <a:t> </a:t>
            </a:r>
            <a:r>
              <a:rPr lang="es-ES" err="1"/>
              <a:t>signout</a:t>
            </a:r>
            <a:r>
              <a:rPr lang="es-ES"/>
              <a:t>(</a:t>
            </a:r>
            <a:r>
              <a:rPr lang="es-ES" err="1"/>
              <a:t>request</a:t>
            </a:r>
            <a:r>
              <a:rPr lang="es-ES"/>
              <a:t>):</a:t>
            </a:r>
          </a:p>
          <a:p>
            <a:r>
              <a:rPr lang="es-ES"/>
              <a:t>    </a:t>
            </a:r>
            <a:r>
              <a:rPr lang="es-ES" err="1"/>
              <a:t>logout</a:t>
            </a:r>
            <a:r>
              <a:rPr lang="es-ES"/>
              <a:t>(</a:t>
            </a:r>
            <a:r>
              <a:rPr lang="es-ES" err="1"/>
              <a:t>request</a:t>
            </a:r>
            <a:r>
              <a:rPr lang="es-ES"/>
              <a:t>)</a:t>
            </a:r>
          </a:p>
          <a:p>
            <a:r>
              <a:rPr lang="es-ES"/>
              <a:t>    </a:t>
            </a:r>
            <a:r>
              <a:rPr lang="es-ES" err="1"/>
              <a:t>return</a:t>
            </a:r>
            <a:r>
              <a:rPr lang="es-ES"/>
              <a:t> </a:t>
            </a:r>
            <a:r>
              <a:rPr lang="es-ES" err="1"/>
              <a:t>redirect</a:t>
            </a:r>
            <a:r>
              <a:rPr lang="es-ES"/>
              <a:t>('home')</a:t>
            </a:r>
          </a:p>
          <a:p>
            <a:endParaRPr lang="es-ES"/>
          </a:p>
          <a:p>
            <a:r>
              <a:rPr lang="es-ES" err="1"/>
              <a:t>def</a:t>
            </a:r>
            <a:r>
              <a:rPr lang="es-ES"/>
              <a:t> </a:t>
            </a:r>
            <a:r>
              <a:rPr lang="es-ES" err="1"/>
              <a:t>signin</a:t>
            </a:r>
            <a:r>
              <a:rPr lang="es-ES"/>
              <a:t>(</a:t>
            </a:r>
            <a:r>
              <a:rPr lang="es-ES" err="1"/>
              <a:t>request</a:t>
            </a:r>
            <a:r>
              <a:rPr lang="es-ES"/>
              <a:t>):</a:t>
            </a:r>
          </a:p>
          <a:p>
            <a:r>
              <a:rPr lang="es-ES"/>
              <a:t>    </a:t>
            </a:r>
            <a:r>
              <a:rPr lang="es-ES" err="1"/>
              <a:t>if</a:t>
            </a:r>
            <a:r>
              <a:rPr lang="es-ES"/>
              <a:t> </a:t>
            </a:r>
            <a:r>
              <a:rPr lang="es-ES" err="1"/>
              <a:t>request.method</a:t>
            </a:r>
            <a:r>
              <a:rPr lang="es-ES"/>
              <a:t> == 'GET':</a:t>
            </a:r>
          </a:p>
          <a:p>
            <a:r>
              <a:rPr lang="es-ES"/>
              <a:t>        </a:t>
            </a:r>
            <a:r>
              <a:rPr lang="es-ES" err="1"/>
              <a:t>return</a:t>
            </a:r>
            <a:r>
              <a:rPr lang="es-ES"/>
              <a:t> render(</a:t>
            </a:r>
            <a:r>
              <a:rPr lang="es-ES" err="1"/>
              <a:t>request</a:t>
            </a:r>
            <a:r>
              <a:rPr lang="es-ES"/>
              <a:t>, 'signin.html', </a:t>
            </a:r>
          </a:p>
          <a:p>
            <a:r>
              <a:rPr lang="es-ES"/>
              <a:t>                  {'</a:t>
            </a:r>
            <a:r>
              <a:rPr lang="es-ES" err="1"/>
              <a:t>form</a:t>
            </a:r>
            <a:r>
              <a:rPr lang="es-ES"/>
              <a:t>': </a:t>
            </a:r>
            <a:r>
              <a:rPr lang="es-ES" err="1"/>
              <a:t>AuthenticationForm</a:t>
            </a:r>
            <a:r>
              <a:rPr lang="es-ES"/>
              <a:t>})</a:t>
            </a:r>
          </a:p>
          <a:p>
            <a:r>
              <a:rPr lang="es-ES"/>
              <a:t>    </a:t>
            </a:r>
            <a:r>
              <a:rPr lang="es-ES" err="1"/>
              <a:t>else</a:t>
            </a:r>
            <a:r>
              <a:rPr lang="es-ES"/>
              <a:t>:</a:t>
            </a:r>
          </a:p>
          <a:p>
            <a:r>
              <a:rPr lang="es-ES"/>
              <a:t>        </a:t>
            </a:r>
            <a:r>
              <a:rPr lang="es-ES" err="1"/>
              <a:t>user</a:t>
            </a:r>
            <a:r>
              <a:rPr lang="es-ES"/>
              <a:t> = </a:t>
            </a:r>
            <a:r>
              <a:rPr lang="es-ES" err="1"/>
              <a:t>authenticate</a:t>
            </a:r>
            <a:r>
              <a:rPr lang="es-ES"/>
              <a:t>(</a:t>
            </a:r>
            <a:r>
              <a:rPr lang="es-ES" err="1"/>
              <a:t>request</a:t>
            </a:r>
            <a:r>
              <a:rPr lang="es-ES"/>
              <a:t>, </a:t>
            </a:r>
            <a:r>
              <a:rPr lang="es-ES" err="1"/>
              <a:t>username</a:t>
            </a:r>
            <a:r>
              <a:rPr lang="es-ES"/>
              <a:t>=</a:t>
            </a:r>
            <a:r>
              <a:rPr lang="es-ES" err="1"/>
              <a:t>request.POST</a:t>
            </a:r>
            <a:r>
              <a:rPr lang="es-ES"/>
              <a:t>['</a:t>
            </a:r>
            <a:r>
              <a:rPr lang="es-ES" err="1"/>
              <a:t>username</a:t>
            </a:r>
            <a:r>
              <a:rPr lang="es-ES"/>
              <a:t>'],</a:t>
            </a:r>
          </a:p>
          <a:p>
            <a:r>
              <a:rPr lang="es-ES"/>
              <a:t>                      </a:t>
            </a:r>
            <a:r>
              <a:rPr lang="es-ES" err="1"/>
              <a:t>password</a:t>
            </a:r>
            <a:r>
              <a:rPr lang="es-ES"/>
              <a:t>=</a:t>
            </a:r>
            <a:r>
              <a:rPr lang="es-ES" err="1"/>
              <a:t>request.POST</a:t>
            </a:r>
            <a:r>
              <a:rPr lang="es-ES"/>
              <a:t>['</a:t>
            </a:r>
            <a:r>
              <a:rPr lang="es-ES" err="1"/>
              <a:t>password</a:t>
            </a:r>
            <a:r>
              <a:rPr lang="es-ES"/>
              <a:t>'])</a:t>
            </a:r>
          </a:p>
          <a:p>
            <a:r>
              <a:rPr lang="es-ES"/>
              <a:t>        </a:t>
            </a:r>
            <a:r>
              <a:rPr lang="es-ES" err="1"/>
              <a:t>if</a:t>
            </a:r>
            <a:r>
              <a:rPr lang="es-ES"/>
              <a:t> </a:t>
            </a:r>
            <a:r>
              <a:rPr lang="es-ES" err="1"/>
              <a:t>user</a:t>
            </a:r>
            <a:r>
              <a:rPr lang="es-ES"/>
              <a:t> </a:t>
            </a:r>
            <a:r>
              <a:rPr lang="es-ES" err="1"/>
              <a:t>is</a:t>
            </a:r>
            <a:r>
              <a:rPr lang="es-ES"/>
              <a:t> </a:t>
            </a:r>
            <a:r>
              <a:rPr lang="es-ES" err="1"/>
              <a:t>None</a:t>
            </a:r>
            <a:r>
              <a:rPr lang="es-ES"/>
              <a:t>:</a:t>
            </a:r>
          </a:p>
          <a:p>
            <a:r>
              <a:rPr lang="es-ES"/>
              <a:t>              </a:t>
            </a:r>
            <a:r>
              <a:rPr lang="es-ES" err="1"/>
              <a:t>return</a:t>
            </a:r>
            <a:r>
              <a:rPr lang="es-ES"/>
              <a:t> render(</a:t>
            </a:r>
            <a:r>
              <a:rPr lang="es-ES" err="1"/>
              <a:t>request</a:t>
            </a:r>
            <a:r>
              <a:rPr lang="es-ES"/>
              <a:t>, 'signin.html', {</a:t>
            </a:r>
          </a:p>
          <a:p>
            <a:r>
              <a:rPr lang="es-ES"/>
              <a:t>                  '</a:t>
            </a:r>
            <a:r>
              <a:rPr lang="es-ES" err="1"/>
              <a:t>form</a:t>
            </a:r>
            <a:r>
              <a:rPr lang="es-ES"/>
              <a:t>': </a:t>
            </a:r>
            <a:r>
              <a:rPr lang="es-ES" err="1"/>
              <a:t>AuthenticationForm</a:t>
            </a:r>
            <a:r>
              <a:rPr lang="es-ES"/>
              <a:t>,</a:t>
            </a:r>
          </a:p>
          <a:p>
            <a:r>
              <a:rPr lang="es-ES"/>
              <a:t>                  'error':'</a:t>
            </a:r>
            <a:r>
              <a:rPr lang="es-ES" err="1"/>
              <a:t>Username</a:t>
            </a:r>
            <a:r>
              <a:rPr lang="es-ES"/>
              <a:t> </a:t>
            </a:r>
            <a:r>
              <a:rPr lang="es-ES" err="1"/>
              <a:t>or</a:t>
            </a:r>
            <a:r>
              <a:rPr lang="es-ES"/>
              <a:t> </a:t>
            </a:r>
            <a:r>
              <a:rPr lang="es-ES" err="1"/>
              <a:t>password</a:t>
            </a:r>
            <a:r>
              <a:rPr lang="es-ES"/>
              <a:t> </a:t>
            </a:r>
            <a:r>
              <a:rPr lang="es-ES" err="1"/>
              <a:t>is</a:t>
            </a:r>
            <a:r>
              <a:rPr lang="es-ES"/>
              <a:t> </a:t>
            </a:r>
            <a:r>
              <a:rPr lang="es-ES" err="1"/>
              <a:t>incorrect</a:t>
            </a:r>
            <a:r>
              <a:rPr lang="es-ES"/>
              <a:t>'</a:t>
            </a:r>
          </a:p>
          <a:p>
            <a:r>
              <a:rPr lang="es-ES"/>
              <a:t>                  })</a:t>
            </a:r>
          </a:p>
          <a:p>
            <a:r>
              <a:rPr lang="es-ES"/>
              <a:t>        </a:t>
            </a:r>
            <a:r>
              <a:rPr lang="es-ES" err="1"/>
              <a:t>else</a:t>
            </a:r>
            <a:r>
              <a:rPr lang="es-ES"/>
              <a:t>:</a:t>
            </a:r>
          </a:p>
          <a:p>
            <a:r>
              <a:rPr lang="es-ES"/>
              <a:t>            </a:t>
            </a:r>
            <a:r>
              <a:rPr lang="es-ES" err="1"/>
              <a:t>login</a:t>
            </a:r>
            <a:r>
              <a:rPr lang="es-ES"/>
              <a:t>(</a:t>
            </a:r>
            <a:r>
              <a:rPr lang="es-ES" err="1"/>
              <a:t>request</a:t>
            </a:r>
            <a:r>
              <a:rPr lang="es-ES"/>
              <a:t>, </a:t>
            </a:r>
            <a:r>
              <a:rPr lang="es-ES" err="1"/>
              <a:t>user</a:t>
            </a:r>
            <a:r>
              <a:rPr lang="es-ES"/>
              <a:t>)</a:t>
            </a:r>
          </a:p>
          <a:p>
            <a:r>
              <a:rPr lang="es-ES"/>
              <a:t>            </a:t>
            </a:r>
            <a:r>
              <a:rPr lang="es-ES" err="1"/>
              <a:t>return</a:t>
            </a:r>
            <a:r>
              <a:rPr lang="es-ES"/>
              <a:t> </a:t>
            </a:r>
            <a:r>
              <a:rPr lang="es-ES" err="1"/>
              <a:t>redirect</a:t>
            </a:r>
            <a:r>
              <a:rPr lang="es-ES"/>
              <a:t>('</a:t>
            </a:r>
            <a:r>
              <a:rPr lang="es-ES" err="1"/>
              <a:t>tasks</a:t>
            </a:r>
            <a:r>
              <a:rPr lang="es-ES"/>
              <a:t>')</a:t>
            </a:r>
          </a:p>
          <a:p>
            <a:r>
              <a:rPr lang="es-ES"/>
              <a:t>    </a:t>
            </a:r>
          </a:p>
          <a:p>
            <a:endParaRPr lang="es-ES"/>
          </a:p>
          <a:p>
            <a:r>
              <a:rPr lang="es-ES"/>
              <a:t>--create_task.html</a:t>
            </a:r>
          </a:p>
          <a:p>
            <a:r>
              <a:rPr lang="es-ES"/>
              <a:t>{% </a:t>
            </a:r>
            <a:r>
              <a:rPr lang="es-ES" err="1"/>
              <a:t>extends</a:t>
            </a:r>
            <a:r>
              <a:rPr lang="es-ES"/>
              <a:t> 'base.html' %}</a:t>
            </a:r>
          </a:p>
          <a:p>
            <a:endParaRPr lang="es-ES"/>
          </a:p>
          <a:p>
            <a:r>
              <a:rPr lang="es-ES"/>
              <a:t>{% block </a:t>
            </a:r>
            <a:r>
              <a:rPr lang="es-ES" err="1"/>
              <a:t>content</a:t>
            </a:r>
            <a:r>
              <a:rPr lang="es-ES"/>
              <a:t> %}</a:t>
            </a:r>
          </a:p>
          <a:p>
            <a:r>
              <a:rPr lang="es-ES"/>
              <a:t>    &lt;h1&gt;</a:t>
            </a:r>
            <a:r>
              <a:rPr lang="es-ES" err="1"/>
              <a:t>Create</a:t>
            </a:r>
            <a:r>
              <a:rPr lang="es-ES"/>
              <a:t> </a:t>
            </a:r>
            <a:r>
              <a:rPr lang="es-ES" err="1"/>
              <a:t>task</a:t>
            </a:r>
            <a:r>
              <a:rPr lang="es-ES"/>
              <a:t>&lt;/h1&gt;</a:t>
            </a:r>
          </a:p>
          <a:p>
            <a:r>
              <a:rPr lang="es-ES"/>
              <a:t>    {{error}}</a:t>
            </a:r>
          </a:p>
          <a:p>
            <a:r>
              <a:rPr lang="es-ES"/>
              <a:t>    &lt;</a:t>
            </a:r>
            <a:r>
              <a:rPr lang="es-ES" err="1"/>
              <a:t>form</a:t>
            </a:r>
            <a:r>
              <a:rPr lang="es-ES"/>
              <a:t> </a:t>
            </a:r>
            <a:r>
              <a:rPr lang="es-ES" err="1"/>
              <a:t>action</a:t>
            </a:r>
            <a:r>
              <a:rPr lang="es-ES"/>
              <a:t>="/</a:t>
            </a:r>
            <a:r>
              <a:rPr lang="es-ES" err="1"/>
              <a:t>tasks</a:t>
            </a:r>
            <a:r>
              <a:rPr lang="es-ES"/>
              <a:t>/</a:t>
            </a:r>
            <a:r>
              <a:rPr lang="es-ES" err="1"/>
              <a:t>create</a:t>
            </a:r>
            <a:r>
              <a:rPr lang="es-ES"/>
              <a:t>/" </a:t>
            </a:r>
            <a:r>
              <a:rPr lang="es-ES" err="1"/>
              <a:t>method</a:t>
            </a:r>
            <a:r>
              <a:rPr lang="es-ES"/>
              <a:t>="POST"&gt;</a:t>
            </a:r>
          </a:p>
          <a:p>
            <a:r>
              <a:rPr lang="es-ES"/>
              <a:t>        {% </a:t>
            </a:r>
            <a:r>
              <a:rPr lang="es-ES" err="1"/>
              <a:t>csrf_token</a:t>
            </a:r>
            <a:r>
              <a:rPr lang="es-ES"/>
              <a:t> %}</a:t>
            </a:r>
          </a:p>
          <a:p>
            <a:r>
              <a:rPr lang="es-ES"/>
              <a:t>        {{</a:t>
            </a:r>
            <a:r>
              <a:rPr lang="es-ES" err="1"/>
              <a:t>form.as_p</a:t>
            </a:r>
            <a:r>
              <a:rPr lang="es-ES"/>
              <a:t>}}</a:t>
            </a:r>
          </a:p>
          <a:p>
            <a:r>
              <a:rPr lang="es-ES"/>
              <a:t>        &lt;</a:t>
            </a:r>
            <a:r>
              <a:rPr lang="es-ES" err="1"/>
              <a:t>button</a:t>
            </a:r>
            <a:r>
              <a:rPr lang="es-ES"/>
              <a:t>&gt;</a:t>
            </a:r>
            <a:r>
              <a:rPr lang="es-ES" err="1"/>
              <a:t>Save</a:t>
            </a:r>
            <a:r>
              <a:rPr lang="es-ES"/>
              <a:t>&lt;/</a:t>
            </a:r>
            <a:r>
              <a:rPr lang="es-ES" err="1"/>
              <a:t>button</a:t>
            </a:r>
            <a:r>
              <a:rPr lang="es-ES"/>
              <a:t>&gt;</a:t>
            </a:r>
          </a:p>
          <a:p>
            <a:r>
              <a:rPr lang="es-ES"/>
              <a:t>    &lt;/</a:t>
            </a:r>
            <a:r>
              <a:rPr lang="es-ES" err="1"/>
              <a:t>form</a:t>
            </a:r>
            <a:r>
              <a:rPr lang="es-ES"/>
              <a:t>&gt;</a:t>
            </a:r>
          </a:p>
          <a:p>
            <a:r>
              <a:rPr lang="es-ES"/>
              <a:t>{% </a:t>
            </a:r>
            <a:r>
              <a:rPr lang="es-ES" err="1"/>
              <a:t>endblock</a:t>
            </a:r>
            <a:r>
              <a:rPr lang="es-ES"/>
              <a:t> %}</a:t>
            </a:r>
          </a:p>
          <a:p>
            <a:endParaRPr lang="es-ES"/>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CB2ECC-6EF9-4B65-8CE7-04173D03777D}" type="slidenum">
              <a:rPr kumimoji="0" lang="es-E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s-E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9435055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CB2ECC-6EF9-4B65-8CE7-04173D03777D}" type="slidenum">
              <a:rPr kumimoji="0" lang="es-E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s-E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3724058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a:t>--views.py</a:t>
            </a:r>
          </a:p>
          <a:p>
            <a:r>
              <a:rPr lang="es-ES" err="1"/>
              <a:t>from</a:t>
            </a:r>
            <a:r>
              <a:rPr lang="es-ES"/>
              <a:t> </a:t>
            </a:r>
            <a:r>
              <a:rPr lang="es-ES" err="1"/>
              <a:t>django.shortcuts</a:t>
            </a:r>
            <a:r>
              <a:rPr lang="es-ES"/>
              <a:t> </a:t>
            </a:r>
            <a:r>
              <a:rPr lang="es-ES" err="1"/>
              <a:t>import</a:t>
            </a:r>
            <a:r>
              <a:rPr lang="es-ES"/>
              <a:t> render, </a:t>
            </a:r>
            <a:r>
              <a:rPr lang="es-ES" err="1"/>
              <a:t>redirect</a:t>
            </a:r>
            <a:endParaRPr lang="es-ES"/>
          </a:p>
          <a:p>
            <a:r>
              <a:rPr lang="es-ES" err="1"/>
              <a:t>from</a:t>
            </a:r>
            <a:r>
              <a:rPr lang="es-ES"/>
              <a:t> </a:t>
            </a:r>
            <a:r>
              <a:rPr lang="es-ES" err="1"/>
              <a:t>django.contrib.auth.forms</a:t>
            </a:r>
            <a:r>
              <a:rPr lang="es-ES"/>
              <a:t> </a:t>
            </a:r>
            <a:r>
              <a:rPr lang="es-ES" err="1"/>
              <a:t>import</a:t>
            </a:r>
            <a:r>
              <a:rPr lang="es-ES"/>
              <a:t> </a:t>
            </a:r>
            <a:r>
              <a:rPr lang="es-ES" err="1"/>
              <a:t>UserCreationForm</a:t>
            </a:r>
            <a:endParaRPr lang="es-ES"/>
          </a:p>
          <a:p>
            <a:r>
              <a:rPr lang="es-ES" err="1"/>
              <a:t>from</a:t>
            </a:r>
            <a:r>
              <a:rPr lang="es-ES"/>
              <a:t> </a:t>
            </a:r>
            <a:r>
              <a:rPr lang="es-ES" err="1"/>
              <a:t>django.contrib.auth.forms</a:t>
            </a:r>
            <a:r>
              <a:rPr lang="es-ES"/>
              <a:t> </a:t>
            </a:r>
            <a:r>
              <a:rPr lang="es-ES" err="1"/>
              <a:t>import</a:t>
            </a:r>
            <a:r>
              <a:rPr lang="es-ES"/>
              <a:t> </a:t>
            </a:r>
            <a:r>
              <a:rPr lang="es-ES" err="1"/>
              <a:t>AuthenticationForm</a:t>
            </a:r>
            <a:endParaRPr lang="es-ES"/>
          </a:p>
          <a:p>
            <a:r>
              <a:rPr lang="es-ES" err="1"/>
              <a:t>from</a:t>
            </a:r>
            <a:r>
              <a:rPr lang="es-ES"/>
              <a:t> </a:t>
            </a:r>
            <a:r>
              <a:rPr lang="es-ES" err="1"/>
              <a:t>django.contrib.auth.models</a:t>
            </a:r>
            <a:r>
              <a:rPr lang="es-ES"/>
              <a:t> </a:t>
            </a:r>
            <a:r>
              <a:rPr lang="es-ES" err="1"/>
              <a:t>import</a:t>
            </a:r>
            <a:r>
              <a:rPr lang="es-ES"/>
              <a:t> </a:t>
            </a:r>
            <a:r>
              <a:rPr lang="es-ES" err="1"/>
              <a:t>User</a:t>
            </a:r>
            <a:endParaRPr lang="es-ES"/>
          </a:p>
          <a:p>
            <a:r>
              <a:rPr lang="es-ES" err="1"/>
              <a:t>from</a:t>
            </a:r>
            <a:r>
              <a:rPr lang="es-ES"/>
              <a:t> </a:t>
            </a:r>
            <a:r>
              <a:rPr lang="es-ES" err="1"/>
              <a:t>django.contrib.auth</a:t>
            </a:r>
            <a:r>
              <a:rPr lang="es-ES"/>
              <a:t> </a:t>
            </a:r>
            <a:r>
              <a:rPr lang="es-ES" err="1"/>
              <a:t>import</a:t>
            </a:r>
            <a:r>
              <a:rPr lang="es-ES"/>
              <a:t> </a:t>
            </a:r>
            <a:r>
              <a:rPr lang="es-ES" err="1"/>
              <a:t>login,logout</a:t>
            </a:r>
            <a:r>
              <a:rPr lang="es-ES"/>
              <a:t>, </a:t>
            </a:r>
            <a:r>
              <a:rPr lang="es-ES" err="1"/>
              <a:t>authenticate</a:t>
            </a:r>
            <a:endParaRPr lang="es-ES"/>
          </a:p>
          <a:p>
            <a:r>
              <a:rPr lang="es-ES" err="1"/>
              <a:t>from</a:t>
            </a:r>
            <a:r>
              <a:rPr lang="es-ES"/>
              <a:t> </a:t>
            </a:r>
            <a:r>
              <a:rPr lang="es-ES" err="1"/>
              <a:t>django.db</a:t>
            </a:r>
            <a:r>
              <a:rPr lang="es-ES"/>
              <a:t> </a:t>
            </a:r>
            <a:r>
              <a:rPr lang="es-ES" err="1"/>
              <a:t>import</a:t>
            </a:r>
            <a:r>
              <a:rPr lang="es-ES"/>
              <a:t> </a:t>
            </a:r>
            <a:r>
              <a:rPr lang="es-ES" err="1"/>
              <a:t>IntegrityError</a:t>
            </a:r>
            <a:endParaRPr lang="es-ES"/>
          </a:p>
          <a:p>
            <a:r>
              <a:rPr lang="es-ES" err="1"/>
              <a:t>from</a:t>
            </a:r>
            <a:r>
              <a:rPr lang="es-ES"/>
              <a:t> .</a:t>
            </a:r>
            <a:r>
              <a:rPr lang="es-ES" err="1"/>
              <a:t>forms</a:t>
            </a:r>
            <a:r>
              <a:rPr lang="es-ES"/>
              <a:t> </a:t>
            </a:r>
            <a:r>
              <a:rPr lang="es-ES" err="1"/>
              <a:t>import</a:t>
            </a:r>
            <a:r>
              <a:rPr lang="es-ES"/>
              <a:t> </a:t>
            </a:r>
            <a:r>
              <a:rPr lang="es-ES" err="1"/>
              <a:t>TaskForm</a:t>
            </a:r>
            <a:endParaRPr lang="es-ES"/>
          </a:p>
          <a:p>
            <a:r>
              <a:rPr lang="es-ES" err="1"/>
              <a:t>from</a:t>
            </a:r>
            <a:r>
              <a:rPr lang="es-ES"/>
              <a:t> .</a:t>
            </a:r>
            <a:r>
              <a:rPr lang="es-ES" err="1"/>
              <a:t>models</a:t>
            </a:r>
            <a:r>
              <a:rPr lang="es-ES"/>
              <a:t> </a:t>
            </a:r>
            <a:r>
              <a:rPr lang="es-ES" err="1"/>
              <a:t>import</a:t>
            </a:r>
            <a:r>
              <a:rPr lang="es-ES"/>
              <a:t> </a:t>
            </a:r>
            <a:r>
              <a:rPr lang="es-ES" err="1"/>
              <a:t>Task</a:t>
            </a:r>
            <a:endParaRPr lang="es-ES"/>
          </a:p>
          <a:p>
            <a:endParaRPr lang="es-ES"/>
          </a:p>
          <a:p>
            <a:r>
              <a:rPr lang="es-ES" err="1"/>
              <a:t>def</a:t>
            </a:r>
            <a:r>
              <a:rPr lang="es-ES"/>
              <a:t> home(</a:t>
            </a:r>
            <a:r>
              <a:rPr lang="es-ES" err="1"/>
              <a:t>request</a:t>
            </a:r>
            <a:r>
              <a:rPr lang="es-ES"/>
              <a:t>):</a:t>
            </a:r>
          </a:p>
          <a:p>
            <a:r>
              <a:rPr lang="es-ES"/>
              <a:t>    </a:t>
            </a:r>
            <a:r>
              <a:rPr lang="es-ES" err="1"/>
              <a:t>return</a:t>
            </a:r>
            <a:r>
              <a:rPr lang="es-ES"/>
              <a:t> render(</a:t>
            </a:r>
            <a:r>
              <a:rPr lang="es-ES" err="1"/>
              <a:t>request</a:t>
            </a:r>
            <a:r>
              <a:rPr lang="es-ES"/>
              <a:t>, "home.html")</a:t>
            </a:r>
          </a:p>
          <a:p>
            <a:endParaRPr lang="es-ES"/>
          </a:p>
          <a:p>
            <a:r>
              <a:rPr lang="es-ES" err="1"/>
              <a:t>def</a:t>
            </a:r>
            <a:r>
              <a:rPr lang="es-ES"/>
              <a:t> </a:t>
            </a:r>
            <a:r>
              <a:rPr lang="es-ES" err="1"/>
              <a:t>signup</a:t>
            </a:r>
            <a:r>
              <a:rPr lang="es-ES"/>
              <a:t>(</a:t>
            </a:r>
            <a:r>
              <a:rPr lang="es-ES" err="1"/>
              <a:t>request</a:t>
            </a:r>
            <a:r>
              <a:rPr lang="es-ES"/>
              <a:t>):</a:t>
            </a:r>
          </a:p>
          <a:p>
            <a:r>
              <a:rPr lang="es-ES"/>
              <a:t>    </a:t>
            </a:r>
            <a:r>
              <a:rPr lang="es-ES" err="1"/>
              <a:t>if</a:t>
            </a:r>
            <a:r>
              <a:rPr lang="es-ES"/>
              <a:t> </a:t>
            </a:r>
            <a:r>
              <a:rPr lang="es-ES" err="1"/>
              <a:t>request.method</a:t>
            </a:r>
            <a:r>
              <a:rPr lang="es-ES"/>
              <a:t> == "GET":</a:t>
            </a:r>
          </a:p>
          <a:p>
            <a:r>
              <a:rPr lang="es-ES"/>
              <a:t>        </a:t>
            </a:r>
            <a:r>
              <a:rPr lang="es-ES" err="1"/>
              <a:t>return</a:t>
            </a:r>
            <a:r>
              <a:rPr lang="es-ES"/>
              <a:t> render(</a:t>
            </a:r>
            <a:r>
              <a:rPr lang="es-ES" err="1"/>
              <a:t>request</a:t>
            </a:r>
            <a:r>
              <a:rPr lang="es-ES"/>
              <a:t>, "signup.html", {"</a:t>
            </a:r>
            <a:r>
              <a:rPr lang="es-ES" err="1"/>
              <a:t>form</a:t>
            </a:r>
            <a:r>
              <a:rPr lang="es-ES"/>
              <a:t>": </a:t>
            </a:r>
            <a:r>
              <a:rPr lang="es-ES" err="1"/>
              <a:t>UserCreationForm</a:t>
            </a:r>
            <a:r>
              <a:rPr lang="es-ES"/>
              <a:t>})</a:t>
            </a:r>
          </a:p>
          <a:p>
            <a:r>
              <a:rPr lang="es-ES"/>
              <a:t>    </a:t>
            </a:r>
            <a:r>
              <a:rPr lang="es-ES" err="1"/>
              <a:t>else</a:t>
            </a:r>
            <a:r>
              <a:rPr lang="es-ES"/>
              <a:t>:</a:t>
            </a:r>
          </a:p>
          <a:p>
            <a:r>
              <a:rPr lang="es-ES"/>
              <a:t>        </a:t>
            </a:r>
            <a:r>
              <a:rPr lang="es-ES" err="1"/>
              <a:t>if</a:t>
            </a:r>
            <a:r>
              <a:rPr lang="es-ES"/>
              <a:t> </a:t>
            </a:r>
            <a:r>
              <a:rPr lang="es-ES" err="1"/>
              <a:t>request.POST</a:t>
            </a:r>
            <a:r>
              <a:rPr lang="es-ES"/>
              <a:t>["password1"] == </a:t>
            </a:r>
            <a:r>
              <a:rPr lang="es-ES" err="1"/>
              <a:t>request.POST</a:t>
            </a:r>
            <a:r>
              <a:rPr lang="es-ES"/>
              <a:t>["password2"]:</a:t>
            </a:r>
          </a:p>
          <a:p>
            <a:r>
              <a:rPr lang="es-ES"/>
              <a:t>            try:</a:t>
            </a:r>
          </a:p>
          <a:p>
            <a:r>
              <a:rPr lang="es-ES"/>
              <a:t>                </a:t>
            </a:r>
            <a:r>
              <a:rPr lang="es-ES" err="1"/>
              <a:t>user</a:t>
            </a:r>
            <a:r>
              <a:rPr lang="es-ES"/>
              <a:t> = </a:t>
            </a:r>
            <a:r>
              <a:rPr lang="es-ES" err="1"/>
              <a:t>User.objects.create_user</a:t>
            </a:r>
            <a:r>
              <a:rPr lang="es-ES"/>
              <a:t>(</a:t>
            </a:r>
          </a:p>
          <a:p>
            <a:r>
              <a:rPr lang="es-ES"/>
              <a:t>                    </a:t>
            </a:r>
            <a:r>
              <a:rPr lang="es-ES" err="1"/>
              <a:t>username</a:t>
            </a:r>
            <a:r>
              <a:rPr lang="es-ES"/>
              <a:t>=</a:t>
            </a:r>
            <a:r>
              <a:rPr lang="es-ES" err="1"/>
              <a:t>request.POST</a:t>
            </a:r>
            <a:r>
              <a:rPr lang="es-ES"/>
              <a:t>["</a:t>
            </a:r>
            <a:r>
              <a:rPr lang="es-ES" err="1"/>
              <a:t>username</a:t>
            </a:r>
            <a:r>
              <a:rPr lang="es-ES"/>
              <a:t>"],</a:t>
            </a:r>
          </a:p>
          <a:p>
            <a:r>
              <a:rPr lang="es-ES"/>
              <a:t>                    </a:t>
            </a:r>
            <a:r>
              <a:rPr lang="es-ES" err="1"/>
              <a:t>password</a:t>
            </a:r>
            <a:r>
              <a:rPr lang="es-ES"/>
              <a:t>=</a:t>
            </a:r>
            <a:r>
              <a:rPr lang="es-ES" err="1"/>
              <a:t>request.POST</a:t>
            </a:r>
            <a:r>
              <a:rPr lang="es-ES"/>
              <a:t>["password1"],</a:t>
            </a:r>
          </a:p>
          <a:p>
            <a:r>
              <a:rPr lang="es-ES"/>
              <a:t>                )</a:t>
            </a:r>
          </a:p>
          <a:p>
            <a:r>
              <a:rPr lang="es-ES"/>
              <a:t>                </a:t>
            </a:r>
            <a:r>
              <a:rPr lang="es-ES" err="1"/>
              <a:t>user.save</a:t>
            </a:r>
            <a:r>
              <a:rPr lang="es-ES"/>
              <a:t>()</a:t>
            </a:r>
          </a:p>
          <a:p>
            <a:r>
              <a:rPr lang="es-ES"/>
              <a:t>                </a:t>
            </a:r>
            <a:r>
              <a:rPr lang="es-ES" err="1"/>
              <a:t>login</a:t>
            </a:r>
            <a:r>
              <a:rPr lang="es-ES"/>
              <a:t>(</a:t>
            </a:r>
            <a:r>
              <a:rPr lang="es-ES" err="1"/>
              <a:t>request</a:t>
            </a:r>
            <a:r>
              <a:rPr lang="es-ES"/>
              <a:t>, </a:t>
            </a:r>
            <a:r>
              <a:rPr lang="es-ES" err="1"/>
              <a:t>user</a:t>
            </a:r>
            <a:r>
              <a:rPr lang="es-ES"/>
              <a:t>)</a:t>
            </a:r>
          </a:p>
          <a:p>
            <a:r>
              <a:rPr lang="es-ES"/>
              <a:t>                </a:t>
            </a:r>
            <a:r>
              <a:rPr lang="es-ES" err="1"/>
              <a:t>return</a:t>
            </a:r>
            <a:r>
              <a:rPr lang="es-ES"/>
              <a:t> </a:t>
            </a:r>
            <a:r>
              <a:rPr lang="es-ES" err="1"/>
              <a:t>redirect</a:t>
            </a:r>
            <a:r>
              <a:rPr lang="es-ES"/>
              <a:t>('</a:t>
            </a:r>
            <a:r>
              <a:rPr lang="es-ES" err="1"/>
              <a:t>tasks</a:t>
            </a:r>
            <a:r>
              <a:rPr lang="es-ES"/>
              <a:t>')</a:t>
            </a:r>
          </a:p>
          <a:p>
            <a:r>
              <a:rPr lang="es-ES"/>
              <a:t>            </a:t>
            </a:r>
            <a:r>
              <a:rPr lang="es-ES" err="1"/>
              <a:t>except</a:t>
            </a:r>
            <a:r>
              <a:rPr lang="es-ES"/>
              <a:t> </a:t>
            </a:r>
            <a:r>
              <a:rPr lang="es-ES" err="1"/>
              <a:t>IntegrityError</a:t>
            </a:r>
            <a:r>
              <a:rPr lang="es-ES"/>
              <a:t>:</a:t>
            </a:r>
          </a:p>
          <a:p>
            <a:r>
              <a:rPr lang="es-ES"/>
              <a:t>                </a:t>
            </a:r>
            <a:r>
              <a:rPr lang="es-ES" err="1"/>
              <a:t>return</a:t>
            </a:r>
            <a:r>
              <a:rPr lang="es-ES"/>
              <a:t> render(</a:t>
            </a:r>
          </a:p>
          <a:p>
            <a:r>
              <a:rPr lang="es-ES"/>
              <a:t>                    </a:t>
            </a:r>
            <a:r>
              <a:rPr lang="es-ES" err="1"/>
              <a:t>request</a:t>
            </a:r>
            <a:r>
              <a:rPr lang="es-ES"/>
              <a:t>,</a:t>
            </a:r>
          </a:p>
          <a:p>
            <a:r>
              <a:rPr lang="es-ES"/>
              <a:t>                    "signup.html",</a:t>
            </a:r>
          </a:p>
          <a:p>
            <a:r>
              <a:rPr lang="es-ES"/>
              <a:t>                    {"</a:t>
            </a:r>
            <a:r>
              <a:rPr lang="es-ES" err="1"/>
              <a:t>form</a:t>
            </a:r>
            <a:r>
              <a:rPr lang="es-ES"/>
              <a:t>": </a:t>
            </a:r>
            <a:r>
              <a:rPr lang="es-ES" err="1"/>
              <a:t>UserCreationForm</a:t>
            </a:r>
            <a:r>
              <a:rPr lang="es-ES"/>
              <a:t>, "error": "</a:t>
            </a:r>
            <a:r>
              <a:rPr lang="es-ES" err="1"/>
              <a:t>Username</a:t>
            </a:r>
            <a:r>
              <a:rPr lang="es-ES"/>
              <a:t> </a:t>
            </a:r>
            <a:r>
              <a:rPr lang="es-ES" err="1"/>
              <a:t>already</a:t>
            </a:r>
            <a:r>
              <a:rPr lang="es-ES"/>
              <a:t> </a:t>
            </a:r>
            <a:r>
              <a:rPr lang="es-ES" err="1"/>
              <a:t>exists</a:t>
            </a:r>
            <a:r>
              <a:rPr lang="es-ES"/>
              <a:t>"},</a:t>
            </a:r>
          </a:p>
          <a:p>
            <a:r>
              <a:rPr lang="es-ES"/>
              <a:t>                )</a:t>
            </a:r>
          </a:p>
          <a:p>
            <a:r>
              <a:rPr lang="es-ES"/>
              <a:t>        </a:t>
            </a:r>
            <a:r>
              <a:rPr lang="es-ES" err="1"/>
              <a:t>return</a:t>
            </a:r>
            <a:r>
              <a:rPr lang="es-ES"/>
              <a:t> render(</a:t>
            </a:r>
          </a:p>
          <a:p>
            <a:r>
              <a:rPr lang="es-ES"/>
              <a:t>            </a:t>
            </a:r>
            <a:r>
              <a:rPr lang="es-ES" err="1"/>
              <a:t>request</a:t>
            </a:r>
            <a:r>
              <a:rPr lang="es-ES"/>
              <a:t>,</a:t>
            </a:r>
          </a:p>
          <a:p>
            <a:r>
              <a:rPr lang="es-ES"/>
              <a:t>            "signup.html",</a:t>
            </a:r>
          </a:p>
          <a:p>
            <a:r>
              <a:rPr lang="es-ES"/>
              <a:t>            {"</a:t>
            </a:r>
            <a:r>
              <a:rPr lang="es-ES" err="1"/>
              <a:t>form</a:t>
            </a:r>
            <a:r>
              <a:rPr lang="es-ES"/>
              <a:t>": </a:t>
            </a:r>
            <a:r>
              <a:rPr lang="es-ES" err="1"/>
              <a:t>UserCreationForm</a:t>
            </a:r>
            <a:r>
              <a:rPr lang="es-ES"/>
              <a:t>, "error": "</a:t>
            </a:r>
            <a:r>
              <a:rPr lang="es-ES" err="1"/>
              <a:t>Password</a:t>
            </a:r>
            <a:r>
              <a:rPr lang="es-ES"/>
              <a:t> do </a:t>
            </a:r>
            <a:r>
              <a:rPr lang="es-ES" err="1"/>
              <a:t>not</a:t>
            </a:r>
            <a:r>
              <a:rPr lang="es-ES"/>
              <a:t> match"},</a:t>
            </a:r>
          </a:p>
          <a:p>
            <a:r>
              <a:rPr lang="es-ES"/>
              <a:t>        )</a:t>
            </a:r>
          </a:p>
          <a:p>
            <a:endParaRPr lang="es-ES"/>
          </a:p>
          <a:p>
            <a:r>
              <a:rPr lang="es-ES" err="1"/>
              <a:t>def</a:t>
            </a:r>
            <a:r>
              <a:rPr lang="es-ES"/>
              <a:t> </a:t>
            </a:r>
            <a:r>
              <a:rPr lang="es-ES" err="1"/>
              <a:t>tasks</a:t>
            </a:r>
            <a:r>
              <a:rPr lang="es-ES"/>
              <a:t>(</a:t>
            </a:r>
            <a:r>
              <a:rPr lang="es-ES" err="1"/>
              <a:t>request</a:t>
            </a:r>
            <a:r>
              <a:rPr lang="es-ES"/>
              <a:t>):</a:t>
            </a:r>
          </a:p>
          <a:p>
            <a:r>
              <a:rPr lang="es-ES"/>
              <a:t>    </a:t>
            </a:r>
            <a:r>
              <a:rPr lang="es-ES" err="1"/>
              <a:t>tasks</a:t>
            </a:r>
            <a:r>
              <a:rPr lang="es-ES"/>
              <a:t> = </a:t>
            </a:r>
            <a:r>
              <a:rPr lang="es-ES" err="1"/>
              <a:t>Task.objects.all</a:t>
            </a:r>
            <a:r>
              <a:rPr lang="es-ES"/>
              <a:t>()</a:t>
            </a:r>
          </a:p>
          <a:p>
            <a:r>
              <a:rPr lang="es-ES"/>
              <a:t>    </a:t>
            </a:r>
            <a:r>
              <a:rPr lang="es-ES" err="1"/>
              <a:t>return</a:t>
            </a:r>
            <a:r>
              <a:rPr lang="es-ES"/>
              <a:t> render(</a:t>
            </a:r>
            <a:r>
              <a:rPr lang="es-ES" err="1"/>
              <a:t>request</a:t>
            </a:r>
            <a:r>
              <a:rPr lang="es-ES"/>
              <a:t>, 'tasks.html',{'</a:t>
            </a:r>
            <a:r>
              <a:rPr lang="es-ES" err="1"/>
              <a:t>tasks</a:t>
            </a:r>
            <a:r>
              <a:rPr lang="es-ES"/>
              <a:t>':</a:t>
            </a:r>
            <a:r>
              <a:rPr lang="es-ES" err="1"/>
              <a:t>tasks</a:t>
            </a:r>
            <a:r>
              <a:rPr lang="es-ES"/>
              <a:t>})</a:t>
            </a:r>
          </a:p>
          <a:p>
            <a:endParaRPr lang="es-ES"/>
          </a:p>
          <a:p>
            <a:r>
              <a:rPr lang="es-ES" err="1"/>
              <a:t>def</a:t>
            </a:r>
            <a:r>
              <a:rPr lang="es-ES"/>
              <a:t> </a:t>
            </a:r>
            <a:r>
              <a:rPr lang="es-ES" err="1"/>
              <a:t>create_task</a:t>
            </a:r>
            <a:r>
              <a:rPr lang="es-ES"/>
              <a:t>(</a:t>
            </a:r>
            <a:r>
              <a:rPr lang="es-ES" err="1"/>
              <a:t>request</a:t>
            </a:r>
            <a:r>
              <a:rPr lang="es-ES"/>
              <a:t>):</a:t>
            </a:r>
          </a:p>
          <a:p>
            <a:r>
              <a:rPr lang="es-ES"/>
              <a:t>    </a:t>
            </a:r>
            <a:r>
              <a:rPr lang="es-ES" err="1"/>
              <a:t>if</a:t>
            </a:r>
            <a:r>
              <a:rPr lang="es-ES"/>
              <a:t> </a:t>
            </a:r>
            <a:r>
              <a:rPr lang="es-ES" err="1"/>
              <a:t>request.method</a:t>
            </a:r>
            <a:r>
              <a:rPr lang="es-ES"/>
              <a:t> == 'GET':</a:t>
            </a:r>
          </a:p>
          <a:p>
            <a:r>
              <a:rPr lang="es-ES"/>
              <a:t>        </a:t>
            </a:r>
            <a:r>
              <a:rPr lang="es-ES" err="1"/>
              <a:t>return</a:t>
            </a:r>
            <a:r>
              <a:rPr lang="es-ES"/>
              <a:t> render(</a:t>
            </a:r>
            <a:r>
              <a:rPr lang="es-ES" err="1"/>
              <a:t>request</a:t>
            </a:r>
            <a:r>
              <a:rPr lang="es-ES"/>
              <a:t>,"create_task.html",{'</a:t>
            </a:r>
            <a:r>
              <a:rPr lang="es-ES" err="1"/>
              <a:t>form</a:t>
            </a:r>
            <a:r>
              <a:rPr lang="es-ES"/>
              <a:t>': </a:t>
            </a:r>
            <a:r>
              <a:rPr lang="es-ES" err="1"/>
              <a:t>TaskForm</a:t>
            </a:r>
            <a:r>
              <a:rPr lang="es-ES"/>
              <a:t>})</a:t>
            </a:r>
          </a:p>
          <a:p>
            <a:r>
              <a:rPr lang="es-ES"/>
              <a:t>    </a:t>
            </a:r>
            <a:r>
              <a:rPr lang="es-ES" err="1"/>
              <a:t>else</a:t>
            </a:r>
            <a:r>
              <a:rPr lang="es-ES"/>
              <a:t>:</a:t>
            </a:r>
          </a:p>
          <a:p>
            <a:r>
              <a:rPr lang="es-ES"/>
              <a:t>        try:</a:t>
            </a:r>
          </a:p>
          <a:p>
            <a:r>
              <a:rPr lang="es-ES"/>
              <a:t>            </a:t>
            </a:r>
            <a:r>
              <a:rPr lang="es-ES" err="1"/>
              <a:t>form</a:t>
            </a:r>
            <a:r>
              <a:rPr lang="es-ES"/>
              <a:t> = </a:t>
            </a:r>
            <a:r>
              <a:rPr lang="es-ES" err="1"/>
              <a:t>TaskForm</a:t>
            </a:r>
            <a:r>
              <a:rPr lang="es-ES"/>
              <a:t>(</a:t>
            </a:r>
            <a:r>
              <a:rPr lang="es-ES" err="1"/>
              <a:t>request.POST</a:t>
            </a:r>
            <a:r>
              <a:rPr lang="es-ES"/>
              <a:t>)</a:t>
            </a:r>
          </a:p>
          <a:p>
            <a:r>
              <a:rPr lang="es-ES"/>
              <a:t>            </a:t>
            </a:r>
            <a:r>
              <a:rPr lang="es-ES" err="1"/>
              <a:t>new_task</a:t>
            </a:r>
            <a:r>
              <a:rPr lang="es-ES"/>
              <a:t> = </a:t>
            </a:r>
            <a:r>
              <a:rPr lang="es-ES" err="1"/>
              <a:t>form.save</a:t>
            </a:r>
            <a:r>
              <a:rPr lang="es-ES"/>
              <a:t>(</a:t>
            </a:r>
            <a:r>
              <a:rPr lang="es-ES" err="1"/>
              <a:t>commit</a:t>
            </a:r>
            <a:r>
              <a:rPr lang="es-ES"/>
              <a:t>=False)</a:t>
            </a:r>
          </a:p>
          <a:p>
            <a:r>
              <a:rPr lang="es-ES"/>
              <a:t>            </a:t>
            </a:r>
            <a:r>
              <a:rPr lang="es-ES" err="1"/>
              <a:t>new_task.user</a:t>
            </a:r>
            <a:r>
              <a:rPr lang="es-ES"/>
              <a:t> = </a:t>
            </a:r>
            <a:r>
              <a:rPr lang="es-ES" err="1"/>
              <a:t>request.user</a:t>
            </a:r>
            <a:endParaRPr lang="es-ES"/>
          </a:p>
          <a:p>
            <a:r>
              <a:rPr lang="es-ES"/>
              <a:t>            </a:t>
            </a:r>
            <a:r>
              <a:rPr lang="es-ES" err="1"/>
              <a:t>new_task.save</a:t>
            </a:r>
            <a:r>
              <a:rPr lang="es-ES"/>
              <a:t>()</a:t>
            </a:r>
          </a:p>
          <a:p>
            <a:r>
              <a:rPr lang="es-ES"/>
              <a:t>            </a:t>
            </a:r>
            <a:r>
              <a:rPr lang="es-ES" err="1"/>
              <a:t>return</a:t>
            </a:r>
            <a:r>
              <a:rPr lang="es-ES"/>
              <a:t> </a:t>
            </a:r>
            <a:r>
              <a:rPr lang="es-ES" err="1"/>
              <a:t>redirect</a:t>
            </a:r>
            <a:r>
              <a:rPr lang="es-ES"/>
              <a:t>('</a:t>
            </a:r>
            <a:r>
              <a:rPr lang="es-ES" err="1"/>
              <a:t>tasks</a:t>
            </a:r>
            <a:r>
              <a:rPr lang="es-ES"/>
              <a:t>')</a:t>
            </a:r>
          </a:p>
          <a:p>
            <a:r>
              <a:rPr lang="es-ES"/>
              <a:t>        </a:t>
            </a:r>
            <a:r>
              <a:rPr lang="es-ES" err="1"/>
              <a:t>except</a:t>
            </a:r>
            <a:r>
              <a:rPr lang="es-ES"/>
              <a:t> </a:t>
            </a:r>
            <a:r>
              <a:rPr lang="es-ES" err="1"/>
              <a:t>ValueError</a:t>
            </a:r>
            <a:r>
              <a:rPr lang="es-ES"/>
              <a:t>:</a:t>
            </a:r>
          </a:p>
          <a:p>
            <a:r>
              <a:rPr lang="es-ES"/>
              <a:t>            </a:t>
            </a:r>
            <a:r>
              <a:rPr lang="es-ES" err="1"/>
              <a:t>return</a:t>
            </a:r>
            <a:r>
              <a:rPr lang="es-ES"/>
              <a:t> render(</a:t>
            </a:r>
            <a:r>
              <a:rPr lang="es-ES" err="1"/>
              <a:t>request</a:t>
            </a:r>
            <a:r>
              <a:rPr lang="es-ES"/>
              <a:t>,"create_task.html",{</a:t>
            </a:r>
          </a:p>
          <a:p>
            <a:r>
              <a:rPr lang="es-ES"/>
              <a:t>                '</a:t>
            </a:r>
            <a:r>
              <a:rPr lang="es-ES" err="1"/>
              <a:t>form</a:t>
            </a:r>
            <a:r>
              <a:rPr lang="es-ES"/>
              <a:t>': </a:t>
            </a:r>
            <a:r>
              <a:rPr lang="es-ES" err="1"/>
              <a:t>TaskForm</a:t>
            </a:r>
            <a:r>
              <a:rPr lang="es-ES"/>
              <a:t>,</a:t>
            </a:r>
          </a:p>
          <a:p>
            <a:r>
              <a:rPr lang="es-ES"/>
              <a:t>                'error': 'Ingrese tipos de datos correctos'</a:t>
            </a:r>
          </a:p>
          <a:p>
            <a:r>
              <a:rPr lang="es-ES"/>
              <a:t>                })</a:t>
            </a:r>
          </a:p>
          <a:p>
            <a:r>
              <a:rPr lang="es-ES"/>
              <a:t>    </a:t>
            </a:r>
          </a:p>
          <a:p>
            <a:r>
              <a:rPr lang="es-ES" err="1"/>
              <a:t>def</a:t>
            </a:r>
            <a:r>
              <a:rPr lang="es-ES"/>
              <a:t> </a:t>
            </a:r>
            <a:r>
              <a:rPr lang="es-ES" err="1"/>
              <a:t>signout</a:t>
            </a:r>
            <a:r>
              <a:rPr lang="es-ES"/>
              <a:t>(</a:t>
            </a:r>
            <a:r>
              <a:rPr lang="es-ES" err="1"/>
              <a:t>request</a:t>
            </a:r>
            <a:r>
              <a:rPr lang="es-ES"/>
              <a:t>):</a:t>
            </a:r>
          </a:p>
          <a:p>
            <a:r>
              <a:rPr lang="es-ES"/>
              <a:t>    </a:t>
            </a:r>
            <a:r>
              <a:rPr lang="es-ES" err="1"/>
              <a:t>logout</a:t>
            </a:r>
            <a:r>
              <a:rPr lang="es-ES"/>
              <a:t>(</a:t>
            </a:r>
            <a:r>
              <a:rPr lang="es-ES" err="1"/>
              <a:t>request</a:t>
            </a:r>
            <a:r>
              <a:rPr lang="es-ES"/>
              <a:t>)</a:t>
            </a:r>
          </a:p>
          <a:p>
            <a:r>
              <a:rPr lang="es-ES"/>
              <a:t>    </a:t>
            </a:r>
            <a:r>
              <a:rPr lang="es-ES" err="1"/>
              <a:t>return</a:t>
            </a:r>
            <a:r>
              <a:rPr lang="es-ES"/>
              <a:t> </a:t>
            </a:r>
            <a:r>
              <a:rPr lang="es-ES" err="1"/>
              <a:t>redirect</a:t>
            </a:r>
            <a:r>
              <a:rPr lang="es-ES"/>
              <a:t>('home')</a:t>
            </a:r>
          </a:p>
          <a:p>
            <a:endParaRPr lang="es-ES"/>
          </a:p>
          <a:p>
            <a:r>
              <a:rPr lang="es-ES" err="1"/>
              <a:t>def</a:t>
            </a:r>
            <a:r>
              <a:rPr lang="es-ES"/>
              <a:t> </a:t>
            </a:r>
            <a:r>
              <a:rPr lang="es-ES" err="1"/>
              <a:t>signin</a:t>
            </a:r>
            <a:r>
              <a:rPr lang="es-ES"/>
              <a:t>(</a:t>
            </a:r>
            <a:r>
              <a:rPr lang="es-ES" err="1"/>
              <a:t>request</a:t>
            </a:r>
            <a:r>
              <a:rPr lang="es-ES"/>
              <a:t>):</a:t>
            </a:r>
          </a:p>
          <a:p>
            <a:r>
              <a:rPr lang="es-ES"/>
              <a:t>    </a:t>
            </a:r>
            <a:r>
              <a:rPr lang="es-ES" err="1"/>
              <a:t>if</a:t>
            </a:r>
            <a:r>
              <a:rPr lang="es-ES"/>
              <a:t> </a:t>
            </a:r>
            <a:r>
              <a:rPr lang="es-ES" err="1"/>
              <a:t>request.method</a:t>
            </a:r>
            <a:r>
              <a:rPr lang="es-ES"/>
              <a:t> == 'GET':</a:t>
            </a:r>
          </a:p>
          <a:p>
            <a:r>
              <a:rPr lang="es-ES"/>
              <a:t>        </a:t>
            </a:r>
            <a:r>
              <a:rPr lang="es-ES" err="1"/>
              <a:t>return</a:t>
            </a:r>
            <a:r>
              <a:rPr lang="es-ES"/>
              <a:t> render(</a:t>
            </a:r>
            <a:r>
              <a:rPr lang="es-ES" err="1"/>
              <a:t>request</a:t>
            </a:r>
            <a:r>
              <a:rPr lang="es-ES"/>
              <a:t>, 'signin.html', </a:t>
            </a:r>
          </a:p>
          <a:p>
            <a:r>
              <a:rPr lang="es-ES"/>
              <a:t>                  {'</a:t>
            </a:r>
            <a:r>
              <a:rPr lang="es-ES" err="1"/>
              <a:t>form</a:t>
            </a:r>
            <a:r>
              <a:rPr lang="es-ES"/>
              <a:t>': </a:t>
            </a:r>
            <a:r>
              <a:rPr lang="es-ES" err="1"/>
              <a:t>AuthenticationForm</a:t>
            </a:r>
            <a:r>
              <a:rPr lang="es-ES"/>
              <a:t>})</a:t>
            </a:r>
          </a:p>
          <a:p>
            <a:r>
              <a:rPr lang="es-ES"/>
              <a:t>    </a:t>
            </a:r>
            <a:r>
              <a:rPr lang="es-ES" err="1"/>
              <a:t>else</a:t>
            </a:r>
            <a:r>
              <a:rPr lang="es-ES"/>
              <a:t>:</a:t>
            </a:r>
          </a:p>
          <a:p>
            <a:r>
              <a:rPr lang="es-ES"/>
              <a:t>        </a:t>
            </a:r>
            <a:r>
              <a:rPr lang="es-ES" err="1"/>
              <a:t>user</a:t>
            </a:r>
            <a:r>
              <a:rPr lang="es-ES"/>
              <a:t> = </a:t>
            </a:r>
            <a:r>
              <a:rPr lang="es-ES" err="1"/>
              <a:t>authenticate</a:t>
            </a:r>
            <a:r>
              <a:rPr lang="es-ES"/>
              <a:t>(</a:t>
            </a:r>
            <a:r>
              <a:rPr lang="es-ES" err="1"/>
              <a:t>request</a:t>
            </a:r>
            <a:r>
              <a:rPr lang="es-ES"/>
              <a:t>, </a:t>
            </a:r>
            <a:r>
              <a:rPr lang="es-ES" err="1"/>
              <a:t>username</a:t>
            </a:r>
            <a:r>
              <a:rPr lang="es-ES"/>
              <a:t>=</a:t>
            </a:r>
            <a:r>
              <a:rPr lang="es-ES" err="1"/>
              <a:t>request.POST</a:t>
            </a:r>
            <a:r>
              <a:rPr lang="es-ES"/>
              <a:t>['</a:t>
            </a:r>
            <a:r>
              <a:rPr lang="es-ES" err="1"/>
              <a:t>username</a:t>
            </a:r>
            <a:r>
              <a:rPr lang="es-ES"/>
              <a:t>'],</a:t>
            </a:r>
          </a:p>
          <a:p>
            <a:r>
              <a:rPr lang="es-ES"/>
              <a:t>                      </a:t>
            </a:r>
            <a:r>
              <a:rPr lang="es-ES" err="1"/>
              <a:t>password</a:t>
            </a:r>
            <a:r>
              <a:rPr lang="es-ES"/>
              <a:t>=</a:t>
            </a:r>
            <a:r>
              <a:rPr lang="es-ES" err="1"/>
              <a:t>request.POST</a:t>
            </a:r>
            <a:r>
              <a:rPr lang="es-ES"/>
              <a:t>['</a:t>
            </a:r>
            <a:r>
              <a:rPr lang="es-ES" err="1"/>
              <a:t>password</a:t>
            </a:r>
            <a:r>
              <a:rPr lang="es-ES"/>
              <a:t>'])</a:t>
            </a:r>
          </a:p>
          <a:p>
            <a:r>
              <a:rPr lang="es-ES"/>
              <a:t>        </a:t>
            </a:r>
            <a:r>
              <a:rPr lang="es-ES" err="1"/>
              <a:t>if</a:t>
            </a:r>
            <a:r>
              <a:rPr lang="es-ES"/>
              <a:t> </a:t>
            </a:r>
            <a:r>
              <a:rPr lang="es-ES" err="1"/>
              <a:t>user</a:t>
            </a:r>
            <a:r>
              <a:rPr lang="es-ES"/>
              <a:t> </a:t>
            </a:r>
            <a:r>
              <a:rPr lang="es-ES" err="1"/>
              <a:t>is</a:t>
            </a:r>
            <a:r>
              <a:rPr lang="es-ES"/>
              <a:t> </a:t>
            </a:r>
            <a:r>
              <a:rPr lang="es-ES" err="1"/>
              <a:t>None</a:t>
            </a:r>
            <a:r>
              <a:rPr lang="es-ES"/>
              <a:t>:</a:t>
            </a:r>
          </a:p>
          <a:p>
            <a:r>
              <a:rPr lang="es-ES"/>
              <a:t>              </a:t>
            </a:r>
            <a:r>
              <a:rPr lang="es-ES" err="1"/>
              <a:t>return</a:t>
            </a:r>
            <a:r>
              <a:rPr lang="es-ES"/>
              <a:t> render(</a:t>
            </a:r>
            <a:r>
              <a:rPr lang="es-ES" err="1"/>
              <a:t>request</a:t>
            </a:r>
            <a:r>
              <a:rPr lang="es-ES"/>
              <a:t>, 'signin.html', {</a:t>
            </a:r>
          </a:p>
          <a:p>
            <a:r>
              <a:rPr lang="es-ES"/>
              <a:t>                  '</a:t>
            </a:r>
            <a:r>
              <a:rPr lang="es-ES" err="1"/>
              <a:t>form</a:t>
            </a:r>
            <a:r>
              <a:rPr lang="es-ES"/>
              <a:t>': </a:t>
            </a:r>
            <a:r>
              <a:rPr lang="es-ES" err="1"/>
              <a:t>AuthenticationForm</a:t>
            </a:r>
            <a:r>
              <a:rPr lang="es-ES"/>
              <a:t>,</a:t>
            </a:r>
          </a:p>
          <a:p>
            <a:r>
              <a:rPr lang="es-ES"/>
              <a:t>                  'error':'</a:t>
            </a:r>
            <a:r>
              <a:rPr lang="es-ES" err="1"/>
              <a:t>Username</a:t>
            </a:r>
            <a:r>
              <a:rPr lang="es-ES"/>
              <a:t> </a:t>
            </a:r>
            <a:r>
              <a:rPr lang="es-ES" err="1"/>
              <a:t>or</a:t>
            </a:r>
            <a:r>
              <a:rPr lang="es-ES"/>
              <a:t> </a:t>
            </a:r>
            <a:r>
              <a:rPr lang="es-ES" err="1"/>
              <a:t>password</a:t>
            </a:r>
            <a:r>
              <a:rPr lang="es-ES"/>
              <a:t> </a:t>
            </a:r>
            <a:r>
              <a:rPr lang="es-ES" err="1"/>
              <a:t>is</a:t>
            </a:r>
            <a:r>
              <a:rPr lang="es-ES"/>
              <a:t> </a:t>
            </a:r>
            <a:r>
              <a:rPr lang="es-ES" err="1"/>
              <a:t>incorrect</a:t>
            </a:r>
            <a:r>
              <a:rPr lang="es-ES"/>
              <a:t>'</a:t>
            </a:r>
          </a:p>
          <a:p>
            <a:r>
              <a:rPr lang="es-ES"/>
              <a:t>                  })</a:t>
            </a:r>
          </a:p>
          <a:p>
            <a:r>
              <a:rPr lang="es-ES"/>
              <a:t>        </a:t>
            </a:r>
            <a:r>
              <a:rPr lang="es-ES" err="1"/>
              <a:t>else</a:t>
            </a:r>
            <a:r>
              <a:rPr lang="es-ES"/>
              <a:t>:</a:t>
            </a:r>
          </a:p>
          <a:p>
            <a:r>
              <a:rPr lang="es-ES"/>
              <a:t>            </a:t>
            </a:r>
            <a:r>
              <a:rPr lang="es-ES" err="1"/>
              <a:t>login</a:t>
            </a:r>
            <a:r>
              <a:rPr lang="es-ES"/>
              <a:t>(</a:t>
            </a:r>
            <a:r>
              <a:rPr lang="es-ES" err="1"/>
              <a:t>request</a:t>
            </a:r>
            <a:r>
              <a:rPr lang="es-ES"/>
              <a:t>, </a:t>
            </a:r>
            <a:r>
              <a:rPr lang="es-ES" err="1"/>
              <a:t>user</a:t>
            </a:r>
            <a:r>
              <a:rPr lang="es-ES"/>
              <a:t>)</a:t>
            </a:r>
          </a:p>
          <a:p>
            <a:r>
              <a:rPr lang="es-ES"/>
              <a:t>            </a:t>
            </a:r>
            <a:r>
              <a:rPr lang="es-ES" err="1"/>
              <a:t>return</a:t>
            </a:r>
            <a:r>
              <a:rPr lang="es-ES"/>
              <a:t> </a:t>
            </a:r>
            <a:r>
              <a:rPr lang="es-ES" err="1"/>
              <a:t>redirect</a:t>
            </a:r>
            <a:r>
              <a:rPr lang="es-ES"/>
              <a:t>('</a:t>
            </a:r>
            <a:r>
              <a:rPr lang="es-ES" err="1"/>
              <a:t>tasks</a:t>
            </a:r>
            <a:r>
              <a:rPr lang="es-ES"/>
              <a:t>')</a:t>
            </a:r>
          </a:p>
          <a:p>
            <a:r>
              <a:rPr lang="es-ES"/>
              <a:t>    </a:t>
            </a:r>
          </a:p>
          <a:p>
            <a:r>
              <a:rPr lang="es-ES"/>
              <a:t>--tasks.html</a:t>
            </a:r>
          </a:p>
          <a:p>
            <a:r>
              <a:rPr lang="es-ES"/>
              <a:t>{% </a:t>
            </a:r>
            <a:r>
              <a:rPr lang="es-ES" err="1"/>
              <a:t>extends</a:t>
            </a:r>
            <a:r>
              <a:rPr lang="es-ES"/>
              <a:t> 'base.html' %}</a:t>
            </a:r>
          </a:p>
          <a:p>
            <a:r>
              <a:rPr lang="es-ES"/>
              <a:t>{% block </a:t>
            </a:r>
            <a:r>
              <a:rPr lang="es-ES" err="1"/>
              <a:t>content</a:t>
            </a:r>
            <a:r>
              <a:rPr lang="es-ES"/>
              <a:t> %}</a:t>
            </a:r>
          </a:p>
          <a:p>
            <a:r>
              <a:rPr lang="es-ES"/>
              <a:t>&lt;h1&gt;Tareas&lt;/h1&gt;</a:t>
            </a:r>
          </a:p>
          <a:p>
            <a:endParaRPr lang="es-ES"/>
          </a:p>
          <a:p>
            <a:r>
              <a:rPr lang="es-ES"/>
              <a:t>&lt;</a:t>
            </a:r>
            <a:r>
              <a:rPr lang="es-ES" err="1"/>
              <a:t>ul</a:t>
            </a:r>
            <a:r>
              <a:rPr lang="es-ES"/>
              <a:t>&gt;</a:t>
            </a:r>
          </a:p>
          <a:p>
            <a:r>
              <a:rPr lang="es-ES"/>
              <a:t>    {% </a:t>
            </a:r>
            <a:r>
              <a:rPr lang="es-ES" err="1"/>
              <a:t>for</a:t>
            </a:r>
            <a:r>
              <a:rPr lang="es-ES"/>
              <a:t> </a:t>
            </a:r>
            <a:r>
              <a:rPr lang="es-ES" err="1"/>
              <a:t>task</a:t>
            </a:r>
            <a:r>
              <a:rPr lang="es-ES"/>
              <a:t> in </a:t>
            </a:r>
            <a:r>
              <a:rPr lang="es-ES" err="1"/>
              <a:t>tasks</a:t>
            </a:r>
            <a:r>
              <a:rPr lang="es-ES"/>
              <a:t> %}</a:t>
            </a:r>
          </a:p>
          <a:p>
            <a:r>
              <a:rPr lang="es-ES"/>
              <a:t>        &lt;</a:t>
            </a:r>
            <a:r>
              <a:rPr lang="es-ES" err="1"/>
              <a:t>li</a:t>
            </a:r>
            <a:r>
              <a:rPr lang="es-ES"/>
              <a:t>&gt;</a:t>
            </a:r>
          </a:p>
          <a:p>
            <a:r>
              <a:rPr lang="es-ES"/>
              <a:t>            &lt;h1&gt;{{</a:t>
            </a:r>
            <a:r>
              <a:rPr lang="es-ES" err="1"/>
              <a:t>task.title</a:t>
            </a:r>
            <a:r>
              <a:rPr lang="es-ES"/>
              <a:t>}}&lt;/h1&gt;</a:t>
            </a:r>
          </a:p>
          <a:p>
            <a:r>
              <a:rPr lang="es-ES"/>
              <a:t>            &lt;p&gt;{{</a:t>
            </a:r>
            <a:r>
              <a:rPr lang="es-ES" err="1"/>
              <a:t>task.description</a:t>
            </a:r>
            <a:r>
              <a:rPr lang="es-ES"/>
              <a:t>}}&lt;/p&gt;</a:t>
            </a:r>
          </a:p>
          <a:p>
            <a:r>
              <a:rPr lang="es-ES"/>
              <a:t>            &lt;p&gt;{{</a:t>
            </a:r>
            <a:r>
              <a:rPr lang="es-ES" err="1"/>
              <a:t>task.user.username</a:t>
            </a:r>
            <a:r>
              <a:rPr lang="es-ES"/>
              <a:t>}}&lt;/p&gt;</a:t>
            </a:r>
          </a:p>
          <a:p>
            <a:r>
              <a:rPr lang="es-ES"/>
              <a:t>        &lt;/</a:t>
            </a:r>
            <a:r>
              <a:rPr lang="es-ES" err="1"/>
              <a:t>li</a:t>
            </a:r>
            <a:r>
              <a:rPr lang="es-ES"/>
              <a:t>&gt;</a:t>
            </a:r>
          </a:p>
          <a:p>
            <a:r>
              <a:rPr lang="es-ES"/>
              <a:t>        </a:t>
            </a:r>
          </a:p>
          <a:p>
            <a:r>
              <a:rPr lang="es-ES"/>
              <a:t>    {% </a:t>
            </a:r>
            <a:r>
              <a:rPr lang="es-ES" err="1"/>
              <a:t>endfor</a:t>
            </a:r>
            <a:r>
              <a:rPr lang="es-ES"/>
              <a:t> %}</a:t>
            </a:r>
          </a:p>
          <a:p>
            <a:r>
              <a:rPr lang="es-ES"/>
              <a:t>&lt;/</a:t>
            </a:r>
            <a:r>
              <a:rPr lang="es-ES" err="1"/>
              <a:t>ul</a:t>
            </a:r>
            <a:r>
              <a:rPr lang="es-ES"/>
              <a:t>&gt;</a:t>
            </a:r>
          </a:p>
          <a:p>
            <a:r>
              <a:rPr lang="es-ES"/>
              <a:t>{% </a:t>
            </a:r>
            <a:r>
              <a:rPr lang="es-ES" err="1"/>
              <a:t>endblock</a:t>
            </a:r>
            <a:r>
              <a:rPr lang="es-ES"/>
              <a:t> %}</a:t>
            </a:r>
          </a:p>
          <a:p>
            <a:endParaRPr lang="es-ES"/>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CB2ECC-6EF9-4B65-8CE7-04173D03777D}" type="slidenum">
              <a:rPr kumimoji="0" lang="es-E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s-E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21147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CB2ECC-6EF9-4B65-8CE7-04173D03777D}" type="slidenum">
              <a:rPr kumimoji="0" lang="es-E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s-E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44286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a:p>
            <a:r>
              <a:rPr lang="es-ES"/>
              <a:t>--views.py</a:t>
            </a:r>
          </a:p>
          <a:p>
            <a:r>
              <a:rPr lang="es-ES" err="1"/>
              <a:t>from</a:t>
            </a:r>
            <a:r>
              <a:rPr lang="es-ES"/>
              <a:t> </a:t>
            </a:r>
            <a:r>
              <a:rPr lang="es-ES" err="1"/>
              <a:t>django.shortcuts</a:t>
            </a:r>
            <a:r>
              <a:rPr lang="es-ES"/>
              <a:t> </a:t>
            </a:r>
            <a:r>
              <a:rPr lang="es-ES" err="1"/>
              <a:t>import</a:t>
            </a:r>
            <a:r>
              <a:rPr lang="es-ES"/>
              <a:t> render, </a:t>
            </a:r>
            <a:r>
              <a:rPr lang="es-ES" err="1"/>
              <a:t>redirect</a:t>
            </a:r>
            <a:endParaRPr lang="es-ES"/>
          </a:p>
          <a:p>
            <a:r>
              <a:rPr lang="es-ES" err="1"/>
              <a:t>from</a:t>
            </a:r>
            <a:r>
              <a:rPr lang="es-ES"/>
              <a:t> </a:t>
            </a:r>
            <a:r>
              <a:rPr lang="es-ES" err="1"/>
              <a:t>django.contrib.auth.forms</a:t>
            </a:r>
            <a:r>
              <a:rPr lang="es-ES"/>
              <a:t> </a:t>
            </a:r>
            <a:r>
              <a:rPr lang="es-ES" err="1"/>
              <a:t>import</a:t>
            </a:r>
            <a:r>
              <a:rPr lang="es-ES"/>
              <a:t> </a:t>
            </a:r>
            <a:r>
              <a:rPr lang="es-ES" err="1"/>
              <a:t>UserCreationForm</a:t>
            </a:r>
            <a:endParaRPr lang="es-ES"/>
          </a:p>
          <a:p>
            <a:r>
              <a:rPr lang="es-ES" err="1"/>
              <a:t>from</a:t>
            </a:r>
            <a:r>
              <a:rPr lang="es-ES"/>
              <a:t> </a:t>
            </a:r>
            <a:r>
              <a:rPr lang="es-ES" err="1"/>
              <a:t>django.contrib.auth.forms</a:t>
            </a:r>
            <a:r>
              <a:rPr lang="es-ES"/>
              <a:t> </a:t>
            </a:r>
            <a:r>
              <a:rPr lang="es-ES" err="1"/>
              <a:t>import</a:t>
            </a:r>
            <a:r>
              <a:rPr lang="es-ES"/>
              <a:t> </a:t>
            </a:r>
            <a:r>
              <a:rPr lang="es-ES" err="1"/>
              <a:t>AuthenticationForm</a:t>
            </a:r>
            <a:endParaRPr lang="es-ES"/>
          </a:p>
          <a:p>
            <a:r>
              <a:rPr lang="es-ES" err="1"/>
              <a:t>from</a:t>
            </a:r>
            <a:r>
              <a:rPr lang="es-ES"/>
              <a:t> </a:t>
            </a:r>
            <a:r>
              <a:rPr lang="es-ES" err="1"/>
              <a:t>django.contrib.auth.models</a:t>
            </a:r>
            <a:r>
              <a:rPr lang="es-ES"/>
              <a:t> </a:t>
            </a:r>
            <a:r>
              <a:rPr lang="es-ES" err="1"/>
              <a:t>import</a:t>
            </a:r>
            <a:r>
              <a:rPr lang="es-ES"/>
              <a:t> </a:t>
            </a:r>
            <a:r>
              <a:rPr lang="es-ES" err="1"/>
              <a:t>User</a:t>
            </a:r>
            <a:endParaRPr lang="es-ES"/>
          </a:p>
          <a:p>
            <a:r>
              <a:rPr lang="es-ES" err="1"/>
              <a:t>from</a:t>
            </a:r>
            <a:r>
              <a:rPr lang="es-ES"/>
              <a:t> </a:t>
            </a:r>
            <a:r>
              <a:rPr lang="es-ES" err="1"/>
              <a:t>django.contrib.auth</a:t>
            </a:r>
            <a:r>
              <a:rPr lang="es-ES"/>
              <a:t> </a:t>
            </a:r>
            <a:r>
              <a:rPr lang="es-ES" err="1"/>
              <a:t>import</a:t>
            </a:r>
            <a:r>
              <a:rPr lang="es-ES"/>
              <a:t> </a:t>
            </a:r>
            <a:r>
              <a:rPr lang="es-ES" err="1"/>
              <a:t>login,logout</a:t>
            </a:r>
            <a:r>
              <a:rPr lang="es-ES"/>
              <a:t>, </a:t>
            </a:r>
            <a:r>
              <a:rPr lang="es-ES" err="1"/>
              <a:t>authenticate</a:t>
            </a:r>
            <a:endParaRPr lang="es-ES"/>
          </a:p>
          <a:p>
            <a:r>
              <a:rPr lang="es-ES" err="1"/>
              <a:t>from</a:t>
            </a:r>
            <a:r>
              <a:rPr lang="es-ES"/>
              <a:t> </a:t>
            </a:r>
            <a:r>
              <a:rPr lang="es-ES" err="1"/>
              <a:t>django.db</a:t>
            </a:r>
            <a:r>
              <a:rPr lang="es-ES"/>
              <a:t> </a:t>
            </a:r>
            <a:r>
              <a:rPr lang="es-ES" err="1"/>
              <a:t>import</a:t>
            </a:r>
            <a:r>
              <a:rPr lang="es-ES"/>
              <a:t> </a:t>
            </a:r>
            <a:r>
              <a:rPr lang="es-ES" err="1"/>
              <a:t>IntegrityError</a:t>
            </a:r>
            <a:endParaRPr lang="es-ES"/>
          </a:p>
          <a:p>
            <a:r>
              <a:rPr lang="es-ES" err="1"/>
              <a:t>from</a:t>
            </a:r>
            <a:r>
              <a:rPr lang="es-ES"/>
              <a:t> .</a:t>
            </a:r>
            <a:r>
              <a:rPr lang="es-ES" err="1"/>
              <a:t>forms</a:t>
            </a:r>
            <a:r>
              <a:rPr lang="es-ES"/>
              <a:t> </a:t>
            </a:r>
            <a:r>
              <a:rPr lang="es-ES" err="1"/>
              <a:t>import</a:t>
            </a:r>
            <a:r>
              <a:rPr lang="es-ES"/>
              <a:t> </a:t>
            </a:r>
            <a:r>
              <a:rPr lang="es-ES" err="1"/>
              <a:t>TaskForm</a:t>
            </a:r>
            <a:endParaRPr lang="es-ES"/>
          </a:p>
          <a:p>
            <a:r>
              <a:rPr lang="es-ES" err="1"/>
              <a:t>from</a:t>
            </a:r>
            <a:r>
              <a:rPr lang="es-ES"/>
              <a:t> .</a:t>
            </a:r>
            <a:r>
              <a:rPr lang="es-ES" err="1"/>
              <a:t>models</a:t>
            </a:r>
            <a:r>
              <a:rPr lang="es-ES"/>
              <a:t> </a:t>
            </a:r>
            <a:r>
              <a:rPr lang="es-ES" err="1"/>
              <a:t>import</a:t>
            </a:r>
            <a:r>
              <a:rPr lang="es-ES"/>
              <a:t> </a:t>
            </a:r>
            <a:r>
              <a:rPr lang="es-ES" err="1"/>
              <a:t>Task</a:t>
            </a:r>
            <a:endParaRPr lang="es-ES"/>
          </a:p>
          <a:p>
            <a:endParaRPr lang="es-ES"/>
          </a:p>
          <a:p>
            <a:r>
              <a:rPr lang="es-ES" err="1"/>
              <a:t>def</a:t>
            </a:r>
            <a:r>
              <a:rPr lang="es-ES"/>
              <a:t> home(</a:t>
            </a:r>
            <a:r>
              <a:rPr lang="es-ES" err="1"/>
              <a:t>request</a:t>
            </a:r>
            <a:r>
              <a:rPr lang="es-ES"/>
              <a:t>):</a:t>
            </a:r>
          </a:p>
          <a:p>
            <a:r>
              <a:rPr lang="es-ES"/>
              <a:t>    </a:t>
            </a:r>
            <a:r>
              <a:rPr lang="es-ES" err="1"/>
              <a:t>return</a:t>
            </a:r>
            <a:r>
              <a:rPr lang="es-ES"/>
              <a:t> render(</a:t>
            </a:r>
            <a:r>
              <a:rPr lang="es-ES" err="1"/>
              <a:t>request</a:t>
            </a:r>
            <a:r>
              <a:rPr lang="es-ES"/>
              <a:t>, "home.html")</a:t>
            </a:r>
          </a:p>
          <a:p>
            <a:endParaRPr lang="es-ES"/>
          </a:p>
          <a:p>
            <a:r>
              <a:rPr lang="es-ES" err="1"/>
              <a:t>def</a:t>
            </a:r>
            <a:r>
              <a:rPr lang="es-ES"/>
              <a:t> </a:t>
            </a:r>
            <a:r>
              <a:rPr lang="es-ES" err="1"/>
              <a:t>signup</a:t>
            </a:r>
            <a:r>
              <a:rPr lang="es-ES"/>
              <a:t>(</a:t>
            </a:r>
            <a:r>
              <a:rPr lang="es-ES" err="1"/>
              <a:t>request</a:t>
            </a:r>
            <a:r>
              <a:rPr lang="es-ES"/>
              <a:t>):</a:t>
            </a:r>
          </a:p>
          <a:p>
            <a:r>
              <a:rPr lang="es-ES"/>
              <a:t>    </a:t>
            </a:r>
            <a:r>
              <a:rPr lang="es-ES" err="1"/>
              <a:t>if</a:t>
            </a:r>
            <a:r>
              <a:rPr lang="es-ES"/>
              <a:t> </a:t>
            </a:r>
            <a:r>
              <a:rPr lang="es-ES" err="1"/>
              <a:t>request.method</a:t>
            </a:r>
            <a:r>
              <a:rPr lang="es-ES"/>
              <a:t> == "GET":</a:t>
            </a:r>
          </a:p>
          <a:p>
            <a:r>
              <a:rPr lang="es-ES"/>
              <a:t>        </a:t>
            </a:r>
            <a:r>
              <a:rPr lang="es-ES" err="1"/>
              <a:t>return</a:t>
            </a:r>
            <a:r>
              <a:rPr lang="es-ES"/>
              <a:t> render(</a:t>
            </a:r>
            <a:r>
              <a:rPr lang="es-ES" err="1"/>
              <a:t>request</a:t>
            </a:r>
            <a:r>
              <a:rPr lang="es-ES"/>
              <a:t>, "signup.html", {"</a:t>
            </a:r>
            <a:r>
              <a:rPr lang="es-ES" err="1"/>
              <a:t>form</a:t>
            </a:r>
            <a:r>
              <a:rPr lang="es-ES"/>
              <a:t>": </a:t>
            </a:r>
            <a:r>
              <a:rPr lang="es-ES" err="1"/>
              <a:t>UserCreationForm</a:t>
            </a:r>
            <a:r>
              <a:rPr lang="es-ES"/>
              <a:t>})</a:t>
            </a:r>
          </a:p>
          <a:p>
            <a:r>
              <a:rPr lang="es-ES"/>
              <a:t>    </a:t>
            </a:r>
            <a:r>
              <a:rPr lang="es-ES" err="1"/>
              <a:t>else</a:t>
            </a:r>
            <a:r>
              <a:rPr lang="es-ES"/>
              <a:t>:</a:t>
            </a:r>
          </a:p>
          <a:p>
            <a:r>
              <a:rPr lang="es-ES"/>
              <a:t>        </a:t>
            </a:r>
            <a:r>
              <a:rPr lang="es-ES" err="1"/>
              <a:t>if</a:t>
            </a:r>
            <a:r>
              <a:rPr lang="es-ES"/>
              <a:t> </a:t>
            </a:r>
            <a:r>
              <a:rPr lang="es-ES" err="1"/>
              <a:t>request.POST</a:t>
            </a:r>
            <a:r>
              <a:rPr lang="es-ES"/>
              <a:t>["password1"] == </a:t>
            </a:r>
            <a:r>
              <a:rPr lang="es-ES" err="1"/>
              <a:t>request.POST</a:t>
            </a:r>
            <a:r>
              <a:rPr lang="es-ES"/>
              <a:t>["password2"]:</a:t>
            </a:r>
          </a:p>
          <a:p>
            <a:r>
              <a:rPr lang="es-ES"/>
              <a:t>            try:</a:t>
            </a:r>
          </a:p>
          <a:p>
            <a:r>
              <a:rPr lang="es-ES"/>
              <a:t>                </a:t>
            </a:r>
            <a:r>
              <a:rPr lang="es-ES" err="1"/>
              <a:t>user</a:t>
            </a:r>
            <a:r>
              <a:rPr lang="es-ES"/>
              <a:t> = </a:t>
            </a:r>
            <a:r>
              <a:rPr lang="es-ES" err="1"/>
              <a:t>User.objects.create_user</a:t>
            </a:r>
            <a:r>
              <a:rPr lang="es-ES"/>
              <a:t>(</a:t>
            </a:r>
          </a:p>
          <a:p>
            <a:r>
              <a:rPr lang="es-ES"/>
              <a:t>                    </a:t>
            </a:r>
            <a:r>
              <a:rPr lang="es-ES" err="1"/>
              <a:t>username</a:t>
            </a:r>
            <a:r>
              <a:rPr lang="es-ES"/>
              <a:t>=</a:t>
            </a:r>
            <a:r>
              <a:rPr lang="es-ES" err="1"/>
              <a:t>request.POST</a:t>
            </a:r>
            <a:r>
              <a:rPr lang="es-ES"/>
              <a:t>["</a:t>
            </a:r>
            <a:r>
              <a:rPr lang="es-ES" err="1"/>
              <a:t>username</a:t>
            </a:r>
            <a:r>
              <a:rPr lang="es-ES"/>
              <a:t>"],</a:t>
            </a:r>
          </a:p>
          <a:p>
            <a:r>
              <a:rPr lang="es-ES"/>
              <a:t>                    </a:t>
            </a:r>
            <a:r>
              <a:rPr lang="es-ES" err="1"/>
              <a:t>password</a:t>
            </a:r>
            <a:r>
              <a:rPr lang="es-ES"/>
              <a:t>=</a:t>
            </a:r>
            <a:r>
              <a:rPr lang="es-ES" err="1"/>
              <a:t>request.POST</a:t>
            </a:r>
            <a:r>
              <a:rPr lang="es-ES"/>
              <a:t>["password1"],</a:t>
            </a:r>
          </a:p>
          <a:p>
            <a:r>
              <a:rPr lang="es-ES"/>
              <a:t>                )</a:t>
            </a:r>
          </a:p>
          <a:p>
            <a:r>
              <a:rPr lang="es-ES"/>
              <a:t>                </a:t>
            </a:r>
            <a:r>
              <a:rPr lang="es-ES" err="1"/>
              <a:t>user.save</a:t>
            </a:r>
            <a:r>
              <a:rPr lang="es-ES"/>
              <a:t>()</a:t>
            </a:r>
          </a:p>
          <a:p>
            <a:r>
              <a:rPr lang="es-ES"/>
              <a:t>                </a:t>
            </a:r>
            <a:r>
              <a:rPr lang="es-ES" err="1"/>
              <a:t>login</a:t>
            </a:r>
            <a:r>
              <a:rPr lang="es-ES"/>
              <a:t>(</a:t>
            </a:r>
            <a:r>
              <a:rPr lang="es-ES" err="1"/>
              <a:t>request</a:t>
            </a:r>
            <a:r>
              <a:rPr lang="es-ES"/>
              <a:t>, </a:t>
            </a:r>
            <a:r>
              <a:rPr lang="es-ES" err="1"/>
              <a:t>user</a:t>
            </a:r>
            <a:r>
              <a:rPr lang="es-ES"/>
              <a:t>)</a:t>
            </a:r>
          </a:p>
          <a:p>
            <a:r>
              <a:rPr lang="es-ES"/>
              <a:t>                </a:t>
            </a:r>
            <a:r>
              <a:rPr lang="es-ES" err="1"/>
              <a:t>return</a:t>
            </a:r>
            <a:r>
              <a:rPr lang="es-ES"/>
              <a:t> </a:t>
            </a:r>
            <a:r>
              <a:rPr lang="es-ES" err="1"/>
              <a:t>redirect</a:t>
            </a:r>
            <a:r>
              <a:rPr lang="es-ES"/>
              <a:t>('</a:t>
            </a:r>
            <a:r>
              <a:rPr lang="es-ES" err="1"/>
              <a:t>tasks</a:t>
            </a:r>
            <a:r>
              <a:rPr lang="es-ES"/>
              <a:t>')</a:t>
            </a:r>
          </a:p>
          <a:p>
            <a:r>
              <a:rPr lang="es-ES"/>
              <a:t>            </a:t>
            </a:r>
            <a:r>
              <a:rPr lang="es-ES" err="1"/>
              <a:t>except</a:t>
            </a:r>
            <a:r>
              <a:rPr lang="es-ES"/>
              <a:t> </a:t>
            </a:r>
            <a:r>
              <a:rPr lang="es-ES" err="1"/>
              <a:t>IntegrityError</a:t>
            </a:r>
            <a:r>
              <a:rPr lang="es-ES"/>
              <a:t>:</a:t>
            </a:r>
          </a:p>
          <a:p>
            <a:r>
              <a:rPr lang="es-ES"/>
              <a:t>                </a:t>
            </a:r>
            <a:r>
              <a:rPr lang="es-ES" err="1"/>
              <a:t>return</a:t>
            </a:r>
            <a:r>
              <a:rPr lang="es-ES"/>
              <a:t> render(</a:t>
            </a:r>
          </a:p>
          <a:p>
            <a:r>
              <a:rPr lang="es-ES"/>
              <a:t>                    </a:t>
            </a:r>
            <a:r>
              <a:rPr lang="es-ES" err="1"/>
              <a:t>request</a:t>
            </a:r>
            <a:r>
              <a:rPr lang="es-ES"/>
              <a:t>,</a:t>
            </a:r>
          </a:p>
          <a:p>
            <a:r>
              <a:rPr lang="es-ES"/>
              <a:t>                    "signup.html",</a:t>
            </a:r>
          </a:p>
          <a:p>
            <a:r>
              <a:rPr lang="es-ES"/>
              <a:t>                    {"</a:t>
            </a:r>
            <a:r>
              <a:rPr lang="es-ES" err="1"/>
              <a:t>form</a:t>
            </a:r>
            <a:r>
              <a:rPr lang="es-ES"/>
              <a:t>": </a:t>
            </a:r>
            <a:r>
              <a:rPr lang="es-ES" err="1"/>
              <a:t>UserCreationForm</a:t>
            </a:r>
            <a:r>
              <a:rPr lang="es-ES"/>
              <a:t>, "error": "</a:t>
            </a:r>
            <a:r>
              <a:rPr lang="es-ES" err="1"/>
              <a:t>Username</a:t>
            </a:r>
            <a:r>
              <a:rPr lang="es-ES"/>
              <a:t> </a:t>
            </a:r>
            <a:r>
              <a:rPr lang="es-ES" err="1"/>
              <a:t>already</a:t>
            </a:r>
            <a:r>
              <a:rPr lang="es-ES"/>
              <a:t> </a:t>
            </a:r>
            <a:r>
              <a:rPr lang="es-ES" err="1"/>
              <a:t>exists</a:t>
            </a:r>
            <a:r>
              <a:rPr lang="es-ES"/>
              <a:t>"},</a:t>
            </a:r>
          </a:p>
          <a:p>
            <a:r>
              <a:rPr lang="es-ES"/>
              <a:t>                )</a:t>
            </a:r>
          </a:p>
          <a:p>
            <a:r>
              <a:rPr lang="es-ES"/>
              <a:t>        </a:t>
            </a:r>
            <a:r>
              <a:rPr lang="es-ES" err="1"/>
              <a:t>return</a:t>
            </a:r>
            <a:r>
              <a:rPr lang="es-ES"/>
              <a:t> render(</a:t>
            </a:r>
          </a:p>
          <a:p>
            <a:r>
              <a:rPr lang="es-ES"/>
              <a:t>            </a:t>
            </a:r>
            <a:r>
              <a:rPr lang="es-ES" err="1"/>
              <a:t>request</a:t>
            </a:r>
            <a:r>
              <a:rPr lang="es-ES"/>
              <a:t>,</a:t>
            </a:r>
          </a:p>
          <a:p>
            <a:r>
              <a:rPr lang="es-ES"/>
              <a:t>            "signup.html",</a:t>
            </a:r>
          </a:p>
          <a:p>
            <a:r>
              <a:rPr lang="es-ES"/>
              <a:t>            {"</a:t>
            </a:r>
            <a:r>
              <a:rPr lang="es-ES" err="1"/>
              <a:t>form</a:t>
            </a:r>
            <a:r>
              <a:rPr lang="es-ES"/>
              <a:t>": </a:t>
            </a:r>
            <a:r>
              <a:rPr lang="es-ES" err="1"/>
              <a:t>UserCreationForm</a:t>
            </a:r>
            <a:r>
              <a:rPr lang="es-ES"/>
              <a:t>, "error": "</a:t>
            </a:r>
            <a:r>
              <a:rPr lang="es-ES" err="1"/>
              <a:t>Password</a:t>
            </a:r>
            <a:r>
              <a:rPr lang="es-ES"/>
              <a:t> do </a:t>
            </a:r>
            <a:r>
              <a:rPr lang="es-ES" err="1"/>
              <a:t>not</a:t>
            </a:r>
            <a:r>
              <a:rPr lang="es-ES"/>
              <a:t> match"},</a:t>
            </a:r>
          </a:p>
          <a:p>
            <a:r>
              <a:rPr lang="es-ES"/>
              <a:t>        )</a:t>
            </a:r>
          </a:p>
          <a:p>
            <a:endParaRPr lang="es-ES"/>
          </a:p>
          <a:p>
            <a:r>
              <a:rPr lang="es-ES" err="1"/>
              <a:t>def</a:t>
            </a:r>
            <a:r>
              <a:rPr lang="es-ES"/>
              <a:t> </a:t>
            </a:r>
            <a:r>
              <a:rPr lang="es-ES" err="1"/>
              <a:t>tasks</a:t>
            </a:r>
            <a:r>
              <a:rPr lang="es-ES"/>
              <a:t>(</a:t>
            </a:r>
            <a:r>
              <a:rPr lang="es-ES" err="1"/>
              <a:t>request</a:t>
            </a:r>
            <a:r>
              <a:rPr lang="es-ES"/>
              <a:t>):</a:t>
            </a:r>
          </a:p>
          <a:p>
            <a:r>
              <a:rPr lang="es-ES"/>
              <a:t>    </a:t>
            </a:r>
            <a:r>
              <a:rPr lang="es-ES" err="1"/>
              <a:t>tasks</a:t>
            </a:r>
            <a:r>
              <a:rPr lang="es-ES"/>
              <a:t> = </a:t>
            </a:r>
            <a:r>
              <a:rPr lang="es-ES" err="1"/>
              <a:t>Task.objects.filter</a:t>
            </a:r>
            <a:r>
              <a:rPr lang="es-ES"/>
              <a:t>(</a:t>
            </a:r>
            <a:r>
              <a:rPr lang="es-ES" err="1"/>
              <a:t>user</a:t>
            </a:r>
            <a:r>
              <a:rPr lang="es-ES"/>
              <a:t>=</a:t>
            </a:r>
            <a:r>
              <a:rPr lang="es-ES" err="1"/>
              <a:t>request.user</a:t>
            </a:r>
            <a:r>
              <a:rPr lang="es-ES"/>
              <a:t>, </a:t>
            </a:r>
            <a:r>
              <a:rPr lang="es-ES" err="1"/>
              <a:t>datecompleted</a:t>
            </a:r>
            <a:r>
              <a:rPr lang="es-ES"/>
              <a:t>__</a:t>
            </a:r>
            <a:r>
              <a:rPr lang="es-ES" err="1"/>
              <a:t>isnull</a:t>
            </a:r>
            <a:r>
              <a:rPr lang="es-ES"/>
              <a:t>=True)</a:t>
            </a:r>
          </a:p>
          <a:p>
            <a:r>
              <a:rPr lang="es-ES"/>
              <a:t>    </a:t>
            </a:r>
            <a:r>
              <a:rPr lang="es-ES" err="1"/>
              <a:t>return</a:t>
            </a:r>
            <a:r>
              <a:rPr lang="es-ES"/>
              <a:t> render(</a:t>
            </a:r>
            <a:r>
              <a:rPr lang="es-ES" err="1"/>
              <a:t>request</a:t>
            </a:r>
            <a:r>
              <a:rPr lang="es-ES"/>
              <a:t>, 'tasks.html',{'</a:t>
            </a:r>
            <a:r>
              <a:rPr lang="es-ES" err="1"/>
              <a:t>tasks</a:t>
            </a:r>
            <a:r>
              <a:rPr lang="es-ES"/>
              <a:t>':</a:t>
            </a:r>
            <a:r>
              <a:rPr lang="es-ES" err="1"/>
              <a:t>tasks</a:t>
            </a:r>
            <a:r>
              <a:rPr lang="es-ES"/>
              <a:t>})</a:t>
            </a:r>
          </a:p>
          <a:p>
            <a:endParaRPr lang="es-ES"/>
          </a:p>
          <a:p>
            <a:r>
              <a:rPr lang="es-ES" err="1"/>
              <a:t>def</a:t>
            </a:r>
            <a:r>
              <a:rPr lang="es-ES"/>
              <a:t> </a:t>
            </a:r>
            <a:r>
              <a:rPr lang="es-ES" err="1"/>
              <a:t>create_task</a:t>
            </a:r>
            <a:r>
              <a:rPr lang="es-ES"/>
              <a:t>(</a:t>
            </a:r>
            <a:r>
              <a:rPr lang="es-ES" err="1"/>
              <a:t>request</a:t>
            </a:r>
            <a:r>
              <a:rPr lang="es-ES"/>
              <a:t>):</a:t>
            </a:r>
          </a:p>
          <a:p>
            <a:r>
              <a:rPr lang="es-ES"/>
              <a:t>    </a:t>
            </a:r>
            <a:r>
              <a:rPr lang="es-ES" err="1"/>
              <a:t>if</a:t>
            </a:r>
            <a:r>
              <a:rPr lang="es-ES"/>
              <a:t> </a:t>
            </a:r>
            <a:r>
              <a:rPr lang="es-ES" err="1"/>
              <a:t>request.method</a:t>
            </a:r>
            <a:r>
              <a:rPr lang="es-ES"/>
              <a:t> == 'GET':</a:t>
            </a:r>
          </a:p>
          <a:p>
            <a:r>
              <a:rPr lang="es-ES"/>
              <a:t>        </a:t>
            </a:r>
            <a:r>
              <a:rPr lang="es-ES" err="1"/>
              <a:t>return</a:t>
            </a:r>
            <a:r>
              <a:rPr lang="es-ES"/>
              <a:t> render(</a:t>
            </a:r>
            <a:r>
              <a:rPr lang="es-ES" err="1"/>
              <a:t>request</a:t>
            </a:r>
            <a:r>
              <a:rPr lang="es-ES"/>
              <a:t>,"create_task.html",{'</a:t>
            </a:r>
            <a:r>
              <a:rPr lang="es-ES" err="1"/>
              <a:t>form</a:t>
            </a:r>
            <a:r>
              <a:rPr lang="es-ES"/>
              <a:t>': </a:t>
            </a:r>
            <a:r>
              <a:rPr lang="es-ES" err="1"/>
              <a:t>TaskForm</a:t>
            </a:r>
            <a:r>
              <a:rPr lang="es-ES"/>
              <a:t>})</a:t>
            </a:r>
          </a:p>
          <a:p>
            <a:r>
              <a:rPr lang="es-ES"/>
              <a:t>    </a:t>
            </a:r>
            <a:r>
              <a:rPr lang="es-ES" err="1"/>
              <a:t>else</a:t>
            </a:r>
            <a:r>
              <a:rPr lang="es-ES"/>
              <a:t>:</a:t>
            </a:r>
          </a:p>
          <a:p>
            <a:r>
              <a:rPr lang="es-ES"/>
              <a:t>        try:</a:t>
            </a:r>
          </a:p>
          <a:p>
            <a:r>
              <a:rPr lang="es-ES"/>
              <a:t>            </a:t>
            </a:r>
            <a:r>
              <a:rPr lang="es-ES" err="1"/>
              <a:t>form</a:t>
            </a:r>
            <a:r>
              <a:rPr lang="es-ES"/>
              <a:t> = </a:t>
            </a:r>
            <a:r>
              <a:rPr lang="es-ES" err="1"/>
              <a:t>TaskForm</a:t>
            </a:r>
            <a:r>
              <a:rPr lang="es-ES"/>
              <a:t>(</a:t>
            </a:r>
            <a:r>
              <a:rPr lang="es-ES" err="1"/>
              <a:t>request.POST</a:t>
            </a:r>
            <a:r>
              <a:rPr lang="es-ES"/>
              <a:t>)</a:t>
            </a:r>
          </a:p>
          <a:p>
            <a:r>
              <a:rPr lang="es-ES"/>
              <a:t>            </a:t>
            </a:r>
            <a:r>
              <a:rPr lang="es-ES" err="1"/>
              <a:t>new_task</a:t>
            </a:r>
            <a:r>
              <a:rPr lang="es-ES"/>
              <a:t> = </a:t>
            </a:r>
            <a:r>
              <a:rPr lang="es-ES" err="1"/>
              <a:t>form.save</a:t>
            </a:r>
            <a:r>
              <a:rPr lang="es-ES"/>
              <a:t>(</a:t>
            </a:r>
            <a:r>
              <a:rPr lang="es-ES" err="1"/>
              <a:t>commit</a:t>
            </a:r>
            <a:r>
              <a:rPr lang="es-ES"/>
              <a:t>=False)</a:t>
            </a:r>
          </a:p>
          <a:p>
            <a:r>
              <a:rPr lang="es-ES"/>
              <a:t>            </a:t>
            </a:r>
            <a:r>
              <a:rPr lang="es-ES" err="1"/>
              <a:t>new_task.user</a:t>
            </a:r>
            <a:r>
              <a:rPr lang="es-ES"/>
              <a:t> = </a:t>
            </a:r>
            <a:r>
              <a:rPr lang="es-ES" err="1"/>
              <a:t>request.user</a:t>
            </a:r>
            <a:endParaRPr lang="es-ES"/>
          </a:p>
          <a:p>
            <a:r>
              <a:rPr lang="es-ES"/>
              <a:t>            </a:t>
            </a:r>
            <a:r>
              <a:rPr lang="es-ES" err="1"/>
              <a:t>new_task.save</a:t>
            </a:r>
            <a:r>
              <a:rPr lang="es-ES"/>
              <a:t>()</a:t>
            </a:r>
          </a:p>
          <a:p>
            <a:r>
              <a:rPr lang="es-ES"/>
              <a:t>            </a:t>
            </a:r>
            <a:r>
              <a:rPr lang="es-ES" err="1"/>
              <a:t>return</a:t>
            </a:r>
            <a:r>
              <a:rPr lang="es-ES"/>
              <a:t> </a:t>
            </a:r>
            <a:r>
              <a:rPr lang="es-ES" err="1"/>
              <a:t>redirect</a:t>
            </a:r>
            <a:r>
              <a:rPr lang="es-ES"/>
              <a:t>('</a:t>
            </a:r>
            <a:r>
              <a:rPr lang="es-ES" err="1"/>
              <a:t>tasks</a:t>
            </a:r>
            <a:r>
              <a:rPr lang="es-ES"/>
              <a:t>')</a:t>
            </a:r>
          </a:p>
          <a:p>
            <a:r>
              <a:rPr lang="es-ES"/>
              <a:t>        </a:t>
            </a:r>
            <a:r>
              <a:rPr lang="es-ES" err="1"/>
              <a:t>except</a:t>
            </a:r>
            <a:r>
              <a:rPr lang="es-ES"/>
              <a:t> </a:t>
            </a:r>
            <a:r>
              <a:rPr lang="es-ES" err="1"/>
              <a:t>ValueError</a:t>
            </a:r>
            <a:r>
              <a:rPr lang="es-ES"/>
              <a:t>:</a:t>
            </a:r>
          </a:p>
          <a:p>
            <a:r>
              <a:rPr lang="es-ES"/>
              <a:t>            </a:t>
            </a:r>
            <a:r>
              <a:rPr lang="es-ES" err="1"/>
              <a:t>return</a:t>
            </a:r>
            <a:r>
              <a:rPr lang="es-ES"/>
              <a:t> render(</a:t>
            </a:r>
            <a:r>
              <a:rPr lang="es-ES" err="1"/>
              <a:t>request</a:t>
            </a:r>
            <a:r>
              <a:rPr lang="es-ES"/>
              <a:t>,"create_task.html",{</a:t>
            </a:r>
          </a:p>
          <a:p>
            <a:r>
              <a:rPr lang="es-ES"/>
              <a:t>                '</a:t>
            </a:r>
            <a:r>
              <a:rPr lang="es-ES" err="1"/>
              <a:t>form</a:t>
            </a:r>
            <a:r>
              <a:rPr lang="es-ES"/>
              <a:t>': </a:t>
            </a:r>
            <a:r>
              <a:rPr lang="es-ES" err="1"/>
              <a:t>TaskForm</a:t>
            </a:r>
            <a:r>
              <a:rPr lang="es-ES"/>
              <a:t>,</a:t>
            </a:r>
          </a:p>
          <a:p>
            <a:r>
              <a:rPr lang="es-ES"/>
              <a:t>                'error': 'Ingrese tipos de datos correctos'</a:t>
            </a:r>
          </a:p>
          <a:p>
            <a:r>
              <a:rPr lang="es-ES"/>
              <a:t>                })</a:t>
            </a:r>
          </a:p>
          <a:p>
            <a:r>
              <a:rPr lang="es-ES"/>
              <a:t>    </a:t>
            </a:r>
          </a:p>
          <a:p>
            <a:r>
              <a:rPr lang="es-ES" err="1"/>
              <a:t>def</a:t>
            </a:r>
            <a:r>
              <a:rPr lang="es-ES"/>
              <a:t> </a:t>
            </a:r>
            <a:r>
              <a:rPr lang="es-ES" err="1"/>
              <a:t>signout</a:t>
            </a:r>
            <a:r>
              <a:rPr lang="es-ES"/>
              <a:t>(</a:t>
            </a:r>
            <a:r>
              <a:rPr lang="es-ES" err="1"/>
              <a:t>request</a:t>
            </a:r>
            <a:r>
              <a:rPr lang="es-ES"/>
              <a:t>):</a:t>
            </a:r>
          </a:p>
          <a:p>
            <a:r>
              <a:rPr lang="es-ES"/>
              <a:t>    </a:t>
            </a:r>
            <a:r>
              <a:rPr lang="es-ES" err="1"/>
              <a:t>logout</a:t>
            </a:r>
            <a:r>
              <a:rPr lang="es-ES"/>
              <a:t>(</a:t>
            </a:r>
            <a:r>
              <a:rPr lang="es-ES" err="1"/>
              <a:t>request</a:t>
            </a:r>
            <a:r>
              <a:rPr lang="es-ES"/>
              <a:t>)</a:t>
            </a:r>
          </a:p>
          <a:p>
            <a:r>
              <a:rPr lang="es-ES"/>
              <a:t>    </a:t>
            </a:r>
            <a:r>
              <a:rPr lang="es-ES" err="1"/>
              <a:t>return</a:t>
            </a:r>
            <a:r>
              <a:rPr lang="es-ES"/>
              <a:t> </a:t>
            </a:r>
            <a:r>
              <a:rPr lang="es-ES" err="1"/>
              <a:t>redirect</a:t>
            </a:r>
            <a:r>
              <a:rPr lang="es-ES"/>
              <a:t>('home')</a:t>
            </a:r>
          </a:p>
          <a:p>
            <a:endParaRPr lang="es-ES"/>
          </a:p>
          <a:p>
            <a:r>
              <a:rPr lang="es-ES" err="1"/>
              <a:t>def</a:t>
            </a:r>
            <a:r>
              <a:rPr lang="es-ES"/>
              <a:t> </a:t>
            </a:r>
            <a:r>
              <a:rPr lang="es-ES" err="1"/>
              <a:t>signin</a:t>
            </a:r>
            <a:r>
              <a:rPr lang="es-ES"/>
              <a:t>(</a:t>
            </a:r>
            <a:r>
              <a:rPr lang="es-ES" err="1"/>
              <a:t>request</a:t>
            </a:r>
            <a:r>
              <a:rPr lang="es-ES"/>
              <a:t>):</a:t>
            </a:r>
          </a:p>
          <a:p>
            <a:r>
              <a:rPr lang="es-ES"/>
              <a:t>    </a:t>
            </a:r>
            <a:r>
              <a:rPr lang="es-ES" err="1"/>
              <a:t>if</a:t>
            </a:r>
            <a:r>
              <a:rPr lang="es-ES"/>
              <a:t> </a:t>
            </a:r>
            <a:r>
              <a:rPr lang="es-ES" err="1"/>
              <a:t>request.method</a:t>
            </a:r>
            <a:r>
              <a:rPr lang="es-ES"/>
              <a:t> == 'GET':</a:t>
            </a:r>
          </a:p>
          <a:p>
            <a:r>
              <a:rPr lang="es-ES"/>
              <a:t>        </a:t>
            </a:r>
            <a:r>
              <a:rPr lang="es-ES" err="1"/>
              <a:t>return</a:t>
            </a:r>
            <a:r>
              <a:rPr lang="es-ES"/>
              <a:t> render(</a:t>
            </a:r>
            <a:r>
              <a:rPr lang="es-ES" err="1"/>
              <a:t>request</a:t>
            </a:r>
            <a:r>
              <a:rPr lang="es-ES"/>
              <a:t>, 'signin.html', </a:t>
            </a:r>
          </a:p>
          <a:p>
            <a:r>
              <a:rPr lang="es-ES"/>
              <a:t>                  {'</a:t>
            </a:r>
            <a:r>
              <a:rPr lang="es-ES" err="1"/>
              <a:t>form</a:t>
            </a:r>
            <a:r>
              <a:rPr lang="es-ES"/>
              <a:t>': </a:t>
            </a:r>
            <a:r>
              <a:rPr lang="es-ES" err="1"/>
              <a:t>AuthenticationForm</a:t>
            </a:r>
            <a:r>
              <a:rPr lang="es-ES"/>
              <a:t>})</a:t>
            </a:r>
          </a:p>
          <a:p>
            <a:r>
              <a:rPr lang="es-ES"/>
              <a:t>    </a:t>
            </a:r>
            <a:r>
              <a:rPr lang="es-ES" err="1"/>
              <a:t>else</a:t>
            </a:r>
            <a:r>
              <a:rPr lang="es-ES"/>
              <a:t>:</a:t>
            </a:r>
          </a:p>
          <a:p>
            <a:r>
              <a:rPr lang="es-ES"/>
              <a:t>        </a:t>
            </a:r>
            <a:r>
              <a:rPr lang="es-ES" err="1"/>
              <a:t>user</a:t>
            </a:r>
            <a:r>
              <a:rPr lang="es-ES"/>
              <a:t> = </a:t>
            </a:r>
            <a:r>
              <a:rPr lang="es-ES" err="1"/>
              <a:t>authenticate</a:t>
            </a:r>
            <a:r>
              <a:rPr lang="es-ES"/>
              <a:t>(</a:t>
            </a:r>
            <a:r>
              <a:rPr lang="es-ES" err="1"/>
              <a:t>request</a:t>
            </a:r>
            <a:r>
              <a:rPr lang="es-ES"/>
              <a:t>, </a:t>
            </a:r>
            <a:r>
              <a:rPr lang="es-ES" err="1"/>
              <a:t>username</a:t>
            </a:r>
            <a:r>
              <a:rPr lang="es-ES"/>
              <a:t>=</a:t>
            </a:r>
            <a:r>
              <a:rPr lang="es-ES" err="1"/>
              <a:t>request.POST</a:t>
            </a:r>
            <a:r>
              <a:rPr lang="es-ES"/>
              <a:t>['</a:t>
            </a:r>
            <a:r>
              <a:rPr lang="es-ES" err="1"/>
              <a:t>username</a:t>
            </a:r>
            <a:r>
              <a:rPr lang="es-ES"/>
              <a:t>'],</a:t>
            </a:r>
          </a:p>
          <a:p>
            <a:r>
              <a:rPr lang="es-ES"/>
              <a:t>                      </a:t>
            </a:r>
            <a:r>
              <a:rPr lang="es-ES" err="1"/>
              <a:t>password</a:t>
            </a:r>
            <a:r>
              <a:rPr lang="es-ES"/>
              <a:t>=</a:t>
            </a:r>
            <a:r>
              <a:rPr lang="es-ES" err="1"/>
              <a:t>request.POST</a:t>
            </a:r>
            <a:r>
              <a:rPr lang="es-ES"/>
              <a:t>['</a:t>
            </a:r>
            <a:r>
              <a:rPr lang="es-ES" err="1"/>
              <a:t>password</a:t>
            </a:r>
            <a:r>
              <a:rPr lang="es-ES"/>
              <a:t>'])</a:t>
            </a:r>
          </a:p>
          <a:p>
            <a:r>
              <a:rPr lang="es-ES"/>
              <a:t>        </a:t>
            </a:r>
            <a:r>
              <a:rPr lang="es-ES" err="1"/>
              <a:t>if</a:t>
            </a:r>
            <a:r>
              <a:rPr lang="es-ES"/>
              <a:t> </a:t>
            </a:r>
            <a:r>
              <a:rPr lang="es-ES" err="1"/>
              <a:t>user</a:t>
            </a:r>
            <a:r>
              <a:rPr lang="es-ES"/>
              <a:t> </a:t>
            </a:r>
            <a:r>
              <a:rPr lang="es-ES" err="1"/>
              <a:t>is</a:t>
            </a:r>
            <a:r>
              <a:rPr lang="es-ES"/>
              <a:t> </a:t>
            </a:r>
            <a:r>
              <a:rPr lang="es-ES" err="1"/>
              <a:t>None</a:t>
            </a:r>
            <a:r>
              <a:rPr lang="es-ES"/>
              <a:t>:</a:t>
            </a:r>
          </a:p>
          <a:p>
            <a:r>
              <a:rPr lang="es-ES"/>
              <a:t>              </a:t>
            </a:r>
            <a:r>
              <a:rPr lang="es-ES" err="1"/>
              <a:t>return</a:t>
            </a:r>
            <a:r>
              <a:rPr lang="es-ES"/>
              <a:t> render(</a:t>
            </a:r>
            <a:r>
              <a:rPr lang="es-ES" err="1"/>
              <a:t>request</a:t>
            </a:r>
            <a:r>
              <a:rPr lang="es-ES"/>
              <a:t>, 'signin.html', {</a:t>
            </a:r>
          </a:p>
          <a:p>
            <a:r>
              <a:rPr lang="es-ES"/>
              <a:t>                  '</a:t>
            </a:r>
            <a:r>
              <a:rPr lang="es-ES" err="1"/>
              <a:t>form</a:t>
            </a:r>
            <a:r>
              <a:rPr lang="es-ES"/>
              <a:t>': </a:t>
            </a:r>
            <a:r>
              <a:rPr lang="es-ES" err="1"/>
              <a:t>AuthenticationForm</a:t>
            </a:r>
            <a:r>
              <a:rPr lang="es-ES"/>
              <a:t>,</a:t>
            </a:r>
          </a:p>
          <a:p>
            <a:r>
              <a:rPr lang="es-ES"/>
              <a:t>                  'error':'</a:t>
            </a:r>
            <a:r>
              <a:rPr lang="es-ES" err="1"/>
              <a:t>Username</a:t>
            </a:r>
            <a:r>
              <a:rPr lang="es-ES"/>
              <a:t> </a:t>
            </a:r>
            <a:r>
              <a:rPr lang="es-ES" err="1"/>
              <a:t>or</a:t>
            </a:r>
            <a:r>
              <a:rPr lang="es-ES"/>
              <a:t> </a:t>
            </a:r>
            <a:r>
              <a:rPr lang="es-ES" err="1"/>
              <a:t>password</a:t>
            </a:r>
            <a:r>
              <a:rPr lang="es-ES"/>
              <a:t> </a:t>
            </a:r>
            <a:r>
              <a:rPr lang="es-ES" err="1"/>
              <a:t>is</a:t>
            </a:r>
            <a:r>
              <a:rPr lang="es-ES"/>
              <a:t> </a:t>
            </a:r>
            <a:r>
              <a:rPr lang="es-ES" err="1"/>
              <a:t>incorrect</a:t>
            </a:r>
            <a:r>
              <a:rPr lang="es-ES"/>
              <a:t>'</a:t>
            </a:r>
          </a:p>
          <a:p>
            <a:r>
              <a:rPr lang="es-ES"/>
              <a:t>                  })</a:t>
            </a:r>
          </a:p>
          <a:p>
            <a:r>
              <a:rPr lang="es-ES"/>
              <a:t>        </a:t>
            </a:r>
            <a:r>
              <a:rPr lang="es-ES" err="1"/>
              <a:t>else</a:t>
            </a:r>
            <a:r>
              <a:rPr lang="es-ES"/>
              <a:t>:</a:t>
            </a:r>
          </a:p>
          <a:p>
            <a:r>
              <a:rPr lang="es-ES"/>
              <a:t>            </a:t>
            </a:r>
            <a:r>
              <a:rPr lang="es-ES" err="1"/>
              <a:t>login</a:t>
            </a:r>
            <a:r>
              <a:rPr lang="es-ES"/>
              <a:t>(</a:t>
            </a:r>
            <a:r>
              <a:rPr lang="es-ES" err="1"/>
              <a:t>request</a:t>
            </a:r>
            <a:r>
              <a:rPr lang="es-ES"/>
              <a:t>, </a:t>
            </a:r>
            <a:r>
              <a:rPr lang="es-ES" err="1"/>
              <a:t>user</a:t>
            </a:r>
            <a:r>
              <a:rPr lang="es-ES"/>
              <a:t>)</a:t>
            </a:r>
          </a:p>
          <a:p>
            <a:r>
              <a:rPr lang="es-ES"/>
              <a:t>            </a:t>
            </a:r>
            <a:r>
              <a:rPr lang="es-ES" err="1"/>
              <a:t>return</a:t>
            </a:r>
            <a:r>
              <a:rPr lang="es-ES"/>
              <a:t> </a:t>
            </a:r>
            <a:r>
              <a:rPr lang="es-ES" err="1"/>
              <a:t>redirect</a:t>
            </a:r>
            <a:r>
              <a:rPr lang="es-ES"/>
              <a:t>('</a:t>
            </a:r>
            <a:r>
              <a:rPr lang="es-ES" err="1"/>
              <a:t>tasks</a:t>
            </a:r>
            <a:r>
              <a:rPr lang="es-ES"/>
              <a:t>')</a:t>
            </a:r>
          </a:p>
          <a:p>
            <a:r>
              <a:rPr lang="es-ES"/>
              <a:t>    </a:t>
            </a:r>
          </a:p>
          <a:p>
            <a:r>
              <a:rPr lang="es-ES"/>
              <a:t>--task.html</a:t>
            </a:r>
          </a:p>
          <a:p>
            <a:r>
              <a:rPr lang="es-ES"/>
              <a:t>{% </a:t>
            </a:r>
            <a:r>
              <a:rPr lang="es-ES" err="1"/>
              <a:t>extends</a:t>
            </a:r>
            <a:r>
              <a:rPr lang="es-ES"/>
              <a:t> 'base.html' %}</a:t>
            </a:r>
          </a:p>
          <a:p>
            <a:r>
              <a:rPr lang="es-ES"/>
              <a:t>{% block </a:t>
            </a:r>
            <a:r>
              <a:rPr lang="es-ES" err="1"/>
              <a:t>content</a:t>
            </a:r>
            <a:r>
              <a:rPr lang="es-ES"/>
              <a:t> %}</a:t>
            </a:r>
          </a:p>
          <a:p>
            <a:r>
              <a:rPr lang="es-ES"/>
              <a:t>&lt;h1&gt;Tareas&lt;/h1&gt;</a:t>
            </a:r>
          </a:p>
          <a:p>
            <a:endParaRPr lang="es-ES"/>
          </a:p>
          <a:p>
            <a:r>
              <a:rPr lang="es-ES"/>
              <a:t>&lt;</a:t>
            </a:r>
            <a:r>
              <a:rPr lang="es-ES" err="1"/>
              <a:t>ul</a:t>
            </a:r>
            <a:r>
              <a:rPr lang="es-ES"/>
              <a:t>&gt;</a:t>
            </a:r>
          </a:p>
          <a:p>
            <a:r>
              <a:rPr lang="es-ES"/>
              <a:t>    {% </a:t>
            </a:r>
            <a:r>
              <a:rPr lang="es-ES" err="1"/>
              <a:t>for</a:t>
            </a:r>
            <a:r>
              <a:rPr lang="es-ES"/>
              <a:t> </a:t>
            </a:r>
            <a:r>
              <a:rPr lang="es-ES" err="1"/>
              <a:t>task</a:t>
            </a:r>
            <a:r>
              <a:rPr lang="es-ES"/>
              <a:t> in </a:t>
            </a:r>
            <a:r>
              <a:rPr lang="es-ES" err="1"/>
              <a:t>tasks</a:t>
            </a:r>
            <a:r>
              <a:rPr lang="es-ES"/>
              <a:t> %}</a:t>
            </a:r>
          </a:p>
          <a:p>
            <a:r>
              <a:rPr lang="es-ES"/>
              <a:t>        &lt;</a:t>
            </a:r>
            <a:r>
              <a:rPr lang="es-ES" err="1"/>
              <a:t>li</a:t>
            </a:r>
            <a:r>
              <a:rPr lang="es-ES"/>
              <a:t>&gt;</a:t>
            </a:r>
          </a:p>
          <a:p>
            <a:r>
              <a:rPr lang="es-ES"/>
              <a:t>            {% </a:t>
            </a:r>
            <a:r>
              <a:rPr lang="es-ES" err="1"/>
              <a:t>if</a:t>
            </a:r>
            <a:r>
              <a:rPr lang="es-ES"/>
              <a:t> </a:t>
            </a:r>
            <a:r>
              <a:rPr lang="es-ES" err="1"/>
              <a:t>task.important</a:t>
            </a:r>
            <a:r>
              <a:rPr lang="es-ES"/>
              <a:t> %}</a:t>
            </a:r>
          </a:p>
          <a:p>
            <a:r>
              <a:rPr lang="es-ES"/>
              <a:t>                &lt;</a:t>
            </a:r>
            <a:r>
              <a:rPr lang="es-ES" err="1"/>
              <a:t>strong</a:t>
            </a:r>
            <a:r>
              <a:rPr lang="es-ES"/>
              <a:t>&gt;{{</a:t>
            </a:r>
            <a:r>
              <a:rPr lang="es-ES" err="1"/>
              <a:t>task.title</a:t>
            </a:r>
            <a:r>
              <a:rPr lang="es-ES"/>
              <a:t>}}&lt;/</a:t>
            </a:r>
            <a:r>
              <a:rPr lang="es-ES" err="1"/>
              <a:t>strong</a:t>
            </a:r>
            <a:r>
              <a:rPr lang="es-ES"/>
              <a:t>&gt;</a:t>
            </a:r>
          </a:p>
          <a:p>
            <a:r>
              <a:rPr lang="es-ES"/>
              <a:t>            {% </a:t>
            </a:r>
            <a:r>
              <a:rPr lang="es-ES" err="1"/>
              <a:t>else</a:t>
            </a:r>
            <a:r>
              <a:rPr lang="es-ES"/>
              <a:t> %}</a:t>
            </a:r>
          </a:p>
          <a:p>
            <a:r>
              <a:rPr lang="es-ES"/>
              <a:t>                {{</a:t>
            </a:r>
            <a:r>
              <a:rPr lang="es-ES" err="1"/>
              <a:t>task.tile</a:t>
            </a:r>
            <a:r>
              <a:rPr lang="es-ES"/>
              <a:t>}}</a:t>
            </a:r>
          </a:p>
          <a:p>
            <a:r>
              <a:rPr lang="es-ES"/>
              <a:t>            {% </a:t>
            </a:r>
            <a:r>
              <a:rPr lang="es-ES" err="1"/>
              <a:t>endif</a:t>
            </a:r>
            <a:r>
              <a:rPr lang="es-ES"/>
              <a:t> %}</a:t>
            </a:r>
          </a:p>
          <a:p>
            <a:r>
              <a:rPr lang="es-ES"/>
              <a:t>            &lt;p&gt;{{</a:t>
            </a:r>
            <a:r>
              <a:rPr lang="es-ES" err="1"/>
              <a:t>task.description</a:t>
            </a:r>
            <a:r>
              <a:rPr lang="es-ES"/>
              <a:t>}}&lt;/p&gt;</a:t>
            </a:r>
          </a:p>
          <a:p>
            <a:r>
              <a:rPr lang="es-ES"/>
              <a:t>            &lt;p&gt;{{</a:t>
            </a:r>
            <a:r>
              <a:rPr lang="es-ES" err="1"/>
              <a:t>task.user.username</a:t>
            </a:r>
            <a:r>
              <a:rPr lang="es-ES"/>
              <a:t>}}&lt;/p&gt;</a:t>
            </a:r>
          </a:p>
          <a:p>
            <a:r>
              <a:rPr lang="es-ES"/>
              <a:t>            &lt;p&gt;{{</a:t>
            </a:r>
            <a:r>
              <a:rPr lang="es-ES" err="1"/>
              <a:t>task.important</a:t>
            </a:r>
            <a:r>
              <a:rPr lang="es-ES"/>
              <a:t>}}&lt;/p&gt;</a:t>
            </a:r>
          </a:p>
          <a:p>
            <a:r>
              <a:rPr lang="es-ES"/>
              <a:t>        &lt;/</a:t>
            </a:r>
            <a:r>
              <a:rPr lang="es-ES" err="1"/>
              <a:t>li</a:t>
            </a:r>
            <a:r>
              <a:rPr lang="es-ES"/>
              <a:t>&gt;</a:t>
            </a:r>
          </a:p>
          <a:p>
            <a:r>
              <a:rPr lang="es-ES"/>
              <a:t>        </a:t>
            </a:r>
          </a:p>
          <a:p>
            <a:r>
              <a:rPr lang="es-ES"/>
              <a:t>    {% </a:t>
            </a:r>
            <a:r>
              <a:rPr lang="es-ES" err="1"/>
              <a:t>endfor</a:t>
            </a:r>
            <a:r>
              <a:rPr lang="es-ES"/>
              <a:t> %}</a:t>
            </a:r>
          </a:p>
          <a:p>
            <a:r>
              <a:rPr lang="es-ES"/>
              <a:t>&lt;/</a:t>
            </a:r>
            <a:r>
              <a:rPr lang="es-ES" err="1"/>
              <a:t>ul</a:t>
            </a:r>
            <a:r>
              <a:rPr lang="es-ES"/>
              <a:t>&gt;</a:t>
            </a:r>
          </a:p>
          <a:p>
            <a:r>
              <a:rPr lang="es-ES"/>
              <a:t>{% </a:t>
            </a:r>
            <a:r>
              <a:rPr lang="es-ES" err="1"/>
              <a:t>endblock</a:t>
            </a:r>
            <a:r>
              <a:rPr lang="es-ES"/>
              <a:t> %}</a:t>
            </a:r>
          </a:p>
          <a:p>
            <a:endParaRPr lang="es-ES"/>
          </a:p>
          <a:p>
            <a:r>
              <a:rPr lang="es-ES"/>
              <a:t>--models.py</a:t>
            </a:r>
          </a:p>
          <a:p>
            <a:r>
              <a:rPr lang="es-ES"/>
              <a:t>{% </a:t>
            </a:r>
            <a:r>
              <a:rPr lang="es-ES" err="1"/>
              <a:t>extends</a:t>
            </a:r>
            <a:r>
              <a:rPr lang="es-ES"/>
              <a:t> 'base.html' %}</a:t>
            </a:r>
          </a:p>
          <a:p>
            <a:r>
              <a:rPr lang="es-ES"/>
              <a:t>{% block </a:t>
            </a:r>
            <a:r>
              <a:rPr lang="es-ES" err="1"/>
              <a:t>content</a:t>
            </a:r>
            <a:r>
              <a:rPr lang="es-ES"/>
              <a:t> %}</a:t>
            </a:r>
          </a:p>
          <a:p>
            <a:r>
              <a:rPr lang="es-ES"/>
              <a:t>&lt;h1&gt;Tareas&lt;/h1&gt;</a:t>
            </a:r>
          </a:p>
          <a:p>
            <a:endParaRPr lang="es-ES"/>
          </a:p>
          <a:p>
            <a:r>
              <a:rPr lang="es-ES"/>
              <a:t>&lt;</a:t>
            </a:r>
            <a:r>
              <a:rPr lang="es-ES" err="1"/>
              <a:t>ul</a:t>
            </a:r>
            <a:r>
              <a:rPr lang="es-ES"/>
              <a:t>&gt;</a:t>
            </a:r>
          </a:p>
          <a:p>
            <a:r>
              <a:rPr lang="es-ES"/>
              <a:t>    {% </a:t>
            </a:r>
            <a:r>
              <a:rPr lang="es-ES" err="1"/>
              <a:t>for</a:t>
            </a:r>
            <a:r>
              <a:rPr lang="es-ES"/>
              <a:t> </a:t>
            </a:r>
            <a:r>
              <a:rPr lang="es-ES" err="1"/>
              <a:t>task</a:t>
            </a:r>
            <a:r>
              <a:rPr lang="es-ES"/>
              <a:t> in </a:t>
            </a:r>
            <a:r>
              <a:rPr lang="es-ES" err="1"/>
              <a:t>tasks</a:t>
            </a:r>
            <a:r>
              <a:rPr lang="es-ES"/>
              <a:t> %}</a:t>
            </a:r>
          </a:p>
          <a:p>
            <a:r>
              <a:rPr lang="es-ES"/>
              <a:t>        &lt;</a:t>
            </a:r>
            <a:r>
              <a:rPr lang="es-ES" err="1"/>
              <a:t>li</a:t>
            </a:r>
            <a:r>
              <a:rPr lang="es-ES"/>
              <a:t>&gt;</a:t>
            </a:r>
          </a:p>
          <a:p>
            <a:r>
              <a:rPr lang="es-ES"/>
              <a:t>            {% </a:t>
            </a:r>
            <a:r>
              <a:rPr lang="es-ES" err="1"/>
              <a:t>if</a:t>
            </a:r>
            <a:r>
              <a:rPr lang="es-ES"/>
              <a:t> </a:t>
            </a:r>
            <a:r>
              <a:rPr lang="es-ES" err="1"/>
              <a:t>task.important</a:t>
            </a:r>
            <a:r>
              <a:rPr lang="es-ES"/>
              <a:t> %}</a:t>
            </a:r>
          </a:p>
          <a:p>
            <a:r>
              <a:rPr lang="es-ES"/>
              <a:t>                &lt;</a:t>
            </a:r>
            <a:r>
              <a:rPr lang="es-ES" err="1"/>
              <a:t>strong</a:t>
            </a:r>
            <a:r>
              <a:rPr lang="es-ES"/>
              <a:t>&gt;{{</a:t>
            </a:r>
            <a:r>
              <a:rPr lang="es-ES" err="1"/>
              <a:t>task.title</a:t>
            </a:r>
            <a:r>
              <a:rPr lang="es-ES"/>
              <a:t>}}&lt;/</a:t>
            </a:r>
            <a:r>
              <a:rPr lang="es-ES" err="1"/>
              <a:t>strong</a:t>
            </a:r>
            <a:r>
              <a:rPr lang="es-ES"/>
              <a:t>&gt;</a:t>
            </a:r>
          </a:p>
          <a:p>
            <a:r>
              <a:rPr lang="es-ES"/>
              <a:t>            {% </a:t>
            </a:r>
            <a:r>
              <a:rPr lang="es-ES" err="1"/>
              <a:t>else</a:t>
            </a:r>
            <a:r>
              <a:rPr lang="es-ES"/>
              <a:t> %}</a:t>
            </a:r>
          </a:p>
          <a:p>
            <a:r>
              <a:rPr lang="es-ES"/>
              <a:t>                {{</a:t>
            </a:r>
            <a:r>
              <a:rPr lang="es-ES" err="1"/>
              <a:t>task.tile</a:t>
            </a:r>
            <a:r>
              <a:rPr lang="es-ES"/>
              <a:t>}}</a:t>
            </a:r>
          </a:p>
          <a:p>
            <a:r>
              <a:rPr lang="es-ES"/>
              <a:t>            {% </a:t>
            </a:r>
            <a:r>
              <a:rPr lang="es-ES" err="1"/>
              <a:t>endif</a:t>
            </a:r>
            <a:r>
              <a:rPr lang="es-ES"/>
              <a:t> %}</a:t>
            </a:r>
          </a:p>
          <a:p>
            <a:r>
              <a:rPr lang="es-ES"/>
              <a:t>            &lt;p&gt;{{</a:t>
            </a:r>
            <a:r>
              <a:rPr lang="es-ES" err="1"/>
              <a:t>task.description</a:t>
            </a:r>
            <a:r>
              <a:rPr lang="es-ES"/>
              <a:t>}}&lt;/p&gt;</a:t>
            </a:r>
          </a:p>
          <a:p>
            <a:r>
              <a:rPr lang="es-ES"/>
              <a:t>            &lt;p&gt;{{</a:t>
            </a:r>
            <a:r>
              <a:rPr lang="es-ES" err="1"/>
              <a:t>task.user.username</a:t>
            </a:r>
            <a:r>
              <a:rPr lang="es-ES"/>
              <a:t>}}&lt;/p&gt;</a:t>
            </a:r>
          </a:p>
          <a:p>
            <a:r>
              <a:rPr lang="es-ES"/>
              <a:t>            &lt;p&gt;{{</a:t>
            </a:r>
            <a:r>
              <a:rPr lang="es-ES" err="1"/>
              <a:t>task.important</a:t>
            </a:r>
            <a:r>
              <a:rPr lang="es-ES"/>
              <a:t>}}&lt;/p&gt;</a:t>
            </a:r>
          </a:p>
          <a:p>
            <a:r>
              <a:rPr lang="es-ES"/>
              <a:t>        &lt;/</a:t>
            </a:r>
            <a:r>
              <a:rPr lang="es-ES" err="1"/>
              <a:t>li</a:t>
            </a:r>
            <a:r>
              <a:rPr lang="es-ES"/>
              <a:t>&gt;</a:t>
            </a:r>
          </a:p>
          <a:p>
            <a:r>
              <a:rPr lang="es-ES"/>
              <a:t>        </a:t>
            </a:r>
          </a:p>
          <a:p>
            <a:r>
              <a:rPr lang="es-ES"/>
              <a:t>    {% </a:t>
            </a:r>
            <a:r>
              <a:rPr lang="es-ES" err="1"/>
              <a:t>endfor</a:t>
            </a:r>
            <a:r>
              <a:rPr lang="es-ES"/>
              <a:t> %}</a:t>
            </a:r>
          </a:p>
          <a:p>
            <a:r>
              <a:rPr lang="es-ES"/>
              <a:t>&lt;/</a:t>
            </a:r>
            <a:r>
              <a:rPr lang="es-ES" err="1"/>
              <a:t>ul</a:t>
            </a:r>
            <a:r>
              <a:rPr lang="es-ES"/>
              <a:t>&gt;</a:t>
            </a:r>
          </a:p>
          <a:p>
            <a:r>
              <a:rPr lang="es-ES"/>
              <a:t>{% </a:t>
            </a:r>
            <a:r>
              <a:rPr lang="es-ES" err="1"/>
              <a:t>endblock</a:t>
            </a:r>
            <a:r>
              <a:rPr lang="es-ES"/>
              <a:t> %}</a:t>
            </a:r>
          </a:p>
          <a:p>
            <a:endParaRPr lang="es-ES"/>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CB2ECC-6EF9-4B65-8CE7-04173D03777D}" type="slidenum">
              <a:rPr kumimoji="0" lang="es-E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s-E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4527943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CB2ECC-6EF9-4B65-8CE7-04173D03777D}" type="slidenum">
              <a:rPr kumimoji="0" lang="es-E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s-E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5867299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CB2ECC-6EF9-4B65-8CE7-04173D03777D}" type="slidenum">
              <a:rPr kumimoji="0" lang="es-E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s-E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1557150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CB2ECC-6EF9-4B65-8CE7-04173D03777D}" type="slidenum">
              <a:rPr kumimoji="0" lang="es-E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s-E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8593457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CB2ECC-6EF9-4B65-8CE7-04173D03777D}" type="slidenum">
              <a:rPr kumimoji="0" lang="es-E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s-E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113500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CB2ECC-6EF9-4B65-8CE7-04173D03777D}" type="slidenum">
              <a:rPr kumimoji="0" lang="es-E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s-E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4516082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--base.html</a:t>
            </a:r>
          </a:p>
          <a:p>
            <a:r>
              <a:rPr lang="es-ES" dirty="0"/>
              <a:t>&lt;!DOCTYPE </a:t>
            </a:r>
            <a:r>
              <a:rPr lang="es-ES" dirty="0" err="1"/>
              <a:t>html</a:t>
            </a:r>
            <a:r>
              <a:rPr lang="es-ES" dirty="0"/>
              <a:t>&gt;</a:t>
            </a:r>
          </a:p>
          <a:p>
            <a:r>
              <a:rPr lang="es-ES" dirty="0"/>
              <a:t>&lt;</a:t>
            </a:r>
            <a:r>
              <a:rPr lang="es-ES" dirty="0" err="1"/>
              <a:t>html</a:t>
            </a:r>
            <a:r>
              <a:rPr lang="es-ES" dirty="0"/>
              <a:t> </a:t>
            </a:r>
            <a:r>
              <a:rPr lang="es-ES" dirty="0" err="1"/>
              <a:t>lang</a:t>
            </a:r>
            <a:r>
              <a:rPr lang="es-ES" dirty="0"/>
              <a:t>="en"&gt;</a:t>
            </a:r>
          </a:p>
          <a:p>
            <a:r>
              <a:rPr lang="es-ES" dirty="0"/>
              <a:t>&lt;head&gt;</a:t>
            </a:r>
          </a:p>
          <a:p>
            <a:r>
              <a:rPr lang="es-ES" dirty="0"/>
              <a:t>    &lt;meta </a:t>
            </a:r>
            <a:r>
              <a:rPr lang="es-ES" dirty="0" err="1"/>
              <a:t>charset</a:t>
            </a:r>
            <a:r>
              <a:rPr lang="es-ES" dirty="0"/>
              <a:t>="UTF-8"&gt;</a:t>
            </a:r>
          </a:p>
          <a:p>
            <a:r>
              <a:rPr lang="es-ES" dirty="0"/>
              <a:t>    &lt;meta http-</a:t>
            </a:r>
            <a:r>
              <a:rPr lang="es-ES" dirty="0" err="1"/>
              <a:t>equiv</a:t>
            </a:r>
            <a:r>
              <a:rPr lang="es-ES" dirty="0"/>
              <a:t>="X-UA-Compatible" </a:t>
            </a:r>
            <a:r>
              <a:rPr lang="es-ES" dirty="0" err="1"/>
              <a:t>content</a:t>
            </a:r>
            <a:r>
              <a:rPr lang="es-ES" dirty="0"/>
              <a:t>="IE=</a:t>
            </a:r>
            <a:r>
              <a:rPr lang="es-ES" dirty="0" err="1"/>
              <a:t>edge</a:t>
            </a:r>
            <a:r>
              <a:rPr lang="es-ES" dirty="0"/>
              <a:t>"&gt;</a:t>
            </a:r>
          </a:p>
          <a:p>
            <a:r>
              <a:rPr lang="es-ES" dirty="0"/>
              <a:t>    &lt;meta </a:t>
            </a:r>
            <a:r>
              <a:rPr lang="es-ES" dirty="0" err="1"/>
              <a:t>name</a:t>
            </a:r>
            <a:r>
              <a:rPr lang="es-ES" dirty="0"/>
              <a:t>="</a:t>
            </a:r>
            <a:r>
              <a:rPr lang="es-ES" dirty="0" err="1"/>
              <a:t>viewport</a:t>
            </a:r>
            <a:r>
              <a:rPr lang="es-ES" dirty="0"/>
              <a:t>" </a:t>
            </a:r>
            <a:r>
              <a:rPr lang="es-ES" dirty="0" err="1"/>
              <a:t>content</a:t>
            </a:r>
            <a:r>
              <a:rPr lang="es-ES" dirty="0"/>
              <a:t>="</a:t>
            </a:r>
            <a:r>
              <a:rPr lang="es-ES" dirty="0" err="1"/>
              <a:t>width</a:t>
            </a:r>
            <a:r>
              <a:rPr lang="es-ES" dirty="0"/>
              <a:t>=</a:t>
            </a:r>
            <a:r>
              <a:rPr lang="es-ES" dirty="0" err="1"/>
              <a:t>device-width</a:t>
            </a:r>
            <a:r>
              <a:rPr lang="es-ES" dirty="0"/>
              <a:t>, </a:t>
            </a:r>
            <a:r>
              <a:rPr lang="es-ES" dirty="0" err="1"/>
              <a:t>initial-scale</a:t>
            </a:r>
            <a:r>
              <a:rPr lang="es-ES" dirty="0"/>
              <a:t>=1.0"&gt;</a:t>
            </a:r>
          </a:p>
          <a:p>
            <a:r>
              <a:rPr lang="es-ES" dirty="0"/>
              <a:t>    &lt;</a:t>
            </a:r>
            <a:r>
              <a:rPr lang="es-ES" dirty="0" err="1"/>
              <a:t>title</a:t>
            </a:r>
            <a:r>
              <a:rPr lang="es-ES" dirty="0"/>
              <a:t>&gt;Django CRUD </a:t>
            </a:r>
            <a:r>
              <a:rPr lang="es-ES" dirty="0" err="1"/>
              <a:t>Application</a:t>
            </a:r>
            <a:r>
              <a:rPr lang="es-ES" dirty="0"/>
              <a:t>&lt;/</a:t>
            </a:r>
            <a:r>
              <a:rPr lang="es-ES" dirty="0" err="1"/>
              <a:t>title</a:t>
            </a:r>
            <a:r>
              <a:rPr lang="es-ES" dirty="0"/>
              <a:t>&gt;</a:t>
            </a:r>
          </a:p>
          <a:p>
            <a:r>
              <a:rPr lang="es-ES" dirty="0"/>
              <a:t>&lt;/head&gt;</a:t>
            </a:r>
          </a:p>
          <a:p>
            <a:r>
              <a:rPr lang="es-ES" dirty="0"/>
              <a:t>&lt;</a:t>
            </a:r>
            <a:r>
              <a:rPr lang="es-ES" dirty="0" err="1"/>
              <a:t>body</a:t>
            </a:r>
            <a:r>
              <a:rPr lang="es-ES" dirty="0"/>
              <a:t>&gt;</a:t>
            </a:r>
          </a:p>
          <a:p>
            <a:r>
              <a:rPr lang="es-ES" dirty="0"/>
              <a:t>    &lt;</a:t>
            </a:r>
            <a:r>
              <a:rPr lang="es-ES" dirty="0" err="1"/>
              <a:t>nav</a:t>
            </a:r>
            <a:r>
              <a:rPr lang="es-ES" dirty="0"/>
              <a:t>&gt;</a:t>
            </a:r>
          </a:p>
          <a:p>
            <a:r>
              <a:rPr lang="es-ES" dirty="0"/>
              <a:t>        &lt;</a:t>
            </a:r>
            <a:r>
              <a:rPr lang="es-ES" dirty="0" err="1"/>
              <a:t>ul</a:t>
            </a:r>
            <a:r>
              <a:rPr lang="es-ES" dirty="0"/>
              <a:t>&gt;</a:t>
            </a:r>
          </a:p>
          <a:p>
            <a:r>
              <a:rPr lang="es-ES" dirty="0"/>
              <a:t>            &lt;</a:t>
            </a:r>
            <a:r>
              <a:rPr lang="es-ES" dirty="0" err="1"/>
              <a:t>li</a:t>
            </a:r>
            <a:r>
              <a:rPr lang="es-ES" dirty="0"/>
              <a:t>&gt;</a:t>
            </a:r>
          </a:p>
          <a:p>
            <a:r>
              <a:rPr lang="es-ES" dirty="0"/>
              <a:t>                &lt;a </a:t>
            </a:r>
            <a:r>
              <a:rPr lang="es-ES" dirty="0" err="1"/>
              <a:t>href</a:t>
            </a:r>
            <a:r>
              <a:rPr lang="es-ES" dirty="0"/>
              <a:t>="/"&gt;Home&lt;/a&gt;</a:t>
            </a:r>
          </a:p>
          <a:p>
            <a:r>
              <a:rPr lang="es-ES" dirty="0"/>
              <a:t>            &lt;/</a:t>
            </a:r>
            <a:r>
              <a:rPr lang="es-ES" dirty="0" err="1"/>
              <a:t>li</a:t>
            </a:r>
            <a:r>
              <a:rPr lang="es-ES" dirty="0"/>
              <a:t>&gt;</a:t>
            </a:r>
          </a:p>
          <a:p>
            <a:r>
              <a:rPr lang="es-ES" dirty="0"/>
              <a:t>            </a:t>
            </a:r>
          </a:p>
          <a:p>
            <a:r>
              <a:rPr lang="es-ES" dirty="0"/>
              <a:t>            {% </a:t>
            </a:r>
            <a:r>
              <a:rPr lang="es-ES" dirty="0" err="1"/>
              <a:t>if</a:t>
            </a:r>
            <a:r>
              <a:rPr lang="es-ES" dirty="0"/>
              <a:t> </a:t>
            </a:r>
            <a:r>
              <a:rPr lang="es-ES" dirty="0" err="1"/>
              <a:t>user.is_authenticated</a:t>
            </a:r>
            <a:r>
              <a:rPr lang="es-ES" dirty="0"/>
              <a:t> %}</a:t>
            </a:r>
          </a:p>
          <a:p>
            <a:r>
              <a:rPr lang="es-ES" dirty="0"/>
              <a:t>                &lt;</a:t>
            </a:r>
            <a:r>
              <a:rPr lang="es-ES" dirty="0" err="1"/>
              <a:t>li</a:t>
            </a:r>
            <a:r>
              <a:rPr lang="es-ES" dirty="0"/>
              <a:t>&gt;</a:t>
            </a:r>
          </a:p>
          <a:p>
            <a:r>
              <a:rPr lang="es-ES" dirty="0"/>
              <a:t>                    &lt;a </a:t>
            </a:r>
            <a:r>
              <a:rPr lang="es-ES" dirty="0" err="1"/>
              <a:t>href</a:t>
            </a:r>
            <a:r>
              <a:rPr lang="es-ES" dirty="0"/>
              <a:t>="/</a:t>
            </a:r>
            <a:r>
              <a:rPr lang="es-ES" dirty="0" err="1"/>
              <a:t>tasks</a:t>
            </a:r>
            <a:r>
              <a:rPr lang="es-ES" dirty="0"/>
              <a:t>"&gt;</a:t>
            </a:r>
            <a:r>
              <a:rPr lang="es-ES" dirty="0" err="1"/>
              <a:t>Tasks</a:t>
            </a:r>
            <a:r>
              <a:rPr lang="es-ES" dirty="0"/>
              <a:t>&lt;/a&gt;</a:t>
            </a:r>
          </a:p>
          <a:p>
            <a:r>
              <a:rPr lang="es-ES" dirty="0"/>
              <a:t>                &lt;/</a:t>
            </a:r>
            <a:r>
              <a:rPr lang="es-ES" dirty="0" err="1"/>
              <a:t>li</a:t>
            </a:r>
            <a:r>
              <a:rPr lang="es-ES" dirty="0"/>
              <a:t>&gt;</a:t>
            </a:r>
          </a:p>
          <a:p>
            <a:r>
              <a:rPr lang="es-ES" dirty="0"/>
              <a:t>                &lt;</a:t>
            </a:r>
            <a:r>
              <a:rPr lang="es-ES" dirty="0" err="1"/>
              <a:t>li</a:t>
            </a:r>
            <a:r>
              <a:rPr lang="es-ES" dirty="0"/>
              <a:t>&gt;</a:t>
            </a:r>
          </a:p>
          <a:p>
            <a:r>
              <a:rPr lang="es-ES" dirty="0"/>
              <a:t>                    &lt;a </a:t>
            </a:r>
            <a:r>
              <a:rPr lang="es-ES" dirty="0" err="1"/>
              <a:t>href</a:t>
            </a:r>
            <a:r>
              <a:rPr lang="es-ES" dirty="0"/>
              <a:t>="/</a:t>
            </a:r>
            <a:r>
              <a:rPr lang="es-ES" dirty="0" err="1"/>
              <a:t>tasks</a:t>
            </a:r>
            <a:r>
              <a:rPr lang="es-ES" dirty="0"/>
              <a:t>/</a:t>
            </a:r>
            <a:r>
              <a:rPr lang="es-ES" dirty="0" err="1"/>
              <a:t>create</a:t>
            </a:r>
            <a:r>
              <a:rPr lang="es-ES" dirty="0"/>
              <a:t>/"&gt;</a:t>
            </a:r>
            <a:r>
              <a:rPr lang="es-ES" dirty="0" err="1"/>
              <a:t>Create</a:t>
            </a:r>
            <a:r>
              <a:rPr lang="es-ES" dirty="0"/>
              <a:t> </a:t>
            </a:r>
            <a:r>
              <a:rPr lang="es-ES" dirty="0" err="1"/>
              <a:t>Task</a:t>
            </a:r>
            <a:r>
              <a:rPr lang="es-ES" dirty="0"/>
              <a:t>&lt;/a&gt;</a:t>
            </a:r>
          </a:p>
          <a:p>
            <a:r>
              <a:rPr lang="es-ES" dirty="0"/>
              <a:t>                &lt;/</a:t>
            </a:r>
            <a:r>
              <a:rPr lang="es-ES" dirty="0" err="1"/>
              <a:t>li</a:t>
            </a:r>
            <a:r>
              <a:rPr lang="es-ES" dirty="0"/>
              <a:t>&gt;</a:t>
            </a:r>
          </a:p>
          <a:p>
            <a:r>
              <a:rPr lang="es-ES" dirty="0"/>
              <a:t>                &lt;</a:t>
            </a:r>
            <a:r>
              <a:rPr lang="es-ES" dirty="0" err="1"/>
              <a:t>li</a:t>
            </a:r>
            <a:r>
              <a:rPr lang="es-ES" dirty="0"/>
              <a:t>&gt;</a:t>
            </a:r>
          </a:p>
          <a:p>
            <a:r>
              <a:rPr lang="es-ES" dirty="0"/>
              <a:t>                    &lt;a </a:t>
            </a:r>
            <a:r>
              <a:rPr lang="es-ES" dirty="0" err="1"/>
              <a:t>href</a:t>
            </a:r>
            <a:r>
              <a:rPr lang="es-ES" dirty="0"/>
              <a:t>="/</a:t>
            </a:r>
            <a:r>
              <a:rPr lang="es-ES" dirty="0" err="1"/>
              <a:t>logout</a:t>
            </a:r>
            <a:r>
              <a:rPr lang="es-ES" dirty="0"/>
              <a:t>"&gt;</a:t>
            </a:r>
            <a:r>
              <a:rPr lang="es-ES" dirty="0" err="1"/>
              <a:t>Logout</a:t>
            </a:r>
            <a:r>
              <a:rPr lang="es-ES" dirty="0"/>
              <a:t>&lt;/a&gt;</a:t>
            </a:r>
          </a:p>
          <a:p>
            <a:r>
              <a:rPr lang="es-ES" dirty="0"/>
              <a:t>                &lt;/</a:t>
            </a:r>
            <a:r>
              <a:rPr lang="es-ES" dirty="0" err="1"/>
              <a:t>li</a:t>
            </a:r>
            <a:r>
              <a:rPr lang="es-ES" dirty="0"/>
              <a:t>&gt;</a:t>
            </a:r>
          </a:p>
          <a:p>
            <a:r>
              <a:rPr lang="es-ES" dirty="0"/>
              <a:t>            {% </a:t>
            </a:r>
            <a:r>
              <a:rPr lang="es-ES" dirty="0" err="1"/>
              <a:t>else</a:t>
            </a:r>
            <a:r>
              <a:rPr lang="es-ES" dirty="0"/>
              <a:t> %}    </a:t>
            </a:r>
          </a:p>
          <a:p>
            <a:r>
              <a:rPr lang="es-ES" dirty="0"/>
              <a:t>                &lt;</a:t>
            </a:r>
            <a:r>
              <a:rPr lang="es-ES" dirty="0" err="1"/>
              <a:t>li</a:t>
            </a:r>
            <a:r>
              <a:rPr lang="es-ES" dirty="0"/>
              <a:t>&gt;</a:t>
            </a:r>
          </a:p>
          <a:p>
            <a:r>
              <a:rPr lang="es-ES" dirty="0"/>
              <a:t>                    &lt;a </a:t>
            </a:r>
            <a:r>
              <a:rPr lang="es-ES" dirty="0" err="1"/>
              <a:t>href</a:t>
            </a:r>
            <a:r>
              <a:rPr lang="es-ES" dirty="0"/>
              <a:t>="/</a:t>
            </a:r>
            <a:r>
              <a:rPr lang="es-ES" dirty="0" err="1"/>
              <a:t>signup</a:t>
            </a:r>
            <a:r>
              <a:rPr lang="es-ES" dirty="0"/>
              <a:t>"&gt;</a:t>
            </a:r>
            <a:r>
              <a:rPr lang="es-ES" dirty="0" err="1"/>
              <a:t>Signup</a:t>
            </a:r>
            <a:r>
              <a:rPr lang="es-ES" dirty="0"/>
              <a:t>&lt;/a&gt;</a:t>
            </a:r>
          </a:p>
          <a:p>
            <a:r>
              <a:rPr lang="es-ES" dirty="0"/>
              <a:t>                &lt;/</a:t>
            </a:r>
            <a:r>
              <a:rPr lang="es-ES" dirty="0" err="1"/>
              <a:t>li</a:t>
            </a:r>
            <a:r>
              <a:rPr lang="es-ES" dirty="0"/>
              <a:t>&gt;</a:t>
            </a:r>
          </a:p>
          <a:p>
            <a:r>
              <a:rPr lang="es-ES" dirty="0"/>
              <a:t>                &lt;</a:t>
            </a:r>
            <a:r>
              <a:rPr lang="es-ES" dirty="0" err="1"/>
              <a:t>li</a:t>
            </a:r>
            <a:r>
              <a:rPr lang="es-ES" dirty="0"/>
              <a:t>&gt;</a:t>
            </a:r>
          </a:p>
          <a:p>
            <a:r>
              <a:rPr lang="es-ES" dirty="0"/>
              <a:t>                    &lt;a </a:t>
            </a:r>
            <a:r>
              <a:rPr lang="es-ES" dirty="0" err="1"/>
              <a:t>href</a:t>
            </a:r>
            <a:r>
              <a:rPr lang="es-ES" dirty="0"/>
              <a:t>="/</a:t>
            </a:r>
            <a:r>
              <a:rPr lang="es-ES" dirty="0" err="1"/>
              <a:t>signin</a:t>
            </a:r>
            <a:r>
              <a:rPr lang="es-ES" dirty="0"/>
              <a:t>"&gt;</a:t>
            </a:r>
            <a:r>
              <a:rPr lang="es-ES" dirty="0" err="1"/>
              <a:t>Signin</a:t>
            </a:r>
            <a:r>
              <a:rPr lang="es-ES" dirty="0"/>
              <a:t>&lt;/a&gt;</a:t>
            </a:r>
          </a:p>
          <a:p>
            <a:r>
              <a:rPr lang="es-ES" dirty="0"/>
              <a:t>                &lt;/</a:t>
            </a:r>
            <a:r>
              <a:rPr lang="es-ES" dirty="0" err="1"/>
              <a:t>li</a:t>
            </a:r>
            <a:r>
              <a:rPr lang="es-ES" dirty="0"/>
              <a:t>&gt;</a:t>
            </a:r>
          </a:p>
          <a:p>
            <a:r>
              <a:rPr lang="es-ES" dirty="0"/>
              <a:t>            {% </a:t>
            </a:r>
            <a:r>
              <a:rPr lang="es-ES" dirty="0" err="1"/>
              <a:t>endif</a:t>
            </a:r>
            <a:r>
              <a:rPr lang="es-ES" dirty="0"/>
              <a:t> %}</a:t>
            </a:r>
          </a:p>
          <a:p>
            <a:r>
              <a:rPr lang="es-ES" dirty="0"/>
              <a:t>        &lt;/</a:t>
            </a:r>
            <a:r>
              <a:rPr lang="es-ES" dirty="0" err="1"/>
              <a:t>ul</a:t>
            </a:r>
            <a:r>
              <a:rPr lang="es-ES" dirty="0"/>
              <a:t>&gt;</a:t>
            </a:r>
          </a:p>
          <a:p>
            <a:r>
              <a:rPr lang="es-ES" dirty="0"/>
              <a:t>    &lt;/</a:t>
            </a:r>
            <a:r>
              <a:rPr lang="es-ES" dirty="0" err="1"/>
              <a:t>nav</a:t>
            </a:r>
            <a:r>
              <a:rPr lang="es-ES" dirty="0"/>
              <a:t>&gt;</a:t>
            </a:r>
          </a:p>
          <a:p>
            <a:r>
              <a:rPr lang="es-ES" dirty="0"/>
              <a:t>    {% block </a:t>
            </a:r>
            <a:r>
              <a:rPr lang="es-ES" dirty="0" err="1"/>
              <a:t>content</a:t>
            </a:r>
            <a:r>
              <a:rPr lang="es-ES" dirty="0"/>
              <a:t> %}</a:t>
            </a:r>
          </a:p>
          <a:p>
            <a:r>
              <a:rPr lang="es-ES" dirty="0"/>
              <a:t>    {% </a:t>
            </a:r>
            <a:r>
              <a:rPr lang="es-ES" dirty="0" err="1"/>
              <a:t>endblock</a:t>
            </a:r>
            <a:r>
              <a:rPr lang="es-ES" dirty="0"/>
              <a:t> %}</a:t>
            </a:r>
          </a:p>
          <a:p>
            <a:r>
              <a:rPr lang="es-ES" dirty="0"/>
              <a:t>&lt;/</a:t>
            </a:r>
            <a:r>
              <a:rPr lang="es-ES" dirty="0" err="1"/>
              <a:t>body</a:t>
            </a:r>
            <a:r>
              <a:rPr lang="es-ES" dirty="0"/>
              <a:t>&gt;</a:t>
            </a:r>
          </a:p>
          <a:p>
            <a:r>
              <a:rPr lang="es-ES" dirty="0"/>
              <a:t>&lt;/</a:t>
            </a:r>
            <a:r>
              <a:rPr lang="es-ES" dirty="0" err="1"/>
              <a:t>html</a:t>
            </a:r>
            <a:r>
              <a:rPr lang="es-ES" dirty="0"/>
              <a:t>&gt;</a:t>
            </a:r>
          </a:p>
          <a:p>
            <a:endParaRPr lang="es-ES" dirty="0"/>
          </a:p>
          <a:p>
            <a:r>
              <a:rPr lang="es-ES" dirty="0"/>
              <a:t>--urls.py</a:t>
            </a:r>
          </a:p>
          <a:p>
            <a:r>
              <a:rPr lang="es-ES" dirty="0"/>
              <a:t>"""</a:t>
            </a:r>
          </a:p>
          <a:p>
            <a:r>
              <a:rPr lang="es-ES" dirty="0"/>
              <a:t>URL </a:t>
            </a:r>
            <a:r>
              <a:rPr lang="es-ES" dirty="0" err="1"/>
              <a:t>configuration</a:t>
            </a:r>
            <a:r>
              <a:rPr lang="es-ES" dirty="0"/>
              <a:t> </a:t>
            </a:r>
            <a:r>
              <a:rPr lang="es-ES" dirty="0" err="1"/>
              <a:t>for</a:t>
            </a:r>
            <a:r>
              <a:rPr lang="es-ES" dirty="0"/>
              <a:t> </a:t>
            </a:r>
            <a:r>
              <a:rPr lang="es-ES" dirty="0" err="1"/>
              <a:t>djangocrud</a:t>
            </a:r>
            <a:r>
              <a:rPr lang="es-ES" dirty="0"/>
              <a:t> </a:t>
            </a:r>
            <a:r>
              <a:rPr lang="es-ES" dirty="0" err="1"/>
              <a:t>project</a:t>
            </a:r>
            <a:r>
              <a:rPr lang="es-ES" dirty="0"/>
              <a:t>.</a:t>
            </a:r>
          </a:p>
          <a:p>
            <a:endParaRPr lang="es-ES" dirty="0"/>
          </a:p>
          <a:p>
            <a:r>
              <a:rPr lang="es-ES" dirty="0" err="1"/>
              <a:t>The</a:t>
            </a:r>
            <a:r>
              <a:rPr lang="es-ES" dirty="0"/>
              <a:t> `</a:t>
            </a:r>
            <a:r>
              <a:rPr lang="es-ES" dirty="0" err="1"/>
              <a:t>urlpatterns</a:t>
            </a:r>
            <a:r>
              <a:rPr lang="es-ES" dirty="0"/>
              <a:t>` </a:t>
            </a:r>
            <a:r>
              <a:rPr lang="es-ES" dirty="0" err="1"/>
              <a:t>list</a:t>
            </a:r>
            <a:r>
              <a:rPr lang="es-ES" dirty="0"/>
              <a:t> </a:t>
            </a:r>
            <a:r>
              <a:rPr lang="es-ES" dirty="0" err="1"/>
              <a:t>routes</a:t>
            </a:r>
            <a:r>
              <a:rPr lang="es-ES" dirty="0"/>
              <a:t> </a:t>
            </a:r>
            <a:r>
              <a:rPr lang="es-ES" dirty="0" err="1"/>
              <a:t>URLs</a:t>
            </a:r>
            <a:r>
              <a:rPr lang="es-ES" dirty="0"/>
              <a:t> </a:t>
            </a:r>
            <a:r>
              <a:rPr lang="es-ES" dirty="0" err="1"/>
              <a:t>to</a:t>
            </a:r>
            <a:r>
              <a:rPr lang="es-ES" dirty="0"/>
              <a:t> </a:t>
            </a:r>
            <a:r>
              <a:rPr lang="es-ES" dirty="0" err="1"/>
              <a:t>views</a:t>
            </a:r>
            <a:r>
              <a:rPr lang="es-ES" dirty="0"/>
              <a:t>. </a:t>
            </a:r>
            <a:r>
              <a:rPr lang="es-ES" dirty="0" err="1"/>
              <a:t>For</a:t>
            </a:r>
            <a:r>
              <a:rPr lang="es-ES" dirty="0"/>
              <a:t> more </a:t>
            </a:r>
            <a:r>
              <a:rPr lang="es-ES" dirty="0" err="1"/>
              <a:t>information</a:t>
            </a:r>
            <a:r>
              <a:rPr lang="es-ES" dirty="0"/>
              <a:t> </a:t>
            </a:r>
            <a:r>
              <a:rPr lang="es-ES" dirty="0" err="1"/>
              <a:t>please</a:t>
            </a:r>
            <a:r>
              <a:rPr lang="es-ES" dirty="0"/>
              <a:t> </a:t>
            </a:r>
            <a:r>
              <a:rPr lang="es-ES" dirty="0" err="1"/>
              <a:t>see</a:t>
            </a:r>
            <a:r>
              <a:rPr lang="es-ES" dirty="0"/>
              <a:t>:</a:t>
            </a:r>
          </a:p>
          <a:p>
            <a:r>
              <a:rPr lang="es-ES" dirty="0"/>
              <a:t>    https://docs.djangoproject.com/en/4.2/topics/http/urls/</a:t>
            </a:r>
          </a:p>
          <a:p>
            <a:r>
              <a:rPr lang="es-ES" dirty="0" err="1"/>
              <a:t>Examples</a:t>
            </a:r>
            <a:r>
              <a:rPr lang="es-ES" dirty="0"/>
              <a:t>:</a:t>
            </a:r>
          </a:p>
          <a:p>
            <a:r>
              <a:rPr lang="es-ES" dirty="0" err="1"/>
              <a:t>Function</a:t>
            </a:r>
            <a:r>
              <a:rPr lang="es-ES" dirty="0"/>
              <a:t> </a:t>
            </a:r>
            <a:r>
              <a:rPr lang="es-ES" dirty="0" err="1"/>
              <a:t>views</a:t>
            </a:r>
            <a:endParaRPr lang="es-ES" dirty="0"/>
          </a:p>
          <a:p>
            <a:r>
              <a:rPr lang="es-ES" dirty="0"/>
              <a:t>    1. </a:t>
            </a:r>
            <a:r>
              <a:rPr lang="es-ES" dirty="0" err="1"/>
              <a:t>Add</a:t>
            </a:r>
            <a:r>
              <a:rPr lang="es-ES" dirty="0"/>
              <a:t> </a:t>
            </a:r>
            <a:r>
              <a:rPr lang="es-ES" dirty="0" err="1"/>
              <a:t>an</a:t>
            </a:r>
            <a:r>
              <a:rPr lang="es-ES" dirty="0"/>
              <a:t> </a:t>
            </a:r>
            <a:r>
              <a:rPr lang="es-ES" dirty="0" err="1"/>
              <a:t>import</a:t>
            </a:r>
            <a:r>
              <a:rPr lang="es-ES" dirty="0"/>
              <a:t>:  </a:t>
            </a:r>
            <a:r>
              <a:rPr lang="es-ES" dirty="0" err="1"/>
              <a:t>from</a:t>
            </a:r>
            <a:r>
              <a:rPr lang="es-ES" dirty="0"/>
              <a:t> </a:t>
            </a:r>
            <a:r>
              <a:rPr lang="es-ES" dirty="0" err="1"/>
              <a:t>my_app</a:t>
            </a:r>
            <a:r>
              <a:rPr lang="es-ES" dirty="0"/>
              <a:t> </a:t>
            </a:r>
            <a:r>
              <a:rPr lang="es-ES" dirty="0" err="1"/>
              <a:t>import</a:t>
            </a:r>
            <a:r>
              <a:rPr lang="es-ES" dirty="0"/>
              <a:t> </a:t>
            </a:r>
            <a:r>
              <a:rPr lang="es-ES" dirty="0" err="1"/>
              <a:t>views</a:t>
            </a:r>
            <a:endParaRPr lang="es-ES" dirty="0"/>
          </a:p>
          <a:p>
            <a:r>
              <a:rPr lang="es-ES" dirty="0"/>
              <a:t>    2. </a:t>
            </a:r>
            <a:r>
              <a:rPr lang="es-ES" dirty="0" err="1"/>
              <a:t>Add</a:t>
            </a:r>
            <a:r>
              <a:rPr lang="es-ES" dirty="0"/>
              <a:t> a URL </a:t>
            </a:r>
            <a:r>
              <a:rPr lang="es-ES" dirty="0" err="1"/>
              <a:t>to</a:t>
            </a:r>
            <a:r>
              <a:rPr lang="es-ES" dirty="0"/>
              <a:t> </a:t>
            </a:r>
            <a:r>
              <a:rPr lang="es-ES" dirty="0" err="1"/>
              <a:t>urlpatterns</a:t>
            </a:r>
            <a:r>
              <a:rPr lang="es-ES" dirty="0"/>
              <a:t>:  </a:t>
            </a:r>
            <a:r>
              <a:rPr lang="es-ES" dirty="0" err="1"/>
              <a:t>path</a:t>
            </a:r>
            <a:r>
              <a:rPr lang="es-ES" dirty="0"/>
              <a:t>('', </a:t>
            </a:r>
            <a:r>
              <a:rPr lang="es-ES" dirty="0" err="1"/>
              <a:t>views.home</a:t>
            </a:r>
            <a:r>
              <a:rPr lang="es-ES" dirty="0"/>
              <a:t>, </a:t>
            </a:r>
            <a:r>
              <a:rPr lang="es-ES" dirty="0" err="1"/>
              <a:t>name</a:t>
            </a:r>
            <a:r>
              <a:rPr lang="es-ES" dirty="0"/>
              <a:t>='home')</a:t>
            </a:r>
          </a:p>
          <a:p>
            <a:r>
              <a:rPr lang="es-ES" dirty="0" err="1"/>
              <a:t>Class-based</a:t>
            </a:r>
            <a:r>
              <a:rPr lang="es-ES" dirty="0"/>
              <a:t> </a:t>
            </a:r>
            <a:r>
              <a:rPr lang="es-ES" dirty="0" err="1"/>
              <a:t>views</a:t>
            </a:r>
            <a:endParaRPr lang="es-ES" dirty="0"/>
          </a:p>
          <a:p>
            <a:r>
              <a:rPr lang="es-ES" dirty="0"/>
              <a:t>    1. </a:t>
            </a:r>
            <a:r>
              <a:rPr lang="es-ES" dirty="0" err="1"/>
              <a:t>Add</a:t>
            </a:r>
            <a:r>
              <a:rPr lang="es-ES" dirty="0"/>
              <a:t> </a:t>
            </a:r>
            <a:r>
              <a:rPr lang="es-ES" dirty="0" err="1"/>
              <a:t>an</a:t>
            </a:r>
            <a:r>
              <a:rPr lang="es-ES" dirty="0"/>
              <a:t> </a:t>
            </a:r>
            <a:r>
              <a:rPr lang="es-ES" dirty="0" err="1"/>
              <a:t>import</a:t>
            </a:r>
            <a:r>
              <a:rPr lang="es-ES" dirty="0"/>
              <a:t>:  </a:t>
            </a:r>
            <a:r>
              <a:rPr lang="es-ES" dirty="0" err="1"/>
              <a:t>from</a:t>
            </a:r>
            <a:r>
              <a:rPr lang="es-ES" dirty="0"/>
              <a:t> </a:t>
            </a:r>
            <a:r>
              <a:rPr lang="es-ES" dirty="0" err="1"/>
              <a:t>other_app.views</a:t>
            </a:r>
            <a:r>
              <a:rPr lang="es-ES" dirty="0"/>
              <a:t> </a:t>
            </a:r>
            <a:r>
              <a:rPr lang="es-ES" dirty="0" err="1"/>
              <a:t>import</a:t>
            </a:r>
            <a:r>
              <a:rPr lang="es-ES" dirty="0"/>
              <a:t> Home</a:t>
            </a:r>
          </a:p>
          <a:p>
            <a:r>
              <a:rPr lang="es-ES" dirty="0"/>
              <a:t>    2. </a:t>
            </a:r>
            <a:r>
              <a:rPr lang="es-ES" dirty="0" err="1"/>
              <a:t>Add</a:t>
            </a:r>
            <a:r>
              <a:rPr lang="es-ES" dirty="0"/>
              <a:t> a URL </a:t>
            </a:r>
            <a:r>
              <a:rPr lang="es-ES" dirty="0" err="1"/>
              <a:t>to</a:t>
            </a:r>
            <a:r>
              <a:rPr lang="es-ES" dirty="0"/>
              <a:t> </a:t>
            </a:r>
            <a:r>
              <a:rPr lang="es-ES" dirty="0" err="1"/>
              <a:t>urlpatterns</a:t>
            </a:r>
            <a:r>
              <a:rPr lang="es-ES" dirty="0"/>
              <a:t>:  </a:t>
            </a:r>
            <a:r>
              <a:rPr lang="es-ES" dirty="0" err="1"/>
              <a:t>path</a:t>
            </a:r>
            <a:r>
              <a:rPr lang="es-ES" dirty="0"/>
              <a:t>('', </a:t>
            </a:r>
            <a:r>
              <a:rPr lang="es-ES" dirty="0" err="1"/>
              <a:t>Home.as_view</a:t>
            </a:r>
            <a:r>
              <a:rPr lang="es-ES" dirty="0"/>
              <a:t>(), </a:t>
            </a:r>
            <a:r>
              <a:rPr lang="es-ES" dirty="0" err="1"/>
              <a:t>name</a:t>
            </a:r>
            <a:r>
              <a:rPr lang="es-ES" dirty="0"/>
              <a:t>='home')</a:t>
            </a:r>
          </a:p>
          <a:p>
            <a:r>
              <a:rPr lang="es-ES" dirty="0" err="1"/>
              <a:t>Including</a:t>
            </a:r>
            <a:r>
              <a:rPr lang="es-ES" dirty="0"/>
              <a:t> </a:t>
            </a:r>
            <a:r>
              <a:rPr lang="es-ES" dirty="0" err="1"/>
              <a:t>another</a:t>
            </a:r>
            <a:r>
              <a:rPr lang="es-ES" dirty="0"/>
              <a:t> </a:t>
            </a:r>
            <a:r>
              <a:rPr lang="es-ES" dirty="0" err="1"/>
              <a:t>URLconf</a:t>
            </a:r>
            <a:endParaRPr lang="es-ES" dirty="0"/>
          </a:p>
          <a:p>
            <a:r>
              <a:rPr lang="es-ES" dirty="0"/>
              <a:t>    1. </a:t>
            </a:r>
            <a:r>
              <a:rPr lang="es-ES" dirty="0" err="1"/>
              <a:t>Import</a:t>
            </a:r>
            <a:r>
              <a:rPr lang="es-ES" dirty="0"/>
              <a:t> </a:t>
            </a:r>
            <a:r>
              <a:rPr lang="es-ES" dirty="0" err="1"/>
              <a:t>the</a:t>
            </a:r>
            <a:r>
              <a:rPr lang="es-ES" dirty="0"/>
              <a:t> </a:t>
            </a:r>
            <a:r>
              <a:rPr lang="es-ES" dirty="0" err="1"/>
              <a:t>include</a:t>
            </a:r>
            <a:r>
              <a:rPr lang="es-ES" dirty="0"/>
              <a:t>() </a:t>
            </a:r>
            <a:r>
              <a:rPr lang="es-ES" dirty="0" err="1"/>
              <a:t>function</a:t>
            </a:r>
            <a:r>
              <a:rPr lang="es-ES" dirty="0"/>
              <a:t>: </a:t>
            </a:r>
            <a:r>
              <a:rPr lang="es-ES" dirty="0" err="1"/>
              <a:t>from</a:t>
            </a:r>
            <a:r>
              <a:rPr lang="es-ES" dirty="0"/>
              <a:t> </a:t>
            </a:r>
            <a:r>
              <a:rPr lang="es-ES" dirty="0" err="1"/>
              <a:t>django.urls</a:t>
            </a:r>
            <a:r>
              <a:rPr lang="es-ES" dirty="0"/>
              <a:t> </a:t>
            </a:r>
            <a:r>
              <a:rPr lang="es-ES" dirty="0" err="1"/>
              <a:t>import</a:t>
            </a:r>
            <a:r>
              <a:rPr lang="es-ES" dirty="0"/>
              <a:t> </a:t>
            </a:r>
            <a:r>
              <a:rPr lang="es-ES" dirty="0" err="1"/>
              <a:t>include</a:t>
            </a:r>
            <a:r>
              <a:rPr lang="es-ES" dirty="0"/>
              <a:t>, </a:t>
            </a:r>
            <a:r>
              <a:rPr lang="es-ES" dirty="0" err="1"/>
              <a:t>path</a:t>
            </a:r>
            <a:endParaRPr lang="es-ES" dirty="0"/>
          </a:p>
          <a:p>
            <a:r>
              <a:rPr lang="es-ES" dirty="0"/>
              <a:t>    2. </a:t>
            </a:r>
            <a:r>
              <a:rPr lang="es-ES" dirty="0" err="1"/>
              <a:t>Add</a:t>
            </a:r>
            <a:r>
              <a:rPr lang="es-ES" dirty="0"/>
              <a:t> a URL </a:t>
            </a:r>
            <a:r>
              <a:rPr lang="es-ES" dirty="0" err="1"/>
              <a:t>to</a:t>
            </a:r>
            <a:r>
              <a:rPr lang="es-ES" dirty="0"/>
              <a:t> </a:t>
            </a:r>
            <a:r>
              <a:rPr lang="es-ES" dirty="0" err="1"/>
              <a:t>urlpatterns</a:t>
            </a:r>
            <a:r>
              <a:rPr lang="es-ES" dirty="0"/>
              <a:t>:  </a:t>
            </a:r>
            <a:r>
              <a:rPr lang="es-ES" dirty="0" err="1"/>
              <a:t>path</a:t>
            </a:r>
            <a:r>
              <a:rPr lang="es-ES" dirty="0"/>
              <a:t>('blog/', </a:t>
            </a:r>
            <a:r>
              <a:rPr lang="es-ES" dirty="0" err="1"/>
              <a:t>include</a:t>
            </a:r>
            <a:r>
              <a:rPr lang="es-ES" dirty="0"/>
              <a:t>('</a:t>
            </a:r>
            <a:r>
              <a:rPr lang="es-ES" dirty="0" err="1"/>
              <a:t>blog.urls</a:t>
            </a:r>
            <a:r>
              <a:rPr lang="es-ES" dirty="0"/>
              <a:t>'))</a:t>
            </a:r>
          </a:p>
          <a:p>
            <a:r>
              <a:rPr lang="es-ES" dirty="0"/>
              <a:t>"""</a:t>
            </a:r>
          </a:p>
          <a:p>
            <a:r>
              <a:rPr lang="es-ES" dirty="0" err="1"/>
              <a:t>from</a:t>
            </a:r>
            <a:r>
              <a:rPr lang="es-ES" dirty="0"/>
              <a:t> </a:t>
            </a:r>
            <a:r>
              <a:rPr lang="es-ES" dirty="0" err="1"/>
              <a:t>django.contrib</a:t>
            </a:r>
            <a:r>
              <a:rPr lang="es-ES" dirty="0"/>
              <a:t> </a:t>
            </a:r>
            <a:r>
              <a:rPr lang="es-ES" dirty="0" err="1"/>
              <a:t>import</a:t>
            </a:r>
            <a:r>
              <a:rPr lang="es-ES" dirty="0"/>
              <a:t> </a:t>
            </a:r>
            <a:r>
              <a:rPr lang="es-ES" dirty="0" err="1"/>
              <a:t>admin</a:t>
            </a:r>
            <a:endParaRPr lang="es-ES" dirty="0"/>
          </a:p>
          <a:p>
            <a:r>
              <a:rPr lang="es-ES" dirty="0" err="1"/>
              <a:t>from</a:t>
            </a:r>
            <a:r>
              <a:rPr lang="es-ES" dirty="0"/>
              <a:t> </a:t>
            </a:r>
            <a:r>
              <a:rPr lang="es-ES" dirty="0" err="1"/>
              <a:t>django.urls</a:t>
            </a:r>
            <a:r>
              <a:rPr lang="es-ES" dirty="0"/>
              <a:t> </a:t>
            </a:r>
            <a:r>
              <a:rPr lang="es-ES" dirty="0" err="1"/>
              <a:t>import</a:t>
            </a:r>
            <a:r>
              <a:rPr lang="es-ES" dirty="0"/>
              <a:t> </a:t>
            </a:r>
            <a:r>
              <a:rPr lang="es-ES" dirty="0" err="1"/>
              <a:t>path</a:t>
            </a:r>
            <a:endParaRPr lang="es-ES" dirty="0"/>
          </a:p>
          <a:p>
            <a:r>
              <a:rPr lang="es-ES" dirty="0" err="1"/>
              <a:t>from</a:t>
            </a:r>
            <a:r>
              <a:rPr lang="es-ES" dirty="0"/>
              <a:t> </a:t>
            </a:r>
            <a:r>
              <a:rPr lang="es-ES" dirty="0" err="1"/>
              <a:t>tasks</a:t>
            </a:r>
            <a:r>
              <a:rPr lang="es-ES" dirty="0"/>
              <a:t> </a:t>
            </a:r>
            <a:r>
              <a:rPr lang="es-ES" dirty="0" err="1"/>
              <a:t>import</a:t>
            </a:r>
            <a:r>
              <a:rPr lang="es-ES" dirty="0"/>
              <a:t> </a:t>
            </a:r>
            <a:r>
              <a:rPr lang="es-ES" dirty="0" err="1"/>
              <a:t>views</a:t>
            </a:r>
            <a:endParaRPr lang="es-ES" dirty="0"/>
          </a:p>
          <a:p>
            <a:endParaRPr lang="es-ES" dirty="0"/>
          </a:p>
          <a:p>
            <a:r>
              <a:rPr lang="es-ES" dirty="0" err="1"/>
              <a:t>urlpatterns</a:t>
            </a:r>
            <a:r>
              <a:rPr lang="es-ES" dirty="0"/>
              <a:t> = [</a:t>
            </a:r>
          </a:p>
          <a:p>
            <a:r>
              <a:rPr lang="es-ES" dirty="0"/>
              <a:t>    </a:t>
            </a:r>
            <a:r>
              <a:rPr lang="es-ES" dirty="0" err="1"/>
              <a:t>path</a:t>
            </a:r>
            <a:r>
              <a:rPr lang="es-ES" dirty="0"/>
              <a:t>('</a:t>
            </a:r>
            <a:r>
              <a:rPr lang="es-ES" dirty="0" err="1"/>
              <a:t>admin</a:t>
            </a:r>
            <a:r>
              <a:rPr lang="es-ES" dirty="0"/>
              <a:t>/', </a:t>
            </a:r>
            <a:r>
              <a:rPr lang="es-ES" dirty="0" err="1"/>
              <a:t>admin.site.urls</a:t>
            </a:r>
            <a:r>
              <a:rPr lang="es-ES" dirty="0"/>
              <a:t>),</a:t>
            </a:r>
          </a:p>
          <a:p>
            <a:r>
              <a:rPr lang="es-ES" dirty="0"/>
              <a:t>    </a:t>
            </a:r>
            <a:r>
              <a:rPr lang="es-ES" dirty="0" err="1"/>
              <a:t>path</a:t>
            </a:r>
            <a:r>
              <a:rPr lang="es-ES" dirty="0"/>
              <a:t>('',</a:t>
            </a:r>
            <a:r>
              <a:rPr lang="es-ES" dirty="0" err="1"/>
              <a:t>views.home</a:t>
            </a:r>
            <a:r>
              <a:rPr lang="es-ES" dirty="0"/>
              <a:t>, </a:t>
            </a:r>
            <a:r>
              <a:rPr lang="es-ES" dirty="0" err="1"/>
              <a:t>name</a:t>
            </a:r>
            <a:r>
              <a:rPr lang="es-ES" dirty="0"/>
              <a:t>='home'),</a:t>
            </a:r>
          </a:p>
          <a:p>
            <a:r>
              <a:rPr lang="es-ES" dirty="0"/>
              <a:t>    </a:t>
            </a:r>
            <a:r>
              <a:rPr lang="es-ES" dirty="0" err="1"/>
              <a:t>path</a:t>
            </a:r>
            <a:r>
              <a:rPr lang="es-ES" dirty="0"/>
              <a:t>('</a:t>
            </a:r>
            <a:r>
              <a:rPr lang="es-ES" dirty="0" err="1"/>
              <a:t>signup</a:t>
            </a:r>
            <a:r>
              <a:rPr lang="es-ES" dirty="0"/>
              <a:t>/',</a:t>
            </a:r>
            <a:r>
              <a:rPr lang="es-ES" dirty="0" err="1"/>
              <a:t>views.signup,name</a:t>
            </a:r>
            <a:r>
              <a:rPr lang="es-ES" dirty="0"/>
              <a:t>='</a:t>
            </a:r>
            <a:r>
              <a:rPr lang="es-ES" dirty="0" err="1"/>
              <a:t>signup</a:t>
            </a:r>
            <a:r>
              <a:rPr lang="es-ES" dirty="0"/>
              <a:t>'),</a:t>
            </a:r>
          </a:p>
          <a:p>
            <a:r>
              <a:rPr lang="es-ES" dirty="0"/>
              <a:t>    </a:t>
            </a:r>
            <a:r>
              <a:rPr lang="es-ES" dirty="0" err="1"/>
              <a:t>path</a:t>
            </a:r>
            <a:r>
              <a:rPr lang="es-ES" dirty="0"/>
              <a:t>('</a:t>
            </a:r>
            <a:r>
              <a:rPr lang="es-ES" dirty="0" err="1"/>
              <a:t>tasks</a:t>
            </a:r>
            <a:r>
              <a:rPr lang="es-ES" dirty="0"/>
              <a:t>/',</a:t>
            </a:r>
            <a:r>
              <a:rPr lang="es-ES" dirty="0" err="1"/>
              <a:t>views.tasks,name</a:t>
            </a:r>
            <a:r>
              <a:rPr lang="es-ES" dirty="0"/>
              <a:t>='</a:t>
            </a:r>
            <a:r>
              <a:rPr lang="es-ES" dirty="0" err="1"/>
              <a:t>tasks</a:t>
            </a:r>
            <a:r>
              <a:rPr lang="es-ES" dirty="0"/>
              <a:t>'),</a:t>
            </a:r>
          </a:p>
          <a:p>
            <a:r>
              <a:rPr lang="es-ES" dirty="0"/>
              <a:t>    </a:t>
            </a:r>
            <a:r>
              <a:rPr lang="es-ES" dirty="0" err="1"/>
              <a:t>path</a:t>
            </a:r>
            <a:r>
              <a:rPr lang="es-ES" dirty="0"/>
              <a:t>('</a:t>
            </a:r>
            <a:r>
              <a:rPr lang="es-ES" dirty="0" err="1"/>
              <a:t>tasks</a:t>
            </a:r>
            <a:r>
              <a:rPr lang="es-ES" dirty="0"/>
              <a:t>/</a:t>
            </a:r>
            <a:r>
              <a:rPr lang="es-ES" dirty="0" err="1"/>
              <a:t>create</a:t>
            </a:r>
            <a:r>
              <a:rPr lang="es-ES" dirty="0"/>
              <a:t>/',</a:t>
            </a:r>
            <a:r>
              <a:rPr lang="es-ES" dirty="0" err="1"/>
              <a:t>views.create_task,name</a:t>
            </a:r>
            <a:r>
              <a:rPr lang="es-ES" dirty="0"/>
              <a:t>='</a:t>
            </a:r>
            <a:r>
              <a:rPr lang="es-ES" dirty="0" err="1"/>
              <a:t>create_task</a:t>
            </a:r>
            <a:r>
              <a:rPr lang="es-ES" dirty="0"/>
              <a:t>'),</a:t>
            </a:r>
          </a:p>
          <a:p>
            <a:r>
              <a:rPr lang="es-ES" dirty="0"/>
              <a:t>    </a:t>
            </a:r>
            <a:r>
              <a:rPr lang="es-ES" dirty="0" err="1"/>
              <a:t>path</a:t>
            </a:r>
            <a:r>
              <a:rPr lang="es-ES" dirty="0"/>
              <a:t>('</a:t>
            </a:r>
            <a:r>
              <a:rPr lang="es-ES" dirty="0" err="1"/>
              <a:t>tasks</a:t>
            </a:r>
            <a:r>
              <a:rPr lang="es-ES" dirty="0"/>
              <a:t>/&lt;</a:t>
            </a:r>
            <a:r>
              <a:rPr lang="es-ES" dirty="0" err="1"/>
              <a:t>int:task_id</a:t>
            </a:r>
            <a:r>
              <a:rPr lang="es-ES" dirty="0"/>
              <a:t>&gt;/',</a:t>
            </a:r>
            <a:r>
              <a:rPr lang="es-ES" dirty="0" err="1"/>
              <a:t>views.task_detail,name</a:t>
            </a:r>
            <a:r>
              <a:rPr lang="es-ES" dirty="0"/>
              <a:t>='</a:t>
            </a:r>
            <a:r>
              <a:rPr lang="es-ES" dirty="0" err="1"/>
              <a:t>task_detail</a:t>
            </a:r>
            <a:r>
              <a:rPr lang="es-ES" dirty="0"/>
              <a:t>'),</a:t>
            </a:r>
          </a:p>
          <a:p>
            <a:r>
              <a:rPr lang="es-ES" dirty="0"/>
              <a:t>    </a:t>
            </a:r>
            <a:r>
              <a:rPr lang="es-ES" dirty="0" err="1"/>
              <a:t>path</a:t>
            </a:r>
            <a:r>
              <a:rPr lang="es-ES" dirty="0"/>
              <a:t>('</a:t>
            </a:r>
            <a:r>
              <a:rPr lang="es-ES" dirty="0" err="1"/>
              <a:t>logout</a:t>
            </a:r>
            <a:r>
              <a:rPr lang="es-ES" dirty="0"/>
              <a:t>/',</a:t>
            </a:r>
            <a:r>
              <a:rPr lang="es-ES" dirty="0" err="1"/>
              <a:t>views.signout,name</a:t>
            </a:r>
            <a:r>
              <a:rPr lang="es-ES" dirty="0"/>
              <a:t>='</a:t>
            </a:r>
            <a:r>
              <a:rPr lang="es-ES" dirty="0" err="1"/>
              <a:t>logout</a:t>
            </a:r>
            <a:r>
              <a:rPr lang="es-ES" dirty="0"/>
              <a:t>'),</a:t>
            </a:r>
          </a:p>
          <a:p>
            <a:r>
              <a:rPr lang="es-ES" dirty="0"/>
              <a:t>    </a:t>
            </a:r>
            <a:r>
              <a:rPr lang="es-ES" dirty="0" err="1"/>
              <a:t>path</a:t>
            </a:r>
            <a:r>
              <a:rPr lang="es-ES" dirty="0"/>
              <a:t>('</a:t>
            </a:r>
            <a:r>
              <a:rPr lang="es-ES" dirty="0" err="1"/>
              <a:t>signin</a:t>
            </a:r>
            <a:r>
              <a:rPr lang="es-ES" dirty="0"/>
              <a:t>/',</a:t>
            </a:r>
            <a:r>
              <a:rPr lang="es-ES" dirty="0" err="1"/>
              <a:t>views.signin,name</a:t>
            </a:r>
            <a:r>
              <a:rPr lang="es-ES" dirty="0"/>
              <a:t>='</a:t>
            </a:r>
            <a:r>
              <a:rPr lang="es-ES" dirty="0" err="1"/>
              <a:t>signin</a:t>
            </a:r>
            <a:r>
              <a:rPr lang="es-ES" dirty="0"/>
              <a:t>'),</a:t>
            </a:r>
          </a:p>
          <a:p>
            <a:r>
              <a:rPr lang="es-ES" dirty="0"/>
              <a:t>]</a:t>
            </a:r>
          </a:p>
          <a:p>
            <a:endParaRPr lang="es-ES" dirty="0"/>
          </a:p>
          <a:p>
            <a:endParaRPr lang="es-ES" dirty="0"/>
          </a:p>
          <a:p>
            <a:endParaRPr lang="es-ES" dirty="0"/>
          </a:p>
          <a:p>
            <a:r>
              <a:rPr lang="es-ES" dirty="0"/>
              <a:t>--views.py</a:t>
            </a:r>
          </a:p>
          <a:p>
            <a:r>
              <a:rPr lang="es-ES" dirty="0" err="1"/>
              <a:t>from</a:t>
            </a:r>
            <a:r>
              <a:rPr lang="es-ES" dirty="0"/>
              <a:t> </a:t>
            </a:r>
            <a:r>
              <a:rPr lang="es-ES" dirty="0" err="1"/>
              <a:t>django.shortcuts</a:t>
            </a:r>
            <a:r>
              <a:rPr lang="es-ES" dirty="0"/>
              <a:t> </a:t>
            </a:r>
            <a:r>
              <a:rPr lang="es-ES" dirty="0" err="1"/>
              <a:t>import</a:t>
            </a:r>
            <a:r>
              <a:rPr lang="es-ES" dirty="0"/>
              <a:t> render, </a:t>
            </a:r>
            <a:r>
              <a:rPr lang="es-ES" dirty="0" err="1"/>
              <a:t>redirect</a:t>
            </a:r>
            <a:r>
              <a:rPr lang="es-ES" dirty="0"/>
              <a:t>, get_object_or_404</a:t>
            </a:r>
          </a:p>
          <a:p>
            <a:r>
              <a:rPr lang="es-ES" dirty="0" err="1"/>
              <a:t>from</a:t>
            </a:r>
            <a:r>
              <a:rPr lang="es-ES" dirty="0"/>
              <a:t> </a:t>
            </a:r>
            <a:r>
              <a:rPr lang="es-ES" dirty="0" err="1"/>
              <a:t>django.contrib.auth.forms</a:t>
            </a:r>
            <a:r>
              <a:rPr lang="es-ES" dirty="0"/>
              <a:t> </a:t>
            </a:r>
            <a:r>
              <a:rPr lang="es-ES" dirty="0" err="1"/>
              <a:t>import</a:t>
            </a:r>
            <a:r>
              <a:rPr lang="es-ES" dirty="0"/>
              <a:t> </a:t>
            </a:r>
            <a:r>
              <a:rPr lang="es-ES" dirty="0" err="1"/>
              <a:t>UserCreationForm</a:t>
            </a:r>
            <a:endParaRPr lang="es-ES" dirty="0"/>
          </a:p>
          <a:p>
            <a:r>
              <a:rPr lang="es-ES" dirty="0" err="1"/>
              <a:t>from</a:t>
            </a:r>
            <a:r>
              <a:rPr lang="es-ES" dirty="0"/>
              <a:t> </a:t>
            </a:r>
            <a:r>
              <a:rPr lang="es-ES" dirty="0" err="1"/>
              <a:t>django.contrib.auth.forms</a:t>
            </a:r>
            <a:r>
              <a:rPr lang="es-ES" dirty="0"/>
              <a:t> </a:t>
            </a:r>
            <a:r>
              <a:rPr lang="es-ES" dirty="0" err="1"/>
              <a:t>import</a:t>
            </a:r>
            <a:r>
              <a:rPr lang="es-ES" dirty="0"/>
              <a:t> </a:t>
            </a:r>
            <a:r>
              <a:rPr lang="es-ES" dirty="0" err="1"/>
              <a:t>AuthenticationForm</a:t>
            </a:r>
            <a:endParaRPr lang="es-ES" dirty="0"/>
          </a:p>
          <a:p>
            <a:r>
              <a:rPr lang="es-ES" dirty="0" err="1"/>
              <a:t>from</a:t>
            </a:r>
            <a:r>
              <a:rPr lang="es-ES" dirty="0"/>
              <a:t> </a:t>
            </a:r>
            <a:r>
              <a:rPr lang="es-ES" dirty="0" err="1"/>
              <a:t>django.contrib.auth.models</a:t>
            </a:r>
            <a:r>
              <a:rPr lang="es-ES" dirty="0"/>
              <a:t> </a:t>
            </a:r>
            <a:r>
              <a:rPr lang="es-ES" dirty="0" err="1"/>
              <a:t>import</a:t>
            </a:r>
            <a:r>
              <a:rPr lang="es-ES" dirty="0"/>
              <a:t> </a:t>
            </a:r>
            <a:r>
              <a:rPr lang="es-ES" dirty="0" err="1"/>
              <a:t>User</a:t>
            </a:r>
            <a:endParaRPr lang="es-ES" dirty="0"/>
          </a:p>
          <a:p>
            <a:r>
              <a:rPr lang="es-ES" dirty="0" err="1"/>
              <a:t>from</a:t>
            </a:r>
            <a:r>
              <a:rPr lang="es-ES" dirty="0"/>
              <a:t> </a:t>
            </a:r>
            <a:r>
              <a:rPr lang="es-ES" dirty="0" err="1"/>
              <a:t>django.contrib.auth</a:t>
            </a:r>
            <a:r>
              <a:rPr lang="es-ES" dirty="0"/>
              <a:t> </a:t>
            </a:r>
            <a:r>
              <a:rPr lang="es-ES" dirty="0" err="1"/>
              <a:t>import</a:t>
            </a:r>
            <a:r>
              <a:rPr lang="es-ES" dirty="0"/>
              <a:t> </a:t>
            </a:r>
            <a:r>
              <a:rPr lang="es-ES" dirty="0" err="1"/>
              <a:t>login,logout</a:t>
            </a:r>
            <a:r>
              <a:rPr lang="es-ES" dirty="0"/>
              <a:t>, </a:t>
            </a:r>
            <a:r>
              <a:rPr lang="es-ES" dirty="0" err="1"/>
              <a:t>authenticate</a:t>
            </a:r>
            <a:endParaRPr lang="es-ES" dirty="0"/>
          </a:p>
          <a:p>
            <a:r>
              <a:rPr lang="es-ES" dirty="0" err="1"/>
              <a:t>from</a:t>
            </a:r>
            <a:r>
              <a:rPr lang="es-ES" dirty="0"/>
              <a:t> </a:t>
            </a:r>
            <a:r>
              <a:rPr lang="es-ES" dirty="0" err="1"/>
              <a:t>django.db</a:t>
            </a:r>
            <a:r>
              <a:rPr lang="es-ES" dirty="0"/>
              <a:t> </a:t>
            </a:r>
            <a:r>
              <a:rPr lang="es-ES" dirty="0" err="1"/>
              <a:t>import</a:t>
            </a:r>
            <a:r>
              <a:rPr lang="es-ES" dirty="0"/>
              <a:t> </a:t>
            </a:r>
            <a:r>
              <a:rPr lang="es-ES" dirty="0" err="1"/>
              <a:t>IntegrityError</a:t>
            </a:r>
            <a:endParaRPr lang="es-ES" dirty="0"/>
          </a:p>
          <a:p>
            <a:r>
              <a:rPr lang="es-ES" dirty="0" err="1"/>
              <a:t>from</a:t>
            </a:r>
            <a:r>
              <a:rPr lang="es-ES" dirty="0"/>
              <a:t> .</a:t>
            </a:r>
            <a:r>
              <a:rPr lang="es-ES" dirty="0" err="1"/>
              <a:t>forms</a:t>
            </a:r>
            <a:r>
              <a:rPr lang="es-ES" dirty="0"/>
              <a:t> </a:t>
            </a:r>
            <a:r>
              <a:rPr lang="es-ES" dirty="0" err="1"/>
              <a:t>import</a:t>
            </a:r>
            <a:r>
              <a:rPr lang="es-ES" dirty="0"/>
              <a:t> </a:t>
            </a:r>
            <a:r>
              <a:rPr lang="es-ES" dirty="0" err="1"/>
              <a:t>TaskForm</a:t>
            </a:r>
            <a:endParaRPr lang="es-ES" dirty="0"/>
          </a:p>
          <a:p>
            <a:r>
              <a:rPr lang="es-ES" dirty="0" err="1"/>
              <a:t>from</a:t>
            </a:r>
            <a:r>
              <a:rPr lang="es-ES" dirty="0"/>
              <a:t> .</a:t>
            </a:r>
            <a:r>
              <a:rPr lang="es-ES" dirty="0" err="1"/>
              <a:t>models</a:t>
            </a:r>
            <a:r>
              <a:rPr lang="es-ES" dirty="0"/>
              <a:t> </a:t>
            </a:r>
            <a:r>
              <a:rPr lang="es-ES" dirty="0" err="1"/>
              <a:t>import</a:t>
            </a:r>
            <a:r>
              <a:rPr lang="es-ES" dirty="0"/>
              <a:t> </a:t>
            </a:r>
            <a:r>
              <a:rPr lang="es-ES" dirty="0" err="1"/>
              <a:t>Task</a:t>
            </a:r>
            <a:endParaRPr lang="es-ES" dirty="0"/>
          </a:p>
          <a:p>
            <a:endParaRPr lang="es-ES" dirty="0"/>
          </a:p>
          <a:p>
            <a:r>
              <a:rPr lang="es-ES" dirty="0" err="1"/>
              <a:t>def</a:t>
            </a:r>
            <a:r>
              <a:rPr lang="es-ES" dirty="0"/>
              <a:t> home(</a:t>
            </a:r>
            <a:r>
              <a:rPr lang="es-ES" dirty="0" err="1"/>
              <a:t>request</a:t>
            </a:r>
            <a:r>
              <a:rPr lang="es-ES" dirty="0"/>
              <a:t>):</a:t>
            </a:r>
          </a:p>
          <a:p>
            <a:r>
              <a:rPr lang="es-ES" dirty="0"/>
              <a:t>    </a:t>
            </a:r>
            <a:r>
              <a:rPr lang="es-ES" dirty="0" err="1"/>
              <a:t>return</a:t>
            </a:r>
            <a:r>
              <a:rPr lang="es-ES" dirty="0"/>
              <a:t> render(</a:t>
            </a:r>
            <a:r>
              <a:rPr lang="es-ES" dirty="0" err="1"/>
              <a:t>request</a:t>
            </a:r>
            <a:r>
              <a:rPr lang="es-ES" dirty="0"/>
              <a:t>, "home.html")</a:t>
            </a:r>
          </a:p>
          <a:p>
            <a:endParaRPr lang="es-ES" dirty="0"/>
          </a:p>
          <a:p>
            <a:r>
              <a:rPr lang="es-ES" dirty="0" err="1"/>
              <a:t>def</a:t>
            </a:r>
            <a:r>
              <a:rPr lang="es-ES" dirty="0"/>
              <a:t> </a:t>
            </a:r>
            <a:r>
              <a:rPr lang="es-ES" dirty="0" err="1"/>
              <a:t>signup</a:t>
            </a:r>
            <a:r>
              <a:rPr lang="es-ES" dirty="0"/>
              <a:t>(</a:t>
            </a:r>
            <a:r>
              <a:rPr lang="es-ES" dirty="0" err="1"/>
              <a:t>request</a:t>
            </a:r>
            <a:r>
              <a:rPr lang="es-ES" dirty="0"/>
              <a:t>):</a:t>
            </a:r>
          </a:p>
          <a:p>
            <a:r>
              <a:rPr lang="es-ES" dirty="0"/>
              <a:t>    </a:t>
            </a:r>
            <a:r>
              <a:rPr lang="es-ES" dirty="0" err="1"/>
              <a:t>if</a:t>
            </a:r>
            <a:r>
              <a:rPr lang="es-ES" dirty="0"/>
              <a:t> </a:t>
            </a:r>
            <a:r>
              <a:rPr lang="es-ES" dirty="0" err="1"/>
              <a:t>request.method</a:t>
            </a:r>
            <a:r>
              <a:rPr lang="es-ES" dirty="0"/>
              <a:t> == "GET":</a:t>
            </a:r>
          </a:p>
          <a:p>
            <a:r>
              <a:rPr lang="es-ES" dirty="0"/>
              <a:t>        </a:t>
            </a:r>
            <a:r>
              <a:rPr lang="es-ES" dirty="0" err="1"/>
              <a:t>return</a:t>
            </a:r>
            <a:r>
              <a:rPr lang="es-ES" dirty="0"/>
              <a:t> render(</a:t>
            </a:r>
            <a:r>
              <a:rPr lang="es-ES" dirty="0" err="1"/>
              <a:t>request</a:t>
            </a:r>
            <a:r>
              <a:rPr lang="es-ES" dirty="0"/>
              <a:t>, "signup.html", {"</a:t>
            </a:r>
            <a:r>
              <a:rPr lang="es-ES" dirty="0" err="1"/>
              <a:t>form</a:t>
            </a:r>
            <a:r>
              <a:rPr lang="es-ES" dirty="0"/>
              <a:t>": </a:t>
            </a:r>
            <a:r>
              <a:rPr lang="es-ES" dirty="0" err="1"/>
              <a:t>UserCreationForm</a:t>
            </a:r>
            <a:r>
              <a:rPr lang="es-ES" dirty="0"/>
              <a:t>})</a:t>
            </a:r>
          </a:p>
          <a:p>
            <a:r>
              <a:rPr lang="es-ES" dirty="0"/>
              <a:t>    </a:t>
            </a:r>
            <a:r>
              <a:rPr lang="es-ES" dirty="0" err="1"/>
              <a:t>else</a:t>
            </a:r>
            <a:r>
              <a:rPr lang="es-ES" dirty="0"/>
              <a:t>:</a:t>
            </a:r>
          </a:p>
          <a:p>
            <a:r>
              <a:rPr lang="es-ES" dirty="0"/>
              <a:t>        </a:t>
            </a:r>
            <a:r>
              <a:rPr lang="es-ES" dirty="0" err="1"/>
              <a:t>if</a:t>
            </a:r>
            <a:r>
              <a:rPr lang="es-ES" dirty="0"/>
              <a:t> </a:t>
            </a:r>
            <a:r>
              <a:rPr lang="es-ES" dirty="0" err="1"/>
              <a:t>request.POST</a:t>
            </a:r>
            <a:r>
              <a:rPr lang="es-ES" dirty="0"/>
              <a:t>["password1"] == </a:t>
            </a:r>
            <a:r>
              <a:rPr lang="es-ES" dirty="0" err="1"/>
              <a:t>request.POST</a:t>
            </a:r>
            <a:r>
              <a:rPr lang="es-ES" dirty="0"/>
              <a:t>["password2"]:</a:t>
            </a:r>
          </a:p>
          <a:p>
            <a:r>
              <a:rPr lang="es-ES" dirty="0"/>
              <a:t>            try:</a:t>
            </a:r>
          </a:p>
          <a:p>
            <a:r>
              <a:rPr lang="es-ES" dirty="0"/>
              <a:t>                </a:t>
            </a:r>
            <a:r>
              <a:rPr lang="es-ES" dirty="0" err="1"/>
              <a:t>user</a:t>
            </a:r>
            <a:r>
              <a:rPr lang="es-ES" dirty="0"/>
              <a:t> = </a:t>
            </a:r>
            <a:r>
              <a:rPr lang="es-ES" dirty="0" err="1"/>
              <a:t>User.objects.create_user</a:t>
            </a:r>
            <a:r>
              <a:rPr lang="es-ES" dirty="0"/>
              <a:t>(</a:t>
            </a:r>
          </a:p>
          <a:p>
            <a:r>
              <a:rPr lang="es-ES" dirty="0"/>
              <a:t>                    </a:t>
            </a:r>
            <a:r>
              <a:rPr lang="es-ES" dirty="0" err="1"/>
              <a:t>username</a:t>
            </a:r>
            <a:r>
              <a:rPr lang="es-ES" dirty="0"/>
              <a:t>=</a:t>
            </a:r>
            <a:r>
              <a:rPr lang="es-ES" dirty="0" err="1"/>
              <a:t>request.POST</a:t>
            </a:r>
            <a:r>
              <a:rPr lang="es-ES" dirty="0"/>
              <a:t>["</a:t>
            </a:r>
            <a:r>
              <a:rPr lang="es-ES" dirty="0" err="1"/>
              <a:t>username</a:t>
            </a:r>
            <a:r>
              <a:rPr lang="es-ES" dirty="0"/>
              <a:t>"],</a:t>
            </a:r>
          </a:p>
          <a:p>
            <a:r>
              <a:rPr lang="es-ES" dirty="0"/>
              <a:t>                    </a:t>
            </a:r>
            <a:r>
              <a:rPr lang="es-ES" dirty="0" err="1"/>
              <a:t>password</a:t>
            </a:r>
            <a:r>
              <a:rPr lang="es-ES" dirty="0"/>
              <a:t>=</a:t>
            </a:r>
            <a:r>
              <a:rPr lang="es-ES" dirty="0" err="1"/>
              <a:t>request.POST</a:t>
            </a:r>
            <a:r>
              <a:rPr lang="es-ES" dirty="0"/>
              <a:t>["password1"],</a:t>
            </a:r>
          </a:p>
          <a:p>
            <a:r>
              <a:rPr lang="es-ES" dirty="0"/>
              <a:t>                )</a:t>
            </a:r>
          </a:p>
          <a:p>
            <a:r>
              <a:rPr lang="es-ES" dirty="0"/>
              <a:t>                </a:t>
            </a:r>
            <a:r>
              <a:rPr lang="es-ES" dirty="0" err="1"/>
              <a:t>user.save</a:t>
            </a:r>
            <a:r>
              <a:rPr lang="es-ES" dirty="0"/>
              <a:t>()</a:t>
            </a:r>
          </a:p>
          <a:p>
            <a:r>
              <a:rPr lang="es-ES" dirty="0"/>
              <a:t>                </a:t>
            </a:r>
            <a:r>
              <a:rPr lang="es-ES" dirty="0" err="1"/>
              <a:t>login</a:t>
            </a:r>
            <a:r>
              <a:rPr lang="es-ES" dirty="0"/>
              <a:t>(</a:t>
            </a:r>
            <a:r>
              <a:rPr lang="es-ES" dirty="0" err="1"/>
              <a:t>request</a:t>
            </a:r>
            <a:r>
              <a:rPr lang="es-ES" dirty="0"/>
              <a:t>, </a:t>
            </a:r>
            <a:r>
              <a:rPr lang="es-ES" dirty="0" err="1"/>
              <a:t>user</a:t>
            </a:r>
            <a:r>
              <a:rPr lang="es-ES" dirty="0"/>
              <a:t>)</a:t>
            </a:r>
          </a:p>
          <a:p>
            <a:r>
              <a:rPr lang="es-ES" dirty="0"/>
              <a:t>                </a:t>
            </a:r>
            <a:r>
              <a:rPr lang="es-ES" dirty="0" err="1"/>
              <a:t>return</a:t>
            </a:r>
            <a:r>
              <a:rPr lang="es-ES" dirty="0"/>
              <a:t> </a:t>
            </a:r>
            <a:r>
              <a:rPr lang="es-ES" dirty="0" err="1"/>
              <a:t>redirect</a:t>
            </a:r>
            <a:r>
              <a:rPr lang="es-ES" dirty="0"/>
              <a:t>('</a:t>
            </a:r>
            <a:r>
              <a:rPr lang="es-ES" dirty="0" err="1"/>
              <a:t>tasks</a:t>
            </a:r>
            <a:r>
              <a:rPr lang="es-ES" dirty="0"/>
              <a:t>')</a:t>
            </a:r>
          </a:p>
          <a:p>
            <a:r>
              <a:rPr lang="es-ES" dirty="0"/>
              <a:t>            </a:t>
            </a:r>
            <a:r>
              <a:rPr lang="es-ES" dirty="0" err="1"/>
              <a:t>except</a:t>
            </a:r>
            <a:r>
              <a:rPr lang="es-ES" dirty="0"/>
              <a:t> </a:t>
            </a:r>
            <a:r>
              <a:rPr lang="es-ES" dirty="0" err="1"/>
              <a:t>IntegrityError</a:t>
            </a:r>
            <a:r>
              <a:rPr lang="es-ES" dirty="0"/>
              <a:t>:</a:t>
            </a:r>
          </a:p>
          <a:p>
            <a:r>
              <a:rPr lang="es-ES" dirty="0"/>
              <a:t>                </a:t>
            </a:r>
            <a:r>
              <a:rPr lang="es-ES" dirty="0" err="1"/>
              <a:t>return</a:t>
            </a:r>
            <a:r>
              <a:rPr lang="es-ES" dirty="0"/>
              <a:t> render(</a:t>
            </a:r>
          </a:p>
          <a:p>
            <a:r>
              <a:rPr lang="es-ES" dirty="0"/>
              <a:t>                    </a:t>
            </a:r>
            <a:r>
              <a:rPr lang="es-ES" dirty="0" err="1"/>
              <a:t>request</a:t>
            </a:r>
            <a:r>
              <a:rPr lang="es-ES" dirty="0"/>
              <a:t>,</a:t>
            </a:r>
          </a:p>
          <a:p>
            <a:r>
              <a:rPr lang="es-ES" dirty="0"/>
              <a:t>                    "signup.html",</a:t>
            </a:r>
          </a:p>
          <a:p>
            <a:r>
              <a:rPr lang="es-ES" dirty="0"/>
              <a:t>                    {"</a:t>
            </a:r>
            <a:r>
              <a:rPr lang="es-ES" dirty="0" err="1"/>
              <a:t>form</a:t>
            </a:r>
            <a:r>
              <a:rPr lang="es-ES" dirty="0"/>
              <a:t>": </a:t>
            </a:r>
            <a:r>
              <a:rPr lang="es-ES" dirty="0" err="1"/>
              <a:t>UserCreationForm</a:t>
            </a:r>
            <a:r>
              <a:rPr lang="es-ES" dirty="0"/>
              <a:t>, "error": "</a:t>
            </a:r>
            <a:r>
              <a:rPr lang="es-ES" dirty="0" err="1"/>
              <a:t>Username</a:t>
            </a:r>
            <a:r>
              <a:rPr lang="es-ES" dirty="0"/>
              <a:t> </a:t>
            </a:r>
            <a:r>
              <a:rPr lang="es-ES" dirty="0" err="1"/>
              <a:t>already</a:t>
            </a:r>
            <a:r>
              <a:rPr lang="es-ES" dirty="0"/>
              <a:t> </a:t>
            </a:r>
            <a:r>
              <a:rPr lang="es-ES" dirty="0" err="1"/>
              <a:t>exists</a:t>
            </a:r>
            <a:r>
              <a:rPr lang="es-ES" dirty="0"/>
              <a:t>"},</a:t>
            </a:r>
          </a:p>
          <a:p>
            <a:r>
              <a:rPr lang="es-ES" dirty="0"/>
              <a:t>                )</a:t>
            </a:r>
          </a:p>
          <a:p>
            <a:r>
              <a:rPr lang="es-ES" dirty="0"/>
              <a:t>        </a:t>
            </a:r>
            <a:r>
              <a:rPr lang="es-ES" dirty="0" err="1"/>
              <a:t>return</a:t>
            </a:r>
            <a:r>
              <a:rPr lang="es-ES" dirty="0"/>
              <a:t> render(</a:t>
            </a:r>
          </a:p>
          <a:p>
            <a:r>
              <a:rPr lang="es-ES" dirty="0"/>
              <a:t>            </a:t>
            </a:r>
            <a:r>
              <a:rPr lang="es-ES" dirty="0" err="1"/>
              <a:t>request</a:t>
            </a:r>
            <a:r>
              <a:rPr lang="es-ES" dirty="0"/>
              <a:t>,</a:t>
            </a:r>
          </a:p>
          <a:p>
            <a:r>
              <a:rPr lang="es-ES" dirty="0"/>
              <a:t>            "signup.html",</a:t>
            </a:r>
          </a:p>
          <a:p>
            <a:r>
              <a:rPr lang="es-ES" dirty="0"/>
              <a:t>            {"</a:t>
            </a:r>
            <a:r>
              <a:rPr lang="es-ES" dirty="0" err="1"/>
              <a:t>form</a:t>
            </a:r>
            <a:r>
              <a:rPr lang="es-ES" dirty="0"/>
              <a:t>": </a:t>
            </a:r>
            <a:r>
              <a:rPr lang="es-ES" dirty="0" err="1"/>
              <a:t>UserCreationForm</a:t>
            </a:r>
            <a:r>
              <a:rPr lang="es-ES" dirty="0"/>
              <a:t>, "error": "</a:t>
            </a:r>
            <a:r>
              <a:rPr lang="es-ES" dirty="0" err="1"/>
              <a:t>Password</a:t>
            </a:r>
            <a:r>
              <a:rPr lang="es-ES" dirty="0"/>
              <a:t> do </a:t>
            </a:r>
            <a:r>
              <a:rPr lang="es-ES" dirty="0" err="1"/>
              <a:t>not</a:t>
            </a:r>
            <a:r>
              <a:rPr lang="es-ES" dirty="0"/>
              <a:t> match"},</a:t>
            </a:r>
          </a:p>
          <a:p>
            <a:r>
              <a:rPr lang="es-ES" dirty="0"/>
              <a:t>        )</a:t>
            </a:r>
          </a:p>
          <a:p>
            <a:endParaRPr lang="es-ES" dirty="0"/>
          </a:p>
          <a:p>
            <a:r>
              <a:rPr lang="es-ES" dirty="0" err="1"/>
              <a:t>def</a:t>
            </a:r>
            <a:r>
              <a:rPr lang="es-ES" dirty="0"/>
              <a:t> </a:t>
            </a:r>
            <a:r>
              <a:rPr lang="es-ES" dirty="0" err="1"/>
              <a:t>tasks</a:t>
            </a:r>
            <a:r>
              <a:rPr lang="es-ES" dirty="0"/>
              <a:t>(</a:t>
            </a:r>
            <a:r>
              <a:rPr lang="es-ES" dirty="0" err="1"/>
              <a:t>request</a:t>
            </a:r>
            <a:r>
              <a:rPr lang="es-ES" dirty="0"/>
              <a:t>):</a:t>
            </a:r>
          </a:p>
          <a:p>
            <a:r>
              <a:rPr lang="es-ES" dirty="0"/>
              <a:t>    </a:t>
            </a:r>
            <a:r>
              <a:rPr lang="es-ES" dirty="0" err="1"/>
              <a:t>tasks</a:t>
            </a:r>
            <a:r>
              <a:rPr lang="es-ES" dirty="0"/>
              <a:t> = </a:t>
            </a:r>
            <a:r>
              <a:rPr lang="es-ES" dirty="0" err="1"/>
              <a:t>Task.objects.filter</a:t>
            </a:r>
            <a:r>
              <a:rPr lang="es-ES" dirty="0"/>
              <a:t>(</a:t>
            </a:r>
            <a:r>
              <a:rPr lang="es-ES" dirty="0" err="1"/>
              <a:t>user</a:t>
            </a:r>
            <a:r>
              <a:rPr lang="es-ES" dirty="0"/>
              <a:t>=</a:t>
            </a:r>
            <a:r>
              <a:rPr lang="es-ES" dirty="0" err="1"/>
              <a:t>request.user</a:t>
            </a:r>
            <a:r>
              <a:rPr lang="es-ES" dirty="0"/>
              <a:t>, </a:t>
            </a:r>
            <a:r>
              <a:rPr lang="es-ES" dirty="0" err="1"/>
              <a:t>datecompleted</a:t>
            </a:r>
            <a:r>
              <a:rPr lang="es-ES" dirty="0"/>
              <a:t>__</a:t>
            </a:r>
            <a:r>
              <a:rPr lang="es-ES" dirty="0" err="1"/>
              <a:t>isnull</a:t>
            </a:r>
            <a:r>
              <a:rPr lang="es-ES" dirty="0"/>
              <a:t>=True)</a:t>
            </a:r>
          </a:p>
          <a:p>
            <a:r>
              <a:rPr lang="es-ES" dirty="0"/>
              <a:t>    </a:t>
            </a:r>
            <a:r>
              <a:rPr lang="es-ES" dirty="0" err="1"/>
              <a:t>return</a:t>
            </a:r>
            <a:r>
              <a:rPr lang="es-ES" dirty="0"/>
              <a:t> render(</a:t>
            </a:r>
            <a:r>
              <a:rPr lang="es-ES" dirty="0" err="1"/>
              <a:t>request</a:t>
            </a:r>
            <a:r>
              <a:rPr lang="es-ES" dirty="0"/>
              <a:t>, 'tasks.html',{'</a:t>
            </a:r>
            <a:r>
              <a:rPr lang="es-ES" dirty="0" err="1"/>
              <a:t>tasks</a:t>
            </a:r>
            <a:r>
              <a:rPr lang="es-ES" dirty="0"/>
              <a:t>':</a:t>
            </a:r>
            <a:r>
              <a:rPr lang="es-ES" dirty="0" err="1"/>
              <a:t>tasks</a:t>
            </a:r>
            <a:r>
              <a:rPr lang="es-ES" dirty="0"/>
              <a:t>})</a:t>
            </a:r>
          </a:p>
          <a:p>
            <a:endParaRPr lang="es-ES" dirty="0"/>
          </a:p>
          <a:p>
            <a:r>
              <a:rPr lang="es-ES" dirty="0" err="1"/>
              <a:t>def</a:t>
            </a:r>
            <a:r>
              <a:rPr lang="es-ES" dirty="0"/>
              <a:t> </a:t>
            </a:r>
            <a:r>
              <a:rPr lang="es-ES" dirty="0" err="1"/>
              <a:t>create_task</a:t>
            </a:r>
            <a:r>
              <a:rPr lang="es-ES" dirty="0"/>
              <a:t>(</a:t>
            </a:r>
            <a:r>
              <a:rPr lang="es-ES" dirty="0" err="1"/>
              <a:t>request</a:t>
            </a:r>
            <a:r>
              <a:rPr lang="es-ES" dirty="0"/>
              <a:t>):</a:t>
            </a:r>
          </a:p>
          <a:p>
            <a:r>
              <a:rPr lang="es-ES" dirty="0"/>
              <a:t>    </a:t>
            </a:r>
            <a:r>
              <a:rPr lang="es-ES" dirty="0" err="1"/>
              <a:t>if</a:t>
            </a:r>
            <a:r>
              <a:rPr lang="es-ES" dirty="0"/>
              <a:t> </a:t>
            </a:r>
            <a:r>
              <a:rPr lang="es-ES" dirty="0" err="1"/>
              <a:t>request.method</a:t>
            </a:r>
            <a:r>
              <a:rPr lang="es-ES" dirty="0"/>
              <a:t> == 'GET':</a:t>
            </a:r>
          </a:p>
          <a:p>
            <a:r>
              <a:rPr lang="es-ES" dirty="0"/>
              <a:t>        </a:t>
            </a:r>
            <a:r>
              <a:rPr lang="es-ES" dirty="0" err="1"/>
              <a:t>return</a:t>
            </a:r>
            <a:r>
              <a:rPr lang="es-ES" dirty="0"/>
              <a:t> render(</a:t>
            </a:r>
            <a:r>
              <a:rPr lang="es-ES" dirty="0" err="1"/>
              <a:t>request</a:t>
            </a:r>
            <a:r>
              <a:rPr lang="es-ES" dirty="0"/>
              <a:t>,"create_task.html",{'</a:t>
            </a:r>
            <a:r>
              <a:rPr lang="es-ES" dirty="0" err="1"/>
              <a:t>form</a:t>
            </a:r>
            <a:r>
              <a:rPr lang="es-ES" dirty="0"/>
              <a:t>': </a:t>
            </a:r>
            <a:r>
              <a:rPr lang="es-ES" dirty="0" err="1"/>
              <a:t>TaskForm</a:t>
            </a:r>
            <a:r>
              <a:rPr lang="es-ES" dirty="0"/>
              <a:t>})</a:t>
            </a:r>
          </a:p>
          <a:p>
            <a:r>
              <a:rPr lang="es-ES" dirty="0"/>
              <a:t>    </a:t>
            </a:r>
            <a:r>
              <a:rPr lang="es-ES" dirty="0" err="1"/>
              <a:t>else</a:t>
            </a:r>
            <a:r>
              <a:rPr lang="es-ES" dirty="0"/>
              <a:t>:</a:t>
            </a:r>
          </a:p>
          <a:p>
            <a:r>
              <a:rPr lang="es-ES" dirty="0"/>
              <a:t>        try:</a:t>
            </a:r>
          </a:p>
          <a:p>
            <a:r>
              <a:rPr lang="es-ES" dirty="0"/>
              <a:t>            </a:t>
            </a:r>
            <a:r>
              <a:rPr lang="es-ES" dirty="0" err="1"/>
              <a:t>form</a:t>
            </a:r>
            <a:r>
              <a:rPr lang="es-ES" dirty="0"/>
              <a:t> = </a:t>
            </a:r>
            <a:r>
              <a:rPr lang="es-ES" dirty="0" err="1"/>
              <a:t>TaskForm</a:t>
            </a:r>
            <a:r>
              <a:rPr lang="es-ES" dirty="0"/>
              <a:t>(</a:t>
            </a:r>
            <a:r>
              <a:rPr lang="es-ES" dirty="0" err="1"/>
              <a:t>request.POST</a:t>
            </a:r>
            <a:r>
              <a:rPr lang="es-ES" dirty="0"/>
              <a:t>)</a:t>
            </a:r>
          </a:p>
          <a:p>
            <a:r>
              <a:rPr lang="es-ES" dirty="0"/>
              <a:t>            </a:t>
            </a:r>
            <a:r>
              <a:rPr lang="es-ES" dirty="0" err="1"/>
              <a:t>new_task</a:t>
            </a:r>
            <a:r>
              <a:rPr lang="es-ES" dirty="0"/>
              <a:t> = </a:t>
            </a:r>
            <a:r>
              <a:rPr lang="es-ES" dirty="0" err="1"/>
              <a:t>form.save</a:t>
            </a:r>
            <a:r>
              <a:rPr lang="es-ES" dirty="0"/>
              <a:t>(</a:t>
            </a:r>
            <a:r>
              <a:rPr lang="es-ES" dirty="0" err="1"/>
              <a:t>commit</a:t>
            </a:r>
            <a:r>
              <a:rPr lang="es-ES" dirty="0"/>
              <a:t>=False)</a:t>
            </a:r>
          </a:p>
          <a:p>
            <a:r>
              <a:rPr lang="es-ES" dirty="0"/>
              <a:t>            </a:t>
            </a:r>
            <a:r>
              <a:rPr lang="es-ES" dirty="0" err="1"/>
              <a:t>new_task.user</a:t>
            </a:r>
            <a:r>
              <a:rPr lang="es-ES" dirty="0"/>
              <a:t> = </a:t>
            </a:r>
            <a:r>
              <a:rPr lang="es-ES" dirty="0" err="1"/>
              <a:t>request.user</a:t>
            </a:r>
            <a:endParaRPr lang="es-ES" dirty="0"/>
          </a:p>
          <a:p>
            <a:r>
              <a:rPr lang="es-ES" dirty="0"/>
              <a:t>            </a:t>
            </a:r>
            <a:r>
              <a:rPr lang="es-ES" dirty="0" err="1"/>
              <a:t>new_task.save</a:t>
            </a:r>
            <a:r>
              <a:rPr lang="es-ES" dirty="0"/>
              <a:t>()</a:t>
            </a:r>
          </a:p>
          <a:p>
            <a:r>
              <a:rPr lang="es-ES" dirty="0"/>
              <a:t>            </a:t>
            </a:r>
            <a:r>
              <a:rPr lang="es-ES" dirty="0" err="1"/>
              <a:t>return</a:t>
            </a:r>
            <a:r>
              <a:rPr lang="es-ES" dirty="0"/>
              <a:t> </a:t>
            </a:r>
            <a:r>
              <a:rPr lang="es-ES" dirty="0" err="1"/>
              <a:t>redirect</a:t>
            </a:r>
            <a:r>
              <a:rPr lang="es-ES" dirty="0"/>
              <a:t>('</a:t>
            </a:r>
            <a:r>
              <a:rPr lang="es-ES" dirty="0" err="1"/>
              <a:t>tasks</a:t>
            </a:r>
            <a:r>
              <a:rPr lang="es-ES" dirty="0"/>
              <a:t>')</a:t>
            </a:r>
          </a:p>
          <a:p>
            <a:r>
              <a:rPr lang="es-ES" dirty="0"/>
              <a:t>        </a:t>
            </a:r>
            <a:r>
              <a:rPr lang="es-ES" dirty="0" err="1"/>
              <a:t>except</a:t>
            </a:r>
            <a:r>
              <a:rPr lang="es-ES" dirty="0"/>
              <a:t> </a:t>
            </a:r>
            <a:r>
              <a:rPr lang="es-ES" dirty="0" err="1"/>
              <a:t>ValueError</a:t>
            </a:r>
            <a:r>
              <a:rPr lang="es-ES" dirty="0"/>
              <a:t>:</a:t>
            </a:r>
          </a:p>
          <a:p>
            <a:r>
              <a:rPr lang="es-ES" dirty="0"/>
              <a:t>            </a:t>
            </a:r>
            <a:r>
              <a:rPr lang="es-ES" dirty="0" err="1"/>
              <a:t>return</a:t>
            </a:r>
            <a:r>
              <a:rPr lang="es-ES" dirty="0"/>
              <a:t> render(</a:t>
            </a:r>
            <a:r>
              <a:rPr lang="es-ES" dirty="0" err="1"/>
              <a:t>request</a:t>
            </a:r>
            <a:r>
              <a:rPr lang="es-ES" dirty="0"/>
              <a:t>,"create_task.html",{</a:t>
            </a:r>
          </a:p>
          <a:p>
            <a:r>
              <a:rPr lang="es-ES" dirty="0"/>
              <a:t>                '</a:t>
            </a:r>
            <a:r>
              <a:rPr lang="es-ES" dirty="0" err="1"/>
              <a:t>form</a:t>
            </a:r>
            <a:r>
              <a:rPr lang="es-ES" dirty="0"/>
              <a:t>': </a:t>
            </a:r>
            <a:r>
              <a:rPr lang="es-ES" dirty="0" err="1"/>
              <a:t>TaskForm</a:t>
            </a:r>
            <a:r>
              <a:rPr lang="es-ES" dirty="0"/>
              <a:t>,</a:t>
            </a:r>
          </a:p>
          <a:p>
            <a:r>
              <a:rPr lang="es-ES" dirty="0"/>
              <a:t>                'error': 'Ingrese tipos de datos correctos'</a:t>
            </a:r>
          </a:p>
          <a:p>
            <a:r>
              <a:rPr lang="es-ES" dirty="0"/>
              <a:t>                })</a:t>
            </a:r>
          </a:p>
          <a:p>
            <a:endParaRPr lang="es-ES" dirty="0"/>
          </a:p>
          <a:p>
            <a:r>
              <a:rPr lang="es-ES" dirty="0" err="1"/>
              <a:t>def</a:t>
            </a:r>
            <a:r>
              <a:rPr lang="es-ES" dirty="0"/>
              <a:t> </a:t>
            </a:r>
            <a:r>
              <a:rPr lang="es-ES" dirty="0" err="1"/>
              <a:t>task_detail</a:t>
            </a:r>
            <a:r>
              <a:rPr lang="es-ES" dirty="0"/>
              <a:t>(</a:t>
            </a:r>
            <a:r>
              <a:rPr lang="es-ES" dirty="0" err="1"/>
              <a:t>request</a:t>
            </a:r>
            <a:r>
              <a:rPr lang="es-ES" dirty="0"/>
              <a:t>, </a:t>
            </a:r>
            <a:r>
              <a:rPr lang="es-ES" dirty="0" err="1"/>
              <a:t>task_id</a:t>
            </a:r>
            <a:r>
              <a:rPr lang="es-ES" dirty="0"/>
              <a:t>):</a:t>
            </a:r>
          </a:p>
          <a:p>
            <a:r>
              <a:rPr lang="es-ES" dirty="0"/>
              <a:t>    </a:t>
            </a:r>
            <a:r>
              <a:rPr lang="es-ES" dirty="0" err="1"/>
              <a:t>task</a:t>
            </a:r>
            <a:r>
              <a:rPr lang="es-ES" dirty="0"/>
              <a:t> = get_object_or_404(</a:t>
            </a:r>
            <a:r>
              <a:rPr lang="es-ES" dirty="0" err="1"/>
              <a:t>Task</a:t>
            </a:r>
            <a:r>
              <a:rPr lang="es-ES" dirty="0"/>
              <a:t>, </a:t>
            </a:r>
            <a:r>
              <a:rPr lang="es-ES" dirty="0" err="1"/>
              <a:t>pk</a:t>
            </a:r>
            <a:r>
              <a:rPr lang="es-ES" dirty="0"/>
              <a:t>=</a:t>
            </a:r>
            <a:r>
              <a:rPr lang="es-ES" dirty="0" err="1"/>
              <a:t>task_id</a:t>
            </a:r>
            <a:r>
              <a:rPr lang="es-ES" dirty="0"/>
              <a:t>)</a:t>
            </a:r>
          </a:p>
          <a:p>
            <a:r>
              <a:rPr lang="es-ES" dirty="0"/>
              <a:t>    </a:t>
            </a:r>
            <a:r>
              <a:rPr lang="es-ES" dirty="0" err="1"/>
              <a:t>return</a:t>
            </a:r>
            <a:r>
              <a:rPr lang="es-ES" dirty="0"/>
              <a:t> render(request,'task_detail.html',{</a:t>
            </a:r>
          </a:p>
          <a:p>
            <a:r>
              <a:rPr lang="es-ES" dirty="0"/>
              <a:t>        '</a:t>
            </a:r>
            <a:r>
              <a:rPr lang="es-ES" dirty="0" err="1"/>
              <a:t>task</a:t>
            </a:r>
            <a:r>
              <a:rPr lang="es-ES" dirty="0"/>
              <a:t>':</a:t>
            </a:r>
            <a:r>
              <a:rPr lang="es-ES" dirty="0" err="1"/>
              <a:t>task</a:t>
            </a:r>
            <a:endParaRPr lang="es-ES" dirty="0"/>
          </a:p>
          <a:p>
            <a:r>
              <a:rPr lang="es-ES" dirty="0"/>
              <a:t>    })</a:t>
            </a:r>
          </a:p>
          <a:p>
            <a:endParaRPr lang="es-ES" dirty="0"/>
          </a:p>
          <a:p>
            <a:r>
              <a:rPr lang="es-ES" dirty="0" err="1"/>
              <a:t>def</a:t>
            </a:r>
            <a:r>
              <a:rPr lang="es-ES" dirty="0"/>
              <a:t> </a:t>
            </a:r>
            <a:r>
              <a:rPr lang="es-ES" dirty="0" err="1"/>
              <a:t>signout</a:t>
            </a:r>
            <a:r>
              <a:rPr lang="es-ES" dirty="0"/>
              <a:t>(</a:t>
            </a:r>
            <a:r>
              <a:rPr lang="es-ES" dirty="0" err="1"/>
              <a:t>request</a:t>
            </a:r>
            <a:r>
              <a:rPr lang="es-ES" dirty="0"/>
              <a:t>):</a:t>
            </a:r>
          </a:p>
          <a:p>
            <a:r>
              <a:rPr lang="es-ES" dirty="0"/>
              <a:t>    </a:t>
            </a:r>
            <a:r>
              <a:rPr lang="es-ES" dirty="0" err="1"/>
              <a:t>logout</a:t>
            </a:r>
            <a:r>
              <a:rPr lang="es-ES" dirty="0"/>
              <a:t>(</a:t>
            </a:r>
            <a:r>
              <a:rPr lang="es-ES" dirty="0" err="1"/>
              <a:t>request</a:t>
            </a:r>
            <a:r>
              <a:rPr lang="es-ES" dirty="0"/>
              <a:t>)</a:t>
            </a:r>
          </a:p>
          <a:p>
            <a:r>
              <a:rPr lang="es-ES" dirty="0"/>
              <a:t>    </a:t>
            </a:r>
            <a:r>
              <a:rPr lang="es-ES" dirty="0" err="1"/>
              <a:t>return</a:t>
            </a:r>
            <a:r>
              <a:rPr lang="es-ES" dirty="0"/>
              <a:t> </a:t>
            </a:r>
            <a:r>
              <a:rPr lang="es-ES" dirty="0" err="1"/>
              <a:t>redirect</a:t>
            </a:r>
            <a:r>
              <a:rPr lang="es-ES" dirty="0"/>
              <a:t>('home')</a:t>
            </a:r>
          </a:p>
          <a:p>
            <a:endParaRPr lang="es-ES" dirty="0"/>
          </a:p>
          <a:p>
            <a:r>
              <a:rPr lang="es-ES" dirty="0" err="1"/>
              <a:t>def</a:t>
            </a:r>
            <a:r>
              <a:rPr lang="es-ES" dirty="0"/>
              <a:t> </a:t>
            </a:r>
            <a:r>
              <a:rPr lang="es-ES" dirty="0" err="1"/>
              <a:t>signin</a:t>
            </a:r>
            <a:r>
              <a:rPr lang="es-ES" dirty="0"/>
              <a:t>(</a:t>
            </a:r>
            <a:r>
              <a:rPr lang="es-ES" dirty="0" err="1"/>
              <a:t>request</a:t>
            </a:r>
            <a:r>
              <a:rPr lang="es-ES" dirty="0"/>
              <a:t>):</a:t>
            </a:r>
          </a:p>
          <a:p>
            <a:r>
              <a:rPr lang="es-ES" dirty="0"/>
              <a:t>    </a:t>
            </a:r>
            <a:r>
              <a:rPr lang="es-ES" dirty="0" err="1"/>
              <a:t>if</a:t>
            </a:r>
            <a:r>
              <a:rPr lang="es-ES" dirty="0"/>
              <a:t> </a:t>
            </a:r>
            <a:r>
              <a:rPr lang="es-ES" dirty="0" err="1"/>
              <a:t>request.method</a:t>
            </a:r>
            <a:r>
              <a:rPr lang="es-ES" dirty="0"/>
              <a:t> == 'GET':</a:t>
            </a:r>
          </a:p>
          <a:p>
            <a:r>
              <a:rPr lang="es-ES" dirty="0"/>
              <a:t>        </a:t>
            </a:r>
            <a:r>
              <a:rPr lang="es-ES" dirty="0" err="1"/>
              <a:t>return</a:t>
            </a:r>
            <a:r>
              <a:rPr lang="es-ES" dirty="0"/>
              <a:t> render(</a:t>
            </a:r>
            <a:r>
              <a:rPr lang="es-ES" dirty="0" err="1"/>
              <a:t>request</a:t>
            </a:r>
            <a:r>
              <a:rPr lang="es-ES" dirty="0"/>
              <a:t>, 'signin.html', </a:t>
            </a:r>
          </a:p>
          <a:p>
            <a:r>
              <a:rPr lang="es-ES" dirty="0"/>
              <a:t>                  {'</a:t>
            </a:r>
            <a:r>
              <a:rPr lang="es-ES" dirty="0" err="1"/>
              <a:t>form</a:t>
            </a:r>
            <a:r>
              <a:rPr lang="es-ES" dirty="0"/>
              <a:t>': </a:t>
            </a:r>
            <a:r>
              <a:rPr lang="es-ES" dirty="0" err="1"/>
              <a:t>AuthenticationForm</a:t>
            </a:r>
            <a:r>
              <a:rPr lang="es-ES" dirty="0"/>
              <a:t>})</a:t>
            </a:r>
          </a:p>
          <a:p>
            <a:r>
              <a:rPr lang="es-ES" dirty="0"/>
              <a:t>    </a:t>
            </a:r>
            <a:r>
              <a:rPr lang="es-ES" dirty="0" err="1"/>
              <a:t>else</a:t>
            </a:r>
            <a:r>
              <a:rPr lang="es-ES" dirty="0"/>
              <a:t>:</a:t>
            </a:r>
          </a:p>
          <a:p>
            <a:r>
              <a:rPr lang="es-ES" dirty="0"/>
              <a:t>        </a:t>
            </a:r>
            <a:r>
              <a:rPr lang="es-ES" dirty="0" err="1"/>
              <a:t>user</a:t>
            </a:r>
            <a:r>
              <a:rPr lang="es-ES" dirty="0"/>
              <a:t> = </a:t>
            </a:r>
            <a:r>
              <a:rPr lang="es-ES" dirty="0" err="1"/>
              <a:t>authenticate</a:t>
            </a:r>
            <a:r>
              <a:rPr lang="es-ES" dirty="0"/>
              <a:t>(</a:t>
            </a:r>
            <a:r>
              <a:rPr lang="es-ES" dirty="0" err="1"/>
              <a:t>request</a:t>
            </a:r>
            <a:r>
              <a:rPr lang="es-ES" dirty="0"/>
              <a:t>, </a:t>
            </a:r>
            <a:r>
              <a:rPr lang="es-ES" dirty="0" err="1"/>
              <a:t>username</a:t>
            </a:r>
            <a:r>
              <a:rPr lang="es-ES" dirty="0"/>
              <a:t>=</a:t>
            </a:r>
            <a:r>
              <a:rPr lang="es-ES" dirty="0" err="1"/>
              <a:t>request.POST</a:t>
            </a:r>
            <a:r>
              <a:rPr lang="es-ES" dirty="0"/>
              <a:t>['</a:t>
            </a:r>
            <a:r>
              <a:rPr lang="es-ES" dirty="0" err="1"/>
              <a:t>username</a:t>
            </a:r>
            <a:r>
              <a:rPr lang="es-ES" dirty="0"/>
              <a:t>'],</a:t>
            </a:r>
          </a:p>
          <a:p>
            <a:r>
              <a:rPr lang="es-ES" dirty="0"/>
              <a:t>                      </a:t>
            </a:r>
            <a:r>
              <a:rPr lang="es-ES" dirty="0" err="1"/>
              <a:t>password</a:t>
            </a:r>
            <a:r>
              <a:rPr lang="es-ES" dirty="0"/>
              <a:t>=</a:t>
            </a:r>
            <a:r>
              <a:rPr lang="es-ES" dirty="0" err="1"/>
              <a:t>request.POST</a:t>
            </a:r>
            <a:r>
              <a:rPr lang="es-ES" dirty="0"/>
              <a:t>['</a:t>
            </a:r>
            <a:r>
              <a:rPr lang="es-ES" dirty="0" err="1"/>
              <a:t>password</a:t>
            </a:r>
            <a:r>
              <a:rPr lang="es-ES" dirty="0"/>
              <a:t>'])</a:t>
            </a:r>
          </a:p>
          <a:p>
            <a:r>
              <a:rPr lang="es-ES" dirty="0"/>
              <a:t>        </a:t>
            </a:r>
            <a:r>
              <a:rPr lang="es-ES" dirty="0" err="1"/>
              <a:t>if</a:t>
            </a:r>
            <a:r>
              <a:rPr lang="es-ES" dirty="0"/>
              <a:t> </a:t>
            </a:r>
            <a:r>
              <a:rPr lang="es-ES" dirty="0" err="1"/>
              <a:t>user</a:t>
            </a:r>
            <a:r>
              <a:rPr lang="es-ES" dirty="0"/>
              <a:t> </a:t>
            </a:r>
            <a:r>
              <a:rPr lang="es-ES" dirty="0" err="1"/>
              <a:t>is</a:t>
            </a:r>
            <a:r>
              <a:rPr lang="es-ES" dirty="0"/>
              <a:t> </a:t>
            </a:r>
            <a:r>
              <a:rPr lang="es-ES" dirty="0" err="1"/>
              <a:t>None</a:t>
            </a:r>
            <a:r>
              <a:rPr lang="es-ES" dirty="0"/>
              <a:t>:</a:t>
            </a:r>
          </a:p>
          <a:p>
            <a:r>
              <a:rPr lang="es-ES" dirty="0"/>
              <a:t>              </a:t>
            </a:r>
            <a:r>
              <a:rPr lang="es-ES" dirty="0" err="1"/>
              <a:t>return</a:t>
            </a:r>
            <a:r>
              <a:rPr lang="es-ES" dirty="0"/>
              <a:t> render(</a:t>
            </a:r>
            <a:r>
              <a:rPr lang="es-ES" dirty="0" err="1"/>
              <a:t>request</a:t>
            </a:r>
            <a:r>
              <a:rPr lang="es-ES" dirty="0"/>
              <a:t>, 'signin.html', {</a:t>
            </a:r>
          </a:p>
          <a:p>
            <a:r>
              <a:rPr lang="es-ES" dirty="0"/>
              <a:t>                  '</a:t>
            </a:r>
            <a:r>
              <a:rPr lang="es-ES" dirty="0" err="1"/>
              <a:t>form</a:t>
            </a:r>
            <a:r>
              <a:rPr lang="es-ES" dirty="0"/>
              <a:t>': </a:t>
            </a:r>
            <a:r>
              <a:rPr lang="es-ES" dirty="0" err="1"/>
              <a:t>AuthenticationForm</a:t>
            </a:r>
            <a:r>
              <a:rPr lang="es-ES" dirty="0"/>
              <a:t>,</a:t>
            </a:r>
          </a:p>
          <a:p>
            <a:r>
              <a:rPr lang="es-ES" dirty="0"/>
              <a:t>                  'error':'</a:t>
            </a:r>
            <a:r>
              <a:rPr lang="es-ES" dirty="0" err="1"/>
              <a:t>Username</a:t>
            </a:r>
            <a:r>
              <a:rPr lang="es-ES" dirty="0"/>
              <a:t> </a:t>
            </a:r>
            <a:r>
              <a:rPr lang="es-ES" dirty="0" err="1"/>
              <a:t>or</a:t>
            </a:r>
            <a:r>
              <a:rPr lang="es-ES" dirty="0"/>
              <a:t> </a:t>
            </a:r>
            <a:r>
              <a:rPr lang="es-ES" dirty="0" err="1"/>
              <a:t>password</a:t>
            </a:r>
            <a:r>
              <a:rPr lang="es-ES" dirty="0"/>
              <a:t> </a:t>
            </a:r>
            <a:r>
              <a:rPr lang="es-ES" dirty="0" err="1"/>
              <a:t>is</a:t>
            </a:r>
            <a:r>
              <a:rPr lang="es-ES" dirty="0"/>
              <a:t> </a:t>
            </a:r>
            <a:r>
              <a:rPr lang="es-ES" dirty="0" err="1"/>
              <a:t>incorrect</a:t>
            </a:r>
            <a:r>
              <a:rPr lang="es-ES" dirty="0"/>
              <a:t>'</a:t>
            </a:r>
          </a:p>
          <a:p>
            <a:r>
              <a:rPr lang="es-ES" dirty="0"/>
              <a:t>                  })</a:t>
            </a:r>
          </a:p>
          <a:p>
            <a:r>
              <a:rPr lang="es-ES" dirty="0"/>
              <a:t>        </a:t>
            </a:r>
            <a:r>
              <a:rPr lang="es-ES" dirty="0" err="1"/>
              <a:t>else</a:t>
            </a:r>
            <a:r>
              <a:rPr lang="es-ES" dirty="0"/>
              <a:t>:</a:t>
            </a:r>
          </a:p>
          <a:p>
            <a:r>
              <a:rPr lang="es-ES" dirty="0"/>
              <a:t>            </a:t>
            </a:r>
            <a:r>
              <a:rPr lang="es-ES" dirty="0" err="1"/>
              <a:t>login</a:t>
            </a:r>
            <a:r>
              <a:rPr lang="es-ES" dirty="0"/>
              <a:t>(</a:t>
            </a:r>
            <a:r>
              <a:rPr lang="es-ES" dirty="0" err="1"/>
              <a:t>request</a:t>
            </a:r>
            <a:r>
              <a:rPr lang="es-ES" dirty="0"/>
              <a:t>, </a:t>
            </a:r>
            <a:r>
              <a:rPr lang="es-ES" dirty="0" err="1"/>
              <a:t>user</a:t>
            </a:r>
            <a:r>
              <a:rPr lang="es-ES" dirty="0"/>
              <a:t>)</a:t>
            </a:r>
          </a:p>
          <a:p>
            <a:r>
              <a:rPr lang="es-ES" dirty="0"/>
              <a:t>            </a:t>
            </a:r>
            <a:r>
              <a:rPr lang="es-ES" dirty="0" err="1"/>
              <a:t>return</a:t>
            </a:r>
            <a:r>
              <a:rPr lang="es-ES" dirty="0"/>
              <a:t> </a:t>
            </a:r>
            <a:r>
              <a:rPr lang="es-ES" dirty="0" err="1"/>
              <a:t>redirect</a:t>
            </a:r>
            <a:r>
              <a:rPr lang="es-ES" dirty="0"/>
              <a:t>('</a:t>
            </a:r>
            <a:r>
              <a:rPr lang="es-ES" dirty="0" err="1"/>
              <a:t>tasks</a:t>
            </a:r>
            <a:r>
              <a:rPr lang="es-ES" dirty="0"/>
              <a:t>')</a:t>
            </a:r>
          </a:p>
          <a:p>
            <a:r>
              <a:rPr lang="es-ES" dirty="0"/>
              <a:t>    </a:t>
            </a:r>
          </a:p>
          <a:p>
            <a:endParaRPr lang="es-ES" dirty="0"/>
          </a:p>
          <a:p>
            <a:endParaRPr lang="es-ES" dirty="0"/>
          </a:p>
          <a:p>
            <a:r>
              <a:rPr lang="es-ES" dirty="0"/>
              <a:t>--task.html</a:t>
            </a:r>
          </a:p>
          <a:p>
            <a:r>
              <a:rPr lang="es-ES" dirty="0"/>
              <a:t>{% </a:t>
            </a:r>
            <a:r>
              <a:rPr lang="es-ES" dirty="0" err="1"/>
              <a:t>extends</a:t>
            </a:r>
            <a:r>
              <a:rPr lang="es-ES" dirty="0"/>
              <a:t> 'base.html' %}</a:t>
            </a:r>
          </a:p>
          <a:p>
            <a:r>
              <a:rPr lang="es-ES" dirty="0"/>
              <a:t>{% block </a:t>
            </a:r>
            <a:r>
              <a:rPr lang="es-ES" dirty="0" err="1"/>
              <a:t>content</a:t>
            </a:r>
            <a:r>
              <a:rPr lang="es-ES" dirty="0"/>
              <a:t> %}</a:t>
            </a:r>
          </a:p>
          <a:p>
            <a:r>
              <a:rPr lang="es-ES" dirty="0"/>
              <a:t>&lt;h1&gt;Tareas&lt;/h1&gt;</a:t>
            </a:r>
          </a:p>
          <a:p>
            <a:endParaRPr lang="es-ES" dirty="0"/>
          </a:p>
          <a:p>
            <a:r>
              <a:rPr lang="es-ES" dirty="0"/>
              <a:t>&lt;</a:t>
            </a:r>
            <a:r>
              <a:rPr lang="es-ES" dirty="0" err="1"/>
              <a:t>ul</a:t>
            </a:r>
            <a:r>
              <a:rPr lang="es-ES" dirty="0"/>
              <a:t>&gt;</a:t>
            </a:r>
          </a:p>
          <a:p>
            <a:r>
              <a:rPr lang="es-ES" dirty="0"/>
              <a:t>    {% </a:t>
            </a:r>
            <a:r>
              <a:rPr lang="es-ES" dirty="0" err="1"/>
              <a:t>for</a:t>
            </a:r>
            <a:r>
              <a:rPr lang="es-ES" dirty="0"/>
              <a:t> </a:t>
            </a:r>
            <a:r>
              <a:rPr lang="es-ES" dirty="0" err="1"/>
              <a:t>task</a:t>
            </a:r>
            <a:r>
              <a:rPr lang="es-ES" dirty="0"/>
              <a:t> in </a:t>
            </a:r>
            <a:r>
              <a:rPr lang="es-ES" dirty="0" err="1"/>
              <a:t>tasks</a:t>
            </a:r>
            <a:r>
              <a:rPr lang="es-ES" dirty="0"/>
              <a:t> %}</a:t>
            </a:r>
          </a:p>
          <a:p>
            <a:r>
              <a:rPr lang="es-ES" dirty="0"/>
              <a:t>        &lt;a </a:t>
            </a:r>
            <a:r>
              <a:rPr lang="es-ES" dirty="0" err="1"/>
              <a:t>href</a:t>
            </a:r>
            <a:r>
              <a:rPr lang="es-ES" dirty="0"/>
              <a:t>="{% </a:t>
            </a:r>
            <a:r>
              <a:rPr lang="es-ES" dirty="0" err="1"/>
              <a:t>url</a:t>
            </a:r>
            <a:r>
              <a:rPr lang="es-ES" dirty="0"/>
              <a:t> '</a:t>
            </a:r>
            <a:r>
              <a:rPr lang="es-ES" dirty="0" err="1"/>
              <a:t>task_detail</a:t>
            </a:r>
            <a:r>
              <a:rPr lang="es-ES" dirty="0"/>
              <a:t>' </a:t>
            </a:r>
            <a:r>
              <a:rPr lang="es-ES" dirty="0" err="1"/>
              <a:t>task.id</a:t>
            </a:r>
            <a:r>
              <a:rPr lang="es-ES" dirty="0"/>
              <a:t> %}"&gt;</a:t>
            </a:r>
          </a:p>
          <a:p>
            <a:r>
              <a:rPr lang="es-ES" dirty="0"/>
              <a:t>            &lt;</a:t>
            </a:r>
            <a:r>
              <a:rPr lang="es-ES" dirty="0" err="1"/>
              <a:t>li</a:t>
            </a:r>
            <a:r>
              <a:rPr lang="es-ES" dirty="0"/>
              <a:t>&gt;</a:t>
            </a:r>
          </a:p>
          <a:p>
            <a:r>
              <a:rPr lang="es-ES" dirty="0"/>
              <a:t>                {% </a:t>
            </a:r>
            <a:r>
              <a:rPr lang="es-ES" dirty="0" err="1"/>
              <a:t>if</a:t>
            </a:r>
            <a:r>
              <a:rPr lang="es-ES" dirty="0"/>
              <a:t> </a:t>
            </a:r>
            <a:r>
              <a:rPr lang="es-ES" dirty="0" err="1"/>
              <a:t>task.important</a:t>
            </a:r>
            <a:r>
              <a:rPr lang="es-ES" dirty="0"/>
              <a:t> %}</a:t>
            </a:r>
          </a:p>
          <a:p>
            <a:r>
              <a:rPr lang="es-ES" dirty="0"/>
              <a:t>                    &lt;</a:t>
            </a:r>
            <a:r>
              <a:rPr lang="es-ES" dirty="0" err="1"/>
              <a:t>strong</a:t>
            </a:r>
            <a:r>
              <a:rPr lang="es-ES" dirty="0"/>
              <a:t>&gt;{{</a:t>
            </a:r>
            <a:r>
              <a:rPr lang="es-ES" dirty="0" err="1"/>
              <a:t>task.title</a:t>
            </a:r>
            <a:r>
              <a:rPr lang="es-ES" dirty="0"/>
              <a:t>}}&lt;/</a:t>
            </a:r>
            <a:r>
              <a:rPr lang="es-ES" dirty="0" err="1"/>
              <a:t>strong</a:t>
            </a:r>
            <a:r>
              <a:rPr lang="es-ES" dirty="0"/>
              <a:t>&gt;</a:t>
            </a:r>
          </a:p>
          <a:p>
            <a:r>
              <a:rPr lang="es-ES" dirty="0"/>
              <a:t>                {% </a:t>
            </a:r>
            <a:r>
              <a:rPr lang="es-ES" dirty="0" err="1"/>
              <a:t>else</a:t>
            </a:r>
            <a:r>
              <a:rPr lang="es-ES" dirty="0"/>
              <a:t> %}</a:t>
            </a:r>
          </a:p>
          <a:p>
            <a:r>
              <a:rPr lang="es-ES" dirty="0"/>
              <a:t>                    {{</a:t>
            </a:r>
            <a:r>
              <a:rPr lang="es-ES" dirty="0" err="1"/>
              <a:t>task.tile</a:t>
            </a:r>
            <a:r>
              <a:rPr lang="es-ES" dirty="0"/>
              <a:t>}}</a:t>
            </a:r>
          </a:p>
          <a:p>
            <a:r>
              <a:rPr lang="es-ES" dirty="0"/>
              <a:t>                {% </a:t>
            </a:r>
            <a:r>
              <a:rPr lang="es-ES" dirty="0" err="1"/>
              <a:t>endif</a:t>
            </a:r>
            <a:r>
              <a:rPr lang="es-ES" dirty="0"/>
              <a:t> %}</a:t>
            </a:r>
          </a:p>
          <a:p>
            <a:r>
              <a:rPr lang="es-ES" dirty="0"/>
              <a:t>                &lt;p&gt;{{</a:t>
            </a:r>
            <a:r>
              <a:rPr lang="es-ES" dirty="0" err="1"/>
              <a:t>task.description</a:t>
            </a:r>
            <a:r>
              <a:rPr lang="es-ES" dirty="0"/>
              <a:t>}}&lt;/p&gt;</a:t>
            </a:r>
          </a:p>
          <a:p>
            <a:r>
              <a:rPr lang="es-ES" dirty="0"/>
              <a:t>                &lt;p&gt;{{</a:t>
            </a:r>
            <a:r>
              <a:rPr lang="es-ES" dirty="0" err="1"/>
              <a:t>task.user.username</a:t>
            </a:r>
            <a:r>
              <a:rPr lang="es-ES" dirty="0"/>
              <a:t>}}&lt;/p&gt;</a:t>
            </a:r>
          </a:p>
          <a:p>
            <a:r>
              <a:rPr lang="es-ES" dirty="0"/>
              <a:t>                &lt;p&gt;{{</a:t>
            </a:r>
            <a:r>
              <a:rPr lang="es-ES" dirty="0" err="1"/>
              <a:t>task.important</a:t>
            </a:r>
            <a:r>
              <a:rPr lang="es-ES" dirty="0"/>
              <a:t>}}&lt;/p&gt;</a:t>
            </a:r>
          </a:p>
          <a:p>
            <a:r>
              <a:rPr lang="es-ES" dirty="0"/>
              <a:t>            &lt;/</a:t>
            </a:r>
            <a:r>
              <a:rPr lang="es-ES" dirty="0" err="1"/>
              <a:t>li</a:t>
            </a:r>
            <a:r>
              <a:rPr lang="es-ES" dirty="0"/>
              <a:t>&gt;</a:t>
            </a:r>
          </a:p>
          <a:p>
            <a:r>
              <a:rPr lang="es-ES" dirty="0"/>
              <a:t>        &lt;/a&gt;</a:t>
            </a:r>
          </a:p>
          <a:p>
            <a:r>
              <a:rPr lang="es-ES" dirty="0"/>
              <a:t>    {% </a:t>
            </a:r>
            <a:r>
              <a:rPr lang="es-ES" dirty="0" err="1"/>
              <a:t>endfor</a:t>
            </a:r>
            <a:r>
              <a:rPr lang="es-ES" dirty="0"/>
              <a:t> %}</a:t>
            </a:r>
          </a:p>
          <a:p>
            <a:r>
              <a:rPr lang="es-ES" dirty="0"/>
              <a:t>&lt;/</a:t>
            </a:r>
            <a:r>
              <a:rPr lang="es-ES" dirty="0" err="1"/>
              <a:t>ul</a:t>
            </a:r>
            <a:r>
              <a:rPr lang="es-ES" dirty="0"/>
              <a:t>&gt;</a:t>
            </a:r>
          </a:p>
          <a:p>
            <a:r>
              <a:rPr lang="es-ES" dirty="0"/>
              <a:t>{% </a:t>
            </a:r>
            <a:r>
              <a:rPr lang="es-ES" dirty="0" err="1"/>
              <a:t>endblock</a:t>
            </a:r>
            <a:r>
              <a:rPr lang="es-ES" dirty="0"/>
              <a:t> %}</a:t>
            </a:r>
          </a:p>
          <a:p>
            <a:endParaRPr lang="es-ES" dirty="0"/>
          </a:p>
          <a:p>
            <a:endParaRPr lang="es-ES" dirty="0"/>
          </a:p>
          <a:p>
            <a:r>
              <a:rPr lang="es-ES" dirty="0"/>
              <a:t>--task_detail.html</a:t>
            </a:r>
          </a:p>
          <a:p>
            <a:r>
              <a:rPr lang="es-ES" dirty="0"/>
              <a:t>{% </a:t>
            </a:r>
            <a:r>
              <a:rPr lang="es-ES" dirty="0" err="1"/>
              <a:t>extends</a:t>
            </a:r>
            <a:r>
              <a:rPr lang="es-ES" dirty="0"/>
              <a:t> 'base.html' %}</a:t>
            </a:r>
          </a:p>
          <a:p>
            <a:r>
              <a:rPr lang="es-ES" dirty="0"/>
              <a:t>{% block </a:t>
            </a:r>
            <a:r>
              <a:rPr lang="es-ES" dirty="0" err="1"/>
              <a:t>content</a:t>
            </a:r>
            <a:r>
              <a:rPr lang="es-ES" dirty="0"/>
              <a:t> %}</a:t>
            </a:r>
          </a:p>
          <a:p>
            <a:r>
              <a:rPr lang="es-ES" dirty="0"/>
              <a:t>&lt;h1&gt;{{</a:t>
            </a:r>
            <a:r>
              <a:rPr lang="es-ES" dirty="0" err="1"/>
              <a:t>task.title</a:t>
            </a:r>
            <a:r>
              <a:rPr lang="es-ES" dirty="0"/>
              <a:t>}}&lt;/h1&gt;</a:t>
            </a:r>
          </a:p>
          <a:p>
            <a:r>
              <a:rPr lang="es-ES" dirty="0"/>
              <a:t>{% </a:t>
            </a:r>
            <a:r>
              <a:rPr lang="es-ES" dirty="0" err="1"/>
              <a:t>endblock</a:t>
            </a:r>
            <a:r>
              <a:rPr lang="es-ES" dirty="0"/>
              <a:t> %}</a:t>
            </a:r>
          </a:p>
          <a:p>
            <a:endParaRPr lang="es-ES" dirty="0"/>
          </a:p>
          <a:p>
            <a:endParaRPr lang="es-E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CB2ECC-6EF9-4B65-8CE7-04173D03777D}" type="slidenum">
              <a:rPr kumimoji="0" lang="es-E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s-E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8068090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CB2ECC-6EF9-4B65-8CE7-04173D03777D}" type="slidenum">
              <a:rPr kumimoji="0" lang="es-E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s-E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8850712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CB2ECC-6EF9-4B65-8CE7-04173D03777D}" type="slidenum">
              <a:rPr kumimoji="0" lang="es-E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s-E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03974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CB2ECC-6EF9-4B65-8CE7-04173D03777D}" type="slidenum">
              <a:rPr kumimoji="0" lang="es-E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s-E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989377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---views.py</a:t>
            </a:r>
          </a:p>
          <a:p>
            <a:r>
              <a:rPr lang="en-US" dirty="0"/>
              <a:t>from </a:t>
            </a:r>
            <a:r>
              <a:rPr lang="en-US" dirty="0" err="1"/>
              <a:t>django.shortcuts</a:t>
            </a:r>
            <a:r>
              <a:rPr lang="en-US" dirty="0"/>
              <a:t> import render</a:t>
            </a:r>
          </a:p>
          <a:p>
            <a:endParaRPr lang="en-US" dirty="0"/>
          </a:p>
          <a:p>
            <a:r>
              <a:rPr lang="en-US" dirty="0"/>
              <a:t>def </a:t>
            </a:r>
            <a:r>
              <a:rPr lang="en-US" dirty="0" err="1"/>
              <a:t>helloworld</a:t>
            </a:r>
            <a:r>
              <a:rPr lang="en-US" dirty="0"/>
              <a:t>(request):</a:t>
            </a:r>
          </a:p>
          <a:p>
            <a:r>
              <a:rPr lang="en-US" dirty="0"/>
              <a:t>    return render(request,'signup.html')</a:t>
            </a:r>
          </a:p>
          <a:p>
            <a:endParaRPr lang="es-E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CB2ECC-6EF9-4B65-8CE7-04173D03777D}" type="slidenum">
              <a:rPr kumimoji="0" lang="es-E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s-E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3622474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a:t>
            </a:r>
            <a:r>
              <a:rPr lang="es-ES" dirty="0" err="1"/>
              <a:t>tasks</a:t>
            </a:r>
            <a:r>
              <a:rPr lang="es-ES" dirty="0"/>
              <a:t>&gt;</a:t>
            </a:r>
            <a:r>
              <a:rPr lang="es-ES" dirty="0" err="1"/>
              <a:t>templates</a:t>
            </a:r>
            <a:r>
              <a:rPr lang="es-ES" dirty="0"/>
              <a:t>&gt;task_detail.html</a:t>
            </a:r>
          </a:p>
          <a:p>
            <a:r>
              <a:rPr lang="es-ES" dirty="0"/>
              <a:t>{% </a:t>
            </a:r>
            <a:r>
              <a:rPr lang="es-ES" dirty="0" err="1"/>
              <a:t>extends</a:t>
            </a:r>
            <a:r>
              <a:rPr lang="es-ES" dirty="0"/>
              <a:t> 'base.html' %}</a:t>
            </a:r>
          </a:p>
          <a:p>
            <a:r>
              <a:rPr lang="es-ES" dirty="0"/>
              <a:t>{% block </a:t>
            </a:r>
            <a:r>
              <a:rPr lang="es-ES" dirty="0" err="1"/>
              <a:t>content</a:t>
            </a:r>
            <a:r>
              <a:rPr lang="es-ES" dirty="0"/>
              <a:t> %}</a:t>
            </a:r>
          </a:p>
          <a:p>
            <a:r>
              <a:rPr lang="es-ES" dirty="0"/>
              <a:t>&lt;h1&gt;{{</a:t>
            </a:r>
            <a:r>
              <a:rPr lang="es-ES" dirty="0" err="1"/>
              <a:t>task.title</a:t>
            </a:r>
            <a:r>
              <a:rPr lang="es-ES" dirty="0"/>
              <a:t>}}&lt;/h1&gt;</a:t>
            </a:r>
          </a:p>
          <a:p>
            <a:r>
              <a:rPr lang="es-ES" dirty="0"/>
              <a:t>{{error}}</a:t>
            </a:r>
          </a:p>
          <a:p>
            <a:r>
              <a:rPr lang="es-ES" dirty="0"/>
              <a:t>&lt;</a:t>
            </a:r>
            <a:r>
              <a:rPr lang="es-ES" dirty="0" err="1"/>
              <a:t>form</a:t>
            </a:r>
            <a:r>
              <a:rPr lang="es-ES" dirty="0"/>
              <a:t> </a:t>
            </a:r>
            <a:r>
              <a:rPr lang="es-ES" dirty="0" err="1"/>
              <a:t>method</a:t>
            </a:r>
            <a:r>
              <a:rPr lang="es-ES" dirty="0"/>
              <a:t>="POST"&gt;</a:t>
            </a:r>
          </a:p>
          <a:p>
            <a:r>
              <a:rPr lang="es-ES" dirty="0"/>
              <a:t>    {% </a:t>
            </a:r>
            <a:r>
              <a:rPr lang="es-ES" dirty="0" err="1"/>
              <a:t>csrf_token</a:t>
            </a:r>
            <a:r>
              <a:rPr lang="es-ES" dirty="0"/>
              <a:t> %}</a:t>
            </a:r>
          </a:p>
          <a:p>
            <a:r>
              <a:rPr lang="es-ES" dirty="0"/>
              <a:t>    {{</a:t>
            </a:r>
            <a:r>
              <a:rPr lang="es-ES" dirty="0" err="1"/>
              <a:t>form.as_p</a:t>
            </a:r>
            <a:r>
              <a:rPr lang="es-ES" dirty="0"/>
              <a:t>}}</a:t>
            </a:r>
          </a:p>
          <a:p>
            <a:r>
              <a:rPr lang="es-ES" dirty="0"/>
              <a:t>    &lt;</a:t>
            </a:r>
            <a:r>
              <a:rPr lang="es-ES" dirty="0" err="1"/>
              <a:t>button</a:t>
            </a:r>
            <a:r>
              <a:rPr lang="es-ES" dirty="0"/>
              <a:t>&gt;</a:t>
            </a:r>
          </a:p>
          <a:p>
            <a:r>
              <a:rPr lang="es-ES" dirty="0"/>
              <a:t>        </a:t>
            </a:r>
            <a:r>
              <a:rPr lang="es-ES" dirty="0" err="1"/>
              <a:t>Update</a:t>
            </a:r>
            <a:endParaRPr lang="es-ES" dirty="0"/>
          </a:p>
          <a:p>
            <a:r>
              <a:rPr lang="es-ES" dirty="0"/>
              <a:t>    &lt;/</a:t>
            </a:r>
            <a:r>
              <a:rPr lang="es-ES" dirty="0" err="1"/>
              <a:t>button</a:t>
            </a:r>
            <a:r>
              <a:rPr lang="es-ES" dirty="0"/>
              <a:t>&gt;</a:t>
            </a:r>
          </a:p>
          <a:p>
            <a:r>
              <a:rPr lang="es-ES" dirty="0"/>
              <a:t>&lt;/</a:t>
            </a:r>
            <a:r>
              <a:rPr lang="es-ES" dirty="0" err="1"/>
              <a:t>form</a:t>
            </a:r>
            <a:r>
              <a:rPr lang="es-ES" dirty="0"/>
              <a:t>&gt;</a:t>
            </a:r>
          </a:p>
          <a:p>
            <a:r>
              <a:rPr lang="es-ES" dirty="0"/>
              <a:t>{% </a:t>
            </a:r>
            <a:r>
              <a:rPr lang="es-ES" dirty="0" err="1"/>
              <a:t>endblock</a:t>
            </a:r>
            <a:r>
              <a:rPr lang="es-ES" dirty="0"/>
              <a:t> %}</a:t>
            </a:r>
          </a:p>
          <a:p>
            <a:endParaRPr lang="es-ES" dirty="0"/>
          </a:p>
          <a:p>
            <a:endParaRPr lang="es-ES" dirty="0"/>
          </a:p>
          <a:p>
            <a:r>
              <a:rPr lang="es-ES" dirty="0"/>
              <a:t>--</a:t>
            </a:r>
            <a:r>
              <a:rPr lang="es-ES" dirty="0" err="1"/>
              <a:t>tasks</a:t>
            </a:r>
            <a:r>
              <a:rPr lang="es-ES" dirty="0"/>
              <a:t>&gt;views.py</a:t>
            </a:r>
          </a:p>
          <a:p>
            <a:r>
              <a:rPr lang="es-ES" dirty="0" err="1"/>
              <a:t>from</a:t>
            </a:r>
            <a:r>
              <a:rPr lang="es-ES" dirty="0"/>
              <a:t> </a:t>
            </a:r>
            <a:r>
              <a:rPr lang="es-ES" dirty="0" err="1"/>
              <a:t>django.shortcuts</a:t>
            </a:r>
            <a:r>
              <a:rPr lang="es-ES" dirty="0"/>
              <a:t> </a:t>
            </a:r>
            <a:r>
              <a:rPr lang="es-ES" dirty="0" err="1"/>
              <a:t>import</a:t>
            </a:r>
            <a:r>
              <a:rPr lang="es-ES" dirty="0"/>
              <a:t> render, </a:t>
            </a:r>
            <a:r>
              <a:rPr lang="es-ES" dirty="0" err="1"/>
              <a:t>redirect</a:t>
            </a:r>
            <a:r>
              <a:rPr lang="es-ES" dirty="0"/>
              <a:t>, get_object_or_404</a:t>
            </a:r>
          </a:p>
          <a:p>
            <a:r>
              <a:rPr lang="es-ES" dirty="0" err="1"/>
              <a:t>from</a:t>
            </a:r>
            <a:r>
              <a:rPr lang="es-ES" dirty="0"/>
              <a:t> </a:t>
            </a:r>
            <a:r>
              <a:rPr lang="es-ES" dirty="0" err="1"/>
              <a:t>django.contrib.auth.forms</a:t>
            </a:r>
            <a:r>
              <a:rPr lang="es-ES" dirty="0"/>
              <a:t> </a:t>
            </a:r>
            <a:r>
              <a:rPr lang="es-ES" dirty="0" err="1"/>
              <a:t>import</a:t>
            </a:r>
            <a:r>
              <a:rPr lang="es-ES" dirty="0"/>
              <a:t> </a:t>
            </a:r>
            <a:r>
              <a:rPr lang="es-ES" dirty="0" err="1"/>
              <a:t>UserCreationForm</a:t>
            </a:r>
            <a:endParaRPr lang="es-ES" dirty="0"/>
          </a:p>
          <a:p>
            <a:r>
              <a:rPr lang="es-ES" dirty="0" err="1"/>
              <a:t>from</a:t>
            </a:r>
            <a:r>
              <a:rPr lang="es-ES" dirty="0"/>
              <a:t> </a:t>
            </a:r>
            <a:r>
              <a:rPr lang="es-ES" dirty="0" err="1"/>
              <a:t>django.contrib.auth.forms</a:t>
            </a:r>
            <a:r>
              <a:rPr lang="es-ES" dirty="0"/>
              <a:t> </a:t>
            </a:r>
            <a:r>
              <a:rPr lang="es-ES" dirty="0" err="1"/>
              <a:t>import</a:t>
            </a:r>
            <a:r>
              <a:rPr lang="es-ES" dirty="0"/>
              <a:t> </a:t>
            </a:r>
            <a:r>
              <a:rPr lang="es-ES" dirty="0" err="1"/>
              <a:t>AuthenticationForm</a:t>
            </a:r>
            <a:endParaRPr lang="es-ES" dirty="0"/>
          </a:p>
          <a:p>
            <a:r>
              <a:rPr lang="es-ES" dirty="0" err="1"/>
              <a:t>from</a:t>
            </a:r>
            <a:r>
              <a:rPr lang="es-ES" dirty="0"/>
              <a:t> </a:t>
            </a:r>
            <a:r>
              <a:rPr lang="es-ES" dirty="0" err="1"/>
              <a:t>django.contrib.auth.models</a:t>
            </a:r>
            <a:r>
              <a:rPr lang="es-ES" dirty="0"/>
              <a:t> </a:t>
            </a:r>
            <a:r>
              <a:rPr lang="es-ES" dirty="0" err="1"/>
              <a:t>import</a:t>
            </a:r>
            <a:r>
              <a:rPr lang="es-ES" dirty="0"/>
              <a:t> </a:t>
            </a:r>
            <a:r>
              <a:rPr lang="es-ES" dirty="0" err="1"/>
              <a:t>User</a:t>
            </a:r>
            <a:endParaRPr lang="es-ES" dirty="0"/>
          </a:p>
          <a:p>
            <a:r>
              <a:rPr lang="es-ES" dirty="0" err="1"/>
              <a:t>from</a:t>
            </a:r>
            <a:r>
              <a:rPr lang="es-ES" dirty="0"/>
              <a:t> </a:t>
            </a:r>
            <a:r>
              <a:rPr lang="es-ES" dirty="0" err="1"/>
              <a:t>django.contrib.auth</a:t>
            </a:r>
            <a:r>
              <a:rPr lang="es-ES" dirty="0"/>
              <a:t> </a:t>
            </a:r>
            <a:r>
              <a:rPr lang="es-ES" dirty="0" err="1"/>
              <a:t>import</a:t>
            </a:r>
            <a:r>
              <a:rPr lang="es-ES" dirty="0"/>
              <a:t> </a:t>
            </a:r>
            <a:r>
              <a:rPr lang="es-ES" dirty="0" err="1"/>
              <a:t>login,logout</a:t>
            </a:r>
            <a:r>
              <a:rPr lang="es-ES" dirty="0"/>
              <a:t>, </a:t>
            </a:r>
            <a:r>
              <a:rPr lang="es-ES" dirty="0" err="1"/>
              <a:t>authenticate</a:t>
            </a:r>
            <a:endParaRPr lang="es-ES" dirty="0"/>
          </a:p>
          <a:p>
            <a:r>
              <a:rPr lang="es-ES" dirty="0" err="1"/>
              <a:t>from</a:t>
            </a:r>
            <a:r>
              <a:rPr lang="es-ES" dirty="0"/>
              <a:t> </a:t>
            </a:r>
            <a:r>
              <a:rPr lang="es-ES" dirty="0" err="1"/>
              <a:t>django.db</a:t>
            </a:r>
            <a:r>
              <a:rPr lang="es-ES" dirty="0"/>
              <a:t> </a:t>
            </a:r>
            <a:r>
              <a:rPr lang="es-ES" dirty="0" err="1"/>
              <a:t>import</a:t>
            </a:r>
            <a:r>
              <a:rPr lang="es-ES" dirty="0"/>
              <a:t> </a:t>
            </a:r>
            <a:r>
              <a:rPr lang="es-ES" dirty="0" err="1"/>
              <a:t>IntegrityError</a:t>
            </a:r>
            <a:endParaRPr lang="es-ES" dirty="0"/>
          </a:p>
          <a:p>
            <a:r>
              <a:rPr lang="es-ES" dirty="0" err="1"/>
              <a:t>from</a:t>
            </a:r>
            <a:r>
              <a:rPr lang="es-ES" dirty="0"/>
              <a:t> .</a:t>
            </a:r>
            <a:r>
              <a:rPr lang="es-ES" dirty="0" err="1"/>
              <a:t>forms</a:t>
            </a:r>
            <a:r>
              <a:rPr lang="es-ES" dirty="0"/>
              <a:t> </a:t>
            </a:r>
            <a:r>
              <a:rPr lang="es-ES" dirty="0" err="1"/>
              <a:t>import</a:t>
            </a:r>
            <a:r>
              <a:rPr lang="es-ES" dirty="0"/>
              <a:t> </a:t>
            </a:r>
            <a:r>
              <a:rPr lang="es-ES" dirty="0" err="1"/>
              <a:t>TaskForm</a:t>
            </a:r>
            <a:endParaRPr lang="es-ES" dirty="0"/>
          </a:p>
          <a:p>
            <a:r>
              <a:rPr lang="es-ES" dirty="0" err="1"/>
              <a:t>from</a:t>
            </a:r>
            <a:r>
              <a:rPr lang="es-ES" dirty="0"/>
              <a:t> .</a:t>
            </a:r>
            <a:r>
              <a:rPr lang="es-ES" dirty="0" err="1"/>
              <a:t>models</a:t>
            </a:r>
            <a:r>
              <a:rPr lang="es-ES" dirty="0"/>
              <a:t> </a:t>
            </a:r>
            <a:r>
              <a:rPr lang="es-ES" dirty="0" err="1"/>
              <a:t>import</a:t>
            </a:r>
            <a:r>
              <a:rPr lang="es-ES" dirty="0"/>
              <a:t> </a:t>
            </a:r>
            <a:r>
              <a:rPr lang="es-ES" dirty="0" err="1"/>
              <a:t>Task</a:t>
            </a:r>
            <a:endParaRPr lang="es-ES" dirty="0"/>
          </a:p>
          <a:p>
            <a:endParaRPr lang="es-ES" dirty="0"/>
          </a:p>
          <a:p>
            <a:r>
              <a:rPr lang="es-ES" dirty="0" err="1"/>
              <a:t>def</a:t>
            </a:r>
            <a:r>
              <a:rPr lang="es-ES" dirty="0"/>
              <a:t> home(</a:t>
            </a:r>
            <a:r>
              <a:rPr lang="es-ES" dirty="0" err="1"/>
              <a:t>request</a:t>
            </a:r>
            <a:r>
              <a:rPr lang="es-ES" dirty="0"/>
              <a:t>):</a:t>
            </a:r>
          </a:p>
          <a:p>
            <a:r>
              <a:rPr lang="es-ES" dirty="0"/>
              <a:t>    </a:t>
            </a:r>
            <a:r>
              <a:rPr lang="es-ES" dirty="0" err="1"/>
              <a:t>return</a:t>
            </a:r>
            <a:r>
              <a:rPr lang="es-ES" dirty="0"/>
              <a:t> render(</a:t>
            </a:r>
            <a:r>
              <a:rPr lang="es-ES" dirty="0" err="1"/>
              <a:t>request</a:t>
            </a:r>
            <a:r>
              <a:rPr lang="es-ES" dirty="0"/>
              <a:t>, "home.html")</a:t>
            </a:r>
          </a:p>
          <a:p>
            <a:endParaRPr lang="es-ES" dirty="0"/>
          </a:p>
          <a:p>
            <a:r>
              <a:rPr lang="es-ES" dirty="0" err="1"/>
              <a:t>def</a:t>
            </a:r>
            <a:r>
              <a:rPr lang="es-ES" dirty="0"/>
              <a:t> </a:t>
            </a:r>
            <a:r>
              <a:rPr lang="es-ES" dirty="0" err="1"/>
              <a:t>signup</a:t>
            </a:r>
            <a:r>
              <a:rPr lang="es-ES" dirty="0"/>
              <a:t>(</a:t>
            </a:r>
            <a:r>
              <a:rPr lang="es-ES" dirty="0" err="1"/>
              <a:t>request</a:t>
            </a:r>
            <a:r>
              <a:rPr lang="es-ES" dirty="0"/>
              <a:t>):</a:t>
            </a:r>
          </a:p>
          <a:p>
            <a:r>
              <a:rPr lang="es-ES" dirty="0"/>
              <a:t>    </a:t>
            </a:r>
            <a:r>
              <a:rPr lang="es-ES" dirty="0" err="1"/>
              <a:t>if</a:t>
            </a:r>
            <a:r>
              <a:rPr lang="es-ES" dirty="0"/>
              <a:t> </a:t>
            </a:r>
            <a:r>
              <a:rPr lang="es-ES" dirty="0" err="1"/>
              <a:t>request.method</a:t>
            </a:r>
            <a:r>
              <a:rPr lang="es-ES" dirty="0"/>
              <a:t> == "GET":</a:t>
            </a:r>
          </a:p>
          <a:p>
            <a:r>
              <a:rPr lang="es-ES" dirty="0"/>
              <a:t>        </a:t>
            </a:r>
            <a:r>
              <a:rPr lang="es-ES" dirty="0" err="1"/>
              <a:t>return</a:t>
            </a:r>
            <a:r>
              <a:rPr lang="es-ES" dirty="0"/>
              <a:t> render(</a:t>
            </a:r>
            <a:r>
              <a:rPr lang="es-ES" dirty="0" err="1"/>
              <a:t>request</a:t>
            </a:r>
            <a:r>
              <a:rPr lang="es-ES" dirty="0"/>
              <a:t>, "signup.html", {"</a:t>
            </a:r>
            <a:r>
              <a:rPr lang="es-ES" dirty="0" err="1"/>
              <a:t>form</a:t>
            </a:r>
            <a:r>
              <a:rPr lang="es-ES" dirty="0"/>
              <a:t>": </a:t>
            </a:r>
            <a:r>
              <a:rPr lang="es-ES" dirty="0" err="1"/>
              <a:t>UserCreationForm</a:t>
            </a:r>
            <a:r>
              <a:rPr lang="es-ES" dirty="0"/>
              <a:t>})</a:t>
            </a:r>
          </a:p>
          <a:p>
            <a:r>
              <a:rPr lang="es-ES" dirty="0"/>
              <a:t>    </a:t>
            </a:r>
            <a:r>
              <a:rPr lang="es-ES" dirty="0" err="1"/>
              <a:t>else</a:t>
            </a:r>
            <a:r>
              <a:rPr lang="es-ES" dirty="0"/>
              <a:t>:</a:t>
            </a:r>
          </a:p>
          <a:p>
            <a:r>
              <a:rPr lang="es-ES" dirty="0"/>
              <a:t>        </a:t>
            </a:r>
            <a:r>
              <a:rPr lang="es-ES" dirty="0" err="1"/>
              <a:t>if</a:t>
            </a:r>
            <a:r>
              <a:rPr lang="es-ES" dirty="0"/>
              <a:t> </a:t>
            </a:r>
            <a:r>
              <a:rPr lang="es-ES" dirty="0" err="1"/>
              <a:t>request.POST</a:t>
            </a:r>
            <a:r>
              <a:rPr lang="es-ES" dirty="0"/>
              <a:t>["password1"] == </a:t>
            </a:r>
            <a:r>
              <a:rPr lang="es-ES" dirty="0" err="1"/>
              <a:t>request.POST</a:t>
            </a:r>
            <a:r>
              <a:rPr lang="es-ES" dirty="0"/>
              <a:t>["password2"]:</a:t>
            </a:r>
          </a:p>
          <a:p>
            <a:r>
              <a:rPr lang="es-ES" dirty="0"/>
              <a:t>            try:</a:t>
            </a:r>
          </a:p>
          <a:p>
            <a:r>
              <a:rPr lang="es-ES" dirty="0"/>
              <a:t>                </a:t>
            </a:r>
            <a:r>
              <a:rPr lang="es-ES" dirty="0" err="1"/>
              <a:t>user</a:t>
            </a:r>
            <a:r>
              <a:rPr lang="es-ES" dirty="0"/>
              <a:t> = </a:t>
            </a:r>
            <a:r>
              <a:rPr lang="es-ES" dirty="0" err="1"/>
              <a:t>User.objects.create_user</a:t>
            </a:r>
            <a:r>
              <a:rPr lang="es-ES" dirty="0"/>
              <a:t>(</a:t>
            </a:r>
          </a:p>
          <a:p>
            <a:r>
              <a:rPr lang="es-ES" dirty="0"/>
              <a:t>                    </a:t>
            </a:r>
            <a:r>
              <a:rPr lang="es-ES" dirty="0" err="1"/>
              <a:t>username</a:t>
            </a:r>
            <a:r>
              <a:rPr lang="es-ES" dirty="0"/>
              <a:t>=</a:t>
            </a:r>
            <a:r>
              <a:rPr lang="es-ES" dirty="0" err="1"/>
              <a:t>request.POST</a:t>
            </a:r>
            <a:r>
              <a:rPr lang="es-ES" dirty="0"/>
              <a:t>["</a:t>
            </a:r>
            <a:r>
              <a:rPr lang="es-ES" dirty="0" err="1"/>
              <a:t>username</a:t>
            </a:r>
            <a:r>
              <a:rPr lang="es-ES" dirty="0"/>
              <a:t>"],</a:t>
            </a:r>
          </a:p>
          <a:p>
            <a:r>
              <a:rPr lang="es-ES" dirty="0"/>
              <a:t>                    </a:t>
            </a:r>
            <a:r>
              <a:rPr lang="es-ES" dirty="0" err="1"/>
              <a:t>password</a:t>
            </a:r>
            <a:r>
              <a:rPr lang="es-ES" dirty="0"/>
              <a:t>=</a:t>
            </a:r>
            <a:r>
              <a:rPr lang="es-ES" dirty="0" err="1"/>
              <a:t>request.POST</a:t>
            </a:r>
            <a:r>
              <a:rPr lang="es-ES" dirty="0"/>
              <a:t>["password1"],</a:t>
            </a:r>
          </a:p>
          <a:p>
            <a:r>
              <a:rPr lang="es-ES" dirty="0"/>
              <a:t>                )</a:t>
            </a:r>
          </a:p>
          <a:p>
            <a:r>
              <a:rPr lang="es-ES" dirty="0"/>
              <a:t>                </a:t>
            </a:r>
            <a:r>
              <a:rPr lang="es-ES" dirty="0" err="1"/>
              <a:t>user.save</a:t>
            </a:r>
            <a:r>
              <a:rPr lang="es-ES" dirty="0"/>
              <a:t>()</a:t>
            </a:r>
          </a:p>
          <a:p>
            <a:r>
              <a:rPr lang="es-ES" dirty="0"/>
              <a:t>                </a:t>
            </a:r>
            <a:r>
              <a:rPr lang="es-ES" dirty="0" err="1"/>
              <a:t>login</a:t>
            </a:r>
            <a:r>
              <a:rPr lang="es-ES" dirty="0"/>
              <a:t>(</a:t>
            </a:r>
            <a:r>
              <a:rPr lang="es-ES" dirty="0" err="1"/>
              <a:t>request</a:t>
            </a:r>
            <a:r>
              <a:rPr lang="es-ES" dirty="0"/>
              <a:t>, </a:t>
            </a:r>
            <a:r>
              <a:rPr lang="es-ES" dirty="0" err="1"/>
              <a:t>user</a:t>
            </a:r>
            <a:r>
              <a:rPr lang="es-ES" dirty="0"/>
              <a:t>)</a:t>
            </a:r>
          </a:p>
          <a:p>
            <a:r>
              <a:rPr lang="es-ES" dirty="0"/>
              <a:t>                </a:t>
            </a:r>
            <a:r>
              <a:rPr lang="es-ES" dirty="0" err="1"/>
              <a:t>return</a:t>
            </a:r>
            <a:r>
              <a:rPr lang="es-ES" dirty="0"/>
              <a:t> </a:t>
            </a:r>
            <a:r>
              <a:rPr lang="es-ES" dirty="0" err="1"/>
              <a:t>redirect</a:t>
            </a:r>
            <a:r>
              <a:rPr lang="es-ES" dirty="0"/>
              <a:t>('</a:t>
            </a:r>
            <a:r>
              <a:rPr lang="es-ES" dirty="0" err="1"/>
              <a:t>tasks</a:t>
            </a:r>
            <a:r>
              <a:rPr lang="es-ES" dirty="0"/>
              <a:t>')</a:t>
            </a:r>
          </a:p>
          <a:p>
            <a:r>
              <a:rPr lang="es-ES" dirty="0"/>
              <a:t>            </a:t>
            </a:r>
            <a:r>
              <a:rPr lang="es-ES" dirty="0" err="1"/>
              <a:t>except</a:t>
            </a:r>
            <a:r>
              <a:rPr lang="es-ES" dirty="0"/>
              <a:t> </a:t>
            </a:r>
            <a:r>
              <a:rPr lang="es-ES" dirty="0" err="1"/>
              <a:t>IntegrityError</a:t>
            </a:r>
            <a:r>
              <a:rPr lang="es-ES" dirty="0"/>
              <a:t>:</a:t>
            </a:r>
          </a:p>
          <a:p>
            <a:r>
              <a:rPr lang="es-ES" dirty="0"/>
              <a:t>                </a:t>
            </a:r>
            <a:r>
              <a:rPr lang="es-ES" dirty="0" err="1"/>
              <a:t>return</a:t>
            </a:r>
            <a:r>
              <a:rPr lang="es-ES" dirty="0"/>
              <a:t> render(</a:t>
            </a:r>
          </a:p>
          <a:p>
            <a:r>
              <a:rPr lang="es-ES" dirty="0"/>
              <a:t>                    </a:t>
            </a:r>
            <a:r>
              <a:rPr lang="es-ES" dirty="0" err="1"/>
              <a:t>request</a:t>
            </a:r>
            <a:r>
              <a:rPr lang="es-ES" dirty="0"/>
              <a:t>,</a:t>
            </a:r>
          </a:p>
          <a:p>
            <a:r>
              <a:rPr lang="es-ES" dirty="0"/>
              <a:t>                    "signup.html",</a:t>
            </a:r>
          </a:p>
          <a:p>
            <a:r>
              <a:rPr lang="es-ES" dirty="0"/>
              <a:t>                    {"</a:t>
            </a:r>
            <a:r>
              <a:rPr lang="es-ES" dirty="0" err="1"/>
              <a:t>form</a:t>
            </a:r>
            <a:r>
              <a:rPr lang="es-ES" dirty="0"/>
              <a:t>": </a:t>
            </a:r>
            <a:r>
              <a:rPr lang="es-ES" dirty="0" err="1"/>
              <a:t>UserCreationForm</a:t>
            </a:r>
            <a:r>
              <a:rPr lang="es-ES" dirty="0"/>
              <a:t>, "error": "</a:t>
            </a:r>
            <a:r>
              <a:rPr lang="es-ES" dirty="0" err="1"/>
              <a:t>Username</a:t>
            </a:r>
            <a:r>
              <a:rPr lang="es-ES" dirty="0"/>
              <a:t> </a:t>
            </a:r>
            <a:r>
              <a:rPr lang="es-ES" dirty="0" err="1"/>
              <a:t>already</a:t>
            </a:r>
            <a:r>
              <a:rPr lang="es-ES" dirty="0"/>
              <a:t> </a:t>
            </a:r>
            <a:r>
              <a:rPr lang="es-ES" dirty="0" err="1"/>
              <a:t>exists</a:t>
            </a:r>
            <a:r>
              <a:rPr lang="es-ES" dirty="0"/>
              <a:t>"},</a:t>
            </a:r>
          </a:p>
          <a:p>
            <a:r>
              <a:rPr lang="es-ES" dirty="0"/>
              <a:t>                )</a:t>
            </a:r>
          </a:p>
          <a:p>
            <a:r>
              <a:rPr lang="es-ES" dirty="0"/>
              <a:t>        </a:t>
            </a:r>
            <a:r>
              <a:rPr lang="es-ES" dirty="0" err="1"/>
              <a:t>return</a:t>
            </a:r>
            <a:r>
              <a:rPr lang="es-ES" dirty="0"/>
              <a:t> render(</a:t>
            </a:r>
          </a:p>
          <a:p>
            <a:r>
              <a:rPr lang="es-ES" dirty="0"/>
              <a:t>            </a:t>
            </a:r>
            <a:r>
              <a:rPr lang="es-ES" dirty="0" err="1"/>
              <a:t>request</a:t>
            </a:r>
            <a:r>
              <a:rPr lang="es-ES" dirty="0"/>
              <a:t>,</a:t>
            </a:r>
          </a:p>
          <a:p>
            <a:r>
              <a:rPr lang="es-ES" dirty="0"/>
              <a:t>            "signup.html",</a:t>
            </a:r>
          </a:p>
          <a:p>
            <a:r>
              <a:rPr lang="es-ES" dirty="0"/>
              <a:t>            {"</a:t>
            </a:r>
            <a:r>
              <a:rPr lang="es-ES" dirty="0" err="1"/>
              <a:t>form</a:t>
            </a:r>
            <a:r>
              <a:rPr lang="es-ES" dirty="0"/>
              <a:t>": </a:t>
            </a:r>
            <a:r>
              <a:rPr lang="es-ES" dirty="0" err="1"/>
              <a:t>UserCreationForm</a:t>
            </a:r>
            <a:r>
              <a:rPr lang="es-ES" dirty="0"/>
              <a:t>, "error": "</a:t>
            </a:r>
            <a:r>
              <a:rPr lang="es-ES" dirty="0" err="1"/>
              <a:t>Password</a:t>
            </a:r>
            <a:r>
              <a:rPr lang="es-ES" dirty="0"/>
              <a:t> do </a:t>
            </a:r>
            <a:r>
              <a:rPr lang="es-ES" dirty="0" err="1"/>
              <a:t>not</a:t>
            </a:r>
            <a:r>
              <a:rPr lang="es-ES" dirty="0"/>
              <a:t> match"},</a:t>
            </a:r>
          </a:p>
          <a:p>
            <a:r>
              <a:rPr lang="es-ES" dirty="0"/>
              <a:t>        )</a:t>
            </a:r>
          </a:p>
          <a:p>
            <a:endParaRPr lang="es-ES" dirty="0"/>
          </a:p>
          <a:p>
            <a:r>
              <a:rPr lang="es-ES" dirty="0" err="1"/>
              <a:t>def</a:t>
            </a:r>
            <a:r>
              <a:rPr lang="es-ES" dirty="0"/>
              <a:t> </a:t>
            </a:r>
            <a:r>
              <a:rPr lang="es-ES" dirty="0" err="1"/>
              <a:t>tasks</a:t>
            </a:r>
            <a:r>
              <a:rPr lang="es-ES" dirty="0"/>
              <a:t>(</a:t>
            </a:r>
            <a:r>
              <a:rPr lang="es-ES" dirty="0" err="1"/>
              <a:t>request</a:t>
            </a:r>
            <a:r>
              <a:rPr lang="es-ES" dirty="0"/>
              <a:t>):</a:t>
            </a:r>
          </a:p>
          <a:p>
            <a:r>
              <a:rPr lang="es-ES" dirty="0"/>
              <a:t>    </a:t>
            </a:r>
            <a:r>
              <a:rPr lang="es-ES" dirty="0" err="1"/>
              <a:t>tasks</a:t>
            </a:r>
            <a:r>
              <a:rPr lang="es-ES" dirty="0"/>
              <a:t> = </a:t>
            </a:r>
            <a:r>
              <a:rPr lang="es-ES" dirty="0" err="1"/>
              <a:t>Task.objects.filter</a:t>
            </a:r>
            <a:r>
              <a:rPr lang="es-ES" dirty="0"/>
              <a:t>(</a:t>
            </a:r>
            <a:r>
              <a:rPr lang="es-ES" dirty="0" err="1"/>
              <a:t>user</a:t>
            </a:r>
            <a:r>
              <a:rPr lang="es-ES" dirty="0"/>
              <a:t>=</a:t>
            </a:r>
            <a:r>
              <a:rPr lang="es-ES" dirty="0" err="1"/>
              <a:t>request.user</a:t>
            </a:r>
            <a:r>
              <a:rPr lang="es-ES" dirty="0"/>
              <a:t>, </a:t>
            </a:r>
            <a:r>
              <a:rPr lang="es-ES" dirty="0" err="1"/>
              <a:t>datecompleted</a:t>
            </a:r>
            <a:r>
              <a:rPr lang="es-ES" dirty="0"/>
              <a:t>__</a:t>
            </a:r>
            <a:r>
              <a:rPr lang="es-ES" dirty="0" err="1"/>
              <a:t>isnull</a:t>
            </a:r>
            <a:r>
              <a:rPr lang="es-ES" dirty="0"/>
              <a:t>=True)</a:t>
            </a:r>
          </a:p>
          <a:p>
            <a:r>
              <a:rPr lang="es-ES" dirty="0"/>
              <a:t>    </a:t>
            </a:r>
            <a:r>
              <a:rPr lang="es-ES" dirty="0" err="1"/>
              <a:t>return</a:t>
            </a:r>
            <a:r>
              <a:rPr lang="es-ES" dirty="0"/>
              <a:t> render(</a:t>
            </a:r>
            <a:r>
              <a:rPr lang="es-ES" dirty="0" err="1"/>
              <a:t>request</a:t>
            </a:r>
            <a:r>
              <a:rPr lang="es-ES" dirty="0"/>
              <a:t>, 'tasks.html',{'</a:t>
            </a:r>
            <a:r>
              <a:rPr lang="es-ES" dirty="0" err="1"/>
              <a:t>tasks</a:t>
            </a:r>
            <a:r>
              <a:rPr lang="es-ES" dirty="0"/>
              <a:t>':</a:t>
            </a:r>
            <a:r>
              <a:rPr lang="es-ES" dirty="0" err="1"/>
              <a:t>tasks</a:t>
            </a:r>
            <a:r>
              <a:rPr lang="es-ES" dirty="0"/>
              <a:t>})</a:t>
            </a:r>
          </a:p>
          <a:p>
            <a:endParaRPr lang="es-ES" dirty="0"/>
          </a:p>
          <a:p>
            <a:r>
              <a:rPr lang="es-ES" dirty="0" err="1"/>
              <a:t>def</a:t>
            </a:r>
            <a:r>
              <a:rPr lang="es-ES" dirty="0"/>
              <a:t> </a:t>
            </a:r>
            <a:r>
              <a:rPr lang="es-ES" dirty="0" err="1"/>
              <a:t>create_task</a:t>
            </a:r>
            <a:r>
              <a:rPr lang="es-ES" dirty="0"/>
              <a:t>(</a:t>
            </a:r>
            <a:r>
              <a:rPr lang="es-ES" dirty="0" err="1"/>
              <a:t>request</a:t>
            </a:r>
            <a:r>
              <a:rPr lang="es-ES" dirty="0"/>
              <a:t>):</a:t>
            </a:r>
          </a:p>
          <a:p>
            <a:r>
              <a:rPr lang="es-ES" dirty="0"/>
              <a:t>    </a:t>
            </a:r>
            <a:r>
              <a:rPr lang="es-ES" dirty="0" err="1"/>
              <a:t>if</a:t>
            </a:r>
            <a:r>
              <a:rPr lang="es-ES" dirty="0"/>
              <a:t> </a:t>
            </a:r>
            <a:r>
              <a:rPr lang="es-ES" dirty="0" err="1"/>
              <a:t>request.method</a:t>
            </a:r>
            <a:r>
              <a:rPr lang="es-ES" dirty="0"/>
              <a:t> == 'GET':</a:t>
            </a:r>
          </a:p>
          <a:p>
            <a:r>
              <a:rPr lang="es-ES" dirty="0"/>
              <a:t>        </a:t>
            </a:r>
            <a:r>
              <a:rPr lang="es-ES" dirty="0" err="1"/>
              <a:t>return</a:t>
            </a:r>
            <a:r>
              <a:rPr lang="es-ES" dirty="0"/>
              <a:t> render(</a:t>
            </a:r>
            <a:r>
              <a:rPr lang="es-ES" dirty="0" err="1"/>
              <a:t>request</a:t>
            </a:r>
            <a:r>
              <a:rPr lang="es-ES" dirty="0"/>
              <a:t>,"create_task.html",{'</a:t>
            </a:r>
            <a:r>
              <a:rPr lang="es-ES" dirty="0" err="1"/>
              <a:t>form</a:t>
            </a:r>
            <a:r>
              <a:rPr lang="es-ES" dirty="0"/>
              <a:t>': </a:t>
            </a:r>
            <a:r>
              <a:rPr lang="es-ES" dirty="0" err="1"/>
              <a:t>TaskForm</a:t>
            </a:r>
            <a:r>
              <a:rPr lang="es-ES" dirty="0"/>
              <a:t>})</a:t>
            </a:r>
          </a:p>
          <a:p>
            <a:r>
              <a:rPr lang="es-ES" dirty="0"/>
              <a:t>    </a:t>
            </a:r>
            <a:r>
              <a:rPr lang="es-ES" dirty="0" err="1"/>
              <a:t>else</a:t>
            </a:r>
            <a:r>
              <a:rPr lang="es-ES" dirty="0"/>
              <a:t>:</a:t>
            </a:r>
          </a:p>
          <a:p>
            <a:r>
              <a:rPr lang="es-ES" dirty="0"/>
              <a:t>        try:</a:t>
            </a:r>
          </a:p>
          <a:p>
            <a:r>
              <a:rPr lang="es-ES" dirty="0"/>
              <a:t>            </a:t>
            </a:r>
            <a:r>
              <a:rPr lang="es-ES" dirty="0" err="1"/>
              <a:t>form</a:t>
            </a:r>
            <a:r>
              <a:rPr lang="es-ES" dirty="0"/>
              <a:t> = </a:t>
            </a:r>
            <a:r>
              <a:rPr lang="es-ES" dirty="0" err="1"/>
              <a:t>TaskForm</a:t>
            </a:r>
            <a:r>
              <a:rPr lang="es-ES" dirty="0"/>
              <a:t>(</a:t>
            </a:r>
            <a:r>
              <a:rPr lang="es-ES" dirty="0" err="1"/>
              <a:t>request.POST</a:t>
            </a:r>
            <a:r>
              <a:rPr lang="es-ES" dirty="0"/>
              <a:t>)</a:t>
            </a:r>
          </a:p>
          <a:p>
            <a:r>
              <a:rPr lang="es-ES" dirty="0"/>
              <a:t>            </a:t>
            </a:r>
            <a:r>
              <a:rPr lang="es-ES" dirty="0" err="1"/>
              <a:t>new_task</a:t>
            </a:r>
            <a:r>
              <a:rPr lang="es-ES" dirty="0"/>
              <a:t> = </a:t>
            </a:r>
            <a:r>
              <a:rPr lang="es-ES" dirty="0" err="1"/>
              <a:t>form.save</a:t>
            </a:r>
            <a:r>
              <a:rPr lang="es-ES" dirty="0"/>
              <a:t>(</a:t>
            </a:r>
            <a:r>
              <a:rPr lang="es-ES" dirty="0" err="1"/>
              <a:t>commit</a:t>
            </a:r>
            <a:r>
              <a:rPr lang="es-ES" dirty="0"/>
              <a:t>=False)</a:t>
            </a:r>
          </a:p>
          <a:p>
            <a:r>
              <a:rPr lang="es-ES" dirty="0"/>
              <a:t>            </a:t>
            </a:r>
            <a:r>
              <a:rPr lang="es-ES" dirty="0" err="1"/>
              <a:t>new_task.user</a:t>
            </a:r>
            <a:r>
              <a:rPr lang="es-ES" dirty="0"/>
              <a:t> = </a:t>
            </a:r>
            <a:r>
              <a:rPr lang="es-ES" dirty="0" err="1"/>
              <a:t>request.user</a:t>
            </a:r>
            <a:endParaRPr lang="es-ES" dirty="0"/>
          </a:p>
          <a:p>
            <a:r>
              <a:rPr lang="es-ES" dirty="0"/>
              <a:t>            </a:t>
            </a:r>
            <a:r>
              <a:rPr lang="es-ES" dirty="0" err="1"/>
              <a:t>new_task.save</a:t>
            </a:r>
            <a:r>
              <a:rPr lang="es-ES" dirty="0"/>
              <a:t>()</a:t>
            </a:r>
          </a:p>
          <a:p>
            <a:r>
              <a:rPr lang="es-ES" dirty="0"/>
              <a:t>            </a:t>
            </a:r>
            <a:r>
              <a:rPr lang="es-ES" dirty="0" err="1"/>
              <a:t>return</a:t>
            </a:r>
            <a:r>
              <a:rPr lang="es-ES" dirty="0"/>
              <a:t> </a:t>
            </a:r>
            <a:r>
              <a:rPr lang="es-ES" dirty="0" err="1"/>
              <a:t>redirect</a:t>
            </a:r>
            <a:r>
              <a:rPr lang="es-ES" dirty="0"/>
              <a:t>('</a:t>
            </a:r>
            <a:r>
              <a:rPr lang="es-ES" dirty="0" err="1"/>
              <a:t>tasks</a:t>
            </a:r>
            <a:r>
              <a:rPr lang="es-ES" dirty="0"/>
              <a:t>')</a:t>
            </a:r>
          </a:p>
          <a:p>
            <a:r>
              <a:rPr lang="es-ES" dirty="0"/>
              <a:t>        </a:t>
            </a:r>
            <a:r>
              <a:rPr lang="es-ES" dirty="0" err="1"/>
              <a:t>except</a:t>
            </a:r>
            <a:r>
              <a:rPr lang="es-ES" dirty="0"/>
              <a:t> </a:t>
            </a:r>
            <a:r>
              <a:rPr lang="es-ES" dirty="0" err="1"/>
              <a:t>ValueError</a:t>
            </a:r>
            <a:r>
              <a:rPr lang="es-ES" dirty="0"/>
              <a:t>:</a:t>
            </a:r>
          </a:p>
          <a:p>
            <a:r>
              <a:rPr lang="es-ES" dirty="0"/>
              <a:t>            </a:t>
            </a:r>
            <a:r>
              <a:rPr lang="es-ES" dirty="0" err="1"/>
              <a:t>return</a:t>
            </a:r>
            <a:r>
              <a:rPr lang="es-ES" dirty="0"/>
              <a:t> render(</a:t>
            </a:r>
            <a:r>
              <a:rPr lang="es-ES" dirty="0" err="1"/>
              <a:t>request</a:t>
            </a:r>
            <a:r>
              <a:rPr lang="es-ES" dirty="0"/>
              <a:t>,"create_task.html",{</a:t>
            </a:r>
          </a:p>
          <a:p>
            <a:r>
              <a:rPr lang="es-ES" dirty="0"/>
              <a:t>                '</a:t>
            </a:r>
            <a:r>
              <a:rPr lang="es-ES" dirty="0" err="1"/>
              <a:t>form</a:t>
            </a:r>
            <a:r>
              <a:rPr lang="es-ES" dirty="0"/>
              <a:t>': </a:t>
            </a:r>
            <a:r>
              <a:rPr lang="es-ES" dirty="0" err="1"/>
              <a:t>TaskForm</a:t>
            </a:r>
            <a:r>
              <a:rPr lang="es-ES" dirty="0"/>
              <a:t>,</a:t>
            </a:r>
          </a:p>
          <a:p>
            <a:r>
              <a:rPr lang="es-ES" dirty="0"/>
              <a:t>                'error': 'Ingrese tipos de datos correctos'</a:t>
            </a:r>
          </a:p>
          <a:p>
            <a:r>
              <a:rPr lang="es-ES" dirty="0"/>
              <a:t>                })</a:t>
            </a:r>
          </a:p>
          <a:p>
            <a:endParaRPr lang="es-ES" dirty="0"/>
          </a:p>
          <a:p>
            <a:r>
              <a:rPr lang="es-ES" dirty="0" err="1"/>
              <a:t>def</a:t>
            </a:r>
            <a:r>
              <a:rPr lang="es-ES" dirty="0"/>
              <a:t> </a:t>
            </a:r>
            <a:r>
              <a:rPr lang="es-ES" dirty="0" err="1"/>
              <a:t>task_detail</a:t>
            </a:r>
            <a:r>
              <a:rPr lang="es-ES" dirty="0"/>
              <a:t>(</a:t>
            </a:r>
            <a:r>
              <a:rPr lang="es-ES" dirty="0" err="1"/>
              <a:t>request</a:t>
            </a:r>
            <a:r>
              <a:rPr lang="es-ES" dirty="0"/>
              <a:t>, </a:t>
            </a:r>
            <a:r>
              <a:rPr lang="es-ES" dirty="0" err="1"/>
              <a:t>task_id</a:t>
            </a:r>
            <a:r>
              <a:rPr lang="es-ES" dirty="0"/>
              <a:t>):</a:t>
            </a:r>
          </a:p>
          <a:p>
            <a:r>
              <a:rPr lang="es-ES" dirty="0"/>
              <a:t>    </a:t>
            </a:r>
            <a:r>
              <a:rPr lang="es-ES" dirty="0" err="1"/>
              <a:t>if</a:t>
            </a:r>
            <a:r>
              <a:rPr lang="es-ES" dirty="0"/>
              <a:t> </a:t>
            </a:r>
            <a:r>
              <a:rPr lang="es-ES" dirty="0" err="1"/>
              <a:t>request.method</a:t>
            </a:r>
            <a:r>
              <a:rPr lang="es-ES" dirty="0"/>
              <a:t> == 'GET':</a:t>
            </a:r>
          </a:p>
          <a:p>
            <a:r>
              <a:rPr lang="es-ES" dirty="0"/>
              <a:t>        #print('Visitaron por URL')</a:t>
            </a:r>
          </a:p>
          <a:p>
            <a:r>
              <a:rPr lang="es-ES" dirty="0"/>
              <a:t>        </a:t>
            </a:r>
            <a:r>
              <a:rPr lang="es-ES" dirty="0" err="1"/>
              <a:t>task</a:t>
            </a:r>
            <a:r>
              <a:rPr lang="es-ES" dirty="0"/>
              <a:t> = get_object_or_404(</a:t>
            </a:r>
            <a:r>
              <a:rPr lang="es-ES" dirty="0" err="1"/>
              <a:t>Task</a:t>
            </a:r>
            <a:r>
              <a:rPr lang="es-ES" dirty="0"/>
              <a:t>, </a:t>
            </a:r>
            <a:r>
              <a:rPr lang="es-ES" dirty="0" err="1"/>
              <a:t>pk</a:t>
            </a:r>
            <a:r>
              <a:rPr lang="es-ES" dirty="0"/>
              <a:t>=</a:t>
            </a:r>
            <a:r>
              <a:rPr lang="es-ES" dirty="0" err="1"/>
              <a:t>task_id</a:t>
            </a:r>
            <a:r>
              <a:rPr lang="es-ES" dirty="0"/>
              <a:t>, </a:t>
            </a:r>
            <a:r>
              <a:rPr lang="es-ES" dirty="0" err="1"/>
              <a:t>user</a:t>
            </a:r>
            <a:r>
              <a:rPr lang="es-ES" dirty="0"/>
              <a:t>=</a:t>
            </a:r>
            <a:r>
              <a:rPr lang="es-ES" dirty="0" err="1"/>
              <a:t>request.user</a:t>
            </a:r>
            <a:r>
              <a:rPr lang="es-ES" dirty="0"/>
              <a:t>)</a:t>
            </a:r>
          </a:p>
          <a:p>
            <a:r>
              <a:rPr lang="es-ES" dirty="0"/>
              <a:t>        </a:t>
            </a:r>
            <a:r>
              <a:rPr lang="es-ES" dirty="0" err="1"/>
              <a:t>form</a:t>
            </a:r>
            <a:r>
              <a:rPr lang="es-ES" dirty="0"/>
              <a:t> = </a:t>
            </a:r>
            <a:r>
              <a:rPr lang="es-ES" dirty="0" err="1"/>
              <a:t>TaskForm</a:t>
            </a:r>
            <a:r>
              <a:rPr lang="es-ES" dirty="0"/>
              <a:t>(</a:t>
            </a:r>
            <a:r>
              <a:rPr lang="es-ES" dirty="0" err="1"/>
              <a:t>instance</a:t>
            </a:r>
            <a:r>
              <a:rPr lang="es-ES" dirty="0"/>
              <a:t>=</a:t>
            </a:r>
            <a:r>
              <a:rPr lang="es-ES" dirty="0" err="1"/>
              <a:t>task</a:t>
            </a:r>
            <a:r>
              <a:rPr lang="es-ES" dirty="0"/>
              <a:t>)</a:t>
            </a:r>
          </a:p>
          <a:p>
            <a:r>
              <a:rPr lang="es-ES" dirty="0"/>
              <a:t>        </a:t>
            </a:r>
            <a:r>
              <a:rPr lang="es-ES" dirty="0" err="1"/>
              <a:t>return</a:t>
            </a:r>
            <a:r>
              <a:rPr lang="es-ES" dirty="0"/>
              <a:t> render(request,'task_detail.html',{</a:t>
            </a:r>
          </a:p>
          <a:p>
            <a:r>
              <a:rPr lang="es-ES" dirty="0"/>
              <a:t>            '</a:t>
            </a:r>
            <a:r>
              <a:rPr lang="es-ES" dirty="0" err="1"/>
              <a:t>task</a:t>
            </a:r>
            <a:r>
              <a:rPr lang="es-ES" dirty="0"/>
              <a:t>':</a:t>
            </a:r>
            <a:r>
              <a:rPr lang="es-ES" dirty="0" err="1"/>
              <a:t>task</a:t>
            </a:r>
            <a:r>
              <a:rPr lang="es-ES" dirty="0"/>
              <a:t>,</a:t>
            </a:r>
          </a:p>
          <a:p>
            <a:r>
              <a:rPr lang="es-ES" dirty="0"/>
              <a:t>            '</a:t>
            </a:r>
            <a:r>
              <a:rPr lang="es-ES" dirty="0" err="1"/>
              <a:t>form</a:t>
            </a:r>
            <a:r>
              <a:rPr lang="es-ES" dirty="0"/>
              <a:t>': </a:t>
            </a:r>
            <a:r>
              <a:rPr lang="es-ES" dirty="0" err="1"/>
              <a:t>form</a:t>
            </a:r>
            <a:endParaRPr lang="es-ES" dirty="0"/>
          </a:p>
          <a:p>
            <a:r>
              <a:rPr lang="es-ES" dirty="0"/>
              <a:t>        })</a:t>
            </a:r>
          </a:p>
          <a:p>
            <a:r>
              <a:rPr lang="es-ES" dirty="0"/>
              <a:t>    </a:t>
            </a:r>
            <a:r>
              <a:rPr lang="es-ES" dirty="0" err="1"/>
              <a:t>else</a:t>
            </a:r>
            <a:r>
              <a:rPr lang="es-ES" dirty="0"/>
              <a:t>:</a:t>
            </a:r>
          </a:p>
          <a:p>
            <a:r>
              <a:rPr lang="es-ES" dirty="0"/>
              <a:t>        try:</a:t>
            </a:r>
          </a:p>
          <a:p>
            <a:r>
              <a:rPr lang="es-ES" dirty="0"/>
              <a:t>            #print(request.POST)</a:t>
            </a:r>
          </a:p>
          <a:p>
            <a:r>
              <a:rPr lang="es-ES" dirty="0"/>
              <a:t>            </a:t>
            </a:r>
            <a:r>
              <a:rPr lang="es-ES" dirty="0" err="1"/>
              <a:t>task</a:t>
            </a:r>
            <a:r>
              <a:rPr lang="es-ES" dirty="0"/>
              <a:t> = get_object_or_404(</a:t>
            </a:r>
            <a:r>
              <a:rPr lang="es-ES" dirty="0" err="1"/>
              <a:t>Task</a:t>
            </a:r>
            <a:r>
              <a:rPr lang="es-ES" dirty="0"/>
              <a:t>, </a:t>
            </a:r>
            <a:r>
              <a:rPr lang="es-ES" dirty="0" err="1"/>
              <a:t>pk</a:t>
            </a:r>
            <a:r>
              <a:rPr lang="es-ES" dirty="0"/>
              <a:t>=</a:t>
            </a:r>
            <a:r>
              <a:rPr lang="es-ES" dirty="0" err="1"/>
              <a:t>task_id</a:t>
            </a:r>
            <a:r>
              <a:rPr lang="es-ES" dirty="0"/>
              <a:t>, </a:t>
            </a:r>
            <a:r>
              <a:rPr lang="es-ES" dirty="0" err="1"/>
              <a:t>user</a:t>
            </a:r>
            <a:r>
              <a:rPr lang="es-ES" dirty="0"/>
              <a:t>=</a:t>
            </a:r>
            <a:r>
              <a:rPr lang="es-ES" dirty="0" err="1"/>
              <a:t>request.user</a:t>
            </a:r>
            <a:r>
              <a:rPr lang="es-ES" dirty="0"/>
              <a:t>)</a:t>
            </a:r>
          </a:p>
          <a:p>
            <a:r>
              <a:rPr lang="es-ES" dirty="0"/>
              <a:t>            </a:t>
            </a:r>
            <a:r>
              <a:rPr lang="es-ES" dirty="0" err="1"/>
              <a:t>form</a:t>
            </a:r>
            <a:r>
              <a:rPr lang="es-ES" dirty="0"/>
              <a:t> = </a:t>
            </a:r>
            <a:r>
              <a:rPr lang="es-ES" dirty="0" err="1"/>
              <a:t>TaskForm</a:t>
            </a:r>
            <a:r>
              <a:rPr lang="es-ES" dirty="0"/>
              <a:t>(</a:t>
            </a:r>
            <a:r>
              <a:rPr lang="es-ES" dirty="0" err="1"/>
              <a:t>request.POST</a:t>
            </a:r>
            <a:r>
              <a:rPr lang="es-ES" dirty="0"/>
              <a:t>, </a:t>
            </a:r>
            <a:r>
              <a:rPr lang="es-ES" dirty="0" err="1"/>
              <a:t>instance</a:t>
            </a:r>
            <a:r>
              <a:rPr lang="es-ES" dirty="0"/>
              <a:t>=</a:t>
            </a:r>
            <a:r>
              <a:rPr lang="es-ES" dirty="0" err="1"/>
              <a:t>task</a:t>
            </a:r>
            <a:r>
              <a:rPr lang="es-ES" dirty="0"/>
              <a:t>)</a:t>
            </a:r>
          </a:p>
          <a:p>
            <a:r>
              <a:rPr lang="es-ES" dirty="0"/>
              <a:t>            </a:t>
            </a:r>
            <a:r>
              <a:rPr lang="es-ES" dirty="0" err="1"/>
              <a:t>form.save</a:t>
            </a:r>
            <a:r>
              <a:rPr lang="es-ES" dirty="0"/>
              <a:t>()</a:t>
            </a:r>
          </a:p>
          <a:p>
            <a:r>
              <a:rPr lang="es-ES" dirty="0"/>
              <a:t>            </a:t>
            </a:r>
            <a:r>
              <a:rPr lang="es-ES" dirty="0" err="1"/>
              <a:t>return</a:t>
            </a:r>
            <a:r>
              <a:rPr lang="es-ES" dirty="0"/>
              <a:t> </a:t>
            </a:r>
            <a:r>
              <a:rPr lang="es-ES" dirty="0" err="1"/>
              <a:t>redirect</a:t>
            </a:r>
            <a:r>
              <a:rPr lang="es-ES" dirty="0"/>
              <a:t>('</a:t>
            </a:r>
            <a:r>
              <a:rPr lang="es-ES" dirty="0" err="1"/>
              <a:t>tasks</a:t>
            </a:r>
            <a:r>
              <a:rPr lang="es-ES" dirty="0"/>
              <a:t>')</a:t>
            </a:r>
          </a:p>
          <a:p>
            <a:r>
              <a:rPr lang="es-ES" dirty="0"/>
              <a:t>        </a:t>
            </a:r>
            <a:r>
              <a:rPr lang="es-ES" dirty="0" err="1"/>
              <a:t>except</a:t>
            </a:r>
            <a:r>
              <a:rPr lang="es-ES" dirty="0"/>
              <a:t> </a:t>
            </a:r>
            <a:r>
              <a:rPr lang="es-ES" dirty="0" err="1"/>
              <a:t>ValueError</a:t>
            </a:r>
            <a:r>
              <a:rPr lang="es-ES" dirty="0"/>
              <a:t>:</a:t>
            </a:r>
          </a:p>
          <a:p>
            <a:r>
              <a:rPr lang="es-ES" dirty="0"/>
              <a:t>            </a:t>
            </a:r>
            <a:r>
              <a:rPr lang="es-ES" dirty="0" err="1"/>
              <a:t>return</a:t>
            </a:r>
            <a:r>
              <a:rPr lang="es-ES" dirty="0"/>
              <a:t> render(request,'task_detail.html',{</a:t>
            </a:r>
          </a:p>
          <a:p>
            <a:r>
              <a:rPr lang="es-ES" dirty="0"/>
              <a:t>            '</a:t>
            </a:r>
            <a:r>
              <a:rPr lang="es-ES" dirty="0" err="1"/>
              <a:t>task</a:t>
            </a:r>
            <a:r>
              <a:rPr lang="es-ES" dirty="0"/>
              <a:t>':</a:t>
            </a:r>
            <a:r>
              <a:rPr lang="es-ES" dirty="0" err="1"/>
              <a:t>task</a:t>
            </a:r>
            <a:r>
              <a:rPr lang="es-ES" dirty="0"/>
              <a:t>,</a:t>
            </a:r>
          </a:p>
          <a:p>
            <a:r>
              <a:rPr lang="es-ES" dirty="0"/>
              <a:t>            '</a:t>
            </a:r>
            <a:r>
              <a:rPr lang="es-ES" dirty="0" err="1"/>
              <a:t>form</a:t>
            </a:r>
            <a:r>
              <a:rPr lang="es-ES" dirty="0"/>
              <a:t>': </a:t>
            </a:r>
            <a:r>
              <a:rPr lang="es-ES" dirty="0" err="1"/>
              <a:t>form</a:t>
            </a:r>
            <a:r>
              <a:rPr lang="es-ES" dirty="0"/>
              <a:t>,</a:t>
            </a:r>
          </a:p>
          <a:p>
            <a:r>
              <a:rPr lang="es-ES" dirty="0"/>
              <a:t>            '</a:t>
            </a:r>
            <a:r>
              <a:rPr lang="es-ES" dirty="0" err="1"/>
              <a:t>error':'Error</a:t>
            </a:r>
            <a:r>
              <a:rPr lang="es-ES" dirty="0"/>
              <a:t> </a:t>
            </a:r>
            <a:r>
              <a:rPr lang="es-ES" dirty="0" err="1"/>
              <a:t>updating</a:t>
            </a:r>
            <a:r>
              <a:rPr lang="es-ES" dirty="0"/>
              <a:t> </a:t>
            </a:r>
            <a:r>
              <a:rPr lang="es-ES" dirty="0" err="1"/>
              <a:t>tasks</a:t>
            </a:r>
            <a:r>
              <a:rPr lang="es-ES" dirty="0"/>
              <a:t>'</a:t>
            </a:r>
          </a:p>
          <a:p>
            <a:r>
              <a:rPr lang="es-ES" dirty="0"/>
              <a:t>        })</a:t>
            </a:r>
          </a:p>
          <a:p>
            <a:r>
              <a:rPr lang="es-ES" dirty="0"/>
              <a:t>        </a:t>
            </a:r>
          </a:p>
          <a:p>
            <a:r>
              <a:rPr lang="es-ES" dirty="0"/>
              <a:t>        </a:t>
            </a:r>
          </a:p>
          <a:p>
            <a:endParaRPr lang="es-ES" dirty="0"/>
          </a:p>
          <a:p>
            <a:r>
              <a:rPr lang="es-ES" dirty="0" err="1"/>
              <a:t>def</a:t>
            </a:r>
            <a:r>
              <a:rPr lang="es-ES" dirty="0"/>
              <a:t> </a:t>
            </a:r>
            <a:r>
              <a:rPr lang="es-ES" dirty="0" err="1"/>
              <a:t>signout</a:t>
            </a:r>
            <a:r>
              <a:rPr lang="es-ES" dirty="0"/>
              <a:t>(</a:t>
            </a:r>
            <a:r>
              <a:rPr lang="es-ES" dirty="0" err="1"/>
              <a:t>request</a:t>
            </a:r>
            <a:r>
              <a:rPr lang="es-ES" dirty="0"/>
              <a:t>):</a:t>
            </a:r>
          </a:p>
          <a:p>
            <a:r>
              <a:rPr lang="es-ES" dirty="0"/>
              <a:t>    </a:t>
            </a:r>
            <a:r>
              <a:rPr lang="es-ES" dirty="0" err="1"/>
              <a:t>logout</a:t>
            </a:r>
            <a:r>
              <a:rPr lang="es-ES" dirty="0"/>
              <a:t>(</a:t>
            </a:r>
            <a:r>
              <a:rPr lang="es-ES" dirty="0" err="1"/>
              <a:t>request</a:t>
            </a:r>
            <a:r>
              <a:rPr lang="es-ES" dirty="0"/>
              <a:t>)</a:t>
            </a:r>
          </a:p>
          <a:p>
            <a:r>
              <a:rPr lang="es-ES" dirty="0"/>
              <a:t>    </a:t>
            </a:r>
            <a:r>
              <a:rPr lang="es-ES" dirty="0" err="1"/>
              <a:t>return</a:t>
            </a:r>
            <a:r>
              <a:rPr lang="es-ES" dirty="0"/>
              <a:t> </a:t>
            </a:r>
            <a:r>
              <a:rPr lang="es-ES" dirty="0" err="1"/>
              <a:t>redirect</a:t>
            </a:r>
            <a:r>
              <a:rPr lang="es-ES" dirty="0"/>
              <a:t>('home')</a:t>
            </a:r>
          </a:p>
          <a:p>
            <a:endParaRPr lang="es-ES" dirty="0"/>
          </a:p>
          <a:p>
            <a:r>
              <a:rPr lang="es-ES" dirty="0" err="1"/>
              <a:t>def</a:t>
            </a:r>
            <a:r>
              <a:rPr lang="es-ES" dirty="0"/>
              <a:t> </a:t>
            </a:r>
            <a:r>
              <a:rPr lang="es-ES" dirty="0" err="1"/>
              <a:t>signin</a:t>
            </a:r>
            <a:r>
              <a:rPr lang="es-ES" dirty="0"/>
              <a:t>(</a:t>
            </a:r>
            <a:r>
              <a:rPr lang="es-ES" dirty="0" err="1"/>
              <a:t>request</a:t>
            </a:r>
            <a:r>
              <a:rPr lang="es-ES" dirty="0"/>
              <a:t>):</a:t>
            </a:r>
          </a:p>
          <a:p>
            <a:r>
              <a:rPr lang="es-ES" dirty="0"/>
              <a:t>    </a:t>
            </a:r>
            <a:r>
              <a:rPr lang="es-ES" dirty="0" err="1"/>
              <a:t>if</a:t>
            </a:r>
            <a:r>
              <a:rPr lang="es-ES" dirty="0"/>
              <a:t> </a:t>
            </a:r>
            <a:r>
              <a:rPr lang="es-ES" dirty="0" err="1"/>
              <a:t>request.method</a:t>
            </a:r>
            <a:r>
              <a:rPr lang="es-ES" dirty="0"/>
              <a:t> == 'GET':</a:t>
            </a:r>
          </a:p>
          <a:p>
            <a:r>
              <a:rPr lang="es-ES" dirty="0"/>
              <a:t>        </a:t>
            </a:r>
            <a:r>
              <a:rPr lang="es-ES" dirty="0" err="1"/>
              <a:t>return</a:t>
            </a:r>
            <a:r>
              <a:rPr lang="es-ES" dirty="0"/>
              <a:t> render(</a:t>
            </a:r>
            <a:r>
              <a:rPr lang="es-ES" dirty="0" err="1"/>
              <a:t>request</a:t>
            </a:r>
            <a:r>
              <a:rPr lang="es-ES" dirty="0"/>
              <a:t>, 'signin.html', </a:t>
            </a:r>
          </a:p>
          <a:p>
            <a:r>
              <a:rPr lang="es-ES" dirty="0"/>
              <a:t>                  {'</a:t>
            </a:r>
            <a:r>
              <a:rPr lang="es-ES" dirty="0" err="1"/>
              <a:t>form</a:t>
            </a:r>
            <a:r>
              <a:rPr lang="es-ES" dirty="0"/>
              <a:t>': </a:t>
            </a:r>
            <a:r>
              <a:rPr lang="es-ES" dirty="0" err="1"/>
              <a:t>AuthenticationForm</a:t>
            </a:r>
            <a:r>
              <a:rPr lang="es-ES" dirty="0"/>
              <a:t>})</a:t>
            </a:r>
          </a:p>
          <a:p>
            <a:r>
              <a:rPr lang="es-ES" dirty="0"/>
              <a:t>    </a:t>
            </a:r>
            <a:r>
              <a:rPr lang="es-ES" dirty="0" err="1"/>
              <a:t>else</a:t>
            </a:r>
            <a:r>
              <a:rPr lang="es-ES" dirty="0"/>
              <a:t>:</a:t>
            </a:r>
          </a:p>
          <a:p>
            <a:r>
              <a:rPr lang="es-ES" dirty="0"/>
              <a:t>        </a:t>
            </a:r>
            <a:r>
              <a:rPr lang="es-ES" dirty="0" err="1"/>
              <a:t>user</a:t>
            </a:r>
            <a:r>
              <a:rPr lang="es-ES" dirty="0"/>
              <a:t> = </a:t>
            </a:r>
            <a:r>
              <a:rPr lang="es-ES" dirty="0" err="1"/>
              <a:t>authenticate</a:t>
            </a:r>
            <a:r>
              <a:rPr lang="es-ES" dirty="0"/>
              <a:t>(</a:t>
            </a:r>
            <a:r>
              <a:rPr lang="es-ES" dirty="0" err="1"/>
              <a:t>request</a:t>
            </a:r>
            <a:r>
              <a:rPr lang="es-ES" dirty="0"/>
              <a:t>, </a:t>
            </a:r>
            <a:r>
              <a:rPr lang="es-ES" dirty="0" err="1"/>
              <a:t>username</a:t>
            </a:r>
            <a:r>
              <a:rPr lang="es-ES" dirty="0"/>
              <a:t>=</a:t>
            </a:r>
            <a:r>
              <a:rPr lang="es-ES" dirty="0" err="1"/>
              <a:t>request.POST</a:t>
            </a:r>
            <a:r>
              <a:rPr lang="es-ES" dirty="0"/>
              <a:t>['</a:t>
            </a:r>
            <a:r>
              <a:rPr lang="es-ES" dirty="0" err="1"/>
              <a:t>username</a:t>
            </a:r>
            <a:r>
              <a:rPr lang="es-ES" dirty="0"/>
              <a:t>'],</a:t>
            </a:r>
          </a:p>
          <a:p>
            <a:r>
              <a:rPr lang="es-ES" dirty="0"/>
              <a:t>                      </a:t>
            </a:r>
            <a:r>
              <a:rPr lang="es-ES" dirty="0" err="1"/>
              <a:t>password</a:t>
            </a:r>
            <a:r>
              <a:rPr lang="es-ES" dirty="0"/>
              <a:t>=</a:t>
            </a:r>
            <a:r>
              <a:rPr lang="es-ES" dirty="0" err="1"/>
              <a:t>request.POST</a:t>
            </a:r>
            <a:r>
              <a:rPr lang="es-ES" dirty="0"/>
              <a:t>['</a:t>
            </a:r>
            <a:r>
              <a:rPr lang="es-ES" dirty="0" err="1"/>
              <a:t>password</a:t>
            </a:r>
            <a:r>
              <a:rPr lang="es-ES" dirty="0"/>
              <a:t>'])</a:t>
            </a:r>
          </a:p>
          <a:p>
            <a:r>
              <a:rPr lang="es-ES" dirty="0"/>
              <a:t>        </a:t>
            </a:r>
            <a:r>
              <a:rPr lang="es-ES" dirty="0" err="1"/>
              <a:t>if</a:t>
            </a:r>
            <a:r>
              <a:rPr lang="es-ES" dirty="0"/>
              <a:t> </a:t>
            </a:r>
            <a:r>
              <a:rPr lang="es-ES" dirty="0" err="1"/>
              <a:t>user</a:t>
            </a:r>
            <a:r>
              <a:rPr lang="es-ES" dirty="0"/>
              <a:t> </a:t>
            </a:r>
            <a:r>
              <a:rPr lang="es-ES" dirty="0" err="1"/>
              <a:t>is</a:t>
            </a:r>
            <a:r>
              <a:rPr lang="es-ES" dirty="0"/>
              <a:t> </a:t>
            </a:r>
            <a:r>
              <a:rPr lang="es-ES" dirty="0" err="1"/>
              <a:t>None</a:t>
            </a:r>
            <a:r>
              <a:rPr lang="es-ES" dirty="0"/>
              <a:t>:</a:t>
            </a:r>
          </a:p>
          <a:p>
            <a:r>
              <a:rPr lang="es-ES" dirty="0"/>
              <a:t>              </a:t>
            </a:r>
            <a:r>
              <a:rPr lang="es-ES" dirty="0" err="1"/>
              <a:t>return</a:t>
            </a:r>
            <a:r>
              <a:rPr lang="es-ES" dirty="0"/>
              <a:t> render(</a:t>
            </a:r>
            <a:r>
              <a:rPr lang="es-ES" dirty="0" err="1"/>
              <a:t>request</a:t>
            </a:r>
            <a:r>
              <a:rPr lang="es-ES" dirty="0"/>
              <a:t>, 'signin.html', {</a:t>
            </a:r>
          </a:p>
          <a:p>
            <a:r>
              <a:rPr lang="es-ES" dirty="0"/>
              <a:t>                  '</a:t>
            </a:r>
            <a:r>
              <a:rPr lang="es-ES" dirty="0" err="1"/>
              <a:t>form</a:t>
            </a:r>
            <a:r>
              <a:rPr lang="es-ES" dirty="0"/>
              <a:t>': </a:t>
            </a:r>
            <a:r>
              <a:rPr lang="es-ES" dirty="0" err="1"/>
              <a:t>AuthenticationForm</a:t>
            </a:r>
            <a:r>
              <a:rPr lang="es-ES" dirty="0"/>
              <a:t>,</a:t>
            </a:r>
          </a:p>
          <a:p>
            <a:r>
              <a:rPr lang="es-ES" dirty="0"/>
              <a:t>                  'error':'</a:t>
            </a:r>
            <a:r>
              <a:rPr lang="es-ES" dirty="0" err="1"/>
              <a:t>Username</a:t>
            </a:r>
            <a:r>
              <a:rPr lang="es-ES" dirty="0"/>
              <a:t> </a:t>
            </a:r>
            <a:r>
              <a:rPr lang="es-ES" dirty="0" err="1"/>
              <a:t>or</a:t>
            </a:r>
            <a:r>
              <a:rPr lang="es-ES" dirty="0"/>
              <a:t> </a:t>
            </a:r>
            <a:r>
              <a:rPr lang="es-ES" dirty="0" err="1"/>
              <a:t>password</a:t>
            </a:r>
            <a:r>
              <a:rPr lang="es-ES" dirty="0"/>
              <a:t> </a:t>
            </a:r>
            <a:r>
              <a:rPr lang="es-ES" dirty="0" err="1"/>
              <a:t>is</a:t>
            </a:r>
            <a:r>
              <a:rPr lang="es-ES" dirty="0"/>
              <a:t> </a:t>
            </a:r>
            <a:r>
              <a:rPr lang="es-ES" dirty="0" err="1"/>
              <a:t>incorrect</a:t>
            </a:r>
            <a:r>
              <a:rPr lang="es-ES" dirty="0"/>
              <a:t>'</a:t>
            </a:r>
          </a:p>
          <a:p>
            <a:r>
              <a:rPr lang="es-ES" dirty="0"/>
              <a:t>                  })</a:t>
            </a:r>
          </a:p>
          <a:p>
            <a:r>
              <a:rPr lang="es-ES" dirty="0"/>
              <a:t>        </a:t>
            </a:r>
            <a:r>
              <a:rPr lang="es-ES" dirty="0" err="1"/>
              <a:t>else</a:t>
            </a:r>
            <a:r>
              <a:rPr lang="es-ES" dirty="0"/>
              <a:t>:</a:t>
            </a:r>
          </a:p>
          <a:p>
            <a:r>
              <a:rPr lang="es-ES" dirty="0"/>
              <a:t>            </a:t>
            </a:r>
            <a:r>
              <a:rPr lang="es-ES" dirty="0" err="1"/>
              <a:t>login</a:t>
            </a:r>
            <a:r>
              <a:rPr lang="es-ES" dirty="0"/>
              <a:t>(</a:t>
            </a:r>
            <a:r>
              <a:rPr lang="es-ES" dirty="0" err="1"/>
              <a:t>request</a:t>
            </a:r>
            <a:r>
              <a:rPr lang="es-ES" dirty="0"/>
              <a:t>, </a:t>
            </a:r>
            <a:r>
              <a:rPr lang="es-ES" dirty="0" err="1"/>
              <a:t>user</a:t>
            </a:r>
            <a:r>
              <a:rPr lang="es-ES" dirty="0"/>
              <a:t>)</a:t>
            </a:r>
          </a:p>
          <a:p>
            <a:r>
              <a:rPr lang="es-ES" dirty="0"/>
              <a:t>            </a:t>
            </a:r>
            <a:r>
              <a:rPr lang="es-ES" dirty="0" err="1"/>
              <a:t>return</a:t>
            </a:r>
            <a:r>
              <a:rPr lang="es-ES" dirty="0"/>
              <a:t> </a:t>
            </a:r>
            <a:r>
              <a:rPr lang="es-ES" dirty="0" err="1"/>
              <a:t>redirect</a:t>
            </a:r>
            <a:r>
              <a:rPr lang="es-ES" dirty="0"/>
              <a:t>('</a:t>
            </a:r>
            <a:r>
              <a:rPr lang="es-ES" dirty="0" err="1"/>
              <a:t>tasks</a:t>
            </a:r>
            <a:r>
              <a:rPr lang="es-ES" dirty="0"/>
              <a:t>')</a:t>
            </a:r>
          </a:p>
          <a:p>
            <a:r>
              <a:rPr lang="es-ES" dirty="0"/>
              <a:t> </a:t>
            </a: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CB2ECC-6EF9-4B65-8CE7-04173D03777D}" type="slidenum">
              <a:rPr kumimoji="0" lang="es-E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s-E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5345119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CB2ECC-6EF9-4B65-8CE7-04173D03777D}" type="slidenum">
              <a:rPr kumimoji="0" lang="es-E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s-E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9186585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CB2ECC-6EF9-4B65-8CE7-04173D03777D}" type="slidenum">
              <a:rPr kumimoji="0" lang="es-E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es-E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412191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--task_detail.html</a:t>
            </a:r>
          </a:p>
          <a:p>
            <a:r>
              <a:rPr lang="es-ES" dirty="0"/>
              <a:t>&lt;</a:t>
            </a:r>
            <a:r>
              <a:rPr lang="es-ES" dirty="0" err="1"/>
              <a:t>form</a:t>
            </a:r>
            <a:r>
              <a:rPr lang="es-ES" dirty="0"/>
              <a:t> </a:t>
            </a:r>
            <a:r>
              <a:rPr lang="es-ES" dirty="0" err="1"/>
              <a:t>action</a:t>
            </a:r>
            <a:r>
              <a:rPr lang="es-ES" dirty="0"/>
              <a:t>="{% </a:t>
            </a:r>
            <a:r>
              <a:rPr lang="es-ES" dirty="0" err="1"/>
              <a:t>url</a:t>
            </a:r>
            <a:r>
              <a:rPr lang="es-ES" dirty="0"/>
              <a:t> '</a:t>
            </a:r>
            <a:r>
              <a:rPr lang="es-ES" dirty="0" err="1"/>
              <a:t>complete_task</a:t>
            </a:r>
            <a:r>
              <a:rPr lang="es-ES" dirty="0"/>
              <a:t>' </a:t>
            </a:r>
            <a:r>
              <a:rPr lang="es-ES" dirty="0" err="1"/>
              <a:t>task.id</a:t>
            </a:r>
            <a:r>
              <a:rPr lang="es-ES" dirty="0"/>
              <a:t> %}" </a:t>
            </a:r>
            <a:r>
              <a:rPr lang="es-ES" dirty="0" err="1"/>
              <a:t>method</a:t>
            </a:r>
            <a:r>
              <a:rPr lang="es-ES" dirty="0"/>
              <a:t>="POST"&gt;</a:t>
            </a:r>
          </a:p>
          <a:p>
            <a:r>
              <a:rPr lang="es-ES" dirty="0"/>
              <a:t>    {% </a:t>
            </a:r>
            <a:r>
              <a:rPr lang="es-ES" dirty="0" err="1"/>
              <a:t>csrf_token</a:t>
            </a:r>
            <a:r>
              <a:rPr lang="es-ES" dirty="0"/>
              <a:t> %}</a:t>
            </a:r>
          </a:p>
          <a:p>
            <a:r>
              <a:rPr lang="es-ES" dirty="0"/>
              <a:t>    &lt;</a:t>
            </a:r>
            <a:r>
              <a:rPr lang="es-ES" dirty="0" err="1"/>
              <a:t>button</a:t>
            </a:r>
            <a:r>
              <a:rPr lang="es-ES" dirty="0"/>
              <a:t>&gt;</a:t>
            </a:r>
          </a:p>
          <a:p>
            <a:r>
              <a:rPr lang="es-ES" dirty="0"/>
              <a:t>        Complete</a:t>
            </a:r>
          </a:p>
          <a:p>
            <a:r>
              <a:rPr lang="es-ES" dirty="0"/>
              <a:t>    &lt;/</a:t>
            </a:r>
            <a:r>
              <a:rPr lang="es-ES" dirty="0" err="1"/>
              <a:t>button</a:t>
            </a:r>
            <a:r>
              <a:rPr lang="es-ES" dirty="0"/>
              <a:t>&gt;</a:t>
            </a:r>
          </a:p>
          <a:p>
            <a:r>
              <a:rPr lang="es-ES" dirty="0"/>
              <a:t>&lt;/</a:t>
            </a:r>
            <a:r>
              <a:rPr lang="es-ES" dirty="0" err="1"/>
              <a:t>form</a:t>
            </a:r>
            <a:r>
              <a:rPr lang="es-ES" dirty="0"/>
              <a:t>&gt;</a:t>
            </a:r>
          </a:p>
          <a:p>
            <a:endParaRPr lang="es-ES" dirty="0"/>
          </a:p>
          <a:p>
            <a:r>
              <a:rPr lang="es-ES" dirty="0"/>
              <a:t>------VIEWS.PY</a:t>
            </a:r>
          </a:p>
          <a:p>
            <a:r>
              <a:rPr lang="es-ES" dirty="0" err="1"/>
              <a:t>def</a:t>
            </a:r>
            <a:r>
              <a:rPr lang="es-ES" dirty="0"/>
              <a:t> </a:t>
            </a:r>
            <a:r>
              <a:rPr lang="es-ES" dirty="0" err="1"/>
              <a:t>complete_task</a:t>
            </a:r>
            <a:r>
              <a:rPr lang="es-ES" dirty="0"/>
              <a:t>(</a:t>
            </a:r>
            <a:r>
              <a:rPr lang="es-ES" dirty="0" err="1"/>
              <a:t>request</a:t>
            </a:r>
            <a:r>
              <a:rPr lang="es-ES" dirty="0"/>
              <a:t>, </a:t>
            </a:r>
            <a:r>
              <a:rPr lang="es-ES" dirty="0" err="1"/>
              <a:t>task_id</a:t>
            </a:r>
            <a:r>
              <a:rPr lang="es-ES" dirty="0"/>
              <a:t>):</a:t>
            </a:r>
          </a:p>
          <a:p>
            <a:r>
              <a:rPr lang="es-ES" dirty="0"/>
              <a:t>    </a:t>
            </a:r>
            <a:r>
              <a:rPr lang="es-ES" dirty="0" err="1"/>
              <a:t>task</a:t>
            </a:r>
            <a:r>
              <a:rPr lang="es-ES" dirty="0"/>
              <a:t> = get_object_or_404(</a:t>
            </a:r>
            <a:r>
              <a:rPr lang="es-ES" dirty="0" err="1"/>
              <a:t>Task,pk</a:t>
            </a:r>
            <a:r>
              <a:rPr lang="es-ES" dirty="0"/>
              <a:t>=</a:t>
            </a:r>
            <a:r>
              <a:rPr lang="es-ES" dirty="0" err="1"/>
              <a:t>task_id,user</a:t>
            </a:r>
            <a:r>
              <a:rPr lang="es-ES" dirty="0"/>
              <a:t>=</a:t>
            </a:r>
            <a:r>
              <a:rPr lang="es-ES" dirty="0" err="1"/>
              <a:t>request.user</a:t>
            </a:r>
            <a:r>
              <a:rPr lang="es-ES" dirty="0"/>
              <a:t>)</a:t>
            </a:r>
          </a:p>
          <a:p>
            <a:r>
              <a:rPr lang="es-ES" dirty="0"/>
              <a:t>    </a:t>
            </a:r>
            <a:r>
              <a:rPr lang="es-ES" dirty="0" err="1"/>
              <a:t>if</a:t>
            </a:r>
            <a:r>
              <a:rPr lang="es-ES" dirty="0"/>
              <a:t> </a:t>
            </a:r>
            <a:r>
              <a:rPr lang="es-ES" dirty="0" err="1"/>
              <a:t>request.method</a:t>
            </a:r>
            <a:r>
              <a:rPr lang="es-ES" dirty="0"/>
              <a:t> == 'POST':</a:t>
            </a:r>
          </a:p>
          <a:p>
            <a:r>
              <a:rPr lang="es-ES" dirty="0"/>
              <a:t>        </a:t>
            </a:r>
            <a:r>
              <a:rPr lang="es-ES" dirty="0" err="1"/>
              <a:t>task.datecompleted</a:t>
            </a:r>
            <a:r>
              <a:rPr lang="es-ES" dirty="0"/>
              <a:t> = </a:t>
            </a:r>
            <a:r>
              <a:rPr lang="es-ES" dirty="0" err="1"/>
              <a:t>timezone.now</a:t>
            </a:r>
            <a:r>
              <a:rPr lang="es-ES" dirty="0"/>
              <a:t>()</a:t>
            </a:r>
          </a:p>
          <a:p>
            <a:r>
              <a:rPr lang="es-ES" dirty="0"/>
              <a:t>        </a:t>
            </a:r>
            <a:r>
              <a:rPr lang="es-ES" dirty="0" err="1"/>
              <a:t>task.save</a:t>
            </a:r>
            <a:r>
              <a:rPr lang="es-ES" dirty="0"/>
              <a:t>()</a:t>
            </a:r>
          </a:p>
          <a:p>
            <a:r>
              <a:rPr lang="es-ES" dirty="0"/>
              <a:t>        </a:t>
            </a:r>
            <a:r>
              <a:rPr lang="es-ES" dirty="0" err="1"/>
              <a:t>return</a:t>
            </a:r>
            <a:r>
              <a:rPr lang="es-ES" dirty="0"/>
              <a:t> </a:t>
            </a:r>
            <a:r>
              <a:rPr lang="es-ES" dirty="0" err="1"/>
              <a:t>redirect</a:t>
            </a:r>
            <a:r>
              <a:rPr lang="es-ES" dirty="0"/>
              <a:t>('</a:t>
            </a:r>
            <a:r>
              <a:rPr lang="es-ES" dirty="0" err="1"/>
              <a:t>tasks</a:t>
            </a:r>
            <a:r>
              <a:rPr lang="es-ES" dirty="0"/>
              <a:t>')</a:t>
            </a: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CB2ECC-6EF9-4B65-8CE7-04173D03777D}" type="slidenum">
              <a:rPr kumimoji="0" lang="es-E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s-E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6109267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CB2ECC-6EF9-4B65-8CE7-04173D03777D}" type="slidenum">
              <a:rPr kumimoji="0" lang="es-E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es-E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3863048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a:p>
            <a:r>
              <a:rPr lang="es-ES"/>
              <a:t>--views.py</a:t>
            </a:r>
          </a:p>
          <a:p>
            <a:r>
              <a:rPr lang="es-ES" err="1"/>
              <a:t>from</a:t>
            </a:r>
            <a:r>
              <a:rPr lang="es-ES"/>
              <a:t> </a:t>
            </a:r>
            <a:r>
              <a:rPr lang="es-ES" err="1"/>
              <a:t>django.shortcuts</a:t>
            </a:r>
            <a:r>
              <a:rPr lang="es-ES"/>
              <a:t> </a:t>
            </a:r>
            <a:r>
              <a:rPr lang="es-ES" err="1"/>
              <a:t>import</a:t>
            </a:r>
            <a:r>
              <a:rPr lang="es-ES"/>
              <a:t> render, </a:t>
            </a:r>
            <a:r>
              <a:rPr lang="es-ES" err="1"/>
              <a:t>redirect</a:t>
            </a:r>
            <a:r>
              <a:rPr lang="es-ES"/>
              <a:t>, get_object_or_404</a:t>
            </a:r>
          </a:p>
          <a:p>
            <a:r>
              <a:rPr lang="es-ES" err="1"/>
              <a:t>from</a:t>
            </a:r>
            <a:r>
              <a:rPr lang="es-ES"/>
              <a:t> </a:t>
            </a:r>
            <a:r>
              <a:rPr lang="es-ES" err="1"/>
              <a:t>django.contrib.auth.forms</a:t>
            </a:r>
            <a:r>
              <a:rPr lang="es-ES"/>
              <a:t> </a:t>
            </a:r>
            <a:r>
              <a:rPr lang="es-ES" err="1"/>
              <a:t>import</a:t>
            </a:r>
            <a:r>
              <a:rPr lang="es-ES"/>
              <a:t> </a:t>
            </a:r>
            <a:r>
              <a:rPr lang="es-ES" err="1"/>
              <a:t>UserCreationForm</a:t>
            </a:r>
            <a:endParaRPr lang="es-ES"/>
          </a:p>
          <a:p>
            <a:r>
              <a:rPr lang="es-ES" err="1"/>
              <a:t>from</a:t>
            </a:r>
            <a:r>
              <a:rPr lang="es-ES"/>
              <a:t> </a:t>
            </a:r>
            <a:r>
              <a:rPr lang="es-ES" err="1"/>
              <a:t>django.contrib.auth.forms</a:t>
            </a:r>
            <a:r>
              <a:rPr lang="es-ES"/>
              <a:t> </a:t>
            </a:r>
            <a:r>
              <a:rPr lang="es-ES" err="1"/>
              <a:t>import</a:t>
            </a:r>
            <a:r>
              <a:rPr lang="es-ES"/>
              <a:t> </a:t>
            </a:r>
            <a:r>
              <a:rPr lang="es-ES" err="1"/>
              <a:t>AuthenticationForm</a:t>
            </a:r>
            <a:endParaRPr lang="es-ES"/>
          </a:p>
          <a:p>
            <a:r>
              <a:rPr lang="es-ES" err="1"/>
              <a:t>from</a:t>
            </a:r>
            <a:r>
              <a:rPr lang="es-ES"/>
              <a:t> </a:t>
            </a:r>
            <a:r>
              <a:rPr lang="es-ES" err="1"/>
              <a:t>django.contrib.auth.models</a:t>
            </a:r>
            <a:r>
              <a:rPr lang="es-ES"/>
              <a:t> </a:t>
            </a:r>
            <a:r>
              <a:rPr lang="es-ES" err="1"/>
              <a:t>import</a:t>
            </a:r>
            <a:r>
              <a:rPr lang="es-ES"/>
              <a:t> </a:t>
            </a:r>
            <a:r>
              <a:rPr lang="es-ES" err="1"/>
              <a:t>User</a:t>
            </a:r>
            <a:endParaRPr lang="es-ES"/>
          </a:p>
          <a:p>
            <a:r>
              <a:rPr lang="es-ES" err="1"/>
              <a:t>from</a:t>
            </a:r>
            <a:r>
              <a:rPr lang="es-ES"/>
              <a:t> </a:t>
            </a:r>
            <a:r>
              <a:rPr lang="es-ES" err="1"/>
              <a:t>django.contrib.auth</a:t>
            </a:r>
            <a:r>
              <a:rPr lang="es-ES"/>
              <a:t> </a:t>
            </a:r>
            <a:r>
              <a:rPr lang="es-ES" err="1"/>
              <a:t>import</a:t>
            </a:r>
            <a:r>
              <a:rPr lang="es-ES"/>
              <a:t> </a:t>
            </a:r>
            <a:r>
              <a:rPr lang="es-ES" err="1"/>
              <a:t>login,logout</a:t>
            </a:r>
            <a:r>
              <a:rPr lang="es-ES"/>
              <a:t>, </a:t>
            </a:r>
            <a:r>
              <a:rPr lang="es-ES" err="1"/>
              <a:t>authenticate</a:t>
            </a:r>
            <a:endParaRPr lang="es-ES"/>
          </a:p>
          <a:p>
            <a:r>
              <a:rPr lang="es-ES" err="1"/>
              <a:t>from</a:t>
            </a:r>
            <a:r>
              <a:rPr lang="es-ES"/>
              <a:t> </a:t>
            </a:r>
            <a:r>
              <a:rPr lang="es-ES" err="1"/>
              <a:t>django.db</a:t>
            </a:r>
            <a:r>
              <a:rPr lang="es-ES"/>
              <a:t> </a:t>
            </a:r>
            <a:r>
              <a:rPr lang="es-ES" err="1"/>
              <a:t>import</a:t>
            </a:r>
            <a:r>
              <a:rPr lang="es-ES"/>
              <a:t> </a:t>
            </a:r>
            <a:r>
              <a:rPr lang="es-ES" err="1"/>
              <a:t>IntegrityError</a:t>
            </a:r>
            <a:endParaRPr lang="es-ES"/>
          </a:p>
          <a:p>
            <a:r>
              <a:rPr lang="es-ES" err="1"/>
              <a:t>from</a:t>
            </a:r>
            <a:r>
              <a:rPr lang="es-ES"/>
              <a:t> .</a:t>
            </a:r>
            <a:r>
              <a:rPr lang="es-ES" err="1"/>
              <a:t>forms</a:t>
            </a:r>
            <a:r>
              <a:rPr lang="es-ES"/>
              <a:t> </a:t>
            </a:r>
            <a:r>
              <a:rPr lang="es-ES" err="1"/>
              <a:t>import</a:t>
            </a:r>
            <a:r>
              <a:rPr lang="es-ES"/>
              <a:t> </a:t>
            </a:r>
            <a:r>
              <a:rPr lang="es-ES" err="1"/>
              <a:t>TaskForm</a:t>
            </a:r>
            <a:endParaRPr lang="es-ES"/>
          </a:p>
          <a:p>
            <a:r>
              <a:rPr lang="es-ES" err="1"/>
              <a:t>from</a:t>
            </a:r>
            <a:r>
              <a:rPr lang="es-ES"/>
              <a:t> .</a:t>
            </a:r>
            <a:r>
              <a:rPr lang="es-ES" err="1"/>
              <a:t>models</a:t>
            </a:r>
            <a:r>
              <a:rPr lang="es-ES"/>
              <a:t> </a:t>
            </a:r>
            <a:r>
              <a:rPr lang="es-ES" err="1"/>
              <a:t>import</a:t>
            </a:r>
            <a:r>
              <a:rPr lang="es-ES"/>
              <a:t> </a:t>
            </a:r>
            <a:r>
              <a:rPr lang="es-ES" err="1"/>
              <a:t>Task</a:t>
            </a:r>
            <a:endParaRPr lang="es-ES"/>
          </a:p>
          <a:p>
            <a:r>
              <a:rPr lang="es-ES" err="1"/>
              <a:t>from</a:t>
            </a:r>
            <a:r>
              <a:rPr lang="es-ES"/>
              <a:t> </a:t>
            </a:r>
            <a:r>
              <a:rPr lang="es-ES" err="1"/>
              <a:t>django.utils</a:t>
            </a:r>
            <a:r>
              <a:rPr lang="es-ES"/>
              <a:t> </a:t>
            </a:r>
            <a:r>
              <a:rPr lang="es-ES" err="1"/>
              <a:t>import</a:t>
            </a:r>
            <a:r>
              <a:rPr lang="es-ES"/>
              <a:t> </a:t>
            </a:r>
            <a:r>
              <a:rPr lang="es-ES" err="1"/>
              <a:t>timezone</a:t>
            </a:r>
            <a:endParaRPr lang="es-ES"/>
          </a:p>
          <a:p>
            <a:endParaRPr lang="es-ES"/>
          </a:p>
          <a:p>
            <a:r>
              <a:rPr lang="es-ES" err="1"/>
              <a:t>def</a:t>
            </a:r>
            <a:r>
              <a:rPr lang="es-ES"/>
              <a:t> home(</a:t>
            </a:r>
            <a:r>
              <a:rPr lang="es-ES" err="1"/>
              <a:t>request</a:t>
            </a:r>
            <a:r>
              <a:rPr lang="es-ES"/>
              <a:t>):</a:t>
            </a:r>
          </a:p>
          <a:p>
            <a:r>
              <a:rPr lang="es-ES"/>
              <a:t>    </a:t>
            </a:r>
            <a:r>
              <a:rPr lang="es-ES" err="1"/>
              <a:t>return</a:t>
            </a:r>
            <a:r>
              <a:rPr lang="es-ES"/>
              <a:t> render(</a:t>
            </a:r>
            <a:r>
              <a:rPr lang="es-ES" err="1"/>
              <a:t>request</a:t>
            </a:r>
            <a:r>
              <a:rPr lang="es-ES"/>
              <a:t>, "home.html")</a:t>
            </a:r>
          </a:p>
          <a:p>
            <a:endParaRPr lang="es-ES"/>
          </a:p>
          <a:p>
            <a:r>
              <a:rPr lang="es-ES" err="1"/>
              <a:t>def</a:t>
            </a:r>
            <a:r>
              <a:rPr lang="es-ES"/>
              <a:t> </a:t>
            </a:r>
            <a:r>
              <a:rPr lang="es-ES" err="1"/>
              <a:t>signup</a:t>
            </a:r>
            <a:r>
              <a:rPr lang="es-ES"/>
              <a:t>(</a:t>
            </a:r>
            <a:r>
              <a:rPr lang="es-ES" err="1"/>
              <a:t>request</a:t>
            </a:r>
            <a:r>
              <a:rPr lang="es-ES"/>
              <a:t>):</a:t>
            </a:r>
          </a:p>
          <a:p>
            <a:r>
              <a:rPr lang="es-ES"/>
              <a:t>    </a:t>
            </a:r>
            <a:r>
              <a:rPr lang="es-ES" err="1"/>
              <a:t>if</a:t>
            </a:r>
            <a:r>
              <a:rPr lang="es-ES"/>
              <a:t> </a:t>
            </a:r>
            <a:r>
              <a:rPr lang="es-ES" err="1"/>
              <a:t>request.method</a:t>
            </a:r>
            <a:r>
              <a:rPr lang="es-ES"/>
              <a:t> == "GET":</a:t>
            </a:r>
          </a:p>
          <a:p>
            <a:r>
              <a:rPr lang="es-ES"/>
              <a:t>        </a:t>
            </a:r>
            <a:r>
              <a:rPr lang="es-ES" err="1"/>
              <a:t>return</a:t>
            </a:r>
            <a:r>
              <a:rPr lang="es-ES"/>
              <a:t> render(</a:t>
            </a:r>
            <a:r>
              <a:rPr lang="es-ES" err="1"/>
              <a:t>request</a:t>
            </a:r>
            <a:r>
              <a:rPr lang="es-ES"/>
              <a:t>, "signup.html", {"</a:t>
            </a:r>
            <a:r>
              <a:rPr lang="es-ES" err="1"/>
              <a:t>form</a:t>
            </a:r>
            <a:r>
              <a:rPr lang="es-ES"/>
              <a:t>": </a:t>
            </a:r>
            <a:r>
              <a:rPr lang="es-ES" err="1"/>
              <a:t>UserCreationForm</a:t>
            </a:r>
            <a:r>
              <a:rPr lang="es-ES"/>
              <a:t>})</a:t>
            </a:r>
          </a:p>
          <a:p>
            <a:r>
              <a:rPr lang="es-ES"/>
              <a:t>    </a:t>
            </a:r>
            <a:r>
              <a:rPr lang="es-ES" err="1"/>
              <a:t>else</a:t>
            </a:r>
            <a:r>
              <a:rPr lang="es-ES"/>
              <a:t>:</a:t>
            </a:r>
          </a:p>
          <a:p>
            <a:r>
              <a:rPr lang="es-ES"/>
              <a:t>        </a:t>
            </a:r>
            <a:r>
              <a:rPr lang="es-ES" err="1"/>
              <a:t>if</a:t>
            </a:r>
            <a:r>
              <a:rPr lang="es-ES"/>
              <a:t> </a:t>
            </a:r>
            <a:r>
              <a:rPr lang="es-ES" err="1"/>
              <a:t>request.POST</a:t>
            </a:r>
            <a:r>
              <a:rPr lang="es-ES"/>
              <a:t>["password1"] == </a:t>
            </a:r>
            <a:r>
              <a:rPr lang="es-ES" err="1"/>
              <a:t>request.POST</a:t>
            </a:r>
            <a:r>
              <a:rPr lang="es-ES"/>
              <a:t>["password2"]:</a:t>
            </a:r>
          </a:p>
          <a:p>
            <a:r>
              <a:rPr lang="es-ES"/>
              <a:t>            try:</a:t>
            </a:r>
          </a:p>
          <a:p>
            <a:r>
              <a:rPr lang="es-ES"/>
              <a:t>                </a:t>
            </a:r>
            <a:r>
              <a:rPr lang="es-ES" err="1"/>
              <a:t>user</a:t>
            </a:r>
            <a:r>
              <a:rPr lang="es-ES"/>
              <a:t> = </a:t>
            </a:r>
            <a:r>
              <a:rPr lang="es-ES" err="1"/>
              <a:t>User.objects.create_user</a:t>
            </a:r>
            <a:r>
              <a:rPr lang="es-ES"/>
              <a:t>(</a:t>
            </a:r>
          </a:p>
          <a:p>
            <a:r>
              <a:rPr lang="es-ES"/>
              <a:t>                    </a:t>
            </a:r>
            <a:r>
              <a:rPr lang="es-ES" err="1"/>
              <a:t>username</a:t>
            </a:r>
            <a:r>
              <a:rPr lang="es-ES"/>
              <a:t>=</a:t>
            </a:r>
            <a:r>
              <a:rPr lang="es-ES" err="1"/>
              <a:t>request.POST</a:t>
            </a:r>
            <a:r>
              <a:rPr lang="es-ES"/>
              <a:t>["</a:t>
            </a:r>
            <a:r>
              <a:rPr lang="es-ES" err="1"/>
              <a:t>username</a:t>
            </a:r>
            <a:r>
              <a:rPr lang="es-ES"/>
              <a:t>"],</a:t>
            </a:r>
          </a:p>
          <a:p>
            <a:r>
              <a:rPr lang="es-ES"/>
              <a:t>                    </a:t>
            </a:r>
            <a:r>
              <a:rPr lang="es-ES" err="1"/>
              <a:t>password</a:t>
            </a:r>
            <a:r>
              <a:rPr lang="es-ES"/>
              <a:t>=</a:t>
            </a:r>
            <a:r>
              <a:rPr lang="es-ES" err="1"/>
              <a:t>request.POST</a:t>
            </a:r>
            <a:r>
              <a:rPr lang="es-ES"/>
              <a:t>["password1"],</a:t>
            </a:r>
          </a:p>
          <a:p>
            <a:r>
              <a:rPr lang="es-ES"/>
              <a:t>                )</a:t>
            </a:r>
          </a:p>
          <a:p>
            <a:r>
              <a:rPr lang="es-ES"/>
              <a:t>                </a:t>
            </a:r>
            <a:r>
              <a:rPr lang="es-ES" err="1"/>
              <a:t>user.save</a:t>
            </a:r>
            <a:r>
              <a:rPr lang="es-ES"/>
              <a:t>()</a:t>
            </a:r>
          </a:p>
          <a:p>
            <a:r>
              <a:rPr lang="es-ES"/>
              <a:t>                </a:t>
            </a:r>
            <a:r>
              <a:rPr lang="es-ES" err="1"/>
              <a:t>login</a:t>
            </a:r>
            <a:r>
              <a:rPr lang="es-ES"/>
              <a:t>(</a:t>
            </a:r>
            <a:r>
              <a:rPr lang="es-ES" err="1"/>
              <a:t>request</a:t>
            </a:r>
            <a:r>
              <a:rPr lang="es-ES"/>
              <a:t>, </a:t>
            </a:r>
            <a:r>
              <a:rPr lang="es-ES" err="1"/>
              <a:t>user</a:t>
            </a:r>
            <a:r>
              <a:rPr lang="es-ES"/>
              <a:t>)</a:t>
            </a:r>
          </a:p>
          <a:p>
            <a:r>
              <a:rPr lang="es-ES"/>
              <a:t>                </a:t>
            </a:r>
            <a:r>
              <a:rPr lang="es-ES" err="1"/>
              <a:t>return</a:t>
            </a:r>
            <a:r>
              <a:rPr lang="es-ES"/>
              <a:t> </a:t>
            </a:r>
            <a:r>
              <a:rPr lang="es-ES" err="1"/>
              <a:t>redirect</a:t>
            </a:r>
            <a:r>
              <a:rPr lang="es-ES"/>
              <a:t>('</a:t>
            </a:r>
            <a:r>
              <a:rPr lang="es-ES" err="1"/>
              <a:t>tasks</a:t>
            </a:r>
            <a:r>
              <a:rPr lang="es-ES"/>
              <a:t>')</a:t>
            </a:r>
          </a:p>
          <a:p>
            <a:r>
              <a:rPr lang="es-ES"/>
              <a:t>            </a:t>
            </a:r>
            <a:r>
              <a:rPr lang="es-ES" err="1"/>
              <a:t>except</a:t>
            </a:r>
            <a:r>
              <a:rPr lang="es-ES"/>
              <a:t> </a:t>
            </a:r>
            <a:r>
              <a:rPr lang="es-ES" err="1"/>
              <a:t>IntegrityError</a:t>
            </a:r>
            <a:r>
              <a:rPr lang="es-ES"/>
              <a:t>:</a:t>
            </a:r>
          </a:p>
          <a:p>
            <a:r>
              <a:rPr lang="es-ES"/>
              <a:t>                </a:t>
            </a:r>
            <a:r>
              <a:rPr lang="es-ES" err="1"/>
              <a:t>return</a:t>
            </a:r>
            <a:r>
              <a:rPr lang="es-ES"/>
              <a:t> render(</a:t>
            </a:r>
          </a:p>
          <a:p>
            <a:r>
              <a:rPr lang="es-ES"/>
              <a:t>                    </a:t>
            </a:r>
            <a:r>
              <a:rPr lang="es-ES" err="1"/>
              <a:t>request</a:t>
            </a:r>
            <a:r>
              <a:rPr lang="es-ES"/>
              <a:t>,</a:t>
            </a:r>
          </a:p>
          <a:p>
            <a:r>
              <a:rPr lang="es-ES"/>
              <a:t>                    "signup.html",</a:t>
            </a:r>
          </a:p>
          <a:p>
            <a:r>
              <a:rPr lang="es-ES"/>
              <a:t>                    {"</a:t>
            </a:r>
            <a:r>
              <a:rPr lang="es-ES" err="1"/>
              <a:t>form</a:t>
            </a:r>
            <a:r>
              <a:rPr lang="es-ES"/>
              <a:t>": </a:t>
            </a:r>
            <a:r>
              <a:rPr lang="es-ES" err="1"/>
              <a:t>UserCreationForm</a:t>
            </a:r>
            <a:r>
              <a:rPr lang="es-ES"/>
              <a:t>, "error": "</a:t>
            </a:r>
            <a:r>
              <a:rPr lang="es-ES" err="1"/>
              <a:t>Username</a:t>
            </a:r>
            <a:r>
              <a:rPr lang="es-ES"/>
              <a:t> </a:t>
            </a:r>
            <a:r>
              <a:rPr lang="es-ES" err="1"/>
              <a:t>already</a:t>
            </a:r>
            <a:r>
              <a:rPr lang="es-ES"/>
              <a:t> </a:t>
            </a:r>
            <a:r>
              <a:rPr lang="es-ES" err="1"/>
              <a:t>exists</a:t>
            </a:r>
            <a:r>
              <a:rPr lang="es-ES"/>
              <a:t>"},</a:t>
            </a:r>
          </a:p>
          <a:p>
            <a:r>
              <a:rPr lang="es-ES"/>
              <a:t>                )</a:t>
            </a:r>
          </a:p>
          <a:p>
            <a:r>
              <a:rPr lang="es-ES"/>
              <a:t>        </a:t>
            </a:r>
            <a:r>
              <a:rPr lang="es-ES" err="1"/>
              <a:t>return</a:t>
            </a:r>
            <a:r>
              <a:rPr lang="es-ES"/>
              <a:t> render(</a:t>
            </a:r>
          </a:p>
          <a:p>
            <a:r>
              <a:rPr lang="es-ES"/>
              <a:t>            </a:t>
            </a:r>
            <a:r>
              <a:rPr lang="es-ES" err="1"/>
              <a:t>request</a:t>
            </a:r>
            <a:r>
              <a:rPr lang="es-ES"/>
              <a:t>,</a:t>
            </a:r>
          </a:p>
          <a:p>
            <a:r>
              <a:rPr lang="es-ES"/>
              <a:t>            "signup.html",</a:t>
            </a:r>
          </a:p>
          <a:p>
            <a:r>
              <a:rPr lang="es-ES"/>
              <a:t>            {"</a:t>
            </a:r>
            <a:r>
              <a:rPr lang="es-ES" err="1"/>
              <a:t>form</a:t>
            </a:r>
            <a:r>
              <a:rPr lang="es-ES"/>
              <a:t>": </a:t>
            </a:r>
            <a:r>
              <a:rPr lang="es-ES" err="1"/>
              <a:t>UserCreationForm</a:t>
            </a:r>
            <a:r>
              <a:rPr lang="es-ES"/>
              <a:t>, "error": "</a:t>
            </a:r>
            <a:r>
              <a:rPr lang="es-ES" err="1"/>
              <a:t>Password</a:t>
            </a:r>
            <a:r>
              <a:rPr lang="es-ES"/>
              <a:t> do </a:t>
            </a:r>
            <a:r>
              <a:rPr lang="es-ES" err="1"/>
              <a:t>not</a:t>
            </a:r>
            <a:r>
              <a:rPr lang="es-ES"/>
              <a:t> match"},</a:t>
            </a:r>
          </a:p>
          <a:p>
            <a:r>
              <a:rPr lang="es-ES"/>
              <a:t>        )</a:t>
            </a:r>
          </a:p>
          <a:p>
            <a:endParaRPr lang="es-ES"/>
          </a:p>
          <a:p>
            <a:r>
              <a:rPr lang="es-ES" err="1"/>
              <a:t>def</a:t>
            </a:r>
            <a:r>
              <a:rPr lang="es-ES"/>
              <a:t> </a:t>
            </a:r>
            <a:r>
              <a:rPr lang="es-ES" err="1"/>
              <a:t>tasks</a:t>
            </a:r>
            <a:r>
              <a:rPr lang="es-ES"/>
              <a:t>(</a:t>
            </a:r>
            <a:r>
              <a:rPr lang="es-ES" err="1"/>
              <a:t>request</a:t>
            </a:r>
            <a:r>
              <a:rPr lang="es-ES"/>
              <a:t>):</a:t>
            </a:r>
          </a:p>
          <a:p>
            <a:r>
              <a:rPr lang="es-ES"/>
              <a:t>    </a:t>
            </a:r>
            <a:r>
              <a:rPr lang="es-ES" err="1"/>
              <a:t>tasks</a:t>
            </a:r>
            <a:r>
              <a:rPr lang="es-ES"/>
              <a:t> = </a:t>
            </a:r>
            <a:r>
              <a:rPr lang="es-ES" err="1"/>
              <a:t>Task.objects.filter</a:t>
            </a:r>
            <a:r>
              <a:rPr lang="es-ES"/>
              <a:t>(</a:t>
            </a:r>
            <a:r>
              <a:rPr lang="es-ES" err="1"/>
              <a:t>user</a:t>
            </a:r>
            <a:r>
              <a:rPr lang="es-ES"/>
              <a:t>=</a:t>
            </a:r>
            <a:r>
              <a:rPr lang="es-ES" err="1"/>
              <a:t>request.user</a:t>
            </a:r>
            <a:r>
              <a:rPr lang="es-ES"/>
              <a:t>, </a:t>
            </a:r>
            <a:r>
              <a:rPr lang="es-ES" err="1"/>
              <a:t>datecompleted</a:t>
            </a:r>
            <a:r>
              <a:rPr lang="es-ES"/>
              <a:t>__</a:t>
            </a:r>
            <a:r>
              <a:rPr lang="es-ES" err="1"/>
              <a:t>isnull</a:t>
            </a:r>
            <a:r>
              <a:rPr lang="es-ES"/>
              <a:t>=True)</a:t>
            </a:r>
          </a:p>
          <a:p>
            <a:r>
              <a:rPr lang="es-ES"/>
              <a:t>    </a:t>
            </a:r>
            <a:r>
              <a:rPr lang="es-ES" err="1"/>
              <a:t>return</a:t>
            </a:r>
            <a:r>
              <a:rPr lang="es-ES"/>
              <a:t> render(</a:t>
            </a:r>
            <a:r>
              <a:rPr lang="es-ES" err="1"/>
              <a:t>request</a:t>
            </a:r>
            <a:r>
              <a:rPr lang="es-ES"/>
              <a:t>, 'tasks.html',{'</a:t>
            </a:r>
            <a:r>
              <a:rPr lang="es-ES" err="1"/>
              <a:t>tasks</a:t>
            </a:r>
            <a:r>
              <a:rPr lang="es-ES"/>
              <a:t>':</a:t>
            </a:r>
            <a:r>
              <a:rPr lang="es-ES" err="1"/>
              <a:t>tasks</a:t>
            </a:r>
            <a:r>
              <a:rPr lang="es-ES"/>
              <a:t>})</a:t>
            </a:r>
          </a:p>
          <a:p>
            <a:endParaRPr lang="es-ES"/>
          </a:p>
          <a:p>
            <a:r>
              <a:rPr lang="es-ES" err="1"/>
              <a:t>def</a:t>
            </a:r>
            <a:r>
              <a:rPr lang="es-ES"/>
              <a:t> </a:t>
            </a:r>
            <a:r>
              <a:rPr lang="es-ES" err="1"/>
              <a:t>create_task</a:t>
            </a:r>
            <a:r>
              <a:rPr lang="es-ES"/>
              <a:t>(</a:t>
            </a:r>
            <a:r>
              <a:rPr lang="es-ES" err="1"/>
              <a:t>request</a:t>
            </a:r>
            <a:r>
              <a:rPr lang="es-ES"/>
              <a:t>):</a:t>
            </a:r>
          </a:p>
          <a:p>
            <a:r>
              <a:rPr lang="es-ES"/>
              <a:t>    </a:t>
            </a:r>
            <a:r>
              <a:rPr lang="es-ES" err="1"/>
              <a:t>if</a:t>
            </a:r>
            <a:r>
              <a:rPr lang="es-ES"/>
              <a:t> </a:t>
            </a:r>
            <a:r>
              <a:rPr lang="es-ES" err="1"/>
              <a:t>request.method</a:t>
            </a:r>
            <a:r>
              <a:rPr lang="es-ES"/>
              <a:t> == 'GET':</a:t>
            </a:r>
          </a:p>
          <a:p>
            <a:r>
              <a:rPr lang="es-ES"/>
              <a:t>        </a:t>
            </a:r>
            <a:r>
              <a:rPr lang="es-ES" err="1"/>
              <a:t>return</a:t>
            </a:r>
            <a:r>
              <a:rPr lang="es-ES"/>
              <a:t> render(</a:t>
            </a:r>
            <a:r>
              <a:rPr lang="es-ES" err="1"/>
              <a:t>request</a:t>
            </a:r>
            <a:r>
              <a:rPr lang="es-ES"/>
              <a:t>,"create_task.html",{'</a:t>
            </a:r>
            <a:r>
              <a:rPr lang="es-ES" err="1"/>
              <a:t>form</a:t>
            </a:r>
            <a:r>
              <a:rPr lang="es-ES"/>
              <a:t>': </a:t>
            </a:r>
            <a:r>
              <a:rPr lang="es-ES" err="1"/>
              <a:t>TaskForm</a:t>
            </a:r>
            <a:r>
              <a:rPr lang="es-ES"/>
              <a:t>})</a:t>
            </a:r>
          </a:p>
          <a:p>
            <a:r>
              <a:rPr lang="es-ES"/>
              <a:t>    </a:t>
            </a:r>
            <a:r>
              <a:rPr lang="es-ES" err="1"/>
              <a:t>else</a:t>
            </a:r>
            <a:r>
              <a:rPr lang="es-ES"/>
              <a:t>:</a:t>
            </a:r>
          </a:p>
          <a:p>
            <a:r>
              <a:rPr lang="es-ES"/>
              <a:t>        try:</a:t>
            </a:r>
          </a:p>
          <a:p>
            <a:r>
              <a:rPr lang="es-ES"/>
              <a:t>            </a:t>
            </a:r>
            <a:r>
              <a:rPr lang="es-ES" err="1"/>
              <a:t>form</a:t>
            </a:r>
            <a:r>
              <a:rPr lang="es-ES"/>
              <a:t> = </a:t>
            </a:r>
            <a:r>
              <a:rPr lang="es-ES" err="1"/>
              <a:t>TaskForm</a:t>
            </a:r>
            <a:r>
              <a:rPr lang="es-ES"/>
              <a:t>(</a:t>
            </a:r>
            <a:r>
              <a:rPr lang="es-ES" err="1"/>
              <a:t>request.POST</a:t>
            </a:r>
            <a:r>
              <a:rPr lang="es-ES"/>
              <a:t>)</a:t>
            </a:r>
          </a:p>
          <a:p>
            <a:r>
              <a:rPr lang="es-ES"/>
              <a:t>            </a:t>
            </a:r>
            <a:r>
              <a:rPr lang="es-ES" err="1"/>
              <a:t>new_task</a:t>
            </a:r>
            <a:r>
              <a:rPr lang="es-ES"/>
              <a:t> = </a:t>
            </a:r>
            <a:r>
              <a:rPr lang="es-ES" err="1"/>
              <a:t>form.save</a:t>
            </a:r>
            <a:r>
              <a:rPr lang="es-ES"/>
              <a:t>(</a:t>
            </a:r>
            <a:r>
              <a:rPr lang="es-ES" err="1"/>
              <a:t>commit</a:t>
            </a:r>
            <a:r>
              <a:rPr lang="es-ES"/>
              <a:t>=False)</a:t>
            </a:r>
          </a:p>
          <a:p>
            <a:r>
              <a:rPr lang="es-ES"/>
              <a:t>            </a:t>
            </a:r>
            <a:r>
              <a:rPr lang="es-ES" err="1"/>
              <a:t>new_task.user</a:t>
            </a:r>
            <a:r>
              <a:rPr lang="es-ES"/>
              <a:t> = </a:t>
            </a:r>
            <a:r>
              <a:rPr lang="es-ES" err="1"/>
              <a:t>request.user</a:t>
            </a:r>
            <a:endParaRPr lang="es-ES"/>
          </a:p>
          <a:p>
            <a:r>
              <a:rPr lang="es-ES"/>
              <a:t>            </a:t>
            </a:r>
            <a:r>
              <a:rPr lang="es-ES" err="1"/>
              <a:t>new_task.save</a:t>
            </a:r>
            <a:r>
              <a:rPr lang="es-ES"/>
              <a:t>()</a:t>
            </a:r>
          </a:p>
          <a:p>
            <a:r>
              <a:rPr lang="es-ES"/>
              <a:t>            </a:t>
            </a:r>
            <a:r>
              <a:rPr lang="es-ES" err="1"/>
              <a:t>return</a:t>
            </a:r>
            <a:r>
              <a:rPr lang="es-ES"/>
              <a:t> </a:t>
            </a:r>
            <a:r>
              <a:rPr lang="es-ES" err="1"/>
              <a:t>redirect</a:t>
            </a:r>
            <a:r>
              <a:rPr lang="es-ES"/>
              <a:t>('</a:t>
            </a:r>
            <a:r>
              <a:rPr lang="es-ES" err="1"/>
              <a:t>tasks</a:t>
            </a:r>
            <a:r>
              <a:rPr lang="es-ES"/>
              <a:t>')</a:t>
            </a:r>
          </a:p>
          <a:p>
            <a:r>
              <a:rPr lang="es-ES"/>
              <a:t>        </a:t>
            </a:r>
            <a:r>
              <a:rPr lang="es-ES" err="1"/>
              <a:t>except</a:t>
            </a:r>
            <a:r>
              <a:rPr lang="es-ES"/>
              <a:t> </a:t>
            </a:r>
            <a:r>
              <a:rPr lang="es-ES" err="1"/>
              <a:t>ValueError</a:t>
            </a:r>
            <a:r>
              <a:rPr lang="es-ES"/>
              <a:t>:</a:t>
            </a:r>
          </a:p>
          <a:p>
            <a:r>
              <a:rPr lang="es-ES"/>
              <a:t>            </a:t>
            </a:r>
            <a:r>
              <a:rPr lang="es-ES" err="1"/>
              <a:t>return</a:t>
            </a:r>
            <a:r>
              <a:rPr lang="es-ES"/>
              <a:t> render(</a:t>
            </a:r>
            <a:r>
              <a:rPr lang="es-ES" err="1"/>
              <a:t>request</a:t>
            </a:r>
            <a:r>
              <a:rPr lang="es-ES"/>
              <a:t>,"create_task.html",{</a:t>
            </a:r>
          </a:p>
          <a:p>
            <a:r>
              <a:rPr lang="es-ES"/>
              <a:t>                '</a:t>
            </a:r>
            <a:r>
              <a:rPr lang="es-ES" err="1"/>
              <a:t>form</a:t>
            </a:r>
            <a:r>
              <a:rPr lang="es-ES"/>
              <a:t>': </a:t>
            </a:r>
            <a:r>
              <a:rPr lang="es-ES" err="1"/>
              <a:t>TaskForm</a:t>
            </a:r>
            <a:r>
              <a:rPr lang="es-ES"/>
              <a:t>,</a:t>
            </a:r>
          </a:p>
          <a:p>
            <a:r>
              <a:rPr lang="es-ES"/>
              <a:t>                'error': 'Ingrese tipos de datos correctos'</a:t>
            </a:r>
          </a:p>
          <a:p>
            <a:r>
              <a:rPr lang="es-ES"/>
              <a:t>                })</a:t>
            </a:r>
          </a:p>
          <a:p>
            <a:endParaRPr lang="es-ES"/>
          </a:p>
          <a:p>
            <a:r>
              <a:rPr lang="es-ES" err="1"/>
              <a:t>def</a:t>
            </a:r>
            <a:r>
              <a:rPr lang="es-ES"/>
              <a:t> </a:t>
            </a:r>
            <a:r>
              <a:rPr lang="es-ES" err="1"/>
              <a:t>task_detail</a:t>
            </a:r>
            <a:r>
              <a:rPr lang="es-ES"/>
              <a:t>(</a:t>
            </a:r>
            <a:r>
              <a:rPr lang="es-ES" err="1"/>
              <a:t>request</a:t>
            </a:r>
            <a:r>
              <a:rPr lang="es-ES"/>
              <a:t>, </a:t>
            </a:r>
            <a:r>
              <a:rPr lang="es-ES" err="1"/>
              <a:t>task_id</a:t>
            </a:r>
            <a:r>
              <a:rPr lang="es-ES"/>
              <a:t>):</a:t>
            </a:r>
          </a:p>
          <a:p>
            <a:r>
              <a:rPr lang="es-ES"/>
              <a:t>    </a:t>
            </a:r>
            <a:r>
              <a:rPr lang="es-ES" err="1"/>
              <a:t>if</a:t>
            </a:r>
            <a:r>
              <a:rPr lang="es-ES"/>
              <a:t> </a:t>
            </a:r>
            <a:r>
              <a:rPr lang="es-ES" err="1"/>
              <a:t>request.method</a:t>
            </a:r>
            <a:r>
              <a:rPr lang="es-ES"/>
              <a:t> == 'GET':</a:t>
            </a:r>
          </a:p>
          <a:p>
            <a:r>
              <a:rPr lang="es-ES"/>
              <a:t>        #print('Visitaron por URL')</a:t>
            </a:r>
          </a:p>
          <a:p>
            <a:r>
              <a:rPr lang="es-ES"/>
              <a:t>        </a:t>
            </a:r>
            <a:r>
              <a:rPr lang="es-ES" err="1"/>
              <a:t>task</a:t>
            </a:r>
            <a:r>
              <a:rPr lang="es-ES"/>
              <a:t> = get_object_or_404(</a:t>
            </a:r>
            <a:r>
              <a:rPr lang="es-ES" err="1"/>
              <a:t>Task</a:t>
            </a:r>
            <a:r>
              <a:rPr lang="es-ES"/>
              <a:t>, </a:t>
            </a:r>
            <a:r>
              <a:rPr lang="es-ES" err="1"/>
              <a:t>pk</a:t>
            </a:r>
            <a:r>
              <a:rPr lang="es-ES"/>
              <a:t>=</a:t>
            </a:r>
            <a:r>
              <a:rPr lang="es-ES" err="1"/>
              <a:t>task_id</a:t>
            </a:r>
            <a:r>
              <a:rPr lang="es-ES"/>
              <a:t>, </a:t>
            </a:r>
            <a:r>
              <a:rPr lang="es-ES" err="1"/>
              <a:t>user</a:t>
            </a:r>
            <a:r>
              <a:rPr lang="es-ES"/>
              <a:t>=</a:t>
            </a:r>
            <a:r>
              <a:rPr lang="es-ES" err="1"/>
              <a:t>request.user</a:t>
            </a:r>
            <a:r>
              <a:rPr lang="es-ES"/>
              <a:t>)</a:t>
            </a:r>
          </a:p>
          <a:p>
            <a:r>
              <a:rPr lang="es-ES"/>
              <a:t>        </a:t>
            </a:r>
            <a:r>
              <a:rPr lang="es-ES" err="1"/>
              <a:t>form</a:t>
            </a:r>
            <a:r>
              <a:rPr lang="es-ES"/>
              <a:t> = </a:t>
            </a:r>
            <a:r>
              <a:rPr lang="es-ES" err="1"/>
              <a:t>TaskForm</a:t>
            </a:r>
            <a:r>
              <a:rPr lang="es-ES"/>
              <a:t>(</a:t>
            </a:r>
            <a:r>
              <a:rPr lang="es-ES" err="1"/>
              <a:t>instance</a:t>
            </a:r>
            <a:r>
              <a:rPr lang="es-ES"/>
              <a:t>=</a:t>
            </a:r>
            <a:r>
              <a:rPr lang="es-ES" err="1"/>
              <a:t>task</a:t>
            </a:r>
            <a:r>
              <a:rPr lang="es-ES"/>
              <a:t>)</a:t>
            </a:r>
          </a:p>
          <a:p>
            <a:r>
              <a:rPr lang="es-ES"/>
              <a:t>        </a:t>
            </a:r>
            <a:r>
              <a:rPr lang="es-ES" err="1"/>
              <a:t>return</a:t>
            </a:r>
            <a:r>
              <a:rPr lang="es-ES"/>
              <a:t> render(request,'task_detail.html',{</a:t>
            </a:r>
          </a:p>
          <a:p>
            <a:r>
              <a:rPr lang="es-ES"/>
              <a:t>            '</a:t>
            </a:r>
            <a:r>
              <a:rPr lang="es-ES" err="1"/>
              <a:t>task</a:t>
            </a:r>
            <a:r>
              <a:rPr lang="es-ES"/>
              <a:t>':</a:t>
            </a:r>
            <a:r>
              <a:rPr lang="es-ES" err="1"/>
              <a:t>task</a:t>
            </a:r>
            <a:r>
              <a:rPr lang="es-ES"/>
              <a:t>,</a:t>
            </a:r>
          </a:p>
          <a:p>
            <a:r>
              <a:rPr lang="es-ES"/>
              <a:t>            '</a:t>
            </a:r>
            <a:r>
              <a:rPr lang="es-ES" err="1"/>
              <a:t>form</a:t>
            </a:r>
            <a:r>
              <a:rPr lang="es-ES"/>
              <a:t>': </a:t>
            </a:r>
            <a:r>
              <a:rPr lang="es-ES" err="1"/>
              <a:t>form</a:t>
            </a:r>
            <a:endParaRPr lang="es-ES"/>
          </a:p>
          <a:p>
            <a:r>
              <a:rPr lang="es-ES"/>
              <a:t>        })</a:t>
            </a:r>
          </a:p>
          <a:p>
            <a:r>
              <a:rPr lang="es-ES"/>
              <a:t>    </a:t>
            </a:r>
            <a:r>
              <a:rPr lang="es-ES" err="1"/>
              <a:t>else</a:t>
            </a:r>
            <a:r>
              <a:rPr lang="es-ES"/>
              <a:t>:</a:t>
            </a:r>
          </a:p>
          <a:p>
            <a:r>
              <a:rPr lang="es-ES"/>
              <a:t>        try:</a:t>
            </a:r>
          </a:p>
          <a:p>
            <a:r>
              <a:rPr lang="es-ES"/>
              <a:t>            #print(request.POST)</a:t>
            </a:r>
          </a:p>
          <a:p>
            <a:r>
              <a:rPr lang="es-ES"/>
              <a:t>            </a:t>
            </a:r>
            <a:r>
              <a:rPr lang="es-ES" err="1"/>
              <a:t>task</a:t>
            </a:r>
            <a:r>
              <a:rPr lang="es-ES"/>
              <a:t> = get_object_or_404(</a:t>
            </a:r>
            <a:r>
              <a:rPr lang="es-ES" err="1"/>
              <a:t>Task</a:t>
            </a:r>
            <a:r>
              <a:rPr lang="es-ES"/>
              <a:t>, </a:t>
            </a:r>
            <a:r>
              <a:rPr lang="es-ES" err="1"/>
              <a:t>pk</a:t>
            </a:r>
            <a:r>
              <a:rPr lang="es-ES"/>
              <a:t>=</a:t>
            </a:r>
            <a:r>
              <a:rPr lang="es-ES" err="1"/>
              <a:t>task_id</a:t>
            </a:r>
            <a:r>
              <a:rPr lang="es-ES"/>
              <a:t>, </a:t>
            </a:r>
            <a:r>
              <a:rPr lang="es-ES" err="1"/>
              <a:t>user</a:t>
            </a:r>
            <a:r>
              <a:rPr lang="es-ES"/>
              <a:t>=</a:t>
            </a:r>
            <a:r>
              <a:rPr lang="es-ES" err="1"/>
              <a:t>request.user</a:t>
            </a:r>
            <a:r>
              <a:rPr lang="es-ES"/>
              <a:t>)</a:t>
            </a:r>
          </a:p>
          <a:p>
            <a:r>
              <a:rPr lang="es-ES"/>
              <a:t>            </a:t>
            </a:r>
            <a:r>
              <a:rPr lang="es-ES" err="1"/>
              <a:t>form</a:t>
            </a:r>
            <a:r>
              <a:rPr lang="es-ES"/>
              <a:t> = </a:t>
            </a:r>
            <a:r>
              <a:rPr lang="es-ES" err="1"/>
              <a:t>TaskForm</a:t>
            </a:r>
            <a:r>
              <a:rPr lang="es-ES"/>
              <a:t>(</a:t>
            </a:r>
            <a:r>
              <a:rPr lang="es-ES" err="1"/>
              <a:t>request.POST</a:t>
            </a:r>
            <a:r>
              <a:rPr lang="es-ES"/>
              <a:t>, </a:t>
            </a:r>
            <a:r>
              <a:rPr lang="es-ES" err="1"/>
              <a:t>instance</a:t>
            </a:r>
            <a:r>
              <a:rPr lang="es-ES"/>
              <a:t>=</a:t>
            </a:r>
            <a:r>
              <a:rPr lang="es-ES" err="1"/>
              <a:t>task</a:t>
            </a:r>
            <a:r>
              <a:rPr lang="es-ES"/>
              <a:t>)</a:t>
            </a:r>
          </a:p>
          <a:p>
            <a:r>
              <a:rPr lang="es-ES"/>
              <a:t>            </a:t>
            </a:r>
            <a:r>
              <a:rPr lang="es-ES" err="1"/>
              <a:t>form.save</a:t>
            </a:r>
            <a:r>
              <a:rPr lang="es-ES"/>
              <a:t>()</a:t>
            </a:r>
          </a:p>
          <a:p>
            <a:r>
              <a:rPr lang="es-ES"/>
              <a:t>            </a:t>
            </a:r>
            <a:r>
              <a:rPr lang="es-ES" err="1"/>
              <a:t>return</a:t>
            </a:r>
            <a:r>
              <a:rPr lang="es-ES"/>
              <a:t> </a:t>
            </a:r>
            <a:r>
              <a:rPr lang="es-ES" err="1"/>
              <a:t>redirect</a:t>
            </a:r>
            <a:r>
              <a:rPr lang="es-ES"/>
              <a:t>('</a:t>
            </a:r>
            <a:r>
              <a:rPr lang="es-ES" err="1"/>
              <a:t>tasks</a:t>
            </a:r>
            <a:r>
              <a:rPr lang="es-ES"/>
              <a:t>')</a:t>
            </a:r>
          </a:p>
          <a:p>
            <a:r>
              <a:rPr lang="es-ES"/>
              <a:t>        </a:t>
            </a:r>
            <a:r>
              <a:rPr lang="es-ES" err="1"/>
              <a:t>except</a:t>
            </a:r>
            <a:r>
              <a:rPr lang="es-ES"/>
              <a:t> </a:t>
            </a:r>
            <a:r>
              <a:rPr lang="es-ES" err="1"/>
              <a:t>ValueError</a:t>
            </a:r>
            <a:r>
              <a:rPr lang="es-ES"/>
              <a:t>:</a:t>
            </a:r>
          </a:p>
          <a:p>
            <a:r>
              <a:rPr lang="es-ES"/>
              <a:t>            </a:t>
            </a:r>
            <a:r>
              <a:rPr lang="es-ES" err="1"/>
              <a:t>return</a:t>
            </a:r>
            <a:r>
              <a:rPr lang="es-ES"/>
              <a:t> render(request,'task_detail.html',{</a:t>
            </a:r>
          </a:p>
          <a:p>
            <a:r>
              <a:rPr lang="es-ES"/>
              <a:t>            '</a:t>
            </a:r>
            <a:r>
              <a:rPr lang="es-ES" err="1"/>
              <a:t>task</a:t>
            </a:r>
            <a:r>
              <a:rPr lang="es-ES"/>
              <a:t>':</a:t>
            </a:r>
            <a:r>
              <a:rPr lang="es-ES" err="1"/>
              <a:t>task</a:t>
            </a:r>
            <a:r>
              <a:rPr lang="es-ES"/>
              <a:t>,</a:t>
            </a:r>
          </a:p>
          <a:p>
            <a:r>
              <a:rPr lang="es-ES"/>
              <a:t>            '</a:t>
            </a:r>
            <a:r>
              <a:rPr lang="es-ES" err="1"/>
              <a:t>form</a:t>
            </a:r>
            <a:r>
              <a:rPr lang="es-ES"/>
              <a:t>': </a:t>
            </a:r>
            <a:r>
              <a:rPr lang="es-ES" err="1"/>
              <a:t>form</a:t>
            </a:r>
            <a:r>
              <a:rPr lang="es-ES"/>
              <a:t>,</a:t>
            </a:r>
          </a:p>
          <a:p>
            <a:r>
              <a:rPr lang="es-ES"/>
              <a:t>            '</a:t>
            </a:r>
            <a:r>
              <a:rPr lang="es-ES" err="1"/>
              <a:t>error':'Error</a:t>
            </a:r>
            <a:r>
              <a:rPr lang="es-ES"/>
              <a:t> </a:t>
            </a:r>
            <a:r>
              <a:rPr lang="es-ES" err="1"/>
              <a:t>updating</a:t>
            </a:r>
            <a:r>
              <a:rPr lang="es-ES"/>
              <a:t> </a:t>
            </a:r>
            <a:r>
              <a:rPr lang="es-ES" err="1"/>
              <a:t>tasks</a:t>
            </a:r>
            <a:r>
              <a:rPr lang="es-ES"/>
              <a:t>'</a:t>
            </a:r>
          </a:p>
          <a:p>
            <a:r>
              <a:rPr lang="es-ES"/>
              <a:t>        })</a:t>
            </a:r>
          </a:p>
          <a:p>
            <a:r>
              <a:rPr lang="es-ES"/>
              <a:t>        </a:t>
            </a:r>
          </a:p>
          <a:p>
            <a:r>
              <a:rPr lang="es-ES" err="1"/>
              <a:t>def</a:t>
            </a:r>
            <a:r>
              <a:rPr lang="es-ES"/>
              <a:t> </a:t>
            </a:r>
            <a:r>
              <a:rPr lang="es-ES" err="1"/>
              <a:t>complete_task</a:t>
            </a:r>
            <a:r>
              <a:rPr lang="es-ES"/>
              <a:t>(</a:t>
            </a:r>
            <a:r>
              <a:rPr lang="es-ES" err="1"/>
              <a:t>request</a:t>
            </a:r>
            <a:r>
              <a:rPr lang="es-ES"/>
              <a:t>, </a:t>
            </a:r>
            <a:r>
              <a:rPr lang="es-ES" err="1"/>
              <a:t>task_id</a:t>
            </a:r>
            <a:r>
              <a:rPr lang="es-ES"/>
              <a:t>):</a:t>
            </a:r>
          </a:p>
          <a:p>
            <a:r>
              <a:rPr lang="es-ES"/>
              <a:t>    </a:t>
            </a:r>
            <a:r>
              <a:rPr lang="es-ES" err="1"/>
              <a:t>task</a:t>
            </a:r>
            <a:r>
              <a:rPr lang="es-ES"/>
              <a:t> = get_object_or_404(</a:t>
            </a:r>
            <a:r>
              <a:rPr lang="es-ES" err="1"/>
              <a:t>Task</a:t>
            </a:r>
            <a:r>
              <a:rPr lang="es-ES"/>
              <a:t>, </a:t>
            </a:r>
            <a:r>
              <a:rPr lang="es-ES" err="1"/>
              <a:t>pk</a:t>
            </a:r>
            <a:r>
              <a:rPr lang="es-ES"/>
              <a:t>=</a:t>
            </a:r>
            <a:r>
              <a:rPr lang="es-ES" err="1"/>
              <a:t>task_id</a:t>
            </a:r>
            <a:r>
              <a:rPr lang="es-ES"/>
              <a:t>, </a:t>
            </a:r>
            <a:r>
              <a:rPr lang="es-ES" err="1"/>
              <a:t>user</a:t>
            </a:r>
            <a:r>
              <a:rPr lang="es-ES"/>
              <a:t>=</a:t>
            </a:r>
            <a:r>
              <a:rPr lang="es-ES" err="1"/>
              <a:t>request.user</a:t>
            </a:r>
            <a:r>
              <a:rPr lang="es-ES"/>
              <a:t>) </a:t>
            </a:r>
          </a:p>
          <a:p>
            <a:r>
              <a:rPr lang="es-ES"/>
              <a:t>    </a:t>
            </a:r>
            <a:r>
              <a:rPr lang="es-ES" err="1"/>
              <a:t>if</a:t>
            </a:r>
            <a:r>
              <a:rPr lang="es-ES"/>
              <a:t> </a:t>
            </a:r>
            <a:r>
              <a:rPr lang="es-ES" err="1"/>
              <a:t>request.method</a:t>
            </a:r>
            <a:r>
              <a:rPr lang="es-ES"/>
              <a:t> == 'POST':</a:t>
            </a:r>
          </a:p>
          <a:p>
            <a:r>
              <a:rPr lang="es-ES"/>
              <a:t>        </a:t>
            </a:r>
            <a:r>
              <a:rPr lang="es-ES" err="1"/>
              <a:t>task.datecompleted</a:t>
            </a:r>
            <a:r>
              <a:rPr lang="es-ES"/>
              <a:t> = </a:t>
            </a:r>
            <a:r>
              <a:rPr lang="es-ES" err="1"/>
              <a:t>timezone.now</a:t>
            </a:r>
            <a:r>
              <a:rPr lang="es-ES"/>
              <a:t>()</a:t>
            </a:r>
          </a:p>
          <a:p>
            <a:r>
              <a:rPr lang="es-ES"/>
              <a:t>        </a:t>
            </a:r>
            <a:r>
              <a:rPr lang="es-ES" err="1"/>
              <a:t>task.save</a:t>
            </a:r>
            <a:r>
              <a:rPr lang="es-ES"/>
              <a:t>()</a:t>
            </a:r>
          </a:p>
          <a:p>
            <a:r>
              <a:rPr lang="es-ES"/>
              <a:t>        </a:t>
            </a:r>
            <a:r>
              <a:rPr lang="es-ES" err="1"/>
              <a:t>return</a:t>
            </a:r>
            <a:r>
              <a:rPr lang="es-ES"/>
              <a:t> </a:t>
            </a:r>
            <a:r>
              <a:rPr lang="es-ES" err="1"/>
              <a:t>redirect</a:t>
            </a:r>
            <a:r>
              <a:rPr lang="es-ES"/>
              <a:t>('</a:t>
            </a:r>
            <a:r>
              <a:rPr lang="es-ES" err="1"/>
              <a:t>tasks</a:t>
            </a:r>
            <a:r>
              <a:rPr lang="es-ES"/>
              <a:t>')</a:t>
            </a:r>
          </a:p>
          <a:p>
            <a:endParaRPr lang="es-ES"/>
          </a:p>
          <a:p>
            <a:r>
              <a:rPr lang="es-ES" err="1"/>
              <a:t>def</a:t>
            </a:r>
            <a:r>
              <a:rPr lang="es-ES"/>
              <a:t> </a:t>
            </a:r>
            <a:r>
              <a:rPr lang="es-ES" err="1"/>
              <a:t>signout</a:t>
            </a:r>
            <a:r>
              <a:rPr lang="es-ES"/>
              <a:t>(</a:t>
            </a:r>
            <a:r>
              <a:rPr lang="es-ES" err="1"/>
              <a:t>request</a:t>
            </a:r>
            <a:r>
              <a:rPr lang="es-ES"/>
              <a:t>):</a:t>
            </a:r>
          </a:p>
          <a:p>
            <a:r>
              <a:rPr lang="es-ES"/>
              <a:t>    </a:t>
            </a:r>
            <a:r>
              <a:rPr lang="es-ES" err="1"/>
              <a:t>logout</a:t>
            </a:r>
            <a:r>
              <a:rPr lang="es-ES"/>
              <a:t>(</a:t>
            </a:r>
            <a:r>
              <a:rPr lang="es-ES" err="1"/>
              <a:t>request</a:t>
            </a:r>
            <a:r>
              <a:rPr lang="es-ES"/>
              <a:t>)</a:t>
            </a:r>
          </a:p>
          <a:p>
            <a:r>
              <a:rPr lang="es-ES"/>
              <a:t>    </a:t>
            </a:r>
            <a:r>
              <a:rPr lang="es-ES" err="1"/>
              <a:t>return</a:t>
            </a:r>
            <a:r>
              <a:rPr lang="es-ES"/>
              <a:t> </a:t>
            </a:r>
            <a:r>
              <a:rPr lang="es-ES" err="1"/>
              <a:t>redirect</a:t>
            </a:r>
            <a:r>
              <a:rPr lang="es-ES"/>
              <a:t>('home')</a:t>
            </a:r>
          </a:p>
          <a:p>
            <a:endParaRPr lang="es-ES"/>
          </a:p>
          <a:p>
            <a:r>
              <a:rPr lang="es-ES" err="1"/>
              <a:t>def</a:t>
            </a:r>
            <a:r>
              <a:rPr lang="es-ES"/>
              <a:t> </a:t>
            </a:r>
            <a:r>
              <a:rPr lang="es-ES" err="1"/>
              <a:t>signin</a:t>
            </a:r>
            <a:r>
              <a:rPr lang="es-ES"/>
              <a:t>(</a:t>
            </a:r>
            <a:r>
              <a:rPr lang="es-ES" err="1"/>
              <a:t>request</a:t>
            </a:r>
            <a:r>
              <a:rPr lang="es-ES"/>
              <a:t>):</a:t>
            </a:r>
          </a:p>
          <a:p>
            <a:r>
              <a:rPr lang="es-ES"/>
              <a:t>    </a:t>
            </a:r>
            <a:r>
              <a:rPr lang="es-ES" err="1"/>
              <a:t>if</a:t>
            </a:r>
            <a:r>
              <a:rPr lang="es-ES"/>
              <a:t> </a:t>
            </a:r>
            <a:r>
              <a:rPr lang="es-ES" err="1"/>
              <a:t>request.method</a:t>
            </a:r>
            <a:r>
              <a:rPr lang="es-ES"/>
              <a:t> == 'GET':</a:t>
            </a:r>
          </a:p>
          <a:p>
            <a:r>
              <a:rPr lang="es-ES"/>
              <a:t>        </a:t>
            </a:r>
            <a:r>
              <a:rPr lang="es-ES" err="1"/>
              <a:t>return</a:t>
            </a:r>
            <a:r>
              <a:rPr lang="es-ES"/>
              <a:t> render(</a:t>
            </a:r>
            <a:r>
              <a:rPr lang="es-ES" err="1"/>
              <a:t>request</a:t>
            </a:r>
            <a:r>
              <a:rPr lang="es-ES"/>
              <a:t>, 'signin.html', </a:t>
            </a:r>
          </a:p>
          <a:p>
            <a:r>
              <a:rPr lang="es-ES"/>
              <a:t>                  {'</a:t>
            </a:r>
            <a:r>
              <a:rPr lang="es-ES" err="1"/>
              <a:t>form</a:t>
            </a:r>
            <a:r>
              <a:rPr lang="es-ES"/>
              <a:t>': </a:t>
            </a:r>
            <a:r>
              <a:rPr lang="es-ES" err="1"/>
              <a:t>AuthenticationForm</a:t>
            </a:r>
            <a:r>
              <a:rPr lang="es-ES"/>
              <a:t>})</a:t>
            </a:r>
          </a:p>
          <a:p>
            <a:r>
              <a:rPr lang="es-ES"/>
              <a:t>    </a:t>
            </a:r>
            <a:r>
              <a:rPr lang="es-ES" err="1"/>
              <a:t>else</a:t>
            </a:r>
            <a:r>
              <a:rPr lang="es-ES"/>
              <a:t>:</a:t>
            </a:r>
          </a:p>
          <a:p>
            <a:r>
              <a:rPr lang="es-ES"/>
              <a:t>        </a:t>
            </a:r>
            <a:r>
              <a:rPr lang="es-ES" err="1"/>
              <a:t>user</a:t>
            </a:r>
            <a:r>
              <a:rPr lang="es-ES"/>
              <a:t> = </a:t>
            </a:r>
            <a:r>
              <a:rPr lang="es-ES" err="1"/>
              <a:t>authenticate</a:t>
            </a:r>
            <a:r>
              <a:rPr lang="es-ES"/>
              <a:t>(</a:t>
            </a:r>
            <a:r>
              <a:rPr lang="es-ES" err="1"/>
              <a:t>request</a:t>
            </a:r>
            <a:r>
              <a:rPr lang="es-ES"/>
              <a:t>, </a:t>
            </a:r>
            <a:r>
              <a:rPr lang="es-ES" err="1"/>
              <a:t>username</a:t>
            </a:r>
            <a:r>
              <a:rPr lang="es-ES"/>
              <a:t>=</a:t>
            </a:r>
            <a:r>
              <a:rPr lang="es-ES" err="1"/>
              <a:t>request.POST</a:t>
            </a:r>
            <a:r>
              <a:rPr lang="es-ES"/>
              <a:t>['</a:t>
            </a:r>
            <a:r>
              <a:rPr lang="es-ES" err="1"/>
              <a:t>username</a:t>
            </a:r>
            <a:r>
              <a:rPr lang="es-ES"/>
              <a:t>'],</a:t>
            </a:r>
          </a:p>
          <a:p>
            <a:r>
              <a:rPr lang="es-ES"/>
              <a:t>                      </a:t>
            </a:r>
            <a:r>
              <a:rPr lang="es-ES" err="1"/>
              <a:t>password</a:t>
            </a:r>
            <a:r>
              <a:rPr lang="es-ES"/>
              <a:t>=</a:t>
            </a:r>
            <a:r>
              <a:rPr lang="es-ES" err="1"/>
              <a:t>request.POST</a:t>
            </a:r>
            <a:r>
              <a:rPr lang="es-ES"/>
              <a:t>['</a:t>
            </a:r>
            <a:r>
              <a:rPr lang="es-ES" err="1"/>
              <a:t>password</a:t>
            </a:r>
            <a:r>
              <a:rPr lang="es-ES"/>
              <a:t>'])</a:t>
            </a:r>
          </a:p>
          <a:p>
            <a:r>
              <a:rPr lang="es-ES"/>
              <a:t>        </a:t>
            </a:r>
            <a:r>
              <a:rPr lang="es-ES" err="1"/>
              <a:t>if</a:t>
            </a:r>
            <a:r>
              <a:rPr lang="es-ES"/>
              <a:t> </a:t>
            </a:r>
            <a:r>
              <a:rPr lang="es-ES" err="1"/>
              <a:t>user</a:t>
            </a:r>
            <a:r>
              <a:rPr lang="es-ES"/>
              <a:t> </a:t>
            </a:r>
            <a:r>
              <a:rPr lang="es-ES" err="1"/>
              <a:t>is</a:t>
            </a:r>
            <a:r>
              <a:rPr lang="es-ES"/>
              <a:t> </a:t>
            </a:r>
            <a:r>
              <a:rPr lang="es-ES" err="1"/>
              <a:t>None</a:t>
            </a:r>
            <a:r>
              <a:rPr lang="es-ES"/>
              <a:t>:</a:t>
            </a:r>
          </a:p>
          <a:p>
            <a:r>
              <a:rPr lang="es-ES"/>
              <a:t>              </a:t>
            </a:r>
            <a:r>
              <a:rPr lang="es-ES" err="1"/>
              <a:t>return</a:t>
            </a:r>
            <a:r>
              <a:rPr lang="es-ES"/>
              <a:t> render(</a:t>
            </a:r>
            <a:r>
              <a:rPr lang="es-ES" err="1"/>
              <a:t>request</a:t>
            </a:r>
            <a:r>
              <a:rPr lang="es-ES"/>
              <a:t>, 'signin.html', {</a:t>
            </a:r>
          </a:p>
          <a:p>
            <a:r>
              <a:rPr lang="es-ES"/>
              <a:t>                  '</a:t>
            </a:r>
            <a:r>
              <a:rPr lang="es-ES" err="1"/>
              <a:t>form</a:t>
            </a:r>
            <a:r>
              <a:rPr lang="es-ES"/>
              <a:t>': </a:t>
            </a:r>
            <a:r>
              <a:rPr lang="es-ES" err="1"/>
              <a:t>AuthenticationForm</a:t>
            </a:r>
            <a:r>
              <a:rPr lang="es-ES"/>
              <a:t>,</a:t>
            </a:r>
          </a:p>
          <a:p>
            <a:r>
              <a:rPr lang="es-ES"/>
              <a:t>                  'error':'</a:t>
            </a:r>
            <a:r>
              <a:rPr lang="es-ES" err="1"/>
              <a:t>Username</a:t>
            </a:r>
            <a:r>
              <a:rPr lang="es-ES"/>
              <a:t> </a:t>
            </a:r>
            <a:r>
              <a:rPr lang="es-ES" err="1"/>
              <a:t>or</a:t>
            </a:r>
            <a:r>
              <a:rPr lang="es-ES"/>
              <a:t> </a:t>
            </a:r>
            <a:r>
              <a:rPr lang="es-ES" err="1"/>
              <a:t>password</a:t>
            </a:r>
            <a:r>
              <a:rPr lang="es-ES"/>
              <a:t> </a:t>
            </a:r>
            <a:r>
              <a:rPr lang="es-ES" err="1"/>
              <a:t>is</a:t>
            </a:r>
            <a:r>
              <a:rPr lang="es-ES"/>
              <a:t> </a:t>
            </a:r>
            <a:r>
              <a:rPr lang="es-ES" err="1"/>
              <a:t>incorrect</a:t>
            </a:r>
            <a:r>
              <a:rPr lang="es-ES"/>
              <a:t>'</a:t>
            </a:r>
          </a:p>
          <a:p>
            <a:r>
              <a:rPr lang="es-ES"/>
              <a:t>                  })</a:t>
            </a:r>
          </a:p>
          <a:p>
            <a:r>
              <a:rPr lang="es-ES"/>
              <a:t>        </a:t>
            </a:r>
            <a:r>
              <a:rPr lang="es-ES" err="1"/>
              <a:t>else</a:t>
            </a:r>
            <a:r>
              <a:rPr lang="es-ES"/>
              <a:t>:</a:t>
            </a:r>
          </a:p>
          <a:p>
            <a:r>
              <a:rPr lang="es-ES"/>
              <a:t>            </a:t>
            </a:r>
            <a:r>
              <a:rPr lang="es-ES" err="1"/>
              <a:t>login</a:t>
            </a:r>
            <a:r>
              <a:rPr lang="es-ES"/>
              <a:t>(</a:t>
            </a:r>
            <a:r>
              <a:rPr lang="es-ES" err="1"/>
              <a:t>request</a:t>
            </a:r>
            <a:r>
              <a:rPr lang="es-ES"/>
              <a:t>, </a:t>
            </a:r>
            <a:r>
              <a:rPr lang="es-ES" err="1"/>
              <a:t>user</a:t>
            </a:r>
            <a:r>
              <a:rPr lang="es-ES"/>
              <a:t>)</a:t>
            </a:r>
          </a:p>
          <a:p>
            <a:r>
              <a:rPr lang="es-ES"/>
              <a:t>            </a:t>
            </a:r>
            <a:r>
              <a:rPr lang="es-ES" err="1"/>
              <a:t>return</a:t>
            </a:r>
            <a:r>
              <a:rPr lang="es-ES"/>
              <a:t> </a:t>
            </a:r>
            <a:r>
              <a:rPr lang="es-ES" err="1"/>
              <a:t>redirect</a:t>
            </a:r>
            <a:r>
              <a:rPr lang="es-ES"/>
              <a:t>('</a:t>
            </a:r>
            <a:r>
              <a:rPr lang="es-ES" err="1"/>
              <a:t>tasks</a:t>
            </a:r>
            <a:r>
              <a:rPr lang="es-ES"/>
              <a:t>')</a:t>
            </a:r>
          </a:p>
          <a:p>
            <a:r>
              <a:rPr lang="es-ES"/>
              <a:t>    </a:t>
            </a:r>
          </a:p>
          <a:p>
            <a:endParaRPr lang="es-ES"/>
          </a:p>
          <a:p>
            <a:r>
              <a:rPr lang="es-ES"/>
              <a:t>--task_detail.html</a:t>
            </a:r>
          </a:p>
          <a:p>
            <a:r>
              <a:rPr lang="es-ES"/>
              <a:t>{% </a:t>
            </a:r>
            <a:r>
              <a:rPr lang="es-ES" err="1"/>
              <a:t>extends</a:t>
            </a:r>
            <a:r>
              <a:rPr lang="es-ES"/>
              <a:t> 'base.html' %}</a:t>
            </a:r>
          </a:p>
          <a:p>
            <a:r>
              <a:rPr lang="es-ES"/>
              <a:t>{% block </a:t>
            </a:r>
            <a:r>
              <a:rPr lang="es-ES" err="1"/>
              <a:t>content</a:t>
            </a:r>
            <a:r>
              <a:rPr lang="es-ES"/>
              <a:t> %}</a:t>
            </a:r>
          </a:p>
          <a:p>
            <a:r>
              <a:rPr lang="es-ES"/>
              <a:t>&lt;h1&gt;{{</a:t>
            </a:r>
            <a:r>
              <a:rPr lang="es-ES" err="1"/>
              <a:t>task.title</a:t>
            </a:r>
            <a:r>
              <a:rPr lang="es-ES"/>
              <a:t>}}&lt;/h1&gt;</a:t>
            </a:r>
          </a:p>
          <a:p>
            <a:r>
              <a:rPr lang="es-ES"/>
              <a:t>{{error}}</a:t>
            </a:r>
          </a:p>
          <a:p>
            <a:r>
              <a:rPr lang="es-ES"/>
              <a:t>&lt;</a:t>
            </a:r>
            <a:r>
              <a:rPr lang="es-ES" err="1"/>
              <a:t>form</a:t>
            </a:r>
            <a:r>
              <a:rPr lang="es-ES"/>
              <a:t> </a:t>
            </a:r>
            <a:r>
              <a:rPr lang="es-ES" err="1"/>
              <a:t>method</a:t>
            </a:r>
            <a:r>
              <a:rPr lang="es-ES"/>
              <a:t>="POST"&gt;</a:t>
            </a:r>
          </a:p>
          <a:p>
            <a:r>
              <a:rPr lang="es-ES"/>
              <a:t>    {% </a:t>
            </a:r>
            <a:r>
              <a:rPr lang="es-ES" err="1"/>
              <a:t>csrf_token</a:t>
            </a:r>
            <a:r>
              <a:rPr lang="es-ES"/>
              <a:t> %}</a:t>
            </a:r>
          </a:p>
          <a:p>
            <a:r>
              <a:rPr lang="es-ES"/>
              <a:t>    {{</a:t>
            </a:r>
            <a:r>
              <a:rPr lang="es-ES" err="1"/>
              <a:t>form.as_p</a:t>
            </a:r>
            <a:r>
              <a:rPr lang="es-ES"/>
              <a:t>}}</a:t>
            </a:r>
          </a:p>
          <a:p>
            <a:r>
              <a:rPr lang="es-ES"/>
              <a:t>    &lt;</a:t>
            </a:r>
            <a:r>
              <a:rPr lang="es-ES" err="1"/>
              <a:t>button</a:t>
            </a:r>
            <a:r>
              <a:rPr lang="es-ES"/>
              <a:t>&gt;</a:t>
            </a:r>
          </a:p>
          <a:p>
            <a:r>
              <a:rPr lang="es-ES"/>
              <a:t>        </a:t>
            </a:r>
            <a:r>
              <a:rPr lang="es-ES" err="1"/>
              <a:t>Update</a:t>
            </a:r>
            <a:endParaRPr lang="es-ES"/>
          </a:p>
          <a:p>
            <a:r>
              <a:rPr lang="es-ES"/>
              <a:t>    &lt;/</a:t>
            </a:r>
            <a:r>
              <a:rPr lang="es-ES" err="1"/>
              <a:t>button</a:t>
            </a:r>
            <a:r>
              <a:rPr lang="es-ES"/>
              <a:t>&gt;</a:t>
            </a:r>
          </a:p>
          <a:p>
            <a:r>
              <a:rPr lang="es-ES"/>
              <a:t>&lt;/</a:t>
            </a:r>
            <a:r>
              <a:rPr lang="es-ES" err="1"/>
              <a:t>form</a:t>
            </a:r>
            <a:r>
              <a:rPr lang="es-ES"/>
              <a:t>&gt;</a:t>
            </a:r>
          </a:p>
          <a:p>
            <a:r>
              <a:rPr lang="es-ES"/>
              <a:t>&lt;</a:t>
            </a:r>
            <a:r>
              <a:rPr lang="es-ES" err="1"/>
              <a:t>form</a:t>
            </a:r>
            <a:r>
              <a:rPr lang="es-ES"/>
              <a:t> </a:t>
            </a:r>
            <a:r>
              <a:rPr lang="es-ES" err="1"/>
              <a:t>action</a:t>
            </a:r>
            <a:r>
              <a:rPr lang="es-ES"/>
              <a:t>="{% </a:t>
            </a:r>
            <a:r>
              <a:rPr lang="es-ES" err="1"/>
              <a:t>url</a:t>
            </a:r>
            <a:r>
              <a:rPr lang="es-ES"/>
              <a:t> '</a:t>
            </a:r>
            <a:r>
              <a:rPr lang="es-ES" err="1"/>
              <a:t>complete_task</a:t>
            </a:r>
            <a:r>
              <a:rPr lang="es-ES"/>
              <a:t>' </a:t>
            </a:r>
            <a:r>
              <a:rPr lang="es-ES" err="1"/>
              <a:t>task.id</a:t>
            </a:r>
            <a:r>
              <a:rPr lang="es-ES"/>
              <a:t> %}" </a:t>
            </a:r>
            <a:r>
              <a:rPr lang="es-ES" err="1"/>
              <a:t>method</a:t>
            </a:r>
            <a:r>
              <a:rPr lang="es-ES"/>
              <a:t>="POST"&gt;</a:t>
            </a:r>
          </a:p>
          <a:p>
            <a:r>
              <a:rPr lang="es-ES"/>
              <a:t>    {% </a:t>
            </a:r>
            <a:r>
              <a:rPr lang="es-ES" err="1"/>
              <a:t>csrf_token</a:t>
            </a:r>
            <a:r>
              <a:rPr lang="es-ES"/>
              <a:t> %}</a:t>
            </a:r>
          </a:p>
          <a:p>
            <a:r>
              <a:rPr lang="es-ES"/>
              <a:t>    &lt;</a:t>
            </a:r>
            <a:r>
              <a:rPr lang="es-ES" err="1"/>
              <a:t>button</a:t>
            </a:r>
            <a:r>
              <a:rPr lang="es-ES"/>
              <a:t>&gt;</a:t>
            </a:r>
          </a:p>
          <a:p>
            <a:r>
              <a:rPr lang="es-ES"/>
              <a:t>        Complete</a:t>
            </a:r>
          </a:p>
          <a:p>
            <a:r>
              <a:rPr lang="es-ES"/>
              <a:t>    &lt;/</a:t>
            </a:r>
            <a:r>
              <a:rPr lang="es-ES" err="1"/>
              <a:t>button</a:t>
            </a:r>
            <a:r>
              <a:rPr lang="es-ES"/>
              <a:t>&gt;</a:t>
            </a:r>
          </a:p>
          <a:p>
            <a:r>
              <a:rPr lang="es-ES"/>
              <a:t>&lt;/</a:t>
            </a:r>
            <a:r>
              <a:rPr lang="es-ES" err="1"/>
              <a:t>form</a:t>
            </a:r>
            <a:r>
              <a:rPr lang="es-ES"/>
              <a:t>&gt;</a:t>
            </a:r>
          </a:p>
          <a:p>
            <a:r>
              <a:rPr lang="es-ES"/>
              <a:t>{% </a:t>
            </a:r>
            <a:r>
              <a:rPr lang="es-ES" err="1"/>
              <a:t>endblock</a:t>
            </a:r>
            <a:r>
              <a:rPr lang="es-ES"/>
              <a:t> %}</a:t>
            </a:r>
          </a:p>
          <a:p>
            <a:endParaRPr lang="es-ES"/>
          </a:p>
          <a:p>
            <a:endParaRPr lang="es-ES"/>
          </a:p>
          <a:p>
            <a:r>
              <a:rPr lang="es-ES"/>
              <a:t>--tasks.html</a:t>
            </a:r>
          </a:p>
          <a:p>
            <a:r>
              <a:rPr lang="es-ES"/>
              <a:t>{% </a:t>
            </a:r>
            <a:r>
              <a:rPr lang="es-ES" err="1"/>
              <a:t>extends</a:t>
            </a:r>
            <a:r>
              <a:rPr lang="es-ES"/>
              <a:t> 'base.html' %}</a:t>
            </a:r>
          </a:p>
          <a:p>
            <a:r>
              <a:rPr lang="es-ES"/>
              <a:t>{% block </a:t>
            </a:r>
            <a:r>
              <a:rPr lang="es-ES" err="1"/>
              <a:t>content</a:t>
            </a:r>
            <a:r>
              <a:rPr lang="es-ES"/>
              <a:t> %}</a:t>
            </a:r>
          </a:p>
          <a:p>
            <a:r>
              <a:rPr lang="es-ES"/>
              <a:t>&lt;h1&gt;Tareas Pendientes&lt;/h1&gt;</a:t>
            </a:r>
          </a:p>
          <a:p>
            <a:endParaRPr lang="es-ES"/>
          </a:p>
          <a:p>
            <a:r>
              <a:rPr lang="es-ES"/>
              <a:t>&lt;</a:t>
            </a:r>
            <a:r>
              <a:rPr lang="es-ES" err="1"/>
              <a:t>ul</a:t>
            </a:r>
            <a:r>
              <a:rPr lang="es-ES"/>
              <a:t>&gt;</a:t>
            </a:r>
          </a:p>
          <a:p>
            <a:r>
              <a:rPr lang="es-ES"/>
              <a:t>    {% </a:t>
            </a:r>
            <a:r>
              <a:rPr lang="es-ES" err="1"/>
              <a:t>for</a:t>
            </a:r>
            <a:r>
              <a:rPr lang="es-ES"/>
              <a:t> </a:t>
            </a:r>
            <a:r>
              <a:rPr lang="es-ES" err="1"/>
              <a:t>task</a:t>
            </a:r>
            <a:r>
              <a:rPr lang="es-ES"/>
              <a:t> in </a:t>
            </a:r>
            <a:r>
              <a:rPr lang="es-ES" err="1"/>
              <a:t>tasks</a:t>
            </a:r>
            <a:r>
              <a:rPr lang="es-ES"/>
              <a:t> %}</a:t>
            </a:r>
          </a:p>
          <a:p>
            <a:r>
              <a:rPr lang="es-ES"/>
              <a:t>        &lt;a </a:t>
            </a:r>
            <a:r>
              <a:rPr lang="es-ES" err="1"/>
              <a:t>href</a:t>
            </a:r>
            <a:r>
              <a:rPr lang="es-ES"/>
              <a:t>="{% </a:t>
            </a:r>
            <a:r>
              <a:rPr lang="es-ES" err="1"/>
              <a:t>url</a:t>
            </a:r>
            <a:r>
              <a:rPr lang="es-ES"/>
              <a:t> '</a:t>
            </a:r>
            <a:r>
              <a:rPr lang="es-ES" err="1"/>
              <a:t>task_detail</a:t>
            </a:r>
            <a:r>
              <a:rPr lang="es-ES"/>
              <a:t>' </a:t>
            </a:r>
            <a:r>
              <a:rPr lang="es-ES" err="1"/>
              <a:t>task.id</a:t>
            </a:r>
            <a:r>
              <a:rPr lang="es-ES"/>
              <a:t> %}"&gt;</a:t>
            </a:r>
          </a:p>
          <a:p>
            <a:r>
              <a:rPr lang="es-ES"/>
              <a:t>            &lt;</a:t>
            </a:r>
            <a:r>
              <a:rPr lang="es-ES" err="1"/>
              <a:t>li</a:t>
            </a:r>
            <a:r>
              <a:rPr lang="es-ES"/>
              <a:t>&gt;</a:t>
            </a:r>
          </a:p>
          <a:p>
            <a:r>
              <a:rPr lang="es-ES"/>
              <a:t>                {% </a:t>
            </a:r>
            <a:r>
              <a:rPr lang="es-ES" err="1"/>
              <a:t>if</a:t>
            </a:r>
            <a:r>
              <a:rPr lang="es-ES"/>
              <a:t> </a:t>
            </a:r>
            <a:r>
              <a:rPr lang="es-ES" err="1"/>
              <a:t>task.important</a:t>
            </a:r>
            <a:r>
              <a:rPr lang="es-ES"/>
              <a:t> %}</a:t>
            </a:r>
          </a:p>
          <a:p>
            <a:r>
              <a:rPr lang="es-ES"/>
              <a:t>                    &lt;</a:t>
            </a:r>
            <a:r>
              <a:rPr lang="es-ES" err="1"/>
              <a:t>strong</a:t>
            </a:r>
            <a:r>
              <a:rPr lang="es-ES"/>
              <a:t>&gt;{{</a:t>
            </a:r>
            <a:r>
              <a:rPr lang="es-ES" err="1"/>
              <a:t>task.title</a:t>
            </a:r>
            <a:r>
              <a:rPr lang="es-ES"/>
              <a:t>}}&lt;/</a:t>
            </a:r>
            <a:r>
              <a:rPr lang="es-ES" err="1"/>
              <a:t>strong</a:t>
            </a:r>
            <a:r>
              <a:rPr lang="es-ES"/>
              <a:t>&gt;</a:t>
            </a:r>
          </a:p>
          <a:p>
            <a:r>
              <a:rPr lang="es-ES"/>
              <a:t>                {% </a:t>
            </a:r>
            <a:r>
              <a:rPr lang="es-ES" err="1"/>
              <a:t>else</a:t>
            </a:r>
            <a:r>
              <a:rPr lang="es-ES"/>
              <a:t> %}</a:t>
            </a:r>
          </a:p>
          <a:p>
            <a:r>
              <a:rPr lang="es-ES"/>
              <a:t>                    {{</a:t>
            </a:r>
            <a:r>
              <a:rPr lang="es-ES" err="1"/>
              <a:t>task.tile</a:t>
            </a:r>
            <a:r>
              <a:rPr lang="es-ES"/>
              <a:t>}}</a:t>
            </a:r>
          </a:p>
          <a:p>
            <a:r>
              <a:rPr lang="es-ES"/>
              <a:t>                {% </a:t>
            </a:r>
            <a:r>
              <a:rPr lang="es-ES" err="1"/>
              <a:t>endif</a:t>
            </a:r>
            <a:r>
              <a:rPr lang="es-ES"/>
              <a:t> %}</a:t>
            </a:r>
          </a:p>
          <a:p>
            <a:r>
              <a:rPr lang="es-ES"/>
              <a:t>                &lt;p&gt;{{</a:t>
            </a:r>
            <a:r>
              <a:rPr lang="es-ES" err="1"/>
              <a:t>task.description</a:t>
            </a:r>
            <a:r>
              <a:rPr lang="es-ES"/>
              <a:t>}}&lt;/p&gt;</a:t>
            </a:r>
          </a:p>
          <a:p>
            <a:r>
              <a:rPr lang="es-ES"/>
              <a:t>                &lt;p&gt;{{</a:t>
            </a:r>
            <a:r>
              <a:rPr lang="es-ES" err="1"/>
              <a:t>task.user.username</a:t>
            </a:r>
            <a:r>
              <a:rPr lang="es-ES"/>
              <a:t>}}&lt;/p&gt;</a:t>
            </a:r>
          </a:p>
          <a:p>
            <a:r>
              <a:rPr lang="es-ES"/>
              <a:t>                &lt;p&gt;{{</a:t>
            </a:r>
            <a:r>
              <a:rPr lang="es-ES" err="1"/>
              <a:t>task.important</a:t>
            </a:r>
            <a:r>
              <a:rPr lang="es-ES"/>
              <a:t>}}&lt;/p&gt;</a:t>
            </a:r>
          </a:p>
          <a:p>
            <a:r>
              <a:rPr lang="es-ES"/>
              <a:t>            &lt;/</a:t>
            </a:r>
            <a:r>
              <a:rPr lang="es-ES" err="1"/>
              <a:t>li</a:t>
            </a:r>
            <a:r>
              <a:rPr lang="es-ES"/>
              <a:t>&gt;</a:t>
            </a:r>
          </a:p>
          <a:p>
            <a:r>
              <a:rPr lang="es-ES"/>
              <a:t>        &lt;/a&gt;</a:t>
            </a:r>
          </a:p>
          <a:p>
            <a:r>
              <a:rPr lang="es-ES"/>
              <a:t>    {% </a:t>
            </a:r>
            <a:r>
              <a:rPr lang="es-ES" err="1"/>
              <a:t>endfor</a:t>
            </a:r>
            <a:r>
              <a:rPr lang="es-ES"/>
              <a:t> %}</a:t>
            </a:r>
          </a:p>
          <a:p>
            <a:r>
              <a:rPr lang="es-ES"/>
              <a:t>&lt;/</a:t>
            </a:r>
            <a:r>
              <a:rPr lang="es-ES" err="1"/>
              <a:t>ul</a:t>
            </a:r>
            <a:r>
              <a:rPr lang="es-ES"/>
              <a:t>&gt;</a:t>
            </a:r>
          </a:p>
          <a:p>
            <a:r>
              <a:rPr lang="es-ES"/>
              <a:t>{% </a:t>
            </a:r>
            <a:r>
              <a:rPr lang="es-ES" err="1"/>
              <a:t>endblock</a:t>
            </a:r>
            <a:r>
              <a:rPr lang="es-ES"/>
              <a:t> %}</a:t>
            </a:r>
          </a:p>
          <a:p>
            <a:endParaRPr lang="es-ES"/>
          </a:p>
          <a:p>
            <a:r>
              <a:rPr lang="es-ES"/>
              <a:t>--urls.py</a:t>
            </a:r>
          </a:p>
          <a:p>
            <a:r>
              <a:rPr lang="es-ES"/>
              <a:t>"""</a:t>
            </a:r>
          </a:p>
          <a:p>
            <a:r>
              <a:rPr lang="es-ES"/>
              <a:t>URL </a:t>
            </a:r>
            <a:r>
              <a:rPr lang="es-ES" err="1"/>
              <a:t>configuration</a:t>
            </a:r>
            <a:r>
              <a:rPr lang="es-ES"/>
              <a:t> </a:t>
            </a:r>
            <a:r>
              <a:rPr lang="es-ES" err="1"/>
              <a:t>for</a:t>
            </a:r>
            <a:r>
              <a:rPr lang="es-ES"/>
              <a:t> </a:t>
            </a:r>
            <a:r>
              <a:rPr lang="es-ES" err="1"/>
              <a:t>djangocrud</a:t>
            </a:r>
            <a:r>
              <a:rPr lang="es-ES"/>
              <a:t> </a:t>
            </a:r>
            <a:r>
              <a:rPr lang="es-ES" err="1"/>
              <a:t>project</a:t>
            </a:r>
            <a:r>
              <a:rPr lang="es-ES"/>
              <a:t>.</a:t>
            </a:r>
          </a:p>
          <a:p>
            <a:endParaRPr lang="es-ES"/>
          </a:p>
          <a:p>
            <a:r>
              <a:rPr lang="es-ES" err="1"/>
              <a:t>The</a:t>
            </a:r>
            <a:r>
              <a:rPr lang="es-ES"/>
              <a:t> `</a:t>
            </a:r>
            <a:r>
              <a:rPr lang="es-ES" err="1"/>
              <a:t>urlpatterns</a:t>
            </a:r>
            <a:r>
              <a:rPr lang="es-ES"/>
              <a:t>` </a:t>
            </a:r>
            <a:r>
              <a:rPr lang="es-ES" err="1"/>
              <a:t>list</a:t>
            </a:r>
            <a:r>
              <a:rPr lang="es-ES"/>
              <a:t> </a:t>
            </a:r>
            <a:r>
              <a:rPr lang="es-ES" err="1"/>
              <a:t>routes</a:t>
            </a:r>
            <a:r>
              <a:rPr lang="es-ES"/>
              <a:t> </a:t>
            </a:r>
            <a:r>
              <a:rPr lang="es-ES" err="1"/>
              <a:t>URLs</a:t>
            </a:r>
            <a:r>
              <a:rPr lang="es-ES"/>
              <a:t> </a:t>
            </a:r>
            <a:r>
              <a:rPr lang="es-ES" err="1"/>
              <a:t>to</a:t>
            </a:r>
            <a:r>
              <a:rPr lang="es-ES"/>
              <a:t> </a:t>
            </a:r>
            <a:r>
              <a:rPr lang="es-ES" err="1"/>
              <a:t>views</a:t>
            </a:r>
            <a:r>
              <a:rPr lang="es-ES"/>
              <a:t>. </a:t>
            </a:r>
            <a:r>
              <a:rPr lang="es-ES" err="1"/>
              <a:t>For</a:t>
            </a:r>
            <a:r>
              <a:rPr lang="es-ES"/>
              <a:t> more </a:t>
            </a:r>
            <a:r>
              <a:rPr lang="es-ES" err="1"/>
              <a:t>information</a:t>
            </a:r>
            <a:r>
              <a:rPr lang="es-ES"/>
              <a:t> </a:t>
            </a:r>
            <a:r>
              <a:rPr lang="es-ES" err="1"/>
              <a:t>please</a:t>
            </a:r>
            <a:r>
              <a:rPr lang="es-ES"/>
              <a:t> </a:t>
            </a:r>
            <a:r>
              <a:rPr lang="es-ES" err="1"/>
              <a:t>see</a:t>
            </a:r>
            <a:r>
              <a:rPr lang="es-ES"/>
              <a:t>:</a:t>
            </a:r>
          </a:p>
          <a:p>
            <a:r>
              <a:rPr lang="es-ES"/>
              <a:t>    https://docs.djangoproject.com/en/4.2/topics/http/urls/</a:t>
            </a:r>
          </a:p>
          <a:p>
            <a:r>
              <a:rPr lang="es-ES" err="1"/>
              <a:t>Examples</a:t>
            </a:r>
            <a:r>
              <a:rPr lang="es-ES"/>
              <a:t>:</a:t>
            </a:r>
          </a:p>
          <a:p>
            <a:r>
              <a:rPr lang="es-ES" err="1"/>
              <a:t>Function</a:t>
            </a:r>
            <a:r>
              <a:rPr lang="es-ES"/>
              <a:t> </a:t>
            </a:r>
            <a:r>
              <a:rPr lang="es-ES" err="1"/>
              <a:t>views</a:t>
            </a:r>
            <a:endParaRPr lang="es-ES"/>
          </a:p>
          <a:p>
            <a:r>
              <a:rPr lang="es-ES"/>
              <a:t>    1. </a:t>
            </a:r>
            <a:r>
              <a:rPr lang="es-ES" err="1"/>
              <a:t>Add</a:t>
            </a:r>
            <a:r>
              <a:rPr lang="es-ES"/>
              <a:t> </a:t>
            </a:r>
            <a:r>
              <a:rPr lang="es-ES" err="1"/>
              <a:t>an</a:t>
            </a:r>
            <a:r>
              <a:rPr lang="es-ES"/>
              <a:t> </a:t>
            </a:r>
            <a:r>
              <a:rPr lang="es-ES" err="1"/>
              <a:t>import</a:t>
            </a:r>
            <a:r>
              <a:rPr lang="es-ES"/>
              <a:t>:  </a:t>
            </a:r>
            <a:r>
              <a:rPr lang="es-ES" err="1"/>
              <a:t>from</a:t>
            </a:r>
            <a:r>
              <a:rPr lang="es-ES"/>
              <a:t> </a:t>
            </a:r>
            <a:r>
              <a:rPr lang="es-ES" err="1"/>
              <a:t>my_app</a:t>
            </a:r>
            <a:r>
              <a:rPr lang="es-ES"/>
              <a:t> </a:t>
            </a:r>
            <a:r>
              <a:rPr lang="es-ES" err="1"/>
              <a:t>import</a:t>
            </a:r>
            <a:r>
              <a:rPr lang="es-ES"/>
              <a:t> </a:t>
            </a:r>
            <a:r>
              <a:rPr lang="es-ES" err="1"/>
              <a:t>views</a:t>
            </a:r>
            <a:endParaRPr lang="es-ES"/>
          </a:p>
          <a:p>
            <a:r>
              <a:rPr lang="es-ES"/>
              <a:t>    2. </a:t>
            </a:r>
            <a:r>
              <a:rPr lang="es-ES" err="1"/>
              <a:t>Add</a:t>
            </a:r>
            <a:r>
              <a:rPr lang="es-ES"/>
              <a:t> a URL </a:t>
            </a:r>
            <a:r>
              <a:rPr lang="es-ES" err="1"/>
              <a:t>to</a:t>
            </a:r>
            <a:r>
              <a:rPr lang="es-ES"/>
              <a:t> </a:t>
            </a:r>
            <a:r>
              <a:rPr lang="es-ES" err="1"/>
              <a:t>urlpatterns</a:t>
            </a:r>
            <a:r>
              <a:rPr lang="es-ES"/>
              <a:t>:  </a:t>
            </a:r>
            <a:r>
              <a:rPr lang="es-ES" err="1"/>
              <a:t>path</a:t>
            </a:r>
            <a:r>
              <a:rPr lang="es-ES"/>
              <a:t>('', </a:t>
            </a:r>
            <a:r>
              <a:rPr lang="es-ES" err="1"/>
              <a:t>views.home</a:t>
            </a:r>
            <a:r>
              <a:rPr lang="es-ES"/>
              <a:t>, </a:t>
            </a:r>
            <a:r>
              <a:rPr lang="es-ES" err="1"/>
              <a:t>name</a:t>
            </a:r>
            <a:r>
              <a:rPr lang="es-ES"/>
              <a:t>='home')</a:t>
            </a:r>
          </a:p>
          <a:p>
            <a:r>
              <a:rPr lang="es-ES" err="1"/>
              <a:t>Class-based</a:t>
            </a:r>
            <a:r>
              <a:rPr lang="es-ES"/>
              <a:t> </a:t>
            </a:r>
            <a:r>
              <a:rPr lang="es-ES" err="1"/>
              <a:t>views</a:t>
            </a:r>
            <a:endParaRPr lang="es-ES"/>
          </a:p>
          <a:p>
            <a:r>
              <a:rPr lang="es-ES"/>
              <a:t>    1. </a:t>
            </a:r>
            <a:r>
              <a:rPr lang="es-ES" err="1"/>
              <a:t>Add</a:t>
            </a:r>
            <a:r>
              <a:rPr lang="es-ES"/>
              <a:t> </a:t>
            </a:r>
            <a:r>
              <a:rPr lang="es-ES" err="1"/>
              <a:t>an</a:t>
            </a:r>
            <a:r>
              <a:rPr lang="es-ES"/>
              <a:t> </a:t>
            </a:r>
            <a:r>
              <a:rPr lang="es-ES" err="1"/>
              <a:t>import</a:t>
            </a:r>
            <a:r>
              <a:rPr lang="es-ES"/>
              <a:t>:  </a:t>
            </a:r>
            <a:r>
              <a:rPr lang="es-ES" err="1"/>
              <a:t>from</a:t>
            </a:r>
            <a:r>
              <a:rPr lang="es-ES"/>
              <a:t> </a:t>
            </a:r>
            <a:r>
              <a:rPr lang="es-ES" err="1"/>
              <a:t>other_app.views</a:t>
            </a:r>
            <a:r>
              <a:rPr lang="es-ES"/>
              <a:t> </a:t>
            </a:r>
            <a:r>
              <a:rPr lang="es-ES" err="1"/>
              <a:t>import</a:t>
            </a:r>
            <a:r>
              <a:rPr lang="es-ES"/>
              <a:t> Home</a:t>
            </a:r>
          </a:p>
          <a:p>
            <a:r>
              <a:rPr lang="es-ES"/>
              <a:t>    2. </a:t>
            </a:r>
            <a:r>
              <a:rPr lang="es-ES" err="1"/>
              <a:t>Add</a:t>
            </a:r>
            <a:r>
              <a:rPr lang="es-ES"/>
              <a:t> a URL </a:t>
            </a:r>
            <a:r>
              <a:rPr lang="es-ES" err="1"/>
              <a:t>to</a:t>
            </a:r>
            <a:r>
              <a:rPr lang="es-ES"/>
              <a:t> </a:t>
            </a:r>
            <a:r>
              <a:rPr lang="es-ES" err="1"/>
              <a:t>urlpatterns</a:t>
            </a:r>
            <a:r>
              <a:rPr lang="es-ES"/>
              <a:t>:  </a:t>
            </a:r>
            <a:r>
              <a:rPr lang="es-ES" err="1"/>
              <a:t>path</a:t>
            </a:r>
            <a:r>
              <a:rPr lang="es-ES"/>
              <a:t>('', </a:t>
            </a:r>
            <a:r>
              <a:rPr lang="es-ES" err="1"/>
              <a:t>Home.as_view</a:t>
            </a:r>
            <a:r>
              <a:rPr lang="es-ES"/>
              <a:t>(), </a:t>
            </a:r>
            <a:r>
              <a:rPr lang="es-ES" err="1"/>
              <a:t>name</a:t>
            </a:r>
            <a:r>
              <a:rPr lang="es-ES"/>
              <a:t>='home')</a:t>
            </a:r>
          </a:p>
          <a:p>
            <a:r>
              <a:rPr lang="es-ES" err="1"/>
              <a:t>Including</a:t>
            </a:r>
            <a:r>
              <a:rPr lang="es-ES"/>
              <a:t> </a:t>
            </a:r>
            <a:r>
              <a:rPr lang="es-ES" err="1"/>
              <a:t>another</a:t>
            </a:r>
            <a:r>
              <a:rPr lang="es-ES"/>
              <a:t> </a:t>
            </a:r>
            <a:r>
              <a:rPr lang="es-ES" err="1"/>
              <a:t>URLconf</a:t>
            </a:r>
            <a:endParaRPr lang="es-ES"/>
          </a:p>
          <a:p>
            <a:r>
              <a:rPr lang="es-ES"/>
              <a:t>    1. </a:t>
            </a:r>
            <a:r>
              <a:rPr lang="es-ES" err="1"/>
              <a:t>Import</a:t>
            </a:r>
            <a:r>
              <a:rPr lang="es-ES"/>
              <a:t> </a:t>
            </a:r>
            <a:r>
              <a:rPr lang="es-ES" err="1"/>
              <a:t>the</a:t>
            </a:r>
            <a:r>
              <a:rPr lang="es-ES"/>
              <a:t> </a:t>
            </a:r>
            <a:r>
              <a:rPr lang="es-ES" err="1"/>
              <a:t>include</a:t>
            </a:r>
            <a:r>
              <a:rPr lang="es-ES"/>
              <a:t>() </a:t>
            </a:r>
            <a:r>
              <a:rPr lang="es-ES" err="1"/>
              <a:t>function</a:t>
            </a:r>
            <a:r>
              <a:rPr lang="es-ES"/>
              <a:t>: </a:t>
            </a:r>
            <a:r>
              <a:rPr lang="es-ES" err="1"/>
              <a:t>from</a:t>
            </a:r>
            <a:r>
              <a:rPr lang="es-ES"/>
              <a:t> </a:t>
            </a:r>
            <a:r>
              <a:rPr lang="es-ES" err="1"/>
              <a:t>django.urls</a:t>
            </a:r>
            <a:r>
              <a:rPr lang="es-ES"/>
              <a:t> </a:t>
            </a:r>
            <a:r>
              <a:rPr lang="es-ES" err="1"/>
              <a:t>import</a:t>
            </a:r>
            <a:r>
              <a:rPr lang="es-ES"/>
              <a:t> </a:t>
            </a:r>
            <a:r>
              <a:rPr lang="es-ES" err="1"/>
              <a:t>include</a:t>
            </a:r>
            <a:r>
              <a:rPr lang="es-ES"/>
              <a:t>, </a:t>
            </a:r>
            <a:r>
              <a:rPr lang="es-ES" err="1"/>
              <a:t>path</a:t>
            </a:r>
            <a:endParaRPr lang="es-ES"/>
          </a:p>
          <a:p>
            <a:r>
              <a:rPr lang="es-ES"/>
              <a:t>    2. </a:t>
            </a:r>
            <a:r>
              <a:rPr lang="es-ES" err="1"/>
              <a:t>Add</a:t>
            </a:r>
            <a:r>
              <a:rPr lang="es-ES"/>
              <a:t> a URL </a:t>
            </a:r>
            <a:r>
              <a:rPr lang="es-ES" err="1"/>
              <a:t>to</a:t>
            </a:r>
            <a:r>
              <a:rPr lang="es-ES"/>
              <a:t> </a:t>
            </a:r>
            <a:r>
              <a:rPr lang="es-ES" err="1"/>
              <a:t>urlpatterns</a:t>
            </a:r>
            <a:r>
              <a:rPr lang="es-ES"/>
              <a:t>:  </a:t>
            </a:r>
            <a:r>
              <a:rPr lang="es-ES" err="1"/>
              <a:t>path</a:t>
            </a:r>
            <a:r>
              <a:rPr lang="es-ES"/>
              <a:t>('blog/', </a:t>
            </a:r>
            <a:r>
              <a:rPr lang="es-ES" err="1"/>
              <a:t>include</a:t>
            </a:r>
            <a:r>
              <a:rPr lang="es-ES"/>
              <a:t>('</a:t>
            </a:r>
            <a:r>
              <a:rPr lang="es-ES" err="1"/>
              <a:t>blog.urls</a:t>
            </a:r>
            <a:r>
              <a:rPr lang="es-ES"/>
              <a:t>'))</a:t>
            </a:r>
          </a:p>
          <a:p>
            <a:r>
              <a:rPr lang="es-ES"/>
              <a:t>"""</a:t>
            </a:r>
          </a:p>
          <a:p>
            <a:r>
              <a:rPr lang="es-ES" err="1"/>
              <a:t>from</a:t>
            </a:r>
            <a:r>
              <a:rPr lang="es-ES"/>
              <a:t> </a:t>
            </a:r>
            <a:r>
              <a:rPr lang="es-ES" err="1"/>
              <a:t>django.contrib</a:t>
            </a:r>
            <a:r>
              <a:rPr lang="es-ES"/>
              <a:t> </a:t>
            </a:r>
            <a:r>
              <a:rPr lang="es-ES" err="1"/>
              <a:t>import</a:t>
            </a:r>
            <a:r>
              <a:rPr lang="es-ES"/>
              <a:t> </a:t>
            </a:r>
            <a:r>
              <a:rPr lang="es-ES" err="1"/>
              <a:t>admin</a:t>
            </a:r>
            <a:endParaRPr lang="es-ES"/>
          </a:p>
          <a:p>
            <a:r>
              <a:rPr lang="es-ES" err="1"/>
              <a:t>from</a:t>
            </a:r>
            <a:r>
              <a:rPr lang="es-ES"/>
              <a:t> </a:t>
            </a:r>
            <a:r>
              <a:rPr lang="es-ES" err="1"/>
              <a:t>django.urls</a:t>
            </a:r>
            <a:r>
              <a:rPr lang="es-ES"/>
              <a:t> </a:t>
            </a:r>
            <a:r>
              <a:rPr lang="es-ES" err="1"/>
              <a:t>import</a:t>
            </a:r>
            <a:r>
              <a:rPr lang="es-ES"/>
              <a:t> </a:t>
            </a:r>
            <a:r>
              <a:rPr lang="es-ES" err="1"/>
              <a:t>path</a:t>
            </a:r>
            <a:endParaRPr lang="es-ES"/>
          </a:p>
          <a:p>
            <a:r>
              <a:rPr lang="es-ES" err="1"/>
              <a:t>from</a:t>
            </a:r>
            <a:r>
              <a:rPr lang="es-ES"/>
              <a:t> </a:t>
            </a:r>
            <a:r>
              <a:rPr lang="es-ES" err="1"/>
              <a:t>tasks</a:t>
            </a:r>
            <a:r>
              <a:rPr lang="es-ES"/>
              <a:t> </a:t>
            </a:r>
            <a:r>
              <a:rPr lang="es-ES" err="1"/>
              <a:t>import</a:t>
            </a:r>
            <a:r>
              <a:rPr lang="es-ES"/>
              <a:t> </a:t>
            </a:r>
            <a:r>
              <a:rPr lang="es-ES" err="1"/>
              <a:t>views</a:t>
            </a:r>
            <a:endParaRPr lang="es-ES"/>
          </a:p>
          <a:p>
            <a:endParaRPr lang="es-ES"/>
          </a:p>
          <a:p>
            <a:r>
              <a:rPr lang="es-ES" err="1"/>
              <a:t>urlpatterns</a:t>
            </a:r>
            <a:r>
              <a:rPr lang="es-ES"/>
              <a:t> = [</a:t>
            </a:r>
          </a:p>
          <a:p>
            <a:r>
              <a:rPr lang="es-ES"/>
              <a:t>    </a:t>
            </a:r>
            <a:r>
              <a:rPr lang="es-ES" err="1"/>
              <a:t>path</a:t>
            </a:r>
            <a:r>
              <a:rPr lang="es-ES"/>
              <a:t>('</a:t>
            </a:r>
            <a:r>
              <a:rPr lang="es-ES" err="1"/>
              <a:t>admin</a:t>
            </a:r>
            <a:r>
              <a:rPr lang="es-ES"/>
              <a:t>/', </a:t>
            </a:r>
            <a:r>
              <a:rPr lang="es-ES" err="1"/>
              <a:t>admin.site.urls</a:t>
            </a:r>
            <a:r>
              <a:rPr lang="es-ES"/>
              <a:t>),</a:t>
            </a:r>
          </a:p>
          <a:p>
            <a:r>
              <a:rPr lang="es-ES"/>
              <a:t>    </a:t>
            </a:r>
            <a:r>
              <a:rPr lang="es-ES" err="1"/>
              <a:t>path</a:t>
            </a:r>
            <a:r>
              <a:rPr lang="es-ES"/>
              <a:t>('',</a:t>
            </a:r>
            <a:r>
              <a:rPr lang="es-ES" err="1"/>
              <a:t>views.home</a:t>
            </a:r>
            <a:r>
              <a:rPr lang="es-ES"/>
              <a:t>, </a:t>
            </a:r>
            <a:r>
              <a:rPr lang="es-ES" err="1"/>
              <a:t>name</a:t>
            </a:r>
            <a:r>
              <a:rPr lang="es-ES"/>
              <a:t>='home'),</a:t>
            </a:r>
          </a:p>
          <a:p>
            <a:r>
              <a:rPr lang="es-ES"/>
              <a:t>    </a:t>
            </a:r>
            <a:r>
              <a:rPr lang="es-ES" err="1"/>
              <a:t>path</a:t>
            </a:r>
            <a:r>
              <a:rPr lang="es-ES"/>
              <a:t>('</a:t>
            </a:r>
            <a:r>
              <a:rPr lang="es-ES" err="1"/>
              <a:t>signup</a:t>
            </a:r>
            <a:r>
              <a:rPr lang="es-ES"/>
              <a:t>/',</a:t>
            </a:r>
            <a:r>
              <a:rPr lang="es-ES" err="1"/>
              <a:t>views.signup,name</a:t>
            </a:r>
            <a:r>
              <a:rPr lang="es-ES"/>
              <a:t>='</a:t>
            </a:r>
            <a:r>
              <a:rPr lang="es-ES" err="1"/>
              <a:t>signup</a:t>
            </a:r>
            <a:r>
              <a:rPr lang="es-ES"/>
              <a:t>'),</a:t>
            </a:r>
          </a:p>
          <a:p>
            <a:r>
              <a:rPr lang="es-ES"/>
              <a:t>    </a:t>
            </a:r>
            <a:r>
              <a:rPr lang="es-ES" err="1"/>
              <a:t>path</a:t>
            </a:r>
            <a:r>
              <a:rPr lang="es-ES"/>
              <a:t>('</a:t>
            </a:r>
            <a:r>
              <a:rPr lang="es-ES" err="1"/>
              <a:t>tasks</a:t>
            </a:r>
            <a:r>
              <a:rPr lang="es-ES"/>
              <a:t>/',</a:t>
            </a:r>
            <a:r>
              <a:rPr lang="es-ES" err="1"/>
              <a:t>views.tasks,name</a:t>
            </a:r>
            <a:r>
              <a:rPr lang="es-ES"/>
              <a:t>='</a:t>
            </a:r>
            <a:r>
              <a:rPr lang="es-ES" err="1"/>
              <a:t>tasks</a:t>
            </a:r>
            <a:r>
              <a:rPr lang="es-ES"/>
              <a:t>'),</a:t>
            </a:r>
          </a:p>
          <a:p>
            <a:r>
              <a:rPr lang="es-ES"/>
              <a:t>    </a:t>
            </a:r>
            <a:r>
              <a:rPr lang="es-ES" err="1"/>
              <a:t>path</a:t>
            </a:r>
            <a:r>
              <a:rPr lang="es-ES"/>
              <a:t>('</a:t>
            </a:r>
            <a:r>
              <a:rPr lang="es-ES" err="1"/>
              <a:t>tasks</a:t>
            </a:r>
            <a:r>
              <a:rPr lang="es-ES"/>
              <a:t>/</a:t>
            </a:r>
            <a:r>
              <a:rPr lang="es-ES" err="1"/>
              <a:t>create</a:t>
            </a:r>
            <a:r>
              <a:rPr lang="es-ES"/>
              <a:t>/',</a:t>
            </a:r>
            <a:r>
              <a:rPr lang="es-ES" err="1"/>
              <a:t>views.create_task,name</a:t>
            </a:r>
            <a:r>
              <a:rPr lang="es-ES"/>
              <a:t>='</a:t>
            </a:r>
            <a:r>
              <a:rPr lang="es-ES" err="1"/>
              <a:t>create_task</a:t>
            </a:r>
            <a:r>
              <a:rPr lang="es-ES"/>
              <a:t>'),</a:t>
            </a:r>
          </a:p>
          <a:p>
            <a:r>
              <a:rPr lang="es-ES"/>
              <a:t>    </a:t>
            </a:r>
            <a:r>
              <a:rPr lang="es-ES" err="1"/>
              <a:t>path</a:t>
            </a:r>
            <a:r>
              <a:rPr lang="es-ES"/>
              <a:t>('</a:t>
            </a:r>
            <a:r>
              <a:rPr lang="es-ES" err="1"/>
              <a:t>tasks</a:t>
            </a:r>
            <a:r>
              <a:rPr lang="es-ES"/>
              <a:t>/&lt;</a:t>
            </a:r>
            <a:r>
              <a:rPr lang="es-ES" err="1"/>
              <a:t>int:task_id</a:t>
            </a:r>
            <a:r>
              <a:rPr lang="es-ES"/>
              <a:t>&gt;/',</a:t>
            </a:r>
            <a:r>
              <a:rPr lang="es-ES" err="1"/>
              <a:t>views.task_detail,name</a:t>
            </a:r>
            <a:r>
              <a:rPr lang="es-ES"/>
              <a:t>='</a:t>
            </a:r>
            <a:r>
              <a:rPr lang="es-ES" err="1"/>
              <a:t>task_detail</a:t>
            </a:r>
            <a:r>
              <a:rPr lang="es-ES"/>
              <a:t>'),</a:t>
            </a:r>
          </a:p>
          <a:p>
            <a:r>
              <a:rPr lang="es-ES"/>
              <a:t>    </a:t>
            </a:r>
            <a:r>
              <a:rPr lang="es-ES" err="1"/>
              <a:t>path</a:t>
            </a:r>
            <a:r>
              <a:rPr lang="es-ES"/>
              <a:t>('</a:t>
            </a:r>
            <a:r>
              <a:rPr lang="es-ES" err="1"/>
              <a:t>tasks</a:t>
            </a:r>
            <a:r>
              <a:rPr lang="es-ES"/>
              <a:t>/&lt;</a:t>
            </a:r>
            <a:r>
              <a:rPr lang="es-ES" err="1"/>
              <a:t>int:task_id</a:t>
            </a:r>
            <a:r>
              <a:rPr lang="es-ES"/>
              <a:t>&gt;/complete',</a:t>
            </a:r>
            <a:r>
              <a:rPr lang="es-ES" err="1"/>
              <a:t>views.complete_task,name</a:t>
            </a:r>
            <a:r>
              <a:rPr lang="es-ES"/>
              <a:t>='</a:t>
            </a:r>
            <a:r>
              <a:rPr lang="es-ES" err="1"/>
              <a:t>complete_task</a:t>
            </a:r>
            <a:r>
              <a:rPr lang="es-ES"/>
              <a:t>'),</a:t>
            </a:r>
          </a:p>
          <a:p>
            <a:r>
              <a:rPr lang="es-ES"/>
              <a:t>    </a:t>
            </a:r>
            <a:r>
              <a:rPr lang="es-ES" err="1"/>
              <a:t>path</a:t>
            </a:r>
            <a:r>
              <a:rPr lang="es-ES"/>
              <a:t>('</a:t>
            </a:r>
            <a:r>
              <a:rPr lang="es-ES" err="1"/>
              <a:t>logout</a:t>
            </a:r>
            <a:r>
              <a:rPr lang="es-ES"/>
              <a:t>/',</a:t>
            </a:r>
            <a:r>
              <a:rPr lang="es-ES" err="1"/>
              <a:t>views.signout,name</a:t>
            </a:r>
            <a:r>
              <a:rPr lang="es-ES"/>
              <a:t>='</a:t>
            </a:r>
            <a:r>
              <a:rPr lang="es-ES" err="1"/>
              <a:t>logout</a:t>
            </a:r>
            <a:r>
              <a:rPr lang="es-ES"/>
              <a:t>'),</a:t>
            </a:r>
          </a:p>
          <a:p>
            <a:r>
              <a:rPr lang="es-ES"/>
              <a:t>    </a:t>
            </a:r>
            <a:r>
              <a:rPr lang="es-ES" err="1"/>
              <a:t>path</a:t>
            </a:r>
            <a:r>
              <a:rPr lang="es-ES"/>
              <a:t>('</a:t>
            </a:r>
            <a:r>
              <a:rPr lang="es-ES" err="1"/>
              <a:t>signin</a:t>
            </a:r>
            <a:r>
              <a:rPr lang="es-ES"/>
              <a:t>/',</a:t>
            </a:r>
            <a:r>
              <a:rPr lang="es-ES" err="1"/>
              <a:t>views.signin,name</a:t>
            </a:r>
            <a:r>
              <a:rPr lang="es-ES"/>
              <a:t>='</a:t>
            </a:r>
            <a:r>
              <a:rPr lang="es-ES" err="1"/>
              <a:t>signin</a:t>
            </a:r>
            <a:r>
              <a:rPr lang="es-ES"/>
              <a:t>'),</a:t>
            </a:r>
          </a:p>
          <a:p>
            <a:r>
              <a:rPr lang="es-ES"/>
              <a:t>]</a:t>
            </a: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CB2ECC-6EF9-4B65-8CE7-04173D03777D}" type="slidenum">
              <a:rPr kumimoji="0" lang="es-E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es-E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1938506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---------views.py</a:t>
            </a:r>
          </a:p>
          <a:p>
            <a:r>
              <a:rPr lang="es-ES" dirty="0" err="1"/>
              <a:t>def</a:t>
            </a:r>
            <a:r>
              <a:rPr lang="es-ES" dirty="0"/>
              <a:t> </a:t>
            </a:r>
            <a:r>
              <a:rPr lang="es-ES" dirty="0" err="1"/>
              <a:t>delete_task</a:t>
            </a:r>
            <a:r>
              <a:rPr lang="es-ES" dirty="0"/>
              <a:t>(</a:t>
            </a:r>
            <a:r>
              <a:rPr lang="es-ES" dirty="0" err="1"/>
              <a:t>request</a:t>
            </a:r>
            <a:r>
              <a:rPr lang="es-ES" dirty="0"/>
              <a:t>, </a:t>
            </a:r>
            <a:r>
              <a:rPr lang="es-ES" dirty="0" err="1"/>
              <a:t>task_id</a:t>
            </a:r>
            <a:r>
              <a:rPr lang="es-ES" dirty="0"/>
              <a:t>):</a:t>
            </a:r>
          </a:p>
          <a:p>
            <a:r>
              <a:rPr lang="es-ES" dirty="0"/>
              <a:t>    </a:t>
            </a:r>
            <a:r>
              <a:rPr lang="es-ES" dirty="0" err="1"/>
              <a:t>task</a:t>
            </a:r>
            <a:r>
              <a:rPr lang="es-ES" dirty="0"/>
              <a:t>=get_object_or_404(</a:t>
            </a:r>
            <a:r>
              <a:rPr lang="es-ES" dirty="0" err="1"/>
              <a:t>Task,pk</a:t>
            </a:r>
            <a:r>
              <a:rPr lang="es-ES" dirty="0"/>
              <a:t>=</a:t>
            </a:r>
            <a:r>
              <a:rPr lang="es-ES" dirty="0" err="1"/>
              <a:t>task_id,user</a:t>
            </a:r>
            <a:r>
              <a:rPr lang="es-ES" dirty="0"/>
              <a:t>=</a:t>
            </a:r>
            <a:r>
              <a:rPr lang="es-ES" dirty="0" err="1"/>
              <a:t>request.user</a:t>
            </a:r>
            <a:r>
              <a:rPr lang="es-ES" dirty="0"/>
              <a:t>)</a:t>
            </a:r>
          </a:p>
          <a:p>
            <a:r>
              <a:rPr lang="es-ES" dirty="0"/>
              <a:t>    </a:t>
            </a:r>
            <a:r>
              <a:rPr lang="es-ES" dirty="0" err="1"/>
              <a:t>if</a:t>
            </a:r>
            <a:r>
              <a:rPr lang="es-ES" dirty="0"/>
              <a:t> </a:t>
            </a:r>
            <a:r>
              <a:rPr lang="es-ES" dirty="0" err="1"/>
              <a:t>request.method</a:t>
            </a:r>
            <a:r>
              <a:rPr lang="es-ES" dirty="0"/>
              <a:t> == 'POST':</a:t>
            </a:r>
          </a:p>
          <a:p>
            <a:r>
              <a:rPr lang="es-ES" dirty="0"/>
              <a:t>        </a:t>
            </a:r>
            <a:r>
              <a:rPr lang="es-ES" dirty="0" err="1"/>
              <a:t>task.delete</a:t>
            </a:r>
            <a:r>
              <a:rPr lang="es-ES" dirty="0"/>
              <a:t>()</a:t>
            </a:r>
          </a:p>
          <a:p>
            <a:r>
              <a:rPr lang="es-ES" dirty="0"/>
              <a:t>        </a:t>
            </a:r>
            <a:r>
              <a:rPr lang="es-ES" dirty="0" err="1"/>
              <a:t>return</a:t>
            </a:r>
            <a:r>
              <a:rPr lang="es-ES" dirty="0"/>
              <a:t> </a:t>
            </a:r>
            <a:r>
              <a:rPr lang="es-ES" dirty="0" err="1"/>
              <a:t>redirect</a:t>
            </a:r>
            <a:r>
              <a:rPr lang="es-ES" dirty="0"/>
              <a:t>('</a:t>
            </a:r>
            <a:r>
              <a:rPr lang="es-ES" dirty="0" err="1"/>
              <a:t>tasks</a:t>
            </a:r>
            <a:r>
              <a:rPr lang="es-ES" dirty="0"/>
              <a:t>’)</a:t>
            </a:r>
          </a:p>
          <a:p>
            <a:r>
              <a:rPr lang="es-ES" dirty="0"/>
              <a:t>----tas_detail.html</a:t>
            </a:r>
          </a:p>
          <a:p>
            <a:endParaRPr lang="es-ES" dirty="0"/>
          </a:p>
          <a:p>
            <a:r>
              <a:rPr lang="es-ES" dirty="0"/>
              <a:t>&lt;</a:t>
            </a:r>
            <a:r>
              <a:rPr lang="es-ES" dirty="0" err="1"/>
              <a:t>form</a:t>
            </a:r>
            <a:r>
              <a:rPr lang="es-ES" dirty="0"/>
              <a:t> </a:t>
            </a:r>
            <a:r>
              <a:rPr lang="es-ES" dirty="0" err="1"/>
              <a:t>action</a:t>
            </a:r>
            <a:r>
              <a:rPr lang="es-ES" dirty="0"/>
              <a:t>="{% </a:t>
            </a:r>
            <a:r>
              <a:rPr lang="es-ES" dirty="0" err="1"/>
              <a:t>url</a:t>
            </a:r>
            <a:r>
              <a:rPr lang="es-ES" dirty="0"/>
              <a:t> '</a:t>
            </a:r>
            <a:r>
              <a:rPr lang="es-ES" dirty="0" err="1"/>
              <a:t>delete_task</a:t>
            </a:r>
            <a:r>
              <a:rPr lang="es-ES" dirty="0"/>
              <a:t>' </a:t>
            </a:r>
            <a:r>
              <a:rPr lang="es-ES" dirty="0" err="1"/>
              <a:t>task.id</a:t>
            </a:r>
            <a:r>
              <a:rPr lang="es-ES" dirty="0"/>
              <a:t> %}" </a:t>
            </a:r>
            <a:r>
              <a:rPr lang="es-ES" dirty="0" err="1"/>
              <a:t>method</a:t>
            </a:r>
            <a:r>
              <a:rPr lang="es-ES" dirty="0"/>
              <a:t>="POST"&gt;</a:t>
            </a:r>
          </a:p>
          <a:p>
            <a:r>
              <a:rPr lang="es-ES" dirty="0"/>
              <a:t>    {% </a:t>
            </a:r>
            <a:r>
              <a:rPr lang="es-ES" dirty="0" err="1"/>
              <a:t>csrf_token</a:t>
            </a:r>
            <a:r>
              <a:rPr lang="es-ES" dirty="0"/>
              <a:t> %}</a:t>
            </a:r>
          </a:p>
          <a:p>
            <a:r>
              <a:rPr lang="es-ES" dirty="0"/>
              <a:t>    &lt;</a:t>
            </a:r>
            <a:r>
              <a:rPr lang="es-ES" dirty="0" err="1"/>
              <a:t>button</a:t>
            </a:r>
            <a:r>
              <a:rPr lang="es-ES" dirty="0"/>
              <a:t>&gt;</a:t>
            </a:r>
          </a:p>
          <a:p>
            <a:r>
              <a:rPr lang="es-ES" dirty="0"/>
              <a:t>        </a:t>
            </a:r>
            <a:r>
              <a:rPr lang="es-ES" dirty="0" err="1"/>
              <a:t>Delete</a:t>
            </a:r>
            <a:endParaRPr lang="es-ES" dirty="0"/>
          </a:p>
          <a:p>
            <a:r>
              <a:rPr lang="es-ES" dirty="0"/>
              <a:t>    &lt;/</a:t>
            </a:r>
            <a:r>
              <a:rPr lang="es-ES" dirty="0" err="1"/>
              <a:t>button</a:t>
            </a:r>
            <a:r>
              <a:rPr lang="es-ES" dirty="0"/>
              <a:t>&gt;</a:t>
            </a:r>
          </a:p>
          <a:p>
            <a:r>
              <a:rPr lang="es-ES" dirty="0"/>
              <a:t>&lt;/</a:t>
            </a:r>
            <a:r>
              <a:rPr lang="es-ES" dirty="0" err="1"/>
              <a:t>form</a:t>
            </a:r>
            <a:r>
              <a:rPr lang="es-ES" dirty="0"/>
              <a:t>&gt;</a:t>
            </a: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CB2ECC-6EF9-4B65-8CE7-04173D03777D}" type="slidenum">
              <a:rPr kumimoji="0" lang="es-E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es-E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1947967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a:p>
            <a:endParaRPr lang="es-ES"/>
          </a:p>
          <a:p>
            <a:r>
              <a:rPr lang="es-ES"/>
              <a:t>--views.py</a:t>
            </a:r>
          </a:p>
          <a:p>
            <a:r>
              <a:rPr lang="es-ES" err="1"/>
              <a:t>from</a:t>
            </a:r>
            <a:r>
              <a:rPr lang="es-ES"/>
              <a:t> </a:t>
            </a:r>
            <a:r>
              <a:rPr lang="es-ES" err="1"/>
              <a:t>django.shortcuts</a:t>
            </a:r>
            <a:r>
              <a:rPr lang="es-ES"/>
              <a:t> </a:t>
            </a:r>
            <a:r>
              <a:rPr lang="es-ES" err="1"/>
              <a:t>import</a:t>
            </a:r>
            <a:r>
              <a:rPr lang="es-ES"/>
              <a:t> render, </a:t>
            </a:r>
            <a:r>
              <a:rPr lang="es-ES" err="1"/>
              <a:t>redirect</a:t>
            </a:r>
            <a:r>
              <a:rPr lang="es-ES"/>
              <a:t>, get_object_or_404</a:t>
            </a:r>
          </a:p>
          <a:p>
            <a:r>
              <a:rPr lang="es-ES" err="1"/>
              <a:t>from</a:t>
            </a:r>
            <a:r>
              <a:rPr lang="es-ES"/>
              <a:t> </a:t>
            </a:r>
            <a:r>
              <a:rPr lang="es-ES" err="1"/>
              <a:t>django.contrib.auth.forms</a:t>
            </a:r>
            <a:r>
              <a:rPr lang="es-ES"/>
              <a:t> </a:t>
            </a:r>
            <a:r>
              <a:rPr lang="es-ES" err="1"/>
              <a:t>import</a:t>
            </a:r>
            <a:r>
              <a:rPr lang="es-ES"/>
              <a:t> </a:t>
            </a:r>
            <a:r>
              <a:rPr lang="es-ES" err="1"/>
              <a:t>UserCreationForm</a:t>
            </a:r>
            <a:endParaRPr lang="es-ES"/>
          </a:p>
          <a:p>
            <a:r>
              <a:rPr lang="es-ES" err="1"/>
              <a:t>from</a:t>
            </a:r>
            <a:r>
              <a:rPr lang="es-ES"/>
              <a:t> </a:t>
            </a:r>
            <a:r>
              <a:rPr lang="es-ES" err="1"/>
              <a:t>django.contrib.auth.forms</a:t>
            </a:r>
            <a:r>
              <a:rPr lang="es-ES"/>
              <a:t> </a:t>
            </a:r>
            <a:r>
              <a:rPr lang="es-ES" err="1"/>
              <a:t>import</a:t>
            </a:r>
            <a:r>
              <a:rPr lang="es-ES"/>
              <a:t> </a:t>
            </a:r>
            <a:r>
              <a:rPr lang="es-ES" err="1"/>
              <a:t>AuthenticationForm</a:t>
            </a:r>
            <a:endParaRPr lang="es-ES"/>
          </a:p>
          <a:p>
            <a:r>
              <a:rPr lang="es-ES" err="1"/>
              <a:t>from</a:t>
            </a:r>
            <a:r>
              <a:rPr lang="es-ES"/>
              <a:t> </a:t>
            </a:r>
            <a:r>
              <a:rPr lang="es-ES" err="1"/>
              <a:t>django.contrib.auth.models</a:t>
            </a:r>
            <a:r>
              <a:rPr lang="es-ES"/>
              <a:t> </a:t>
            </a:r>
            <a:r>
              <a:rPr lang="es-ES" err="1"/>
              <a:t>import</a:t>
            </a:r>
            <a:r>
              <a:rPr lang="es-ES"/>
              <a:t> </a:t>
            </a:r>
            <a:r>
              <a:rPr lang="es-ES" err="1"/>
              <a:t>User</a:t>
            </a:r>
            <a:endParaRPr lang="es-ES"/>
          </a:p>
          <a:p>
            <a:r>
              <a:rPr lang="es-ES" err="1"/>
              <a:t>from</a:t>
            </a:r>
            <a:r>
              <a:rPr lang="es-ES"/>
              <a:t> </a:t>
            </a:r>
            <a:r>
              <a:rPr lang="es-ES" err="1"/>
              <a:t>django.contrib.auth</a:t>
            </a:r>
            <a:r>
              <a:rPr lang="es-ES"/>
              <a:t> </a:t>
            </a:r>
            <a:r>
              <a:rPr lang="es-ES" err="1"/>
              <a:t>import</a:t>
            </a:r>
            <a:r>
              <a:rPr lang="es-ES"/>
              <a:t> </a:t>
            </a:r>
            <a:r>
              <a:rPr lang="es-ES" err="1"/>
              <a:t>login,logout</a:t>
            </a:r>
            <a:r>
              <a:rPr lang="es-ES"/>
              <a:t>, </a:t>
            </a:r>
            <a:r>
              <a:rPr lang="es-ES" err="1"/>
              <a:t>authenticate</a:t>
            </a:r>
            <a:endParaRPr lang="es-ES"/>
          </a:p>
          <a:p>
            <a:r>
              <a:rPr lang="es-ES" err="1"/>
              <a:t>from</a:t>
            </a:r>
            <a:r>
              <a:rPr lang="es-ES"/>
              <a:t> </a:t>
            </a:r>
            <a:r>
              <a:rPr lang="es-ES" err="1"/>
              <a:t>django.db</a:t>
            </a:r>
            <a:r>
              <a:rPr lang="es-ES"/>
              <a:t> </a:t>
            </a:r>
            <a:r>
              <a:rPr lang="es-ES" err="1"/>
              <a:t>import</a:t>
            </a:r>
            <a:r>
              <a:rPr lang="es-ES"/>
              <a:t> </a:t>
            </a:r>
            <a:r>
              <a:rPr lang="es-ES" err="1"/>
              <a:t>IntegrityError</a:t>
            </a:r>
            <a:endParaRPr lang="es-ES"/>
          </a:p>
          <a:p>
            <a:r>
              <a:rPr lang="es-ES" err="1"/>
              <a:t>from</a:t>
            </a:r>
            <a:r>
              <a:rPr lang="es-ES"/>
              <a:t> .</a:t>
            </a:r>
            <a:r>
              <a:rPr lang="es-ES" err="1"/>
              <a:t>forms</a:t>
            </a:r>
            <a:r>
              <a:rPr lang="es-ES"/>
              <a:t> </a:t>
            </a:r>
            <a:r>
              <a:rPr lang="es-ES" err="1"/>
              <a:t>import</a:t>
            </a:r>
            <a:r>
              <a:rPr lang="es-ES"/>
              <a:t> </a:t>
            </a:r>
            <a:r>
              <a:rPr lang="es-ES" err="1"/>
              <a:t>TaskForm</a:t>
            </a:r>
            <a:endParaRPr lang="es-ES"/>
          </a:p>
          <a:p>
            <a:r>
              <a:rPr lang="es-ES" err="1"/>
              <a:t>from</a:t>
            </a:r>
            <a:r>
              <a:rPr lang="es-ES"/>
              <a:t> .</a:t>
            </a:r>
            <a:r>
              <a:rPr lang="es-ES" err="1"/>
              <a:t>models</a:t>
            </a:r>
            <a:r>
              <a:rPr lang="es-ES"/>
              <a:t> </a:t>
            </a:r>
            <a:r>
              <a:rPr lang="es-ES" err="1"/>
              <a:t>import</a:t>
            </a:r>
            <a:r>
              <a:rPr lang="es-ES"/>
              <a:t> </a:t>
            </a:r>
            <a:r>
              <a:rPr lang="es-ES" err="1"/>
              <a:t>Task</a:t>
            </a:r>
            <a:endParaRPr lang="es-ES"/>
          </a:p>
          <a:p>
            <a:r>
              <a:rPr lang="es-ES" err="1"/>
              <a:t>from</a:t>
            </a:r>
            <a:r>
              <a:rPr lang="es-ES"/>
              <a:t> </a:t>
            </a:r>
            <a:r>
              <a:rPr lang="es-ES" err="1"/>
              <a:t>django.utils</a:t>
            </a:r>
            <a:r>
              <a:rPr lang="es-ES"/>
              <a:t> </a:t>
            </a:r>
            <a:r>
              <a:rPr lang="es-ES" err="1"/>
              <a:t>import</a:t>
            </a:r>
            <a:r>
              <a:rPr lang="es-ES"/>
              <a:t> </a:t>
            </a:r>
            <a:r>
              <a:rPr lang="es-ES" err="1"/>
              <a:t>timezone</a:t>
            </a:r>
            <a:endParaRPr lang="es-ES"/>
          </a:p>
          <a:p>
            <a:endParaRPr lang="es-ES"/>
          </a:p>
          <a:p>
            <a:r>
              <a:rPr lang="es-ES" err="1"/>
              <a:t>def</a:t>
            </a:r>
            <a:r>
              <a:rPr lang="es-ES"/>
              <a:t> home(</a:t>
            </a:r>
            <a:r>
              <a:rPr lang="es-ES" err="1"/>
              <a:t>request</a:t>
            </a:r>
            <a:r>
              <a:rPr lang="es-ES"/>
              <a:t>):</a:t>
            </a:r>
          </a:p>
          <a:p>
            <a:r>
              <a:rPr lang="es-ES"/>
              <a:t>    </a:t>
            </a:r>
            <a:r>
              <a:rPr lang="es-ES" err="1"/>
              <a:t>return</a:t>
            </a:r>
            <a:r>
              <a:rPr lang="es-ES"/>
              <a:t> render(</a:t>
            </a:r>
            <a:r>
              <a:rPr lang="es-ES" err="1"/>
              <a:t>request</a:t>
            </a:r>
            <a:r>
              <a:rPr lang="es-ES"/>
              <a:t>, "home.html")</a:t>
            </a:r>
          </a:p>
          <a:p>
            <a:endParaRPr lang="es-ES"/>
          </a:p>
          <a:p>
            <a:r>
              <a:rPr lang="es-ES" err="1"/>
              <a:t>def</a:t>
            </a:r>
            <a:r>
              <a:rPr lang="es-ES"/>
              <a:t> </a:t>
            </a:r>
            <a:r>
              <a:rPr lang="es-ES" err="1"/>
              <a:t>signup</a:t>
            </a:r>
            <a:r>
              <a:rPr lang="es-ES"/>
              <a:t>(</a:t>
            </a:r>
            <a:r>
              <a:rPr lang="es-ES" err="1"/>
              <a:t>request</a:t>
            </a:r>
            <a:r>
              <a:rPr lang="es-ES"/>
              <a:t>):</a:t>
            </a:r>
          </a:p>
          <a:p>
            <a:r>
              <a:rPr lang="es-ES"/>
              <a:t>    </a:t>
            </a:r>
            <a:r>
              <a:rPr lang="es-ES" err="1"/>
              <a:t>if</a:t>
            </a:r>
            <a:r>
              <a:rPr lang="es-ES"/>
              <a:t> </a:t>
            </a:r>
            <a:r>
              <a:rPr lang="es-ES" err="1"/>
              <a:t>request.method</a:t>
            </a:r>
            <a:r>
              <a:rPr lang="es-ES"/>
              <a:t> == "GET":</a:t>
            </a:r>
          </a:p>
          <a:p>
            <a:r>
              <a:rPr lang="es-ES"/>
              <a:t>        </a:t>
            </a:r>
            <a:r>
              <a:rPr lang="es-ES" err="1"/>
              <a:t>return</a:t>
            </a:r>
            <a:r>
              <a:rPr lang="es-ES"/>
              <a:t> render(</a:t>
            </a:r>
            <a:r>
              <a:rPr lang="es-ES" err="1"/>
              <a:t>request</a:t>
            </a:r>
            <a:r>
              <a:rPr lang="es-ES"/>
              <a:t>, "signup.html", {"</a:t>
            </a:r>
            <a:r>
              <a:rPr lang="es-ES" err="1"/>
              <a:t>form</a:t>
            </a:r>
            <a:r>
              <a:rPr lang="es-ES"/>
              <a:t>": </a:t>
            </a:r>
            <a:r>
              <a:rPr lang="es-ES" err="1"/>
              <a:t>UserCreationForm</a:t>
            </a:r>
            <a:r>
              <a:rPr lang="es-ES"/>
              <a:t>})</a:t>
            </a:r>
          </a:p>
          <a:p>
            <a:r>
              <a:rPr lang="es-ES"/>
              <a:t>    </a:t>
            </a:r>
            <a:r>
              <a:rPr lang="es-ES" err="1"/>
              <a:t>else</a:t>
            </a:r>
            <a:r>
              <a:rPr lang="es-ES"/>
              <a:t>:</a:t>
            </a:r>
          </a:p>
          <a:p>
            <a:r>
              <a:rPr lang="es-ES"/>
              <a:t>        </a:t>
            </a:r>
            <a:r>
              <a:rPr lang="es-ES" err="1"/>
              <a:t>if</a:t>
            </a:r>
            <a:r>
              <a:rPr lang="es-ES"/>
              <a:t> </a:t>
            </a:r>
            <a:r>
              <a:rPr lang="es-ES" err="1"/>
              <a:t>request.POST</a:t>
            </a:r>
            <a:r>
              <a:rPr lang="es-ES"/>
              <a:t>["password1"] == </a:t>
            </a:r>
            <a:r>
              <a:rPr lang="es-ES" err="1"/>
              <a:t>request.POST</a:t>
            </a:r>
            <a:r>
              <a:rPr lang="es-ES"/>
              <a:t>["password2"]:</a:t>
            </a:r>
          </a:p>
          <a:p>
            <a:r>
              <a:rPr lang="es-ES"/>
              <a:t>            try:</a:t>
            </a:r>
          </a:p>
          <a:p>
            <a:r>
              <a:rPr lang="es-ES"/>
              <a:t>                </a:t>
            </a:r>
            <a:r>
              <a:rPr lang="es-ES" err="1"/>
              <a:t>user</a:t>
            </a:r>
            <a:r>
              <a:rPr lang="es-ES"/>
              <a:t> = </a:t>
            </a:r>
            <a:r>
              <a:rPr lang="es-ES" err="1"/>
              <a:t>User.objects.create_user</a:t>
            </a:r>
            <a:r>
              <a:rPr lang="es-ES"/>
              <a:t>(</a:t>
            </a:r>
          </a:p>
          <a:p>
            <a:r>
              <a:rPr lang="es-ES"/>
              <a:t>                    </a:t>
            </a:r>
            <a:r>
              <a:rPr lang="es-ES" err="1"/>
              <a:t>username</a:t>
            </a:r>
            <a:r>
              <a:rPr lang="es-ES"/>
              <a:t>=</a:t>
            </a:r>
            <a:r>
              <a:rPr lang="es-ES" err="1"/>
              <a:t>request.POST</a:t>
            </a:r>
            <a:r>
              <a:rPr lang="es-ES"/>
              <a:t>["</a:t>
            </a:r>
            <a:r>
              <a:rPr lang="es-ES" err="1"/>
              <a:t>username</a:t>
            </a:r>
            <a:r>
              <a:rPr lang="es-ES"/>
              <a:t>"],</a:t>
            </a:r>
          </a:p>
          <a:p>
            <a:r>
              <a:rPr lang="es-ES"/>
              <a:t>                    </a:t>
            </a:r>
            <a:r>
              <a:rPr lang="es-ES" err="1"/>
              <a:t>password</a:t>
            </a:r>
            <a:r>
              <a:rPr lang="es-ES"/>
              <a:t>=</a:t>
            </a:r>
            <a:r>
              <a:rPr lang="es-ES" err="1"/>
              <a:t>request.POST</a:t>
            </a:r>
            <a:r>
              <a:rPr lang="es-ES"/>
              <a:t>["password1"],</a:t>
            </a:r>
          </a:p>
          <a:p>
            <a:r>
              <a:rPr lang="es-ES"/>
              <a:t>                )</a:t>
            </a:r>
          </a:p>
          <a:p>
            <a:r>
              <a:rPr lang="es-ES"/>
              <a:t>                </a:t>
            </a:r>
            <a:r>
              <a:rPr lang="es-ES" err="1"/>
              <a:t>user.save</a:t>
            </a:r>
            <a:r>
              <a:rPr lang="es-ES"/>
              <a:t>()</a:t>
            </a:r>
          </a:p>
          <a:p>
            <a:r>
              <a:rPr lang="es-ES"/>
              <a:t>                </a:t>
            </a:r>
            <a:r>
              <a:rPr lang="es-ES" err="1"/>
              <a:t>login</a:t>
            </a:r>
            <a:r>
              <a:rPr lang="es-ES"/>
              <a:t>(</a:t>
            </a:r>
            <a:r>
              <a:rPr lang="es-ES" err="1"/>
              <a:t>request</a:t>
            </a:r>
            <a:r>
              <a:rPr lang="es-ES"/>
              <a:t>, </a:t>
            </a:r>
            <a:r>
              <a:rPr lang="es-ES" err="1"/>
              <a:t>user</a:t>
            </a:r>
            <a:r>
              <a:rPr lang="es-ES"/>
              <a:t>)</a:t>
            </a:r>
          </a:p>
          <a:p>
            <a:r>
              <a:rPr lang="es-ES"/>
              <a:t>                </a:t>
            </a:r>
            <a:r>
              <a:rPr lang="es-ES" err="1"/>
              <a:t>return</a:t>
            </a:r>
            <a:r>
              <a:rPr lang="es-ES"/>
              <a:t> </a:t>
            </a:r>
            <a:r>
              <a:rPr lang="es-ES" err="1"/>
              <a:t>redirect</a:t>
            </a:r>
            <a:r>
              <a:rPr lang="es-ES"/>
              <a:t>('</a:t>
            </a:r>
            <a:r>
              <a:rPr lang="es-ES" err="1"/>
              <a:t>tasks</a:t>
            </a:r>
            <a:r>
              <a:rPr lang="es-ES"/>
              <a:t>')</a:t>
            </a:r>
          </a:p>
          <a:p>
            <a:r>
              <a:rPr lang="es-ES"/>
              <a:t>            </a:t>
            </a:r>
            <a:r>
              <a:rPr lang="es-ES" err="1"/>
              <a:t>except</a:t>
            </a:r>
            <a:r>
              <a:rPr lang="es-ES"/>
              <a:t> </a:t>
            </a:r>
            <a:r>
              <a:rPr lang="es-ES" err="1"/>
              <a:t>IntegrityError</a:t>
            </a:r>
            <a:r>
              <a:rPr lang="es-ES"/>
              <a:t>:</a:t>
            </a:r>
          </a:p>
          <a:p>
            <a:r>
              <a:rPr lang="es-ES"/>
              <a:t>                </a:t>
            </a:r>
            <a:r>
              <a:rPr lang="es-ES" err="1"/>
              <a:t>return</a:t>
            </a:r>
            <a:r>
              <a:rPr lang="es-ES"/>
              <a:t> render(</a:t>
            </a:r>
          </a:p>
          <a:p>
            <a:r>
              <a:rPr lang="es-ES"/>
              <a:t>                    </a:t>
            </a:r>
            <a:r>
              <a:rPr lang="es-ES" err="1"/>
              <a:t>request</a:t>
            </a:r>
            <a:r>
              <a:rPr lang="es-ES"/>
              <a:t>,</a:t>
            </a:r>
          </a:p>
          <a:p>
            <a:r>
              <a:rPr lang="es-ES"/>
              <a:t>                    "signup.html",</a:t>
            </a:r>
          </a:p>
          <a:p>
            <a:r>
              <a:rPr lang="es-ES"/>
              <a:t>                    {"</a:t>
            </a:r>
            <a:r>
              <a:rPr lang="es-ES" err="1"/>
              <a:t>form</a:t>
            </a:r>
            <a:r>
              <a:rPr lang="es-ES"/>
              <a:t>": </a:t>
            </a:r>
            <a:r>
              <a:rPr lang="es-ES" err="1"/>
              <a:t>UserCreationForm</a:t>
            </a:r>
            <a:r>
              <a:rPr lang="es-ES"/>
              <a:t>, "error": "</a:t>
            </a:r>
            <a:r>
              <a:rPr lang="es-ES" err="1"/>
              <a:t>Username</a:t>
            </a:r>
            <a:r>
              <a:rPr lang="es-ES"/>
              <a:t> </a:t>
            </a:r>
            <a:r>
              <a:rPr lang="es-ES" err="1"/>
              <a:t>already</a:t>
            </a:r>
            <a:r>
              <a:rPr lang="es-ES"/>
              <a:t> </a:t>
            </a:r>
            <a:r>
              <a:rPr lang="es-ES" err="1"/>
              <a:t>exists</a:t>
            </a:r>
            <a:r>
              <a:rPr lang="es-ES"/>
              <a:t>"},</a:t>
            </a:r>
          </a:p>
          <a:p>
            <a:r>
              <a:rPr lang="es-ES"/>
              <a:t>                )</a:t>
            </a:r>
          </a:p>
          <a:p>
            <a:r>
              <a:rPr lang="es-ES"/>
              <a:t>        </a:t>
            </a:r>
            <a:r>
              <a:rPr lang="es-ES" err="1"/>
              <a:t>return</a:t>
            </a:r>
            <a:r>
              <a:rPr lang="es-ES"/>
              <a:t> render(</a:t>
            </a:r>
          </a:p>
          <a:p>
            <a:r>
              <a:rPr lang="es-ES"/>
              <a:t>            </a:t>
            </a:r>
            <a:r>
              <a:rPr lang="es-ES" err="1"/>
              <a:t>request</a:t>
            </a:r>
            <a:r>
              <a:rPr lang="es-ES"/>
              <a:t>,</a:t>
            </a:r>
          </a:p>
          <a:p>
            <a:r>
              <a:rPr lang="es-ES"/>
              <a:t>            "signup.html",</a:t>
            </a:r>
          </a:p>
          <a:p>
            <a:r>
              <a:rPr lang="es-ES"/>
              <a:t>            {"</a:t>
            </a:r>
            <a:r>
              <a:rPr lang="es-ES" err="1"/>
              <a:t>form</a:t>
            </a:r>
            <a:r>
              <a:rPr lang="es-ES"/>
              <a:t>": </a:t>
            </a:r>
            <a:r>
              <a:rPr lang="es-ES" err="1"/>
              <a:t>UserCreationForm</a:t>
            </a:r>
            <a:r>
              <a:rPr lang="es-ES"/>
              <a:t>, "error": "</a:t>
            </a:r>
            <a:r>
              <a:rPr lang="es-ES" err="1"/>
              <a:t>Password</a:t>
            </a:r>
            <a:r>
              <a:rPr lang="es-ES"/>
              <a:t> do </a:t>
            </a:r>
            <a:r>
              <a:rPr lang="es-ES" err="1"/>
              <a:t>not</a:t>
            </a:r>
            <a:r>
              <a:rPr lang="es-ES"/>
              <a:t> match"},</a:t>
            </a:r>
          </a:p>
          <a:p>
            <a:r>
              <a:rPr lang="es-ES"/>
              <a:t>        )</a:t>
            </a:r>
          </a:p>
          <a:p>
            <a:endParaRPr lang="es-ES"/>
          </a:p>
          <a:p>
            <a:r>
              <a:rPr lang="es-ES" err="1"/>
              <a:t>def</a:t>
            </a:r>
            <a:r>
              <a:rPr lang="es-ES"/>
              <a:t> </a:t>
            </a:r>
            <a:r>
              <a:rPr lang="es-ES" err="1"/>
              <a:t>tasks</a:t>
            </a:r>
            <a:r>
              <a:rPr lang="es-ES"/>
              <a:t>(</a:t>
            </a:r>
            <a:r>
              <a:rPr lang="es-ES" err="1"/>
              <a:t>request</a:t>
            </a:r>
            <a:r>
              <a:rPr lang="es-ES"/>
              <a:t>):</a:t>
            </a:r>
          </a:p>
          <a:p>
            <a:r>
              <a:rPr lang="es-ES"/>
              <a:t>    </a:t>
            </a:r>
            <a:r>
              <a:rPr lang="es-ES" err="1"/>
              <a:t>tasks</a:t>
            </a:r>
            <a:r>
              <a:rPr lang="es-ES"/>
              <a:t> = </a:t>
            </a:r>
            <a:r>
              <a:rPr lang="es-ES" err="1"/>
              <a:t>Task.objects.filter</a:t>
            </a:r>
            <a:r>
              <a:rPr lang="es-ES"/>
              <a:t>(</a:t>
            </a:r>
            <a:r>
              <a:rPr lang="es-ES" err="1"/>
              <a:t>user</a:t>
            </a:r>
            <a:r>
              <a:rPr lang="es-ES"/>
              <a:t>=</a:t>
            </a:r>
            <a:r>
              <a:rPr lang="es-ES" err="1"/>
              <a:t>request.user</a:t>
            </a:r>
            <a:r>
              <a:rPr lang="es-ES"/>
              <a:t>, </a:t>
            </a:r>
            <a:r>
              <a:rPr lang="es-ES" err="1"/>
              <a:t>datecompleted</a:t>
            </a:r>
            <a:r>
              <a:rPr lang="es-ES"/>
              <a:t>__</a:t>
            </a:r>
            <a:r>
              <a:rPr lang="es-ES" err="1"/>
              <a:t>isnull</a:t>
            </a:r>
            <a:r>
              <a:rPr lang="es-ES"/>
              <a:t>=True)</a:t>
            </a:r>
          </a:p>
          <a:p>
            <a:r>
              <a:rPr lang="es-ES"/>
              <a:t>    </a:t>
            </a:r>
            <a:r>
              <a:rPr lang="es-ES" err="1"/>
              <a:t>return</a:t>
            </a:r>
            <a:r>
              <a:rPr lang="es-ES"/>
              <a:t> render(</a:t>
            </a:r>
            <a:r>
              <a:rPr lang="es-ES" err="1"/>
              <a:t>request</a:t>
            </a:r>
            <a:r>
              <a:rPr lang="es-ES"/>
              <a:t>, 'tasks.html',{'</a:t>
            </a:r>
            <a:r>
              <a:rPr lang="es-ES" err="1"/>
              <a:t>tasks</a:t>
            </a:r>
            <a:r>
              <a:rPr lang="es-ES"/>
              <a:t>':</a:t>
            </a:r>
            <a:r>
              <a:rPr lang="es-ES" err="1"/>
              <a:t>tasks</a:t>
            </a:r>
            <a:r>
              <a:rPr lang="es-ES"/>
              <a:t>})</a:t>
            </a:r>
          </a:p>
          <a:p>
            <a:endParaRPr lang="es-ES"/>
          </a:p>
          <a:p>
            <a:r>
              <a:rPr lang="es-ES" err="1"/>
              <a:t>def</a:t>
            </a:r>
            <a:r>
              <a:rPr lang="es-ES"/>
              <a:t> </a:t>
            </a:r>
            <a:r>
              <a:rPr lang="es-ES" err="1"/>
              <a:t>create_task</a:t>
            </a:r>
            <a:r>
              <a:rPr lang="es-ES"/>
              <a:t>(</a:t>
            </a:r>
            <a:r>
              <a:rPr lang="es-ES" err="1"/>
              <a:t>request</a:t>
            </a:r>
            <a:r>
              <a:rPr lang="es-ES"/>
              <a:t>):</a:t>
            </a:r>
          </a:p>
          <a:p>
            <a:r>
              <a:rPr lang="es-ES"/>
              <a:t>    </a:t>
            </a:r>
            <a:r>
              <a:rPr lang="es-ES" err="1"/>
              <a:t>if</a:t>
            </a:r>
            <a:r>
              <a:rPr lang="es-ES"/>
              <a:t> </a:t>
            </a:r>
            <a:r>
              <a:rPr lang="es-ES" err="1"/>
              <a:t>request.method</a:t>
            </a:r>
            <a:r>
              <a:rPr lang="es-ES"/>
              <a:t> == 'GET':</a:t>
            </a:r>
          </a:p>
          <a:p>
            <a:r>
              <a:rPr lang="es-ES"/>
              <a:t>        </a:t>
            </a:r>
            <a:r>
              <a:rPr lang="es-ES" err="1"/>
              <a:t>return</a:t>
            </a:r>
            <a:r>
              <a:rPr lang="es-ES"/>
              <a:t> render(</a:t>
            </a:r>
            <a:r>
              <a:rPr lang="es-ES" err="1"/>
              <a:t>request</a:t>
            </a:r>
            <a:r>
              <a:rPr lang="es-ES"/>
              <a:t>,"create_task.html",{'</a:t>
            </a:r>
            <a:r>
              <a:rPr lang="es-ES" err="1"/>
              <a:t>form</a:t>
            </a:r>
            <a:r>
              <a:rPr lang="es-ES"/>
              <a:t>': </a:t>
            </a:r>
            <a:r>
              <a:rPr lang="es-ES" err="1"/>
              <a:t>TaskForm</a:t>
            </a:r>
            <a:r>
              <a:rPr lang="es-ES"/>
              <a:t>})</a:t>
            </a:r>
          </a:p>
          <a:p>
            <a:r>
              <a:rPr lang="es-ES"/>
              <a:t>    </a:t>
            </a:r>
            <a:r>
              <a:rPr lang="es-ES" err="1"/>
              <a:t>else</a:t>
            </a:r>
            <a:r>
              <a:rPr lang="es-ES"/>
              <a:t>:</a:t>
            </a:r>
          </a:p>
          <a:p>
            <a:r>
              <a:rPr lang="es-ES"/>
              <a:t>        try:</a:t>
            </a:r>
          </a:p>
          <a:p>
            <a:r>
              <a:rPr lang="es-ES"/>
              <a:t>            </a:t>
            </a:r>
            <a:r>
              <a:rPr lang="es-ES" err="1"/>
              <a:t>form</a:t>
            </a:r>
            <a:r>
              <a:rPr lang="es-ES"/>
              <a:t> = </a:t>
            </a:r>
            <a:r>
              <a:rPr lang="es-ES" err="1"/>
              <a:t>TaskForm</a:t>
            </a:r>
            <a:r>
              <a:rPr lang="es-ES"/>
              <a:t>(</a:t>
            </a:r>
            <a:r>
              <a:rPr lang="es-ES" err="1"/>
              <a:t>request.POST</a:t>
            </a:r>
            <a:r>
              <a:rPr lang="es-ES"/>
              <a:t>)</a:t>
            </a:r>
          </a:p>
          <a:p>
            <a:r>
              <a:rPr lang="es-ES"/>
              <a:t>            </a:t>
            </a:r>
            <a:r>
              <a:rPr lang="es-ES" err="1"/>
              <a:t>new_task</a:t>
            </a:r>
            <a:r>
              <a:rPr lang="es-ES"/>
              <a:t> = </a:t>
            </a:r>
            <a:r>
              <a:rPr lang="es-ES" err="1"/>
              <a:t>form.save</a:t>
            </a:r>
            <a:r>
              <a:rPr lang="es-ES"/>
              <a:t>(</a:t>
            </a:r>
            <a:r>
              <a:rPr lang="es-ES" err="1"/>
              <a:t>commit</a:t>
            </a:r>
            <a:r>
              <a:rPr lang="es-ES"/>
              <a:t>=False)</a:t>
            </a:r>
          </a:p>
          <a:p>
            <a:r>
              <a:rPr lang="es-ES"/>
              <a:t>            </a:t>
            </a:r>
            <a:r>
              <a:rPr lang="es-ES" err="1"/>
              <a:t>new_task.user</a:t>
            </a:r>
            <a:r>
              <a:rPr lang="es-ES"/>
              <a:t> = </a:t>
            </a:r>
            <a:r>
              <a:rPr lang="es-ES" err="1"/>
              <a:t>request.user</a:t>
            </a:r>
            <a:endParaRPr lang="es-ES"/>
          </a:p>
          <a:p>
            <a:r>
              <a:rPr lang="es-ES"/>
              <a:t>            </a:t>
            </a:r>
            <a:r>
              <a:rPr lang="es-ES" err="1"/>
              <a:t>new_task.save</a:t>
            </a:r>
            <a:r>
              <a:rPr lang="es-ES"/>
              <a:t>()</a:t>
            </a:r>
          </a:p>
          <a:p>
            <a:r>
              <a:rPr lang="es-ES"/>
              <a:t>            </a:t>
            </a:r>
            <a:r>
              <a:rPr lang="es-ES" err="1"/>
              <a:t>return</a:t>
            </a:r>
            <a:r>
              <a:rPr lang="es-ES"/>
              <a:t> </a:t>
            </a:r>
            <a:r>
              <a:rPr lang="es-ES" err="1"/>
              <a:t>redirect</a:t>
            </a:r>
            <a:r>
              <a:rPr lang="es-ES"/>
              <a:t>('</a:t>
            </a:r>
            <a:r>
              <a:rPr lang="es-ES" err="1"/>
              <a:t>tasks</a:t>
            </a:r>
            <a:r>
              <a:rPr lang="es-ES"/>
              <a:t>')</a:t>
            </a:r>
          </a:p>
          <a:p>
            <a:r>
              <a:rPr lang="es-ES"/>
              <a:t>        </a:t>
            </a:r>
            <a:r>
              <a:rPr lang="es-ES" err="1"/>
              <a:t>except</a:t>
            </a:r>
            <a:r>
              <a:rPr lang="es-ES"/>
              <a:t> </a:t>
            </a:r>
            <a:r>
              <a:rPr lang="es-ES" err="1"/>
              <a:t>ValueError</a:t>
            </a:r>
            <a:r>
              <a:rPr lang="es-ES"/>
              <a:t>:</a:t>
            </a:r>
          </a:p>
          <a:p>
            <a:r>
              <a:rPr lang="es-ES"/>
              <a:t>            </a:t>
            </a:r>
            <a:r>
              <a:rPr lang="es-ES" err="1"/>
              <a:t>return</a:t>
            </a:r>
            <a:r>
              <a:rPr lang="es-ES"/>
              <a:t> render(</a:t>
            </a:r>
            <a:r>
              <a:rPr lang="es-ES" err="1"/>
              <a:t>request</a:t>
            </a:r>
            <a:r>
              <a:rPr lang="es-ES"/>
              <a:t>,"create_task.html",{</a:t>
            </a:r>
          </a:p>
          <a:p>
            <a:r>
              <a:rPr lang="es-ES"/>
              <a:t>                '</a:t>
            </a:r>
            <a:r>
              <a:rPr lang="es-ES" err="1"/>
              <a:t>form</a:t>
            </a:r>
            <a:r>
              <a:rPr lang="es-ES"/>
              <a:t>': </a:t>
            </a:r>
            <a:r>
              <a:rPr lang="es-ES" err="1"/>
              <a:t>TaskForm</a:t>
            </a:r>
            <a:r>
              <a:rPr lang="es-ES"/>
              <a:t>,</a:t>
            </a:r>
          </a:p>
          <a:p>
            <a:r>
              <a:rPr lang="es-ES"/>
              <a:t>                'error': 'Ingrese tipos de datos correctos'</a:t>
            </a:r>
          </a:p>
          <a:p>
            <a:r>
              <a:rPr lang="es-ES"/>
              <a:t>                })</a:t>
            </a:r>
          </a:p>
          <a:p>
            <a:endParaRPr lang="es-ES"/>
          </a:p>
          <a:p>
            <a:r>
              <a:rPr lang="es-ES" err="1"/>
              <a:t>def</a:t>
            </a:r>
            <a:r>
              <a:rPr lang="es-ES"/>
              <a:t> </a:t>
            </a:r>
            <a:r>
              <a:rPr lang="es-ES" err="1"/>
              <a:t>task_detail</a:t>
            </a:r>
            <a:r>
              <a:rPr lang="es-ES"/>
              <a:t>(</a:t>
            </a:r>
            <a:r>
              <a:rPr lang="es-ES" err="1"/>
              <a:t>request</a:t>
            </a:r>
            <a:r>
              <a:rPr lang="es-ES"/>
              <a:t>, </a:t>
            </a:r>
            <a:r>
              <a:rPr lang="es-ES" err="1"/>
              <a:t>task_id</a:t>
            </a:r>
            <a:r>
              <a:rPr lang="es-ES"/>
              <a:t>):</a:t>
            </a:r>
          </a:p>
          <a:p>
            <a:r>
              <a:rPr lang="es-ES"/>
              <a:t>    </a:t>
            </a:r>
            <a:r>
              <a:rPr lang="es-ES" err="1"/>
              <a:t>if</a:t>
            </a:r>
            <a:r>
              <a:rPr lang="es-ES"/>
              <a:t> </a:t>
            </a:r>
            <a:r>
              <a:rPr lang="es-ES" err="1"/>
              <a:t>request.method</a:t>
            </a:r>
            <a:r>
              <a:rPr lang="es-ES"/>
              <a:t> == 'GET':</a:t>
            </a:r>
          </a:p>
          <a:p>
            <a:r>
              <a:rPr lang="es-ES"/>
              <a:t>        #print('Visitaron por URL')</a:t>
            </a:r>
          </a:p>
          <a:p>
            <a:r>
              <a:rPr lang="es-ES"/>
              <a:t>        </a:t>
            </a:r>
            <a:r>
              <a:rPr lang="es-ES" err="1"/>
              <a:t>task</a:t>
            </a:r>
            <a:r>
              <a:rPr lang="es-ES"/>
              <a:t> = get_object_or_404(</a:t>
            </a:r>
            <a:r>
              <a:rPr lang="es-ES" err="1"/>
              <a:t>Task</a:t>
            </a:r>
            <a:r>
              <a:rPr lang="es-ES"/>
              <a:t>, </a:t>
            </a:r>
            <a:r>
              <a:rPr lang="es-ES" err="1"/>
              <a:t>pk</a:t>
            </a:r>
            <a:r>
              <a:rPr lang="es-ES"/>
              <a:t>=</a:t>
            </a:r>
            <a:r>
              <a:rPr lang="es-ES" err="1"/>
              <a:t>task_id</a:t>
            </a:r>
            <a:r>
              <a:rPr lang="es-ES"/>
              <a:t>, </a:t>
            </a:r>
            <a:r>
              <a:rPr lang="es-ES" err="1"/>
              <a:t>user</a:t>
            </a:r>
            <a:r>
              <a:rPr lang="es-ES"/>
              <a:t>=</a:t>
            </a:r>
            <a:r>
              <a:rPr lang="es-ES" err="1"/>
              <a:t>request.user</a:t>
            </a:r>
            <a:r>
              <a:rPr lang="es-ES"/>
              <a:t>)</a:t>
            </a:r>
          </a:p>
          <a:p>
            <a:r>
              <a:rPr lang="es-ES"/>
              <a:t>        </a:t>
            </a:r>
            <a:r>
              <a:rPr lang="es-ES" err="1"/>
              <a:t>form</a:t>
            </a:r>
            <a:r>
              <a:rPr lang="es-ES"/>
              <a:t> = </a:t>
            </a:r>
            <a:r>
              <a:rPr lang="es-ES" err="1"/>
              <a:t>TaskForm</a:t>
            </a:r>
            <a:r>
              <a:rPr lang="es-ES"/>
              <a:t>(</a:t>
            </a:r>
            <a:r>
              <a:rPr lang="es-ES" err="1"/>
              <a:t>instance</a:t>
            </a:r>
            <a:r>
              <a:rPr lang="es-ES"/>
              <a:t>=</a:t>
            </a:r>
            <a:r>
              <a:rPr lang="es-ES" err="1"/>
              <a:t>task</a:t>
            </a:r>
            <a:r>
              <a:rPr lang="es-ES"/>
              <a:t>)</a:t>
            </a:r>
          </a:p>
          <a:p>
            <a:r>
              <a:rPr lang="es-ES"/>
              <a:t>        </a:t>
            </a:r>
            <a:r>
              <a:rPr lang="es-ES" err="1"/>
              <a:t>return</a:t>
            </a:r>
            <a:r>
              <a:rPr lang="es-ES"/>
              <a:t> render(request,'task_detail.html',{</a:t>
            </a:r>
          </a:p>
          <a:p>
            <a:r>
              <a:rPr lang="es-ES"/>
              <a:t>            '</a:t>
            </a:r>
            <a:r>
              <a:rPr lang="es-ES" err="1"/>
              <a:t>task</a:t>
            </a:r>
            <a:r>
              <a:rPr lang="es-ES"/>
              <a:t>':</a:t>
            </a:r>
            <a:r>
              <a:rPr lang="es-ES" err="1"/>
              <a:t>task</a:t>
            </a:r>
            <a:r>
              <a:rPr lang="es-ES"/>
              <a:t>,</a:t>
            </a:r>
          </a:p>
          <a:p>
            <a:r>
              <a:rPr lang="es-ES"/>
              <a:t>            '</a:t>
            </a:r>
            <a:r>
              <a:rPr lang="es-ES" err="1"/>
              <a:t>form</a:t>
            </a:r>
            <a:r>
              <a:rPr lang="es-ES"/>
              <a:t>': </a:t>
            </a:r>
            <a:r>
              <a:rPr lang="es-ES" err="1"/>
              <a:t>form</a:t>
            </a:r>
            <a:endParaRPr lang="es-ES"/>
          </a:p>
          <a:p>
            <a:r>
              <a:rPr lang="es-ES"/>
              <a:t>        })</a:t>
            </a:r>
          </a:p>
          <a:p>
            <a:r>
              <a:rPr lang="es-ES"/>
              <a:t>    </a:t>
            </a:r>
            <a:r>
              <a:rPr lang="es-ES" err="1"/>
              <a:t>else</a:t>
            </a:r>
            <a:r>
              <a:rPr lang="es-ES"/>
              <a:t>:</a:t>
            </a:r>
          </a:p>
          <a:p>
            <a:r>
              <a:rPr lang="es-ES"/>
              <a:t>        try:</a:t>
            </a:r>
          </a:p>
          <a:p>
            <a:r>
              <a:rPr lang="es-ES"/>
              <a:t>            #print(request.POST)</a:t>
            </a:r>
          </a:p>
          <a:p>
            <a:r>
              <a:rPr lang="es-ES"/>
              <a:t>            </a:t>
            </a:r>
            <a:r>
              <a:rPr lang="es-ES" err="1"/>
              <a:t>task</a:t>
            </a:r>
            <a:r>
              <a:rPr lang="es-ES"/>
              <a:t> = get_object_or_404(</a:t>
            </a:r>
            <a:r>
              <a:rPr lang="es-ES" err="1"/>
              <a:t>Task</a:t>
            </a:r>
            <a:r>
              <a:rPr lang="es-ES"/>
              <a:t>, </a:t>
            </a:r>
            <a:r>
              <a:rPr lang="es-ES" err="1"/>
              <a:t>pk</a:t>
            </a:r>
            <a:r>
              <a:rPr lang="es-ES"/>
              <a:t>=</a:t>
            </a:r>
            <a:r>
              <a:rPr lang="es-ES" err="1"/>
              <a:t>task_id</a:t>
            </a:r>
            <a:r>
              <a:rPr lang="es-ES"/>
              <a:t>, </a:t>
            </a:r>
            <a:r>
              <a:rPr lang="es-ES" err="1"/>
              <a:t>user</a:t>
            </a:r>
            <a:r>
              <a:rPr lang="es-ES"/>
              <a:t>=</a:t>
            </a:r>
            <a:r>
              <a:rPr lang="es-ES" err="1"/>
              <a:t>request.user</a:t>
            </a:r>
            <a:r>
              <a:rPr lang="es-ES"/>
              <a:t>)</a:t>
            </a:r>
          </a:p>
          <a:p>
            <a:r>
              <a:rPr lang="es-ES"/>
              <a:t>            </a:t>
            </a:r>
            <a:r>
              <a:rPr lang="es-ES" err="1"/>
              <a:t>form</a:t>
            </a:r>
            <a:r>
              <a:rPr lang="es-ES"/>
              <a:t> = </a:t>
            </a:r>
            <a:r>
              <a:rPr lang="es-ES" err="1"/>
              <a:t>TaskForm</a:t>
            </a:r>
            <a:r>
              <a:rPr lang="es-ES"/>
              <a:t>(</a:t>
            </a:r>
            <a:r>
              <a:rPr lang="es-ES" err="1"/>
              <a:t>request.POST</a:t>
            </a:r>
            <a:r>
              <a:rPr lang="es-ES"/>
              <a:t>, </a:t>
            </a:r>
            <a:r>
              <a:rPr lang="es-ES" err="1"/>
              <a:t>instance</a:t>
            </a:r>
            <a:r>
              <a:rPr lang="es-ES"/>
              <a:t>=</a:t>
            </a:r>
            <a:r>
              <a:rPr lang="es-ES" err="1"/>
              <a:t>task</a:t>
            </a:r>
            <a:r>
              <a:rPr lang="es-ES"/>
              <a:t>)</a:t>
            </a:r>
          </a:p>
          <a:p>
            <a:r>
              <a:rPr lang="es-ES"/>
              <a:t>            </a:t>
            </a:r>
            <a:r>
              <a:rPr lang="es-ES" err="1"/>
              <a:t>form.save</a:t>
            </a:r>
            <a:r>
              <a:rPr lang="es-ES"/>
              <a:t>()</a:t>
            </a:r>
          </a:p>
          <a:p>
            <a:r>
              <a:rPr lang="es-ES"/>
              <a:t>            </a:t>
            </a:r>
            <a:r>
              <a:rPr lang="es-ES" err="1"/>
              <a:t>return</a:t>
            </a:r>
            <a:r>
              <a:rPr lang="es-ES"/>
              <a:t> </a:t>
            </a:r>
            <a:r>
              <a:rPr lang="es-ES" err="1"/>
              <a:t>redirect</a:t>
            </a:r>
            <a:r>
              <a:rPr lang="es-ES"/>
              <a:t>('</a:t>
            </a:r>
            <a:r>
              <a:rPr lang="es-ES" err="1"/>
              <a:t>tasks</a:t>
            </a:r>
            <a:r>
              <a:rPr lang="es-ES"/>
              <a:t>')</a:t>
            </a:r>
          </a:p>
          <a:p>
            <a:r>
              <a:rPr lang="es-ES"/>
              <a:t>        </a:t>
            </a:r>
            <a:r>
              <a:rPr lang="es-ES" err="1"/>
              <a:t>except</a:t>
            </a:r>
            <a:r>
              <a:rPr lang="es-ES"/>
              <a:t> </a:t>
            </a:r>
            <a:r>
              <a:rPr lang="es-ES" err="1"/>
              <a:t>ValueError</a:t>
            </a:r>
            <a:r>
              <a:rPr lang="es-ES"/>
              <a:t>:</a:t>
            </a:r>
          </a:p>
          <a:p>
            <a:r>
              <a:rPr lang="es-ES"/>
              <a:t>            </a:t>
            </a:r>
            <a:r>
              <a:rPr lang="es-ES" err="1"/>
              <a:t>return</a:t>
            </a:r>
            <a:r>
              <a:rPr lang="es-ES"/>
              <a:t> render(request,'task_detail.html',{</a:t>
            </a:r>
          </a:p>
          <a:p>
            <a:r>
              <a:rPr lang="es-ES"/>
              <a:t>            '</a:t>
            </a:r>
            <a:r>
              <a:rPr lang="es-ES" err="1"/>
              <a:t>task</a:t>
            </a:r>
            <a:r>
              <a:rPr lang="es-ES"/>
              <a:t>':</a:t>
            </a:r>
            <a:r>
              <a:rPr lang="es-ES" err="1"/>
              <a:t>task</a:t>
            </a:r>
            <a:r>
              <a:rPr lang="es-ES"/>
              <a:t>,</a:t>
            </a:r>
          </a:p>
          <a:p>
            <a:r>
              <a:rPr lang="es-ES"/>
              <a:t>            '</a:t>
            </a:r>
            <a:r>
              <a:rPr lang="es-ES" err="1"/>
              <a:t>form</a:t>
            </a:r>
            <a:r>
              <a:rPr lang="es-ES"/>
              <a:t>': </a:t>
            </a:r>
            <a:r>
              <a:rPr lang="es-ES" err="1"/>
              <a:t>form</a:t>
            </a:r>
            <a:r>
              <a:rPr lang="es-ES"/>
              <a:t>,</a:t>
            </a:r>
          </a:p>
          <a:p>
            <a:r>
              <a:rPr lang="es-ES"/>
              <a:t>            '</a:t>
            </a:r>
            <a:r>
              <a:rPr lang="es-ES" err="1"/>
              <a:t>error':'Error</a:t>
            </a:r>
            <a:r>
              <a:rPr lang="es-ES"/>
              <a:t> </a:t>
            </a:r>
            <a:r>
              <a:rPr lang="es-ES" err="1"/>
              <a:t>updating</a:t>
            </a:r>
            <a:r>
              <a:rPr lang="es-ES"/>
              <a:t> </a:t>
            </a:r>
            <a:r>
              <a:rPr lang="es-ES" err="1"/>
              <a:t>tasks</a:t>
            </a:r>
            <a:r>
              <a:rPr lang="es-ES"/>
              <a:t>'</a:t>
            </a:r>
          </a:p>
          <a:p>
            <a:r>
              <a:rPr lang="es-ES"/>
              <a:t>        })</a:t>
            </a:r>
          </a:p>
          <a:p>
            <a:r>
              <a:rPr lang="es-ES"/>
              <a:t>        </a:t>
            </a:r>
          </a:p>
          <a:p>
            <a:r>
              <a:rPr lang="es-ES" err="1"/>
              <a:t>def</a:t>
            </a:r>
            <a:r>
              <a:rPr lang="es-ES"/>
              <a:t> </a:t>
            </a:r>
            <a:r>
              <a:rPr lang="es-ES" err="1"/>
              <a:t>complete_task</a:t>
            </a:r>
            <a:r>
              <a:rPr lang="es-ES"/>
              <a:t>(</a:t>
            </a:r>
            <a:r>
              <a:rPr lang="es-ES" err="1"/>
              <a:t>request</a:t>
            </a:r>
            <a:r>
              <a:rPr lang="es-ES"/>
              <a:t>, </a:t>
            </a:r>
            <a:r>
              <a:rPr lang="es-ES" err="1"/>
              <a:t>task_id</a:t>
            </a:r>
            <a:r>
              <a:rPr lang="es-ES"/>
              <a:t>):</a:t>
            </a:r>
          </a:p>
          <a:p>
            <a:r>
              <a:rPr lang="es-ES"/>
              <a:t>    </a:t>
            </a:r>
            <a:r>
              <a:rPr lang="es-ES" err="1"/>
              <a:t>task</a:t>
            </a:r>
            <a:r>
              <a:rPr lang="es-ES"/>
              <a:t> = get_object_or_404(</a:t>
            </a:r>
            <a:r>
              <a:rPr lang="es-ES" err="1"/>
              <a:t>Task</a:t>
            </a:r>
            <a:r>
              <a:rPr lang="es-ES"/>
              <a:t>, </a:t>
            </a:r>
            <a:r>
              <a:rPr lang="es-ES" err="1"/>
              <a:t>pk</a:t>
            </a:r>
            <a:r>
              <a:rPr lang="es-ES"/>
              <a:t>=</a:t>
            </a:r>
            <a:r>
              <a:rPr lang="es-ES" err="1"/>
              <a:t>task_id</a:t>
            </a:r>
            <a:r>
              <a:rPr lang="es-ES"/>
              <a:t>, </a:t>
            </a:r>
            <a:r>
              <a:rPr lang="es-ES" err="1"/>
              <a:t>user</a:t>
            </a:r>
            <a:r>
              <a:rPr lang="es-ES"/>
              <a:t>=</a:t>
            </a:r>
            <a:r>
              <a:rPr lang="es-ES" err="1"/>
              <a:t>request.user</a:t>
            </a:r>
            <a:r>
              <a:rPr lang="es-ES"/>
              <a:t>) </a:t>
            </a:r>
          </a:p>
          <a:p>
            <a:r>
              <a:rPr lang="es-ES"/>
              <a:t>    </a:t>
            </a:r>
            <a:r>
              <a:rPr lang="es-ES" err="1"/>
              <a:t>if</a:t>
            </a:r>
            <a:r>
              <a:rPr lang="es-ES"/>
              <a:t> </a:t>
            </a:r>
            <a:r>
              <a:rPr lang="es-ES" err="1"/>
              <a:t>request.method</a:t>
            </a:r>
            <a:r>
              <a:rPr lang="es-ES"/>
              <a:t> == 'POST':</a:t>
            </a:r>
          </a:p>
          <a:p>
            <a:r>
              <a:rPr lang="es-ES"/>
              <a:t>        </a:t>
            </a:r>
            <a:r>
              <a:rPr lang="es-ES" err="1"/>
              <a:t>task.datecompleted</a:t>
            </a:r>
            <a:r>
              <a:rPr lang="es-ES"/>
              <a:t> = </a:t>
            </a:r>
            <a:r>
              <a:rPr lang="es-ES" err="1"/>
              <a:t>timezone.now</a:t>
            </a:r>
            <a:r>
              <a:rPr lang="es-ES"/>
              <a:t>()</a:t>
            </a:r>
          </a:p>
          <a:p>
            <a:r>
              <a:rPr lang="es-ES"/>
              <a:t>        </a:t>
            </a:r>
            <a:r>
              <a:rPr lang="es-ES" err="1"/>
              <a:t>task.save</a:t>
            </a:r>
            <a:r>
              <a:rPr lang="es-ES"/>
              <a:t>()</a:t>
            </a:r>
          </a:p>
          <a:p>
            <a:r>
              <a:rPr lang="es-ES"/>
              <a:t>        </a:t>
            </a:r>
            <a:r>
              <a:rPr lang="es-ES" err="1"/>
              <a:t>return</a:t>
            </a:r>
            <a:r>
              <a:rPr lang="es-ES"/>
              <a:t> </a:t>
            </a:r>
            <a:r>
              <a:rPr lang="es-ES" err="1"/>
              <a:t>redirect</a:t>
            </a:r>
            <a:r>
              <a:rPr lang="es-ES"/>
              <a:t>('</a:t>
            </a:r>
            <a:r>
              <a:rPr lang="es-ES" err="1"/>
              <a:t>tasks</a:t>
            </a:r>
            <a:r>
              <a:rPr lang="es-ES"/>
              <a:t>')</a:t>
            </a:r>
          </a:p>
          <a:p>
            <a:endParaRPr lang="es-ES"/>
          </a:p>
          <a:p>
            <a:r>
              <a:rPr lang="es-ES" err="1"/>
              <a:t>def</a:t>
            </a:r>
            <a:r>
              <a:rPr lang="es-ES"/>
              <a:t> </a:t>
            </a:r>
            <a:r>
              <a:rPr lang="es-ES" err="1"/>
              <a:t>delete_task</a:t>
            </a:r>
            <a:r>
              <a:rPr lang="es-ES"/>
              <a:t>(</a:t>
            </a:r>
            <a:r>
              <a:rPr lang="es-ES" err="1"/>
              <a:t>request</a:t>
            </a:r>
            <a:r>
              <a:rPr lang="es-ES"/>
              <a:t>, </a:t>
            </a:r>
            <a:r>
              <a:rPr lang="es-ES" err="1"/>
              <a:t>task_id</a:t>
            </a:r>
            <a:r>
              <a:rPr lang="es-ES"/>
              <a:t>):</a:t>
            </a:r>
          </a:p>
          <a:p>
            <a:r>
              <a:rPr lang="es-ES"/>
              <a:t>    </a:t>
            </a:r>
            <a:r>
              <a:rPr lang="es-ES" err="1"/>
              <a:t>task</a:t>
            </a:r>
            <a:r>
              <a:rPr lang="es-ES"/>
              <a:t> = get_object_or_404(</a:t>
            </a:r>
            <a:r>
              <a:rPr lang="es-ES" err="1"/>
              <a:t>Task</a:t>
            </a:r>
            <a:r>
              <a:rPr lang="es-ES"/>
              <a:t>, </a:t>
            </a:r>
            <a:r>
              <a:rPr lang="es-ES" err="1"/>
              <a:t>pk</a:t>
            </a:r>
            <a:r>
              <a:rPr lang="es-ES"/>
              <a:t>=</a:t>
            </a:r>
            <a:r>
              <a:rPr lang="es-ES" err="1"/>
              <a:t>task_id</a:t>
            </a:r>
            <a:r>
              <a:rPr lang="es-ES"/>
              <a:t>, </a:t>
            </a:r>
            <a:r>
              <a:rPr lang="es-ES" err="1"/>
              <a:t>user</a:t>
            </a:r>
            <a:r>
              <a:rPr lang="es-ES"/>
              <a:t>=</a:t>
            </a:r>
            <a:r>
              <a:rPr lang="es-ES" err="1"/>
              <a:t>request.user</a:t>
            </a:r>
            <a:r>
              <a:rPr lang="es-ES"/>
              <a:t>) </a:t>
            </a:r>
          </a:p>
          <a:p>
            <a:r>
              <a:rPr lang="es-ES"/>
              <a:t>    </a:t>
            </a:r>
            <a:r>
              <a:rPr lang="es-ES" err="1"/>
              <a:t>if</a:t>
            </a:r>
            <a:r>
              <a:rPr lang="es-ES"/>
              <a:t> </a:t>
            </a:r>
            <a:r>
              <a:rPr lang="es-ES" err="1"/>
              <a:t>request.method</a:t>
            </a:r>
            <a:r>
              <a:rPr lang="es-ES"/>
              <a:t> == 'POST':</a:t>
            </a:r>
          </a:p>
          <a:p>
            <a:r>
              <a:rPr lang="es-ES"/>
              <a:t>        </a:t>
            </a:r>
            <a:r>
              <a:rPr lang="es-ES" err="1"/>
              <a:t>task.delete</a:t>
            </a:r>
            <a:r>
              <a:rPr lang="es-ES"/>
              <a:t>()</a:t>
            </a:r>
          </a:p>
          <a:p>
            <a:r>
              <a:rPr lang="es-ES"/>
              <a:t>        </a:t>
            </a:r>
            <a:r>
              <a:rPr lang="es-ES" err="1"/>
              <a:t>return</a:t>
            </a:r>
            <a:r>
              <a:rPr lang="es-ES"/>
              <a:t> </a:t>
            </a:r>
            <a:r>
              <a:rPr lang="es-ES" err="1"/>
              <a:t>redirect</a:t>
            </a:r>
            <a:r>
              <a:rPr lang="es-ES"/>
              <a:t>('</a:t>
            </a:r>
            <a:r>
              <a:rPr lang="es-ES" err="1"/>
              <a:t>tasks</a:t>
            </a:r>
            <a:r>
              <a:rPr lang="es-ES"/>
              <a:t>')</a:t>
            </a:r>
          </a:p>
          <a:p>
            <a:endParaRPr lang="es-ES"/>
          </a:p>
          <a:p>
            <a:r>
              <a:rPr lang="es-ES" err="1"/>
              <a:t>def</a:t>
            </a:r>
            <a:r>
              <a:rPr lang="es-ES"/>
              <a:t> </a:t>
            </a:r>
            <a:r>
              <a:rPr lang="es-ES" err="1"/>
              <a:t>signout</a:t>
            </a:r>
            <a:r>
              <a:rPr lang="es-ES"/>
              <a:t>(</a:t>
            </a:r>
            <a:r>
              <a:rPr lang="es-ES" err="1"/>
              <a:t>request</a:t>
            </a:r>
            <a:r>
              <a:rPr lang="es-ES"/>
              <a:t>):</a:t>
            </a:r>
          </a:p>
          <a:p>
            <a:r>
              <a:rPr lang="es-ES"/>
              <a:t>    </a:t>
            </a:r>
            <a:r>
              <a:rPr lang="es-ES" err="1"/>
              <a:t>logout</a:t>
            </a:r>
            <a:r>
              <a:rPr lang="es-ES"/>
              <a:t>(</a:t>
            </a:r>
            <a:r>
              <a:rPr lang="es-ES" err="1"/>
              <a:t>request</a:t>
            </a:r>
            <a:r>
              <a:rPr lang="es-ES"/>
              <a:t>)</a:t>
            </a:r>
          </a:p>
          <a:p>
            <a:r>
              <a:rPr lang="es-ES"/>
              <a:t>    </a:t>
            </a:r>
            <a:r>
              <a:rPr lang="es-ES" err="1"/>
              <a:t>return</a:t>
            </a:r>
            <a:r>
              <a:rPr lang="es-ES"/>
              <a:t> </a:t>
            </a:r>
            <a:r>
              <a:rPr lang="es-ES" err="1"/>
              <a:t>redirect</a:t>
            </a:r>
            <a:r>
              <a:rPr lang="es-ES"/>
              <a:t>('home')</a:t>
            </a:r>
          </a:p>
          <a:p>
            <a:endParaRPr lang="es-ES"/>
          </a:p>
          <a:p>
            <a:r>
              <a:rPr lang="es-ES" err="1"/>
              <a:t>def</a:t>
            </a:r>
            <a:r>
              <a:rPr lang="es-ES"/>
              <a:t> </a:t>
            </a:r>
            <a:r>
              <a:rPr lang="es-ES" err="1"/>
              <a:t>signin</a:t>
            </a:r>
            <a:r>
              <a:rPr lang="es-ES"/>
              <a:t>(</a:t>
            </a:r>
            <a:r>
              <a:rPr lang="es-ES" err="1"/>
              <a:t>request</a:t>
            </a:r>
            <a:r>
              <a:rPr lang="es-ES"/>
              <a:t>):</a:t>
            </a:r>
          </a:p>
          <a:p>
            <a:r>
              <a:rPr lang="es-ES"/>
              <a:t>    </a:t>
            </a:r>
            <a:r>
              <a:rPr lang="es-ES" err="1"/>
              <a:t>if</a:t>
            </a:r>
            <a:r>
              <a:rPr lang="es-ES"/>
              <a:t> </a:t>
            </a:r>
            <a:r>
              <a:rPr lang="es-ES" err="1"/>
              <a:t>request.method</a:t>
            </a:r>
            <a:r>
              <a:rPr lang="es-ES"/>
              <a:t> == 'GET':</a:t>
            </a:r>
          </a:p>
          <a:p>
            <a:r>
              <a:rPr lang="es-ES"/>
              <a:t>        </a:t>
            </a:r>
            <a:r>
              <a:rPr lang="es-ES" err="1"/>
              <a:t>return</a:t>
            </a:r>
            <a:r>
              <a:rPr lang="es-ES"/>
              <a:t> render(</a:t>
            </a:r>
            <a:r>
              <a:rPr lang="es-ES" err="1"/>
              <a:t>request</a:t>
            </a:r>
            <a:r>
              <a:rPr lang="es-ES"/>
              <a:t>, 'signin.html', </a:t>
            </a:r>
          </a:p>
          <a:p>
            <a:r>
              <a:rPr lang="es-ES"/>
              <a:t>                  {'</a:t>
            </a:r>
            <a:r>
              <a:rPr lang="es-ES" err="1"/>
              <a:t>form</a:t>
            </a:r>
            <a:r>
              <a:rPr lang="es-ES"/>
              <a:t>': </a:t>
            </a:r>
            <a:r>
              <a:rPr lang="es-ES" err="1"/>
              <a:t>AuthenticationForm</a:t>
            </a:r>
            <a:r>
              <a:rPr lang="es-ES"/>
              <a:t>})</a:t>
            </a:r>
          </a:p>
          <a:p>
            <a:r>
              <a:rPr lang="es-ES"/>
              <a:t>    </a:t>
            </a:r>
            <a:r>
              <a:rPr lang="es-ES" err="1"/>
              <a:t>else</a:t>
            </a:r>
            <a:r>
              <a:rPr lang="es-ES"/>
              <a:t>:</a:t>
            </a:r>
          </a:p>
          <a:p>
            <a:r>
              <a:rPr lang="es-ES"/>
              <a:t>        </a:t>
            </a:r>
            <a:r>
              <a:rPr lang="es-ES" err="1"/>
              <a:t>user</a:t>
            </a:r>
            <a:r>
              <a:rPr lang="es-ES"/>
              <a:t> = </a:t>
            </a:r>
            <a:r>
              <a:rPr lang="es-ES" err="1"/>
              <a:t>authenticate</a:t>
            </a:r>
            <a:r>
              <a:rPr lang="es-ES"/>
              <a:t>(</a:t>
            </a:r>
            <a:r>
              <a:rPr lang="es-ES" err="1"/>
              <a:t>request</a:t>
            </a:r>
            <a:r>
              <a:rPr lang="es-ES"/>
              <a:t>, </a:t>
            </a:r>
            <a:r>
              <a:rPr lang="es-ES" err="1"/>
              <a:t>username</a:t>
            </a:r>
            <a:r>
              <a:rPr lang="es-ES"/>
              <a:t>=</a:t>
            </a:r>
            <a:r>
              <a:rPr lang="es-ES" err="1"/>
              <a:t>request.POST</a:t>
            </a:r>
            <a:r>
              <a:rPr lang="es-ES"/>
              <a:t>['</a:t>
            </a:r>
            <a:r>
              <a:rPr lang="es-ES" err="1"/>
              <a:t>username</a:t>
            </a:r>
            <a:r>
              <a:rPr lang="es-ES"/>
              <a:t>'],</a:t>
            </a:r>
          </a:p>
          <a:p>
            <a:r>
              <a:rPr lang="es-ES"/>
              <a:t>                      </a:t>
            </a:r>
            <a:r>
              <a:rPr lang="es-ES" err="1"/>
              <a:t>password</a:t>
            </a:r>
            <a:r>
              <a:rPr lang="es-ES"/>
              <a:t>=</a:t>
            </a:r>
            <a:r>
              <a:rPr lang="es-ES" err="1"/>
              <a:t>request.POST</a:t>
            </a:r>
            <a:r>
              <a:rPr lang="es-ES"/>
              <a:t>['</a:t>
            </a:r>
            <a:r>
              <a:rPr lang="es-ES" err="1"/>
              <a:t>password</a:t>
            </a:r>
            <a:r>
              <a:rPr lang="es-ES"/>
              <a:t>'])</a:t>
            </a:r>
          </a:p>
          <a:p>
            <a:r>
              <a:rPr lang="es-ES"/>
              <a:t>        </a:t>
            </a:r>
            <a:r>
              <a:rPr lang="es-ES" err="1"/>
              <a:t>if</a:t>
            </a:r>
            <a:r>
              <a:rPr lang="es-ES"/>
              <a:t> </a:t>
            </a:r>
            <a:r>
              <a:rPr lang="es-ES" err="1"/>
              <a:t>user</a:t>
            </a:r>
            <a:r>
              <a:rPr lang="es-ES"/>
              <a:t> </a:t>
            </a:r>
            <a:r>
              <a:rPr lang="es-ES" err="1"/>
              <a:t>is</a:t>
            </a:r>
            <a:r>
              <a:rPr lang="es-ES"/>
              <a:t> </a:t>
            </a:r>
            <a:r>
              <a:rPr lang="es-ES" err="1"/>
              <a:t>None</a:t>
            </a:r>
            <a:r>
              <a:rPr lang="es-ES"/>
              <a:t>:</a:t>
            </a:r>
          </a:p>
          <a:p>
            <a:r>
              <a:rPr lang="es-ES"/>
              <a:t>              </a:t>
            </a:r>
            <a:r>
              <a:rPr lang="es-ES" err="1"/>
              <a:t>return</a:t>
            </a:r>
            <a:r>
              <a:rPr lang="es-ES"/>
              <a:t> render(</a:t>
            </a:r>
            <a:r>
              <a:rPr lang="es-ES" err="1"/>
              <a:t>request</a:t>
            </a:r>
            <a:r>
              <a:rPr lang="es-ES"/>
              <a:t>, 'signin.html', {</a:t>
            </a:r>
          </a:p>
          <a:p>
            <a:r>
              <a:rPr lang="es-ES"/>
              <a:t>                  '</a:t>
            </a:r>
            <a:r>
              <a:rPr lang="es-ES" err="1"/>
              <a:t>form</a:t>
            </a:r>
            <a:r>
              <a:rPr lang="es-ES"/>
              <a:t>': </a:t>
            </a:r>
            <a:r>
              <a:rPr lang="es-ES" err="1"/>
              <a:t>AuthenticationForm</a:t>
            </a:r>
            <a:r>
              <a:rPr lang="es-ES"/>
              <a:t>,</a:t>
            </a:r>
          </a:p>
          <a:p>
            <a:r>
              <a:rPr lang="es-ES"/>
              <a:t>                  'error':'</a:t>
            </a:r>
            <a:r>
              <a:rPr lang="es-ES" err="1"/>
              <a:t>Username</a:t>
            </a:r>
            <a:r>
              <a:rPr lang="es-ES"/>
              <a:t> </a:t>
            </a:r>
            <a:r>
              <a:rPr lang="es-ES" err="1"/>
              <a:t>or</a:t>
            </a:r>
            <a:r>
              <a:rPr lang="es-ES"/>
              <a:t> </a:t>
            </a:r>
            <a:r>
              <a:rPr lang="es-ES" err="1"/>
              <a:t>password</a:t>
            </a:r>
            <a:r>
              <a:rPr lang="es-ES"/>
              <a:t> </a:t>
            </a:r>
            <a:r>
              <a:rPr lang="es-ES" err="1"/>
              <a:t>is</a:t>
            </a:r>
            <a:r>
              <a:rPr lang="es-ES"/>
              <a:t> </a:t>
            </a:r>
            <a:r>
              <a:rPr lang="es-ES" err="1"/>
              <a:t>incorrect</a:t>
            </a:r>
            <a:r>
              <a:rPr lang="es-ES"/>
              <a:t>'</a:t>
            </a:r>
          </a:p>
          <a:p>
            <a:r>
              <a:rPr lang="es-ES"/>
              <a:t>                  })</a:t>
            </a:r>
          </a:p>
          <a:p>
            <a:r>
              <a:rPr lang="es-ES"/>
              <a:t>        </a:t>
            </a:r>
            <a:r>
              <a:rPr lang="es-ES" err="1"/>
              <a:t>else</a:t>
            </a:r>
            <a:r>
              <a:rPr lang="es-ES"/>
              <a:t>:</a:t>
            </a:r>
          </a:p>
          <a:p>
            <a:r>
              <a:rPr lang="es-ES"/>
              <a:t>            </a:t>
            </a:r>
            <a:r>
              <a:rPr lang="es-ES" err="1"/>
              <a:t>login</a:t>
            </a:r>
            <a:r>
              <a:rPr lang="es-ES"/>
              <a:t>(</a:t>
            </a:r>
            <a:r>
              <a:rPr lang="es-ES" err="1"/>
              <a:t>request</a:t>
            </a:r>
            <a:r>
              <a:rPr lang="es-ES"/>
              <a:t>, </a:t>
            </a:r>
            <a:r>
              <a:rPr lang="es-ES" err="1"/>
              <a:t>user</a:t>
            </a:r>
            <a:r>
              <a:rPr lang="es-ES"/>
              <a:t>)</a:t>
            </a:r>
          </a:p>
          <a:p>
            <a:r>
              <a:rPr lang="es-ES"/>
              <a:t>            </a:t>
            </a:r>
            <a:r>
              <a:rPr lang="es-ES" err="1"/>
              <a:t>return</a:t>
            </a:r>
            <a:r>
              <a:rPr lang="es-ES"/>
              <a:t> </a:t>
            </a:r>
            <a:r>
              <a:rPr lang="es-ES" err="1"/>
              <a:t>redirect</a:t>
            </a:r>
            <a:r>
              <a:rPr lang="es-ES"/>
              <a:t>('</a:t>
            </a:r>
            <a:r>
              <a:rPr lang="es-ES" err="1"/>
              <a:t>tasks</a:t>
            </a:r>
            <a:r>
              <a:rPr lang="es-ES"/>
              <a:t>')</a:t>
            </a:r>
          </a:p>
          <a:p>
            <a:r>
              <a:rPr lang="es-ES"/>
              <a:t>    </a:t>
            </a:r>
          </a:p>
          <a:p>
            <a:r>
              <a:rPr lang="es-ES"/>
              <a:t>--task_detail.html</a:t>
            </a:r>
          </a:p>
          <a:p>
            <a:r>
              <a:rPr lang="es-ES"/>
              <a:t>{% </a:t>
            </a:r>
            <a:r>
              <a:rPr lang="es-ES" err="1"/>
              <a:t>extends</a:t>
            </a:r>
            <a:r>
              <a:rPr lang="es-ES"/>
              <a:t> 'base.html' %}</a:t>
            </a:r>
          </a:p>
          <a:p>
            <a:r>
              <a:rPr lang="es-ES"/>
              <a:t>{% block </a:t>
            </a:r>
            <a:r>
              <a:rPr lang="es-ES" err="1"/>
              <a:t>content</a:t>
            </a:r>
            <a:r>
              <a:rPr lang="es-ES"/>
              <a:t> %}</a:t>
            </a:r>
          </a:p>
          <a:p>
            <a:r>
              <a:rPr lang="es-ES"/>
              <a:t>&lt;h1&gt;{{</a:t>
            </a:r>
            <a:r>
              <a:rPr lang="es-ES" err="1"/>
              <a:t>task.title</a:t>
            </a:r>
            <a:r>
              <a:rPr lang="es-ES"/>
              <a:t>}}&lt;/h1&gt;</a:t>
            </a:r>
          </a:p>
          <a:p>
            <a:r>
              <a:rPr lang="es-ES"/>
              <a:t>{{error}}</a:t>
            </a:r>
          </a:p>
          <a:p>
            <a:r>
              <a:rPr lang="es-ES"/>
              <a:t>&lt;</a:t>
            </a:r>
            <a:r>
              <a:rPr lang="es-ES" err="1"/>
              <a:t>form</a:t>
            </a:r>
            <a:r>
              <a:rPr lang="es-ES"/>
              <a:t> </a:t>
            </a:r>
            <a:r>
              <a:rPr lang="es-ES" err="1"/>
              <a:t>method</a:t>
            </a:r>
            <a:r>
              <a:rPr lang="es-ES"/>
              <a:t>="POST"&gt;</a:t>
            </a:r>
          </a:p>
          <a:p>
            <a:r>
              <a:rPr lang="es-ES"/>
              <a:t>    {% </a:t>
            </a:r>
            <a:r>
              <a:rPr lang="es-ES" err="1"/>
              <a:t>csrf_token</a:t>
            </a:r>
            <a:r>
              <a:rPr lang="es-ES"/>
              <a:t> %}</a:t>
            </a:r>
          </a:p>
          <a:p>
            <a:r>
              <a:rPr lang="es-ES"/>
              <a:t>    {{</a:t>
            </a:r>
            <a:r>
              <a:rPr lang="es-ES" err="1"/>
              <a:t>form.as_p</a:t>
            </a:r>
            <a:r>
              <a:rPr lang="es-ES"/>
              <a:t>}}</a:t>
            </a:r>
          </a:p>
          <a:p>
            <a:r>
              <a:rPr lang="es-ES"/>
              <a:t>    &lt;</a:t>
            </a:r>
            <a:r>
              <a:rPr lang="es-ES" err="1"/>
              <a:t>button</a:t>
            </a:r>
            <a:r>
              <a:rPr lang="es-ES"/>
              <a:t>&gt;</a:t>
            </a:r>
          </a:p>
          <a:p>
            <a:r>
              <a:rPr lang="es-ES"/>
              <a:t>        </a:t>
            </a:r>
            <a:r>
              <a:rPr lang="es-ES" err="1"/>
              <a:t>Update</a:t>
            </a:r>
            <a:endParaRPr lang="es-ES"/>
          </a:p>
          <a:p>
            <a:r>
              <a:rPr lang="es-ES"/>
              <a:t>    &lt;/</a:t>
            </a:r>
            <a:r>
              <a:rPr lang="es-ES" err="1"/>
              <a:t>button</a:t>
            </a:r>
            <a:r>
              <a:rPr lang="es-ES"/>
              <a:t>&gt;</a:t>
            </a:r>
          </a:p>
          <a:p>
            <a:r>
              <a:rPr lang="es-ES"/>
              <a:t>&lt;/</a:t>
            </a:r>
            <a:r>
              <a:rPr lang="es-ES" err="1"/>
              <a:t>form</a:t>
            </a:r>
            <a:r>
              <a:rPr lang="es-ES"/>
              <a:t>&gt;</a:t>
            </a:r>
          </a:p>
          <a:p>
            <a:r>
              <a:rPr lang="es-ES"/>
              <a:t>&lt;</a:t>
            </a:r>
            <a:r>
              <a:rPr lang="es-ES" err="1"/>
              <a:t>form</a:t>
            </a:r>
            <a:r>
              <a:rPr lang="es-ES"/>
              <a:t> </a:t>
            </a:r>
            <a:r>
              <a:rPr lang="es-ES" err="1"/>
              <a:t>action</a:t>
            </a:r>
            <a:r>
              <a:rPr lang="es-ES"/>
              <a:t>="{% </a:t>
            </a:r>
            <a:r>
              <a:rPr lang="es-ES" err="1"/>
              <a:t>url</a:t>
            </a:r>
            <a:r>
              <a:rPr lang="es-ES"/>
              <a:t> '</a:t>
            </a:r>
            <a:r>
              <a:rPr lang="es-ES" err="1"/>
              <a:t>complete_task</a:t>
            </a:r>
            <a:r>
              <a:rPr lang="es-ES"/>
              <a:t>' </a:t>
            </a:r>
            <a:r>
              <a:rPr lang="es-ES" err="1"/>
              <a:t>task.id</a:t>
            </a:r>
            <a:r>
              <a:rPr lang="es-ES"/>
              <a:t> %}" </a:t>
            </a:r>
            <a:r>
              <a:rPr lang="es-ES" err="1"/>
              <a:t>method</a:t>
            </a:r>
            <a:r>
              <a:rPr lang="es-ES"/>
              <a:t>="POST"&gt;</a:t>
            </a:r>
          </a:p>
          <a:p>
            <a:r>
              <a:rPr lang="es-ES"/>
              <a:t>    {% </a:t>
            </a:r>
            <a:r>
              <a:rPr lang="es-ES" err="1"/>
              <a:t>csrf_token</a:t>
            </a:r>
            <a:r>
              <a:rPr lang="es-ES"/>
              <a:t> %}</a:t>
            </a:r>
          </a:p>
          <a:p>
            <a:r>
              <a:rPr lang="es-ES"/>
              <a:t>    &lt;</a:t>
            </a:r>
            <a:r>
              <a:rPr lang="es-ES" err="1"/>
              <a:t>button</a:t>
            </a:r>
            <a:r>
              <a:rPr lang="es-ES"/>
              <a:t>&gt;</a:t>
            </a:r>
          </a:p>
          <a:p>
            <a:r>
              <a:rPr lang="es-ES"/>
              <a:t>        Complete</a:t>
            </a:r>
          </a:p>
          <a:p>
            <a:r>
              <a:rPr lang="es-ES"/>
              <a:t>    &lt;/</a:t>
            </a:r>
            <a:r>
              <a:rPr lang="es-ES" err="1"/>
              <a:t>button</a:t>
            </a:r>
            <a:r>
              <a:rPr lang="es-ES"/>
              <a:t>&gt;</a:t>
            </a:r>
          </a:p>
          <a:p>
            <a:r>
              <a:rPr lang="es-ES"/>
              <a:t>&lt;/</a:t>
            </a:r>
            <a:r>
              <a:rPr lang="es-ES" err="1"/>
              <a:t>form</a:t>
            </a:r>
            <a:r>
              <a:rPr lang="es-ES"/>
              <a:t>&gt;</a:t>
            </a:r>
          </a:p>
          <a:p>
            <a:r>
              <a:rPr lang="es-ES"/>
              <a:t>&lt;</a:t>
            </a:r>
            <a:r>
              <a:rPr lang="es-ES" err="1"/>
              <a:t>form</a:t>
            </a:r>
            <a:r>
              <a:rPr lang="es-ES"/>
              <a:t> </a:t>
            </a:r>
            <a:r>
              <a:rPr lang="es-ES" err="1"/>
              <a:t>action</a:t>
            </a:r>
            <a:r>
              <a:rPr lang="es-ES"/>
              <a:t>="{% </a:t>
            </a:r>
            <a:r>
              <a:rPr lang="es-ES" err="1"/>
              <a:t>url</a:t>
            </a:r>
            <a:r>
              <a:rPr lang="es-ES"/>
              <a:t> '</a:t>
            </a:r>
            <a:r>
              <a:rPr lang="es-ES" err="1"/>
              <a:t>delete_task</a:t>
            </a:r>
            <a:r>
              <a:rPr lang="es-ES"/>
              <a:t>' </a:t>
            </a:r>
            <a:r>
              <a:rPr lang="es-ES" err="1"/>
              <a:t>task.id</a:t>
            </a:r>
            <a:r>
              <a:rPr lang="es-ES"/>
              <a:t> %}" </a:t>
            </a:r>
            <a:r>
              <a:rPr lang="es-ES" err="1"/>
              <a:t>method</a:t>
            </a:r>
            <a:r>
              <a:rPr lang="es-ES"/>
              <a:t>="POST"&gt;</a:t>
            </a:r>
          </a:p>
          <a:p>
            <a:r>
              <a:rPr lang="es-ES"/>
              <a:t>    {% </a:t>
            </a:r>
            <a:r>
              <a:rPr lang="es-ES" err="1"/>
              <a:t>csrf_token</a:t>
            </a:r>
            <a:r>
              <a:rPr lang="es-ES"/>
              <a:t> %}</a:t>
            </a:r>
          </a:p>
          <a:p>
            <a:r>
              <a:rPr lang="es-ES"/>
              <a:t>    &lt;</a:t>
            </a:r>
            <a:r>
              <a:rPr lang="es-ES" err="1"/>
              <a:t>button</a:t>
            </a:r>
            <a:r>
              <a:rPr lang="es-ES"/>
              <a:t>&gt;</a:t>
            </a:r>
          </a:p>
          <a:p>
            <a:r>
              <a:rPr lang="es-ES"/>
              <a:t>        </a:t>
            </a:r>
            <a:r>
              <a:rPr lang="es-ES" err="1"/>
              <a:t>Delete</a:t>
            </a:r>
            <a:endParaRPr lang="es-ES"/>
          </a:p>
          <a:p>
            <a:r>
              <a:rPr lang="es-ES"/>
              <a:t>    &lt;/</a:t>
            </a:r>
            <a:r>
              <a:rPr lang="es-ES" err="1"/>
              <a:t>button</a:t>
            </a:r>
            <a:r>
              <a:rPr lang="es-ES"/>
              <a:t>&gt;</a:t>
            </a:r>
          </a:p>
          <a:p>
            <a:r>
              <a:rPr lang="es-ES"/>
              <a:t>&lt;/</a:t>
            </a:r>
            <a:r>
              <a:rPr lang="es-ES" err="1"/>
              <a:t>form</a:t>
            </a:r>
            <a:r>
              <a:rPr lang="es-ES"/>
              <a:t>&gt;</a:t>
            </a:r>
          </a:p>
          <a:p>
            <a:r>
              <a:rPr lang="es-ES"/>
              <a:t>{% </a:t>
            </a:r>
            <a:r>
              <a:rPr lang="es-ES" err="1"/>
              <a:t>endblock</a:t>
            </a:r>
            <a:r>
              <a:rPr lang="es-ES"/>
              <a:t> %}</a:t>
            </a:r>
          </a:p>
          <a:p>
            <a:endParaRPr lang="es-ES"/>
          </a:p>
          <a:p>
            <a:r>
              <a:rPr lang="es-ES"/>
              <a:t>--urls.py</a:t>
            </a:r>
          </a:p>
          <a:p>
            <a:r>
              <a:rPr lang="es-ES"/>
              <a:t>"""</a:t>
            </a:r>
          </a:p>
          <a:p>
            <a:r>
              <a:rPr lang="es-ES"/>
              <a:t>URL </a:t>
            </a:r>
            <a:r>
              <a:rPr lang="es-ES" err="1"/>
              <a:t>configuration</a:t>
            </a:r>
            <a:r>
              <a:rPr lang="es-ES"/>
              <a:t> </a:t>
            </a:r>
            <a:r>
              <a:rPr lang="es-ES" err="1"/>
              <a:t>for</a:t>
            </a:r>
            <a:r>
              <a:rPr lang="es-ES"/>
              <a:t> </a:t>
            </a:r>
            <a:r>
              <a:rPr lang="es-ES" err="1"/>
              <a:t>djangocrud</a:t>
            </a:r>
            <a:r>
              <a:rPr lang="es-ES"/>
              <a:t> </a:t>
            </a:r>
            <a:r>
              <a:rPr lang="es-ES" err="1"/>
              <a:t>project</a:t>
            </a:r>
            <a:r>
              <a:rPr lang="es-ES"/>
              <a:t>.</a:t>
            </a:r>
          </a:p>
          <a:p>
            <a:endParaRPr lang="es-ES"/>
          </a:p>
          <a:p>
            <a:r>
              <a:rPr lang="es-ES" err="1"/>
              <a:t>The</a:t>
            </a:r>
            <a:r>
              <a:rPr lang="es-ES"/>
              <a:t> `</a:t>
            </a:r>
            <a:r>
              <a:rPr lang="es-ES" err="1"/>
              <a:t>urlpatterns</a:t>
            </a:r>
            <a:r>
              <a:rPr lang="es-ES"/>
              <a:t>` </a:t>
            </a:r>
            <a:r>
              <a:rPr lang="es-ES" err="1"/>
              <a:t>list</a:t>
            </a:r>
            <a:r>
              <a:rPr lang="es-ES"/>
              <a:t> </a:t>
            </a:r>
            <a:r>
              <a:rPr lang="es-ES" err="1"/>
              <a:t>routes</a:t>
            </a:r>
            <a:r>
              <a:rPr lang="es-ES"/>
              <a:t> </a:t>
            </a:r>
            <a:r>
              <a:rPr lang="es-ES" err="1"/>
              <a:t>URLs</a:t>
            </a:r>
            <a:r>
              <a:rPr lang="es-ES"/>
              <a:t> </a:t>
            </a:r>
            <a:r>
              <a:rPr lang="es-ES" err="1"/>
              <a:t>to</a:t>
            </a:r>
            <a:r>
              <a:rPr lang="es-ES"/>
              <a:t> </a:t>
            </a:r>
            <a:r>
              <a:rPr lang="es-ES" err="1"/>
              <a:t>views</a:t>
            </a:r>
            <a:r>
              <a:rPr lang="es-ES"/>
              <a:t>. </a:t>
            </a:r>
            <a:r>
              <a:rPr lang="es-ES" err="1"/>
              <a:t>For</a:t>
            </a:r>
            <a:r>
              <a:rPr lang="es-ES"/>
              <a:t> more </a:t>
            </a:r>
            <a:r>
              <a:rPr lang="es-ES" err="1"/>
              <a:t>information</a:t>
            </a:r>
            <a:r>
              <a:rPr lang="es-ES"/>
              <a:t> </a:t>
            </a:r>
            <a:r>
              <a:rPr lang="es-ES" err="1"/>
              <a:t>please</a:t>
            </a:r>
            <a:r>
              <a:rPr lang="es-ES"/>
              <a:t> </a:t>
            </a:r>
            <a:r>
              <a:rPr lang="es-ES" err="1"/>
              <a:t>see</a:t>
            </a:r>
            <a:r>
              <a:rPr lang="es-ES"/>
              <a:t>:</a:t>
            </a:r>
          </a:p>
          <a:p>
            <a:r>
              <a:rPr lang="es-ES"/>
              <a:t>    https://docs.djangoproject.com/en/4.2/topics/http/urls/</a:t>
            </a:r>
          </a:p>
          <a:p>
            <a:r>
              <a:rPr lang="es-ES" err="1"/>
              <a:t>Examples</a:t>
            </a:r>
            <a:r>
              <a:rPr lang="es-ES"/>
              <a:t>:</a:t>
            </a:r>
          </a:p>
          <a:p>
            <a:r>
              <a:rPr lang="es-ES" err="1"/>
              <a:t>Function</a:t>
            </a:r>
            <a:r>
              <a:rPr lang="es-ES"/>
              <a:t> </a:t>
            </a:r>
            <a:r>
              <a:rPr lang="es-ES" err="1"/>
              <a:t>views</a:t>
            </a:r>
            <a:endParaRPr lang="es-ES"/>
          </a:p>
          <a:p>
            <a:r>
              <a:rPr lang="es-ES"/>
              <a:t>    1. </a:t>
            </a:r>
            <a:r>
              <a:rPr lang="es-ES" err="1"/>
              <a:t>Add</a:t>
            </a:r>
            <a:r>
              <a:rPr lang="es-ES"/>
              <a:t> </a:t>
            </a:r>
            <a:r>
              <a:rPr lang="es-ES" err="1"/>
              <a:t>an</a:t>
            </a:r>
            <a:r>
              <a:rPr lang="es-ES"/>
              <a:t> </a:t>
            </a:r>
            <a:r>
              <a:rPr lang="es-ES" err="1"/>
              <a:t>import</a:t>
            </a:r>
            <a:r>
              <a:rPr lang="es-ES"/>
              <a:t>:  </a:t>
            </a:r>
            <a:r>
              <a:rPr lang="es-ES" err="1"/>
              <a:t>from</a:t>
            </a:r>
            <a:r>
              <a:rPr lang="es-ES"/>
              <a:t> </a:t>
            </a:r>
            <a:r>
              <a:rPr lang="es-ES" err="1"/>
              <a:t>my_app</a:t>
            </a:r>
            <a:r>
              <a:rPr lang="es-ES"/>
              <a:t> </a:t>
            </a:r>
            <a:r>
              <a:rPr lang="es-ES" err="1"/>
              <a:t>import</a:t>
            </a:r>
            <a:r>
              <a:rPr lang="es-ES"/>
              <a:t> </a:t>
            </a:r>
            <a:r>
              <a:rPr lang="es-ES" err="1"/>
              <a:t>views</a:t>
            </a:r>
            <a:endParaRPr lang="es-ES"/>
          </a:p>
          <a:p>
            <a:r>
              <a:rPr lang="es-ES"/>
              <a:t>    2. </a:t>
            </a:r>
            <a:r>
              <a:rPr lang="es-ES" err="1"/>
              <a:t>Add</a:t>
            </a:r>
            <a:r>
              <a:rPr lang="es-ES"/>
              <a:t> a URL </a:t>
            </a:r>
            <a:r>
              <a:rPr lang="es-ES" err="1"/>
              <a:t>to</a:t>
            </a:r>
            <a:r>
              <a:rPr lang="es-ES"/>
              <a:t> </a:t>
            </a:r>
            <a:r>
              <a:rPr lang="es-ES" err="1"/>
              <a:t>urlpatterns</a:t>
            </a:r>
            <a:r>
              <a:rPr lang="es-ES"/>
              <a:t>:  </a:t>
            </a:r>
            <a:r>
              <a:rPr lang="es-ES" err="1"/>
              <a:t>path</a:t>
            </a:r>
            <a:r>
              <a:rPr lang="es-ES"/>
              <a:t>('', </a:t>
            </a:r>
            <a:r>
              <a:rPr lang="es-ES" err="1"/>
              <a:t>views.home</a:t>
            </a:r>
            <a:r>
              <a:rPr lang="es-ES"/>
              <a:t>, </a:t>
            </a:r>
            <a:r>
              <a:rPr lang="es-ES" err="1"/>
              <a:t>name</a:t>
            </a:r>
            <a:r>
              <a:rPr lang="es-ES"/>
              <a:t>='home')</a:t>
            </a:r>
          </a:p>
          <a:p>
            <a:r>
              <a:rPr lang="es-ES" err="1"/>
              <a:t>Class-based</a:t>
            </a:r>
            <a:r>
              <a:rPr lang="es-ES"/>
              <a:t> </a:t>
            </a:r>
            <a:r>
              <a:rPr lang="es-ES" err="1"/>
              <a:t>views</a:t>
            </a:r>
            <a:endParaRPr lang="es-ES"/>
          </a:p>
          <a:p>
            <a:r>
              <a:rPr lang="es-ES"/>
              <a:t>    1. </a:t>
            </a:r>
            <a:r>
              <a:rPr lang="es-ES" err="1"/>
              <a:t>Add</a:t>
            </a:r>
            <a:r>
              <a:rPr lang="es-ES"/>
              <a:t> </a:t>
            </a:r>
            <a:r>
              <a:rPr lang="es-ES" err="1"/>
              <a:t>an</a:t>
            </a:r>
            <a:r>
              <a:rPr lang="es-ES"/>
              <a:t> </a:t>
            </a:r>
            <a:r>
              <a:rPr lang="es-ES" err="1"/>
              <a:t>import</a:t>
            </a:r>
            <a:r>
              <a:rPr lang="es-ES"/>
              <a:t>:  </a:t>
            </a:r>
            <a:r>
              <a:rPr lang="es-ES" err="1"/>
              <a:t>from</a:t>
            </a:r>
            <a:r>
              <a:rPr lang="es-ES"/>
              <a:t> </a:t>
            </a:r>
            <a:r>
              <a:rPr lang="es-ES" err="1"/>
              <a:t>other_app.views</a:t>
            </a:r>
            <a:r>
              <a:rPr lang="es-ES"/>
              <a:t> </a:t>
            </a:r>
            <a:r>
              <a:rPr lang="es-ES" err="1"/>
              <a:t>import</a:t>
            </a:r>
            <a:r>
              <a:rPr lang="es-ES"/>
              <a:t> Home</a:t>
            </a:r>
          </a:p>
          <a:p>
            <a:r>
              <a:rPr lang="es-ES"/>
              <a:t>    2. </a:t>
            </a:r>
            <a:r>
              <a:rPr lang="es-ES" err="1"/>
              <a:t>Add</a:t>
            </a:r>
            <a:r>
              <a:rPr lang="es-ES"/>
              <a:t> a URL </a:t>
            </a:r>
            <a:r>
              <a:rPr lang="es-ES" err="1"/>
              <a:t>to</a:t>
            </a:r>
            <a:r>
              <a:rPr lang="es-ES"/>
              <a:t> </a:t>
            </a:r>
            <a:r>
              <a:rPr lang="es-ES" err="1"/>
              <a:t>urlpatterns</a:t>
            </a:r>
            <a:r>
              <a:rPr lang="es-ES"/>
              <a:t>:  </a:t>
            </a:r>
            <a:r>
              <a:rPr lang="es-ES" err="1"/>
              <a:t>path</a:t>
            </a:r>
            <a:r>
              <a:rPr lang="es-ES"/>
              <a:t>('', </a:t>
            </a:r>
            <a:r>
              <a:rPr lang="es-ES" err="1"/>
              <a:t>Home.as_view</a:t>
            </a:r>
            <a:r>
              <a:rPr lang="es-ES"/>
              <a:t>(), </a:t>
            </a:r>
            <a:r>
              <a:rPr lang="es-ES" err="1"/>
              <a:t>name</a:t>
            </a:r>
            <a:r>
              <a:rPr lang="es-ES"/>
              <a:t>='home')</a:t>
            </a:r>
          </a:p>
          <a:p>
            <a:r>
              <a:rPr lang="es-ES" err="1"/>
              <a:t>Including</a:t>
            </a:r>
            <a:r>
              <a:rPr lang="es-ES"/>
              <a:t> </a:t>
            </a:r>
            <a:r>
              <a:rPr lang="es-ES" err="1"/>
              <a:t>another</a:t>
            </a:r>
            <a:r>
              <a:rPr lang="es-ES"/>
              <a:t> </a:t>
            </a:r>
            <a:r>
              <a:rPr lang="es-ES" err="1"/>
              <a:t>URLconf</a:t>
            </a:r>
            <a:endParaRPr lang="es-ES"/>
          </a:p>
          <a:p>
            <a:r>
              <a:rPr lang="es-ES"/>
              <a:t>    1. </a:t>
            </a:r>
            <a:r>
              <a:rPr lang="es-ES" err="1"/>
              <a:t>Import</a:t>
            </a:r>
            <a:r>
              <a:rPr lang="es-ES"/>
              <a:t> </a:t>
            </a:r>
            <a:r>
              <a:rPr lang="es-ES" err="1"/>
              <a:t>the</a:t>
            </a:r>
            <a:r>
              <a:rPr lang="es-ES"/>
              <a:t> </a:t>
            </a:r>
            <a:r>
              <a:rPr lang="es-ES" err="1"/>
              <a:t>include</a:t>
            </a:r>
            <a:r>
              <a:rPr lang="es-ES"/>
              <a:t>() </a:t>
            </a:r>
            <a:r>
              <a:rPr lang="es-ES" err="1"/>
              <a:t>function</a:t>
            </a:r>
            <a:r>
              <a:rPr lang="es-ES"/>
              <a:t>: </a:t>
            </a:r>
            <a:r>
              <a:rPr lang="es-ES" err="1"/>
              <a:t>from</a:t>
            </a:r>
            <a:r>
              <a:rPr lang="es-ES"/>
              <a:t> </a:t>
            </a:r>
            <a:r>
              <a:rPr lang="es-ES" err="1"/>
              <a:t>django.urls</a:t>
            </a:r>
            <a:r>
              <a:rPr lang="es-ES"/>
              <a:t> </a:t>
            </a:r>
            <a:r>
              <a:rPr lang="es-ES" err="1"/>
              <a:t>import</a:t>
            </a:r>
            <a:r>
              <a:rPr lang="es-ES"/>
              <a:t> </a:t>
            </a:r>
            <a:r>
              <a:rPr lang="es-ES" err="1"/>
              <a:t>include</a:t>
            </a:r>
            <a:r>
              <a:rPr lang="es-ES"/>
              <a:t>, </a:t>
            </a:r>
            <a:r>
              <a:rPr lang="es-ES" err="1"/>
              <a:t>path</a:t>
            </a:r>
            <a:endParaRPr lang="es-ES"/>
          </a:p>
          <a:p>
            <a:r>
              <a:rPr lang="es-ES"/>
              <a:t>    2. </a:t>
            </a:r>
            <a:r>
              <a:rPr lang="es-ES" err="1"/>
              <a:t>Add</a:t>
            </a:r>
            <a:r>
              <a:rPr lang="es-ES"/>
              <a:t> a URL </a:t>
            </a:r>
            <a:r>
              <a:rPr lang="es-ES" err="1"/>
              <a:t>to</a:t>
            </a:r>
            <a:r>
              <a:rPr lang="es-ES"/>
              <a:t> </a:t>
            </a:r>
            <a:r>
              <a:rPr lang="es-ES" err="1"/>
              <a:t>urlpatterns</a:t>
            </a:r>
            <a:r>
              <a:rPr lang="es-ES"/>
              <a:t>:  </a:t>
            </a:r>
            <a:r>
              <a:rPr lang="es-ES" err="1"/>
              <a:t>path</a:t>
            </a:r>
            <a:r>
              <a:rPr lang="es-ES"/>
              <a:t>('blog/', </a:t>
            </a:r>
            <a:r>
              <a:rPr lang="es-ES" err="1"/>
              <a:t>include</a:t>
            </a:r>
            <a:r>
              <a:rPr lang="es-ES"/>
              <a:t>('</a:t>
            </a:r>
            <a:r>
              <a:rPr lang="es-ES" err="1"/>
              <a:t>blog.urls</a:t>
            </a:r>
            <a:r>
              <a:rPr lang="es-ES"/>
              <a:t>'))</a:t>
            </a:r>
          </a:p>
          <a:p>
            <a:r>
              <a:rPr lang="es-ES"/>
              <a:t>"""</a:t>
            </a:r>
          </a:p>
          <a:p>
            <a:r>
              <a:rPr lang="es-ES" err="1"/>
              <a:t>from</a:t>
            </a:r>
            <a:r>
              <a:rPr lang="es-ES"/>
              <a:t> </a:t>
            </a:r>
            <a:r>
              <a:rPr lang="es-ES" err="1"/>
              <a:t>django.contrib</a:t>
            </a:r>
            <a:r>
              <a:rPr lang="es-ES"/>
              <a:t> </a:t>
            </a:r>
            <a:r>
              <a:rPr lang="es-ES" err="1"/>
              <a:t>import</a:t>
            </a:r>
            <a:r>
              <a:rPr lang="es-ES"/>
              <a:t> </a:t>
            </a:r>
            <a:r>
              <a:rPr lang="es-ES" err="1"/>
              <a:t>admin</a:t>
            </a:r>
            <a:endParaRPr lang="es-ES"/>
          </a:p>
          <a:p>
            <a:r>
              <a:rPr lang="es-ES" err="1"/>
              <a:t>from</a:t>
            </a:r>
            <a:r>
              <a:rPr lang="es-ES"/>
              <a:t> </a:t>
            </a:r>
            <a:r>
              <a:rPr lang="es-ES" err="1"/>
              <a:t>django.urls</a:t>
            </a:r>
            <a:r>
              <a:rPr lang="es-ES"/>
              <a:t> </a:t>
            </a:r>
            <a:r>
              <a:rPr lang="es-ES" err="1"/>
              <a:t>import</a:t>
            </a:r>
            <a:r>
              <a:rPr lang="es-ES"/>
              <a:t> </a:t>
            </a:r>
            <a:r>
              <a:rPr lang="es-ES" err="1"/>
              <a:t>path</a:t>
            </a:r>
            <a:endParaRPr lang="es-ES"/>
          </a:p>
          <a:p>
            <a:r>
              <a:rPr lang="es-ES" err="1"/>
              <a:t>from</a:t>
            </a:r>
            <a:r>
              <a:rPr lang="es-ES"/>
              <a:t> </a:t>
            </a:r>
            <a:r>
              <a:rPr lang="es-ES" err="1"/>
              <a:t>tasks</a:t>
            </a:r>
            <a:r>
              <a:rPr lang="es-ES"/>
              <a:t> </a:t>
            </a:r>
            <a:r>
              <a:rPr lang="es-ES" err="1"/>
              <a:t>import</a:t>
            </a:r>
            <a:r>
              <a:rPr lang="es-ES"/>
              <a:t> </a:t>
            </a:r>
            <a:r>
              <a:rPr lang="es-ES" err="1"/>
              <a:t>views</a:t>
            </a:r>
            <a:endParaRPr lang="es-ES"/>
          </a:p>
          <a:p>
            <a:endParaRPr lang="es-ES"/>
          </a:p>
          <a:p>
            <a:r>
              <a:rPr lang="es-ES" err="1"/>
              <a:t>urlpatterns</a:t>
            </a:r>
            <a:r>
              <a:rPr lang="es-ES"/>
              <a:t> = [</a:t>
            </a:r>
          </a:p>
          <a:p>
            <a:r>
              <a:rPr lang="es-ES"/>
              <a:t>    </a:t>
            </a:r>
            <a:r>
              <a:rPr lang="es-ES" err="1"/>
              <a:t>path</a:t>
            </a:r>
            <a:r>
              <a:rPr lang="es-ES"/>
              <a:t>('</a:t>
            </a:r>
            <a:r>
              <a:rPr lang="es-ES" err="1"/>
              <a:t>admin</a:t>
            </a:r>
            <a:r>
              <a:rPr lang="es-ES"/>
              <a:t>/', </a:t>
            </a:r>
            <a:r>
              <a:rPr lang="es-ES" err="1"/>
              <a:t>admin.site.urls</a:t>
            </a:r>
            <a:r>
              <a:rPr lang="es-ES"/>
              <a:t>),</a:t>
            </a:r>
          </a:p>
          <a:p>
            <a:r>
              <a:rPr lang="es-ES"/>
              <a:t>    </a:t>
            </a:r>
            <a:r>
              <a:rPr lang="es-ES" err="1"/>
              <a:t>path</a:t>
            </a:r>
            <a:r>
              <a:rPr lang="es-ES"/>
              <a:t>('',</a:t>
            </a:r>
            <a:r>
              <a:rPr lang="es-ES" err="1"/>
              <a:t>views.home</a:t>
            </a:r>
            <a:r>
              <a:rPr lang="es-ES"/>
              <a:t>, </a:t>
            </a:r>
            <a:r>
              <a:rPr lang="es-ES" err="1"/>
              <a:t>name</a:t>
            </a:r>
            <a:r>
              <a:rPr lang="es-ES"/>
              <a:t>='home'),</a:t>
            </a:r>
          </a:p>
          <a:p>
            <a:r>
              <a:rPr lang="es-ES"/>
              <a:t>    </a:t>
            </a:r>
            <a:r>
              <a:rPr lang="es-ES" err="1"/>
              <a:t>path</a:t>
            </a:r>
            <a:r>
              <a:rPr lang="es-ES"/>
              <a:t>('</a:t>
            </a:r>
            <a:r>
              <a:rPr lang="es-ES" err="1"/>
              <a:t>signup</a:t>
            </a:r>
            <a:r>
              <a:rPr lang="es-ES"/>
              <a:t>/',</a:t>
            </a:r>
            <a:r>
              <a:rPr lang="es-ES" err="1"/>
              <a:t>views.signup,name</a:t>
            </a:r>
            <a:r>
              <a:rPr lang="es-ES"/>
              <a:t>='</a:t>
            </a:r>
            <a:r>
              <a:rPr lang="es-ES" err="1"/>
              <a:t>signup</a:t>
            </a:r>
            <a:r>
              <a:rPr lang="es-ES"/>
              <a:t>'),</a:t>
            </a:r>
          </a:p>
          <a:p>
            <a:r>
              <a:rPr lang="es-ES"/>
              <a:t>    </a:t>
            </a:r>
            <a:r>
              <a:rPr lang="es-ES" err="1"/>
              <a:t>path</a:t>
            </a:r>
            <a:r>
              <a:rPr lang="es-ES"/>
              <a:t>('</a:t>
            </a:r>
            <a:r>
              <a:rPr lang="es-ES" err="1"/>
              <a:t>tasks</a:t>
            </a:r>
            <a:r>
              <a:rPr lang="es-ES"/>
              <a:t>/',</a:t>
            </a:r>
            <a:r>
              <a:rPr lang="es-ES" err="1"/>
              <a:t>views.tasks,name</a:t>
            </a:r>
            <a:r>
              <a:rPr lang="es-ES"/>
              <a:t>='</a:t>
            </a:r>
            <a:r>
              <a:rPr lang="es-ES" err="1"/>
              <a:t>tasks</a:t>
            </a:r>
            <a:r>
              <a:rPr lang="es-ES"/>
              <a:t>'),</a:t>
            </a:r>
          </a:p>
          <a:p>
            <a:r>
              <a:rPr lang="es-ES"/>
              <a:t>    </a:t>
            </a:r>
            <a:r>
              <a:rPr lang="es-ES" err="1"/>
              <a:t>path</a:t>
            </a:r>
            <a:r>
              <a:rPr lang="es-ES"/>
              <a:t>('</a:t>
            </a:r>
            <a:r>
              <a:rPr lang="es-ES" err="1"/>
              <a:t>tasks</a:t>
            </a:r>
            <a:r>
              <a:rPr lang="es-ES"/>
              <a:t>/</a:t>
            </a:r>
            <a:r>
              <a:rPr lang="es-ES" err="1"/>
              <a:t>create</a:t>
            </a:r>
            <a:r>
              <a:rPr lang="es-ES"/>
              <a:t>/',</a:t>
            </a:r>
            <a:r>
              <a:rPr lang="es-ES" err="1"/>
              <a:t>views.create_task,name</a:t>
            </a:r>
            <a:r>
              <a:rPr lang="es-ES"/>
              <a:t>='</a:t>
            </a:r>
            <a:r>
              <a:rPr lang="es-ES" err="1"/>
              <a:t>create_task</a:t>
            </a:r>
            <a:r>
              <a:rPr lang="es-ES"/>
              <a:t>'),</a:t>
            </a:r>
          </a:p>
          <a:p>
            <a:r>
              <a:rPr lang="es-ES"/>
              <a:t>    </a:t>
            </a:r>
            <a:r>
              <a:rPr lang="es-ES" err="1"/>
              <a:t>path</a:t>
            </a:r>
            <a:r>
              <a:rPr lang="es-ES"/>
              <a:t>('</a:t>
            </a:r>
            <a:r>
              <a:rPr lang="es-ES" err="1"/>
              <a:t>tasks</a:t>
            </a:r>
            <a:r>
              <a:rPr lang="es-ES"/>
              <a:t>/&lt;</a:t>
            </a:r>
            <a:r>
              <a:rPr lang="es-ES" err="1"/>
              <a:t>int:task_id</a:t>
            </a:r>
            <a:r>
              <a:rPr lang="es-ES"/>
              <a:t>&gt;/',</a:t>
            </a:r>
            <a:r>
              <a:rPr lang="es-ES" err="1"/>
              <a:t>views.task_detail,name</a:t>
            </a:r>
            <a:r>
              <a:rPr lang="es-ES"/>
              <a:t>='</a:t>
            </a:r>
            <a:r>
              <a:rPr lang="es-ES" err="1"/>
              <a:t>task_detail</a:t>
            </a:r>
            <a:r>
              <a:rPr lang="es-ES"/>
              <a:t>'),</a:t>
            </a:r>
          </a:p>
          <a:p>
            <a:r>
              <a:rPr lang="es-ES"/>
              <a:t>    </a:t>
            </a:r>
            <a:r>
              <a:rPr lang="es-ES" err="1"/>
              <a:t>path</a:t>
            </a:r>
            <a:r>
              <a:rPr lang="es-ES"/>
              <a:t>('</a:t>
            </a:r>
            <a:r>
              <a:rPr lang="es-ES" err="1"/>
              <a:t>tasks</a:t>
            </a:r>
            <a:r>
              <a:rPr lang="es-ES"/>
              <a:t>/&lt;</a:t>
            </a:r>
            <a:r>
              <a:rPr lang="es-ES" err="1"/>
              <a:t>int:task_id</a:t>
            </a:r>
            <a:r>
              <a:rPr lang="es-ES"/>
              <a:t>&gt;/complete',</a:t>
            </a:r>
            <a:r>
              <a:rPr lang="es-ES" err="1"/>
              <a:t>views.complete_task,name</a:t>
            </a:r>
            <a:r>
              <a:rPr lang="es-ES"/>
              <a:t>='</a:t>
            </a:r>
            <a:r>
              <a:rPr lang="es-ES" err="1"/>
              <a:t>complete_task</a:t>
            </a:r>
            <a:r>
              <a:rPr lang="es-ES"/>
              <a:t>'),</a:t>
            </a:r>
          </a:p>
          <a:p>
            <a:r>
              <a:rPr lang="es-ES"/>
              <a:t>    </a:t>
            </a:r>
            <a:r>
              <a:rPr lang="es-ES" err="1"/>
              <a:t>path</a:t>
            </a:r>
            <a:r>
              <a:rPr lang="es-ES"/>
              <a:t>('</a:t>
            </a:r>
            <a:r>
              <a:rPr lang="es-ES" err="1"/>
              <a:t>tasks</a:t>
            </a:r>
            <a:r>
              <a:rPr lang="es-ES"/>
              <a:t>/&lt;</a:t>
            </a:r>
            <a:r>
              <a:rPr lang="es-ES" err="1"/>
              <a:t>int:task_id</a:t>
            </a:r>
            <a:r>
              <a:rPr lang="es-ES"/>
              <a:t>&gt;/</a:t>
            </a:r>
            <a:r>
              <a:rPr lang="es-ES" err="1"/>
              <a:t>delete</a:t>
            </a:r>
            <a:r>
              <a:rPr lang="es-ES"/>
              <a:t>',</a:t>
            </a:r>
            <a:r>
              <a:rPr lang="es-ES" err="1"/>
              <a:t>views.delete_task,name</a:t>
            </a:r>
            <a:r>
              <a:rPr lang="es-ES"/>
              <a:t>='</a:t>
            </a:r>
            <a:r>
              <a:rPr lang="es-ES" err="1"/>
              <a:t>delete_task</a:t>
            </a:r>
            <a:r>
              <a:rPr lang="es-ES"/>
              <a:t>'),</a:t>
            </a:r>
          </a:p>
          <a:p>
            <a:r>
              <a:rPr lang="es-ES"/>
              <a:t>    </a:t>
            </a:r>
            <a:r>
              <a:rPr lang="es-ES" err="1"/>
              <a:t>path</a:t>
            </a:r>
            <a:r>
              <a:rPr lang="es-ES"/>
              <a:t>('</a:t>
            </a:r>
            <a:r>
              <a:rPr lang="es-ES" err="1"/>
              <a:t>logout</a:t>
            </a:r>
            <a:r>
              <a:rPr lang="es-ES"/>
              <a:t>/',</a:t>
            </a:r>
            <a:r>
              <a:rPr lang="es-ES" err="1"/>
              <a:t>views.signout,name</a:t>
            </a:r>
            <a:r>
              <a:rPr lang="es-ES"/>
              <a:t>='</a:t>
            </a:r>
            <a:r>
              <a:rPr lang="es-ES" err="1"/>
              <a:t>logout</a:t>
            </a:r>
            <a:r>
              <a:rPr lang="es-ES"/>
              <a:t>'),</a:t>
            </a:r>
          </a:p>
          <a:p>
            <a:r>
              <a:rPr lang="es-ES"/>
              <a:t>    </a:t>
            </a:r>
            <a:r>
              <a:rPr lang="es-ES" err="1"/>
              <a:t>path</a:t>
            </a:r>
            <a:r>
              <a:rPr lang="es-ES"/>
              <a:t>('</a:t>
            </a:r>
            <a:r>
              <a:rPr lang="es-ES" err="1"/>
              <a:t>signin</a:t>
            </a:r>
            <a:r>
              <a:rPr lang="es-ES"/>
              <a:t>/',</a:t>
            </a:r>
            <a:r>
              <a:rPr lang="es-ES" err="1"/>
              <a:t>views.signin,name</a:t>
            </a:r>
            <a:r>
              <a:rPr lang="es-ES"/>
              <a:t>='</a:t>
            </a:r>
            <a:r>
              <a:rPr lang="es-ES" err="1"/>
              <a:t>signin</a:t>
            </a:r>
            <a:r>
              <a:rPr lang="es-ES"/>
              <a:t>'),</a:t>
            </a:r>
          </a:p>
          <a:p>
            <a:r>
              <a:rPr lang="es-ES"/>
              <a:t>]</a:t>
            </a:r>
          </a:p>
          <a:p>
            <a:endParaRPr lang="es-ES"/>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CB2ECC-6EF9-4B65-8CE7-04173D03777D}" type="slidenum">
              <a:rPr kumimoji="0" lang="es-E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es-E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1292395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a:p>
            <a:r>
              <a:rPr lang="es-ES" dirty="0"/>
              <a:t>--djangocrud/urls.py</a:t>
            </a:r>
          </a:p>
          <a:p>
            <a:r>
              <a:rPr lang="es-ES" dirty="0"/>
              <a:t>"""</a:t>
            </a:r>
          </a:p>
          <a:p>
            <a:r>
              <a:rPr lang="es-ES" dirty="0"/>
              <a:t>URL </a:t>
            </a:r>
            <a:r>
              <a:rPr lang="es-ES" dirty="0" err="1"/>
              <a:t>configuration</a:t>
            </a:r>
            <a:r>
              <a:rPr lang="es-ES" dirty="0"/>
              <a:t> </a:t>
            </a:r>
            <a:r>
              <a:rPr lang="es-ES" dirty="0" err="1"/>
              <a:t>for</a:t>
            </a:r>
            <a:r>
              <a:rPr lang="es-ES" dirty="0"/>
              <a:t> </a:t>
            </a:r>
            <a:r>
              <a:rPr lang="es-ES" dirty="0" err="1"/>
              <a:t>djangocrud</a:t>
            </a:r>
            <a:r>
              <a:rPr lang="es-ES" dirty="0"/>
              <a:t> </a:t>
            </a:r>
            <a:r>
              <a:rPr lang="es-ES" dirty="0" err="1"/>
              <a:t>project</a:t>
            </a:r>
            <a:r>
              <a:rPr lang="es-ES" dirty="0"/>
              <a:t>.</a:t>
            </a:r>
          </a:p>
          <a:p>
            <a:endParaRPr lang="es-ES" dirty="0"/>
          </a:p>
          <a:p>
            <a:r>
              <a:rPr lang="es-ES" dirty="0" err="1"/>
              <a:t>The</a:t>
            </a:r>
            <a:r>
              <a:rPr lang="es-ES" dirty="0"/>
              <a:t> `</a:t>
            </a:r>
            <a:r>
              <a:rPr lang="es-ES" dirty="0" err="1"/>
              <a:t>urlpatterns</a:t>
            </a:r>
            <a:r>
              <a:rPr lang="es-ES" dirty="0"/>
              <a:t>` </a:t>
            </a:r>
            <a:r>
              <a:rPr lang="es-ES" dirty="0" err="1"/>
              <a:t>list</a:t>
            </a:r>
            <a:r>
              <a:rPr lang="es-ES" dirty="0"/>
              <a:t> </a:t>
            </a:r>
            <a:r>
              <a:rPr lang="es-ES" dirty="0" err="1"/>
              <a:t>routes</a:t>
            </a:r>
            <a:r>
              <a:rPr lang="es-ES" dirty="0"/>
              <a:t> </a:t>
            </a:r>
            <a:r>
              <a:rPr lang="es-ES" dirty="0" err="1"/>
              <a:t>URLs</a:t>
            </a:r>
            <a:r>
              <a:rPr lang="es-ES" dirty="0"/>
              <a:t> </a:t>
            </a:r>
            <a:r>
              <a:rPr lang="es-ES" dirty="0" err="1"/>
              <a:t>to</a:t>
            </a:r>
            <a:r>
              <a:rPr lang="es-ES" dirty="0"/>
              <a:t> </a:t>
            </a:r>
            <a:r>
              <a:rPr lang="es-ES" dirty="0" err="1"/>
              <a:t>views</a:t>
            </a:r>
            <a:r>
              <a:rPr lang="es-ES" dirty="0"/>
              <a:t>. </a:t>
            </a:r>
            <a:r>
              <a:rPr lang="es-ES" dirty="0" err="1"/>
              <a:t>For</a:t>
            </a:r>
            <a:r>
              <a:rPr lang="es-ES" dirty="0"/>
              <a:t> more </a:t>
            </a:r>
            <a:r>
              <a:rPr lang="es-ES" dirty="0" err="1"/>
              <a:t>information</a:t>
            </a:r>
            <a:r>
              <a:rPr lang="es-ES" dirty="0"/>
              <a:t> </a:t>
            </a:r>
            <a:r>
              <a:rPr lang="es-ES" dirty="0" err="1"/>
              <a:t>please</a:t>
            </a:r>
            <a:r>
              <a:rPr lang="es-ES" dirty="0"/>
              <a:t> </a:t>
            </a:r>
            <a:r>
              <a:rPr lang="es-ES" dirty="0" err="1"/>
              <a:t>see</a:t>
            </a:r>
            <a:r>
              <a:rPr lang="es-ES" dirty="0"/>
              <a:t>:</a:t>
            </a:r>
          </a:p>
          <a:p>
            <a:r>
              <a:rPr lang="es-ES" dirty="0"/>
              <a:t>    https://docs.djangoproject.com/en/4.2/topics/http/urls/</a:t>
            </a:r>
          </a:p>
          <a:p>
            <a:r>
              <a:rPr lang="es-ES" dirty="0" err="1"/>
              <a:t>Examples</a:t>
            </a:r>
            <a:r>
              <a:rPr lang="es-ES" dirty="0"/>
              <a:t>:</a:t>
            </a:r>
          </a:p>
          <a:p>
            <a:r>
              <a:rPr lang="es-ES" dirty="0" err="1"/>
              <a:t>Function</a:t>
            </a:r>
            <a:r>
              <a:rPr lang="es-ES" dirty="0"/>
              <a:t> </a:t>
            </a:r>
            <a:r>
              <a:rPr lang="es-ES" dirty="0" err="1"/>
              <a:t>views</a:t>
            </a:r>
            <a:endParaRPr lang="es-ES" dirty="0"/>
          </a:p>
          <a:p>
            <a:r>
              <a:rPr lang="es-ES" dirty="0"/>
              <a:t>    1. </a:t>
            </a:r>
            <a:r>
              <a:rPr lang="es-ES" dirty="0" err="1"/>
              <a:t>Add</a:t>
            </a:r>
            <a:r>
              <a:rPr lang="es-ES" dirty="0"/>
              <a:t> </a:t>
            </a:r>
            <a:r>
              <a:rPr lang="es-ES" dirty="0" err="1"/>
              <a:t>an</a:t>
            </a:r>
            <a:r>
              <a:rPr lang="es-ES" dirty="0"/>
              <a:t> </a:t>
            </a:r>
            <a:r>
              <a:rPr lang="es-ES" dirty="0" err="1"/>
              <a:t>import</a:t>
            </a:r>
            <a:r>
              <a:rPr lang="es-ES" dirty="0"/>
              <a:t>:  </a:t>
            </a:r>
            <a:r>
              <a:rPr lang="es-ES" dirty="0" err="1"/>
              <a:t>from</a:t>
            </a:r>
            <a:r>
              <a:rPr lang="es-ES" dirty="0"/>
              <a:t> </a:t>
            </a:r>
            <a:r>
              <a:rPr lang="es-ES" dirty="0" err="1"/>
              <a:t>my_app</a:t>
            </a:r>
            <a:r>
              <a:rPr lang="es-ES" dirty="0"/>
              <a:t> </a:t>
            </a:r>
            <a:r>
              <a:rPr lang="es-ES" dirty="0" err="1"/>
              <a:t>import</a:t>
            </a:r>
            <a:r>
              <a:rPr lang="es-ES" dirty="0"/>
              <a:t> </a:t>
            </a:r>
            <a:r>
              <a:rPr lang="es-ES" dirty="0" err="1"/>
              <a:t>views</a:t>
            </a:r>
            <a:endParaRPr lang="es-ES" dirty="0"/>
          </a:p>
          <a:p>
            <a:r>
              <a:rPr lang="es-ES" dirty="0"/>
              <a:t>    2. </a:t>
            </a:r>
            <a:r>
              <a:rPr lang="es-ES" dirty="0" err="1"/>
              <a:t>Add</a:t>
            </a:r>
            <a:r>
              <a:rPr lang="es-ES" dirty="0"/>
              <a:t> a URL </a:t>
            </a:r>
            <a:r>
              <a:rPr lang="es-ES" dirty="0" err="1"/>
              <a:t>to</a:t>
            </a:r>
            <a:r>
              <a:rPr lang="es-ES" dirty="0"/>
              <a:t> </a:t>
            </a:r>
            <a:r>
              <a:rPr lang="es-ES" dirty="0" err="1"/>
              <a:t>urlpatterns</a:t>
            </a:r>
            <a:r>
              <a:rPr lang="es-ES" dirty="0"/>
              <a:t>:  </a:t>
            </a:r>
            <a:r>
              <a:rPr lang="es-ES" dirty="0" err="1"/>
              <a:t>path</a:t>
            </a:r>
            <a:r>
              <a:rPr lang="es-ES" dirty="0"/>
              <a:t>('', </a:t>
            </a:r>
            <a:r>
              <a:rPr lang="es-ES" dirty="0" err="1"/>
              <a:t>views.home</a:t>
            </a:r>
            <a:r>
              <a:rPr lang="es-ES" dirty="0"/>
              <a:t>, </a:t>
            </a:r>
            <a:r>
              <a:rPr lang="es-ES" dirty="0" err="1"/>
              <a:t>name</a:t>
            </a:r>
            <a:r>
              <a:rPr lang="es-ES" dirty="0"/>
              <a:t>='home')</a:t>
            </a:r>
          </a:p>
          <a:p>
            <a:r>
              <a:rPr lang="es-ES" dirty="0" err="1"/>
              <a:t>Class-based</a:t>
            </a:r>
            <a:r>
              <a:rPr lang="es-ES" dirty="0"/>
              <a:t> </a:t>
            </a:r>
            <a:r>
              <a:rPr lang="es-ES" dirty="0" err="1"/>
              <a:t>views</a:t>
            </a:r>
            <a:endParaRPr lang="es-ES" dirty="0"/>
          </a:p>
          <a:p>
            <a:r>
              <a:rPr lang="es-ES" dirty="0"/>
              <a:t>    1. </a:t>
            </a:r>
            <a:r>
              <a:rPr lang="es-ES" dirty="0" err="1"/>
              <a:t>Add</a:t>
            </a:r>
            <a:r>
              <a:rPr lang="es-ES" dirty="0"/>
              <a:t> </a:t>
            </a:r>
            <a:r>
              <a:rPr lang="es-ES" dirty="0" err="1"/>
              <a:t>an</a:t>
            </a:r>
            <a:r>
              <a:rPr lang="es-ES" dirty="0"/>
              <a:t> </a:t>
            </a:r>
            <a:r>
              <a:rPr lang="es-ES" dirty="0" err="1"/>
              <a:t>import</a:t>
            </a:r>
            <a:r>
              <a:rPr lang="es-ES" dirty="0"/>
              <a:t>:  </a:t>
            </a:r>
            <a:r>
              <a:rPr lang="es-ES" dirty="0" err="1"/>
              <a:t>from</a:t>
            </a:r>
            <a:r>
              <a:rPr lang="es-ES" dirty="0"/>
              <a:t> </a:t>
            </a:r>
            <a:r>
              <a:rPr lang="es-ES" dirty="0" err="1"/>
              <a:t>other_app.views</a:t>
            </a:r>
            <a:r>
              <a:rPr lang="es-ES" dirty="0"/>
              <a:t> </a:t>
            </a:r>
            <a:r>
              <a:rPr lang="es-ES" dirty="0" err="1"/>
              <a:t>import</a:t>
            </a:r>
            <a:r>
              <a:rPr lang="es-ES" dirty="0"/>
              <a:t> Home</a:t>
            </a:r>
          </a:p>
          <a:p>
            <a:r>
              <a:rPr lang="es-ES" dirty="0"/>
              <a:t>    2. </a:t>
            </a:r>
            <a:r>
              <a:rPr lang="es-ES" dirty="0" err="1"/>
              <a:t>Add</a:t>
            </a:r>
            <a:r>
              <a:rPr lang="es-ES" dirty="0"/>
              <a:t> a URL </a:t>
            </a:r>
            <a:r>
              <a:rPr lang="es-ES" dirty="0" err="1"/>
              <a:t>to</a:t>
            </a:r>
            <a:r>
              <a:rPr lang="es-ES" dirty="0"/>
              <a:t> </a:t>
            </a:r>
            <a:r>
              <a:rPr lang="es-ES" dirty="0" err="1"/>
              <a:t>urlpatterns</a:t>
            </a:r>
            <a:r>
              <a:rPr lang="es-ES" dirty="0"/>
              <a:t>:  </a:t>
            </a:r>
            <a:r>
              <a:rPr lang="es-ES" dirty="0" err="1"/>
              <a:t>path</a:t>
            </a:r>
            <a:r>
              <a:rPr lang="es-ES" dirty="0"/>
              <a:t>('', </a:t>
            </a:r>
            <a:r>
              <a:rPr lang="es-ES" dirty="0" err="1"/>
              <a:t>Home.as_view</a:t>
            </a:r>
            <a:r>
              <a:rPr lang="es-ES" dirty="0"/>
              <a:t>(), </a:t>
            </a:r>
            <a:r>
              <a:rPr lang="es-ES" dirty="0" err="1"/>
              <a:t>name</a:t>
            </a:r>
            <a:r>
              <a:rPr lang="es-ES" dirty="0"/>
              <a:t>='home')</a:t>
            </a:r>
          </a:p>
          <a:p>
            <a:r>
              <a:rPr lang="es-ES" dirty="0" err="1"/>
              <a:t>Including</a:t>
            </a:r>
            <a:r>
              <a:rPr lang="es-ES" dirty="0"/>
              <a:t> </a:t>
            </a:r>
            <a:r>
              <a:rPr lang="es-ES" dirty="0" err="1"/>
              <a:t>another</a:t>
            </a:r>
            <a:r>
              <a:rPr lang="es-ES" dirty="0"/>
              <a:t> </a:t>
            </a:r>
            <a:r>
              <a:rPr lang="es-ES" dirty="0" err="1"/>
              <a:t>URLconf</a:t>
            </a:r>
            <a:endParaRPr lang="es-ES" dirty="0"/>
          </a:p>
          <a:p>
            <a:r>
              <a:rPr lang="es-ES" dirty="0"/>
              <a:t>    1. </a:t>
            </a:r>
            <a:r>
              <a:rPr lang="es-ES" dirty="0" err="1"/>
              <a:t>Import</a:t>
            </a:r>
            <a:r>
              <a:rPr lang="es-ES" dirty="0"/>
              <a:t> </a:t>
            </a:r>
            <a:r>
              <a:rPr lang="es-ES" dirty="0" err="1"/>
              <a:t>the</a:t>
            </a:r>
            <a:r>
              <a:rPr lang="es-ES" dirty="0"/>
              <a:t> </a:t>
            </a:r>
            <a:r>
              <a:rPr lang="es-ES" dirty="0" err="1"/>
              <a:t>include</a:t>
            </a:r>
            <a:r>
              <a:rPr lang="es-ES" dirty="0"/>
              <a:t>() </a:t>
            </a:r>
            <a:r>
              <a:rPr lang="es-ES" dirty="0" err="1"/>
              <a:t>function</a:t>
            </a:r>
            <a:r>
              <a:rPr lang="es-ES" dirty="0"/>
              <a:t>: </a:t>
            </a:r>
            <a:r>
              <a:rPr lang="es-ES" dirty="0" err="1"/>
              <a:t>from</a:t>
            </a:r>
            <a:r>
              <a:rPr lang="es-ES" dirty="0"/>
              <a:t> </a:t>
            </a:r>
            <a:r>
              <a:rPr lang="es-ES" dirty="0" err="1"/>
              <a:t>django.urls</a:t>
            </a:r>
            <a:r>
              <a:rPr lang="es-ES" dirty="0"/>
              <a:t> </a:t>
            </a:r>
            <a:r>
              <a:rPr lang="es-ES" dirty="0" err="1"/>
              <a:t>import</a:t>
            </a:r>
            <a:r>
              <a:rPr lang="es-ES" dirty="0"/>
              <a:t> </a:t>
            </a:r>
            <a:r>
              <a:rPr lang="es-ES" dirty="0" err="1"/>
              <a:t>include</a:t>
            </a:r>
            <a:r>
              <a:rPr lang="es-ES" dirty="0"/>
              <a:t>, </a:t>
            </a:r>
            <a:r>
              <a:rPr lang="es-ES" dirty="0" err="1"/>
              <a:t>path</a:t>
            </a:r>
            <a:endParaRPr lang="es-ES" dirty="0"/>
          </a:p>
          <a:p>
            <a:r>
              <a:rPr lang="es-ES" dirty="0"/>
              <a:t>    2. </a:t>
            </a:r>
            <a:r>
              <a:rPr lang="es-ES" dirty="0" err="1"/>
              <a:t>Add</a:t>
            </a:r>
            <a:r>
              <a:rPr lang="es-ES" dirty="0"/>
              <a:t> a URL </a:t>
            </a:r>
            <a:r>
              <a:rPr lang="es-ES" dirty="0" err="1"/>
              <a:t>to</a:t>
            </a:r>
            <a:r>
              <a:rPr lang="es-ES" dirty="0"/>
              <a:t> </a:t>
            </a:r>
            <a:r>
              <a:rPr lang="es-ES" dirty="0" err="1"/>
              <a:t>urlpatterns</a:t>
            </a:r>
            <a:r>
              <a:rPr lang="es-ES" dirty="0"/>
              <a:t>:  </a:t>
            </a:r>
            <a:r>
              <a:rPr lang="es-ES" dirty="0" err="1"/>
              <a:t>path</a:t>
            </a:r>
            <a:r>
              <a:rPr lang="es-ES" dirty="0"/>
              <a:t>('blog/', </a:t>
            </a:r>
            <a:r>
              <a:rPr lang="es-ES" dirty="0" err="1"/>
              <a:t>include</a:t>
            </a:r>
            <a:r>
              <a:rPr lang="es-ES" dirty="0"/>
              <a:t>('</a:t>
            </a:r>
            <a:r>
              <a:rPr lang="es-ES" dirty="0" err="1"/>
              <a:t>blog.urls</a:t>
            </a:r>
            <a:r>
              <a:rPr lang="es-ES" dirty="0"/>
              <a:t>'))</a:t>
            </a:r>
          </a:p>
          <a:p>
            <a:r>
              <a:rPr lang="es-ES" dirty="0"/>
              <a:t>"""</a:t>
            </a:r>
          </a:p>
          <a:p>
            <a:r>
              <a:rPr lang="es-ES" dirty="0" err="1"/>
              <a:t>from</a:t>
            </a:r>
            <a:r>
              <a:rPr lang="es-ES" dirty="0"/>
              <a:t> </a:t>
            </a:r>
            <a:r>
              <a:rPr lang="es-ES" dirty="0" err="1"/>
              <a:t>django.contrib</a:t>
            </a:r>
            <a:r>
              <a:rPr lang="es-ES" dirty="0"/>
              <a:t> </a:t>
            </a:r>
            <a:r>
              <a:rPr lang="es-ES" dirty="0" err="1"/>
              <a:t>import</a:t>
            </a:r>
            <a:r>
              <a:rPr lang="es-ES" dirty="0"/>
              <a:t> </a:t>
            </a:r>
            <a:r>
              <a:rPr lang="es-ES" dirty="0" err="1"/>
              <a:t>admin</a:t>
            </a:r>
            <a:endParaRPr lang="es-ES" dirty="0"/>
          </a:p>
          <a:p>
            <a:r>
              <a:rPr lang="es-ES" dirty="0" err="1"/>
              <a:t>from</a:t>
            </a:r>
            <a:r>
              <a:rPr lang="es-ES" dirty="0"/>
              <a:t> </a:t>
            </a:r>
            <a:r>
              <a:rPr lang="es-ES" dirty="0" err="1"/>
              <a:t>django.urls</a:t>
            </a:r>
            <a:r>
              <a:rPr lang="es-ES" dirty="0"/>
              <a:t> </a:t>
            </a:r>
            <a:r>
              <a:rPr lang="es-ES" dirty="0" err="1"/>
              <a:t>import</a:t>
            </a:r>
            <a:r>
              <a:rPr lang="es-ES" dirty="0"/>
              <a:t> </a:t>
            </a:r>
            <a:r>
              <a:rPr lang="es-ES" dirty="0" err="1"/>
              <a:t>path</a:t>
            </a:r>
            <a:endParaRPr lang="es-ES" dirty="0"/>
          </a:p>
          <a:p>
            <a:r>
              <a:rPr lang="es-ES" dirty="0" err="1"/>
              <a:t>from</a:t>
            </a:r>
            <a:r>
              <a:rPr lang="es-ES" dirty="0"/>
              <a:t> </a:t>
            </a:r>
            <a:r>
              <a:rPr lang="es-ES" dirty="0" err="1"/>
              <a:t>tasks</a:t>
            </a:r>
            <a:r>
              <a:rPr lang="es-ES" dirty="0"/>
              <a:t> </a:t>
            </a:r>
            <a:r>
              <a:rPr lang="es-ES" dirty="0" err="1"/>
              <a:t>import</a:t>
            </a:r>
            <a:r>
              <a:rPr lang="es-ES" dirty="0"/>
              <a:t> </a:t>
            </a:r>
            <a:r>
              <a:rPr lang="es-ES" dirty="0" err="1"/>
              <a:t>views</a:t>
            </a:r>
            <a:endParaRPr lang="es-ES" dirty="0"/>
          </a:p>
          <a:p>
            <a:endParaRPr lang="es-ES" dirty="0"/>
          </a:p>
          <a:p>
            <a:r>
              <a:rPr lang="es-ES" dirty="0" err="1"/>
              <a:t>urlpatterns</a:t>
            </a:r>
            <a:r>
              <a:rPr lang="es-ES" dirty="0"/>
              <a:t> = [</a:t>
            </a:r>
          </a:p>
          <a:p>
            <a:r>
              <a:rPr lang="es-ES" dirty="0"/>
              <a:t>    </a:t>
            </a:r>
            <a:r>
              <a:rPr lang="es-ES" dirty="0" err="1"/>
              <a:t>path</a:t>
            </a:r>
            <a:r>
              <a:rPr lang="es-ES" dirty="0"/>
              <a:t>('</a:t>
            </a:r>
            <a:r>
              <a:rPr lang="es-ES" dirty="0" err="1"/>
              <a:t>admin</a:t>
            </a:r>
            <a:r>
              <a:rPr lang="es-ES" dirty="0"/>
              <a:t>/', </a:t>
            </a:r>
            <a:r>
              <a:rPr lang="es-ES" dirty="0" err="1"/>
              <a:t>admin.site.urls</a:t>
            </a:r>
            <a:r>
              <a:rPr lang="es-ES" dirty="0"/>
              <a:t>),</a:t>
            </a:r>
          </a:p>
          <a:p>
            <a:r>
              <a:rPr lang="es-ES" dirty="0"/>
              <a:t>    </a:t>
            </a:r>
            <a:r>
              <a:rPr lang="es-ES" dirty="0" err="1"/>
              <a:t>path</a:t>
            </a:r>
            <a:r>
              <a:rPr lang="es-ES" dirty="0"/>
              <a:t>('',</a:t>
            </a:r>
            <a:r>
              <a:rPr lang="es-ES" dirty="0" err="1"/>
              <a:t>views.home</a:t>
            </a:r>
            <a:r>
              <a:rPr lang="es-ES" dirty="0"/>
              <a:t>, </a:t>
            </a:r>
            <a:r>
              <a:rPr lang="es-ES" dirty="0" err="1"/>
              <a:t>name</a:t>
            </a:r>
            <a:r>
              <a:rPr lang="es-ES" dirty="0"/>
              <a:t>='home'),</a:t>
            </a:r>
          </a:p>
          <a:p>
            <a:r>
              <a:rPr lang="es-ES" dirty="0"/>
              <a:t>    </a:t>
            </a:r>
            <a:r>
              <a:rPr lang="es-ES" dirty="0" err="1"/>
              <a:t>path</a:t>
            </a:r>
            <a:r>
              <a:rPr lang="es-ES" dirty="0"/>
              <a:t>('</a:t>
            </a:r>
            <a:r>
              <a:rPr lang="es-ES" dirty="0" err="1"/>
              <a:t>signup</a:t>
            </a:r>
            <a:r>
              <a:rPr lang="es-ES" dirty="0"/>
              <a:t>/',</a:t>
            </a:r>
            <a:r>
              <a:rPr lang="es-ES" dirty="0" err="1"/>
              <a:t>views.signup,name</a:t>
            </a:r>
            <a:r>
              <a:rPr lang="es-ES" dirty="0"/>
              <a:t>='</a:t>
            </a:r>
            <a:r>
              <a:rPr lang="es-ES" dirty="0" err="1"/>
              <a:t>signup</a:t>
            </a:r>
            <a:r>
              <a:rPr lang="es-ES" dirty="0"/>
              <a:t>'),</a:t>
            </a:r>
          </a:p>
          <a:p>
            <a:r>
              <a:rPr lang="es-ES" dirty="0"/>
              <a:t>    </a:t>
            </a:r>
            <a:r>
              <a:rPr lang="es-ES" dirty="0" err="1"/>
              <a:t>path</a:t>
            </a:r>
            <a:r>
              <a:rPr lang="es-ES" dirty="0"/>
              <a:t>('</a:t>
            </a:r>
            <a:r>
              <a:rPr lang="es-ES" dirty="0" err="1"/>
              <a:t>tasks</a:t>
            </a:r>
            <a:r>
              <a:rPr lang="es-ES" dirty="0"/>
              <a:t>/',</a:t>
            </a:r>
            <a:r>
              <a:rPr lang="es-ES" dirty="0" err="1"/>
              <a:t>views.tasks,name</a:t>
            </a:r>
            <a:r>
              <a:rPr lang="es-ES" dirty="0"/>
              <a:t>='</a:t>
            </a:r>
            <a:r>
              <a:rPr lang="es-ES" dirty="0" err="1"/>
              <a:t>tasks</a:t>
            </a:r>
            <a:r>
              <a:rPr lang="es-ES" dirty="0"/>
              <a:t>'),</a:t>
            </a:r>
          </a:p>
          <a:p>
            <a:r>
              <a:rPr lang="es-ES" dirty="0"/>
              <a:t>    </a:t>
            </a:r>
            <a:r>
              <a:rPr lang="es-ES" dirty="0" err="1"/>
              <a:t>path</a:t>
            </a:r>
            <a:r>
              <a:rPr lang="es-ES" dirty="0"/>
              <a:t>('</a:t>
            </a:r>
            <a:r>
              <a:rPr lang="es-ES" dirty="0" err="1"/>
              <a:t>tasks_completed</a:t>
            </a:r>
            <a:r>
              <a:rPr lang="es-ES" dirty="0"/>
              <a:t>/',</a:t>
            </a:r>
            <a:r>
              <a:rPr lang="es-ES" dirty="0" err="1"/>
              <a:t>views.tasks_completed,name</a:t>
            </a:r>
            <a:r>
              <a:rPr lang="es-ES" dirty="0"/>
              <a:t>='</a:t>
            </a:r>
            <a:r>
              <a:rPr lang="es-ES" dirty="0" err="1"/>
              <a:t>tasks_completed</a:t>
            </a:r>
            <a:r>
              <a:rPr lang="es-ES" dirty="0"/>
              <a:t>'),</a:t>
            </a:r>
          </a:p>
          <a:p>
            <a:r>
              <a:rPr lang="es-ES" dirty="0"/>
              <a:t>    </a:t>
            </a:r>
            <a:r>
              <a:rPr lang="es-ES" dirty="0" err="1"/>
              <a:t>path</a:t>
            </a:r>
            <a:r>
              <a:rPr lang="es-ES" dirty="0"/>
              <a:t>('</a:t>
            </a:r>
            <a:r>
              <a:rPr lang="es-ES" dirty="0" err="1"/>
              <a:t>tasks</a:t>
            </a:r>
            <a:r>
              <a:rPr lang="es-ES" dirty="0"/>
              <a:t>/</a:t>
            </a:r>
            <a:r>
              <a:rPr lang="es-ES" dirty="0" err="1"/>
              <a:t>create</a:t>
            </a:r>
            <a:r>
              <a:rPr lang="es-ES" dirty="0"/>
              <a:t>/',</a:t>
            </a:r>
            <a:r>
              <a:rPr lang="es-ES" dirty="0" err="1"/>
              <a:t>views.create_task,name</a:t>
            </a:r>
            <a:r>
              <a:rPr lang="es-ES" dirty="0"/>
              <a:t>='</a:t>
            </a:r>
            <a:r>
              <a:rPr lang="es-ES" dirty="0" err="1"/>
              <a:t>create_task</a:t>
            </a:r>
            <a:r>
              <a:rPr lang="es-ES" dirty="0"/>
              <a:t>'),</a:t>
            </a:r>
          </a:p>
          <a:p>
            <a:r>
              <a:rPr lang="es-ES" dirty="0"/>
              <a:t>    </a:t>
            </a:r>
            <a:r>
              <a:rPr lang="es-ES" dirty="0" err="1"/>
              <a:t>path</a:t>
            </a:r>
            <a:r>
              <a:rPr lang="es-ES" dirty="0"/>
              <a:t>('</a:t>
            </a:r>
            <a:r>
              <a:rPr lang="es-ES" dirty="0" err="1"/>
              <a:t>tasks</a:t>
            </a:r>
            <a:r>
              <a:rPr lang="es-ES" dirty="0"/>
              <a:t>/&lt;</a:t>
            </a:r>
            <a:r>
              <a:rPr lang="es-ES" dirty="0" err="1"/>
              <a:t>int:task_id</a:t>
            </a:r>
            <a:r>
              <a:rPr lang="es-ES" dirty="0"/>
              <a:t>&gt;/',</a:t>
            </a:r>
            <a:r>
              <a:rPr lang="es-ES" dirty="0" err="1"/>
              <a:t>views.task_detail,name</a:t>
            </a:r>
            <a:r>
              <a:rPr lang="es-ES" dirty="0"/>
              <a:t>='</a:t>
            </a:r>
            <a:r>
              <a:rPr lang="es-ES" dirty="0" err="1"/>
              <a:t>task_detail</a:t>
            </a:r>
            <a:r>
              <a:rPr lang="es-ES" dirty="0"/>
              <a:t>'),</a:t>
            </a:r>
          </a:p>
          <a:p>
            <a:r>
              <a:rPr lang="es-ES" dirty="0"/>
              <a:t>    </a:t>
            </a:r>
            <a:r>
              <a:rPr lang="es-ES" dirty="0" err="1"/>
              <a:t>path</a:t>
            </a:r>
            <a:r>
              <a:rPr lang="es-ES" dirty="0"/>
              <a:t>('</a:t>
            </a:r>
            <a:r>
              <a:rPr lang="es-ES" dirty="0" err="1"/>
              <a:t>tasks</a:t>
            </a:r>
            <a:r>
              <a:rPr lang="es-ES" dirty="0"/>
              <a:t>/&lt;</a:t>
            </a:r>
            <a:r>
              <a:rPr lang="es-ES" dirty="0" err="1"/>
              <a:t>int:task_id</a:t>
            </a:r>
            <a:r>
              <a:rPr lang="es-ES" dirty="0"/>
              <a:t>&gt;/complete',</a:t>
            </a:r>
            <a:r>
              <a:rPr lang="es-ES" dirty="0" err="1"/>
              <a:t>views.complete_task,name</a:t>
            </a:r>
            <a:r>
              <a:rPr lang="es-ES" dirty="0"/>
              <a:t>='</a:t>
            </a:r>
            <a:r>
              <a:rPr lang="es-ES" dirty="0" err="1"/>
              <a:t>complete_task</a:t>
            </a:r>
            <a:r>
              <a:rPr lang="es-ES" dirty="0"/>
              <a:t>'),</a:t>
            </a:r>
          </a:p>
          <a:p>
            <a:r>
              <a:rPr lang="es-ES" dirty="0"/>
              <a:t>    </a:t>
            </a:r>
            <a:r>
              <a:rPr lang="es-ES" dirty="0" err="1"/>
              <a:t>path</a:t>
            </a:r>
            <a:r>
              <a:rPr lang="es-ES" dirty="0"/>
              <a:t>('</a:t>
            </a:r>
            <a:r>
              <a:rPr lang="es-ES" dirty="0" err="1"/>
              <a:t>tasks</a:t>
            </a:r>
            <a:r>
              <a:rPr lang="es-ES" dirty="0"/>
              <a:t>/&lt;</a:t>
            </a:r>
            <a:r>
              <a:rPr lang="es-ES" dirty="0" err="1"/>
              <a:t>int:task_id</a:t>
            </a:r>
            <a:r>
              <a:rPr lang="es-ES" dirty="0"/>
              <a:t>&gt;/</a:t>
            </a:r>
            <a:r>
              <a:rPr lang="es-ES" dirty="0" err="1"/>
              <a:t>delete</a:t>
            </a:r>
            <a:r>
              <a:rPr lang="es-ES" dirty="0"/>
              <a:t>',</a:t>
            </a:r>
            <a:r>
              <a:rPr lang="es-ES" dirty="0" err="1"/>
              <a:t>views.delete_task,name</a:t>
            </a:r>
            <a:r>
              <a:rPr lang="es-ES" dirty="0"/>
              <a:t>='</a:t>
            </a:r>
            <a:r>
              <a:rPr lang="es-ES" dirty="0" err="1"/>
              <a:t>delete_task</a:t>
            </a:r>
            <a:r>
              <a:rPr lang="es-ES" dirty="0"/>
              <a:t>'),</a:t>
            </a:r>
          </a:p>
          <a:p>
            <a:r>
              <a:rPr lang="es-ES" dirty="0"/>
              <a:t>    </a:t>
            </a:r>
            <a:r>
              <a:rPr lang="es-ES" dirty="0" err="1"/>
              <a:t>path</a:t>
            </a:r>
            <a:r>
              <a:rPr lang="es-ES" dirty="0"/>
              <a:t>('</a:t>
            </a:r>
            <a:r>
              <a:rPr lang="es-ES" dirty="0" err="1"/>
              <a:t>logout</a:t>
            </a:r>
            <a:r>
              <a:rPr lang="es-ES" dirty="0"/>
              <a:t>/',</a:t>
            </a:r>
            <a:r>
              <a:rPr lang="es-ES" dirty="0" err="1"/>
              <a:t>views.signout,name</a:t>
            </a:r>
            <a:r>
              <a:rPr lang="es-ES" dirty="0"/>
              <a:t>='</a:t>
            </a:r>
            <a:r>
              <a:rPr lang="es-ES" dirty="0" err="1"/>
              <a:t>logout</a:t>
            </a:r>
            <a:r>
              <a:rPr lang="es-ES" dirty="0"/>
              <a:t>'),</a:t>
            </a:r>
          </a:p>
          <a:p>
            <a:r>
              <a:rPr lang="es-ES" dirty="0"/>
              <a:t>    </a:t>
            </a:r>
            <a:r>
              <a:rPr lang="es-ES" dirty="0" err="1"/>
              <a:t>path</a:t>
            </a:r>
            <a:r>
              <a:rPr lang="es-ES" dirty="0"/>
              <a:t>('</a:t>
            </a:r>
            <a:r>
              <a:rPr lang="es-ES" dirty="0" err="1"/>
              <a:t>signin</a:t>
            </a:r>
            <a:r>
              <a:rPr lang="es-ES" dirty="0"/>
              <a:t>/',</a:t>
            </a:r>
            <a:r>
              <a:rPr lang="es-ES" dirty="0" err="1"/>
              <a:t>views.signin,name</a:t>
            </a:r>
            <a:r>
              <a:rPr lang="es-ES" dirty="0"/>
              <a:t>='</a:t>
            </a:r>
            <a:r>
              <a:rPr lang="es-ES" dirty="0" err="1"/>
              <a:t>signin</a:t>
            </a:r>
            <a:r>
              <a:rPr lang="es-ES" dirty="0"/>
              <a:t>'),</a:t>
            </a:r>
          </a:p>
          <a:p>
            <a:r>
              <a:rPr lang="es-ES" dirty="0"/>
              <a:t>]</a:t>
            </a:r>
          </a:p>
          <a:p>
            <a:endParaRPr lang="es-ES" dirty="0"/>
          </a:p>
          <a:p>
            <a:endParaRPr lang="es-ES" dirty="0"/>
          </a:p>
          <a:p>
            <a:r>
              <a:rPr lang="es-ES" dirty="0"/>
              <a:t>--tasks/views.py</a:t>
            </a:r>
          </a:p>
          <a:p>
            <a:r>
              <a:rPr lang="es-ES" dirty="0" err="1"/>
              <a:t>from</a:t>
            </a:r>
            <a:r>
              <a:rPr lang="es-ES" dirty="0"/>
              <a:t> </a:t>
            </a:r>
            <a:r>
              <a:rPr lang="es-ES" dirty="0" err="1"/>
              <a:t>django.shortcuts</a:t>
            </a:r>
            <a:r>
              <a:rPr lang="es-ES" dirty="0"/>
              <a:t> </a:t>
            </a:r>
            <a:r>
              <a:rPr lang="es-ES" dirty="0" err="1"/>
              <a:t>import</a:t>
            </a:r>
            <a:r>
              <a:rPr lang="es-ES" dirty="0"/>
              <a:t> render, </a:t>
            </a:r>
            <a:r>
              <a:rPr lang="es-ES" dirty="0" err="1"/>
              <a:t>redirect</a:t>
            </a:r>
            <a:r>
              <a:rPr lang="es-ES" dirty="0"/>
              <a:t>, get_object_or_404</a:t>
            </a:r>
          </a:p>
          <a:p>
            <a:r>
              <a:rPr lang="es-ES" dirty="0" err="1"/>
              <a:t>from</a:t>
            </a:r>
            <a:r>
              <a:rPr lang="es-ES" dirty="0"/>
              <a:t> </a:t>
            </a:r>
            <a:r>
              <a:rPr lang="es-ES" dirty="0" err="1"/>
              <a:t>django.contrib.auth.forms</a:t>
            </a:r>
            <a:r>
              <a:rPr lang="es-ES" dirty="0"/>
              <a:t> </a:t>
            </a:r>
            <a:r>
              <a:rPr lang="es-ES" dirty="0" err="1"/>
              <a:t>import</a:t>
            </a:r>
            <a:r>
              <a:rPr lang="es-ES" dirty="0"/>
              <a:t> </a:t>
            </a:r>
            <a:r>
              <a:rPr lang="es-ES" dirty="0" err="1"/>
              <a:t>UserCreationForm</a:t>
            </a:r>
            <a:endParaRPr lang="es-ES" dirty="0"/>
          </a:p>
          <a:p>
            <a:r>
              <a:rPr lang="es-ES" dirty="0" err="1"/>
              <a:t>from</a:t>
            </a:r>
            <a:r>
              <a:rPr lang="es-ES" dirty="0"/>
              <a:t> </a:t>
            </a:r>
            <a:r>
              <a:rPr lang="es-ES" dirty="0" err="1"/>
              <a:t>django.contrib.auth.forms</a:t>
            </a:r>
            <a:r>
              <a:rPr lang="es-ES" dirty="0"/>
              <a:t> </a:t>
            </a:r>
            <a:r>
              <a:rPr lang="es-ES" dirty="0" err="1"/>
              <a:t>import</a:t>
            </a:r>
            <a:r>
              <a:rPr lang="es-ES" dirty="0"/>
              <a:t> </a:t>
            </a:r>
            <a:r>
              <a:rPr lang="es-ES" dirty="0" err="1"/>
              <a:t>AuthenticationForm</a:t>
            </a:r>
            <a:endParaRPr lang="es-ES" dirty="0"/>
          </a:p>
          <a:p>
            <a:r>
              <a:rPr lang="es-ES" dirty="0" err="1"/>
              <a:t>from</a:t>
            </a:r>
            <a:r>
              <a:rPr lang="es-ES" dirty="0"/>
              <a:t> </a:t>
            </a:r>
            <a:r>
              <a:rPr lang="es-ES" dirty="0" err="1"/>
              <a:t>django.contrib.auth.models</a:t>
            </a:r>
            <a:r>
              <a:rPr lang="es-ES" dirty="0"/>
              <a:t> </a:t>
            </a:r>
            <a:r>
              <a:rPr lang="es-ES" dirty="0" err="1"/>
              <a:t>import</a:t>
            </a:r>
            <a:r>
              <a:rPr lang="es-ES" dirty="0"/>
              <a:t> </a:t>
            </a:r>
            <a:r>
              <a:rPr lang="es-ES" dirty="0" err="1"/>
              <a:t>User</a:t>
            </a:r>
            <a:endParaRPr lang="es-ES" dirty="0"/>
          </a:p>
          <a:p>
            <a:r>
              <a:rPr lang="es-ES" dirty="0" err="1"/>
              <a:t>from</a:t>
            </a:r>
            <a:r>
              <a:rPr lang="es-ES" dirty="0"/>
              <a:t> </a:t>
            </a:r>
            <a:r>
              <a:rPr lang="es-ES" dirty="0" err="1"/>
              <a:t>django.contrib.auth</a:t>
            </a:r>
            <a:r>
              <a:rPr lang="es-ES" dirty="0"/>
              <a:t> </a:t>
            </a:r>
            <a:r>
              <a:rPr lang="es-ES" dirty="0" err="1"/>
              <a:t>import</a:t>
            </a:r>
            <a:r>
              <a:rPr lang="es-ES" dirty="0"/>
              <a:t> </a:t>
            </a:r>
            <a:r>
              <a:rPr lang="es-ES" dirty="0" err="1"/>
              <a:t>login,logout</a:t>
            </a:r>
            <a:r>
              <a:rPr lang="es-ES" dirty="0"/>
              <a:t>, </a:t>
            </a:r>
            <a:r>
              <a:rPr lang="es-ES" dirty="0" err="1"/>
              <a:t>authenticate</a:t>
            </a:r>
            <a:endParaRPr lang="es-ES" dirty="0"/>
          </a:p>
          <a:p>
            <a:r>
              <a:rPr lang="es-ES" dirty="0" err="1"/>
              <a:t>from</a:t>
            </a:r>
            <a:r>
              <a:rPr lang="es-ES" dirty="0"/>
              <a:t> </a:t>
            </a:r>
            <a:r>
              <a:rPr lang="es-ES" dirty="0" err="1"/>
              <a:t>django.db</a:t>
            </a:r>
            <a:r>
              <a:rPr lang="es-ES" dirty="0"/>
              <a:t> </a:t>
            </a:r>
            <a:r>
              <a:rPr lang="es-ES" dirty="0" err="1"/>
              <a:t>import</a:t>
            </a:r>
            <a:r>
              <a:rPr lang="es-ES" dirty="0"/>
              <a:t> </a:t>
            </a:r>
            <a:r>
              <a:rPr lang="es-ES" dirty="0" err="1"/>
              <a:t>IntegrityError</a:t>
            </a:r>
            <a:endParaRPr lang="es-ES" dirty="0"/>
          </a:p>
          <a:p>
            <a:r>
              <a:rPr lang="es-ES" dirty="0" err="1"/>
              <a:t>from</a:t>
            </a:r>
            <a:r>
              <a:rPr lang="es-ES" dirty="0"/>
              <a:t> .</a:t>
            </a:r>
            <a:r>
              <a:rPr lang="es-ES" dirty="0" err="1"/>
              <a:t>forms</a:t>
            </a:r>
            <a:r>
              <a:rPr lang="es-ES" dirty="0"/>
              <a:t> </a:t>
            </a:r>
            <a:r>
              <a:rPr lang="es-ES" dirty="0" err="1"/>
              <a:t>import</a:t>
            </a:r>
            <a:r>
              <a:rPr lang="es-ES" dirty="0"/>
              <a:t> </a:t>
            </a:r>
            <a:r>
              <a:rPr lang="es-ES" dirty="0" err="1"/>
              <a:t>TaskForm</a:t>
            </a:r>
            <a:endParaRPr lang="es-ES" dirty="0"/>
          </a:p>
          <a:p>
            <a:r>
              <a:rPr lang="es-ES" dirty="0" err="1"/>
              <a:t>from</a:t>
            </a:r>
            <a:r>
              <a:rPr lang="es-ES" dirty="0"/>
              <a:t> .</a:t>
            </a:r>
            <a:r>
              <a:rPr lang="es-ES" dirty="0" err="1"/>
              <a:t>models</a:t>
            </a:r>
            <a:r>
              <a:rPr lang="es-ES" dirty="0"/>
              <a:t> </a:t>
            </a:r>
            <a:r>
              <a:rPr lang="es-ES" dirty="0" err="1"/>
              <a:t>import</a:t>
            </a:r>
            <a:r>
              <a:rPr lang="es-ES" dirty="0"/>
              <a:t> </a:t>
            </a:r>
            <a:r>
              <a:rPr lang="es-ES" dirty="0" err="1"/>
              <a:t>Task</a:t>
            </a:r>
            <a:endParaRPr lang="es-ES" dirty="0"/>
          </a:p>
          <a:p>
            <a:r>
              <a:rPr lang="es-ES" dirty="0" err="1"/>
              <a:t>from</a:t>
            </a:r>
            <a:r>
              <a:rPr lang="es-ES" dirty="0"/>
              <a:t> </a:t>
            </a:r>
            <a:r>
              <a:rPr lang="es-ES" dirty="0" err="1"/>
              <a:t>django.utils</a:t>
            </a:r>
            <a:r>
              <a:rPr lang="es-ES" dirty="0"/>
              <a:t> </a:t>
            </a:r>
            <a:r>
              <a:rPr lang="es-ES" dirty="0" err="1"/>
              <a:t>import</a:t>
            </a:r>
            <a:r>
              <a:rPr lang="es-ES" dirty="0"/>
              <a:t> </a:t>
            </a:r>
            <a:r>
              <a:rPr lang="es-ES" dirty="0" err="1"/>
              <a:t>timezone</a:t>
            </a:r>
            <a:endParaRPr lang="es-ES" dirty="0"/>
          </a:p>
          <a:p>
            <a:endParaRPr lang="es-ES" dirty="0"/>
          </a:p>
          <a:p>
            <a:r>
              <a:rPr lang="es-ES" dirty="0" err="1"/>
              <a:t>def</a:t>
            </a:r>
            <a:r>
              <a:rPr lang="es-ES" dirty="0"/>
              <a:t> home(</a:t>
            </a:r>
            <a:r>
              <a:rPr lang="es-ES" dirty="0" err="1"/>
              <a:t>request</a:t>
            </a:r>
            <a:r>
              <a:rPr lang="es-ES" dirty="0"/>
              <a:t>):</a:t>
            </a:r>
          </a:p>
          <a:p>
            <a:r>
              <a:rPr lang="es-ES" dirty="0"/>
              <a:t>    </a:t>
            </a:r>
            <a:r>
              <a:rPr lang="es-ES" dirty="0" err="1"/>
              <a:t>return</a:t>
            </a:r>
            <a:r>
              <a:rPr lang="es-ES" dirty="0"/>
              <a:t> render(</a:t>
            </a:r>
            <a:r>
              <a:rPr lang="es-ES" dirty="0" err="1"/>
              <a:t>request</a:t>
            </a:r>
            <a:r>
              <a:rPr lang="es-ES" dirty="0"/>
              <a:t>, "home.html")</a:t>
            </a:r>
          </a:p>
          <a:p>
            <a:endParaRPr lang="es-ES" dirty="0"/>
          </a:p>
          <a:p>
            <a:r>
              <a:rPr lang="es-ES" dirty="0" err="1"/>
              <a:t>def</a:t>
            </a:r>
            <a:r>
              <a:rPr lang="es-ES" dirty="0"/>
              <a:t> </a:t>
            </a:r>
            <a:r>
              <a:rPr lang="es-ES" dirty="0" err="1"/>
              <a:t>signup</a:t>
            </a:r>
            <a:r>
              <a:rPr lang="es-ES" dirty="0"/>
              <a:t>(</a:t>
            </a:r>
            <a:r>
              <a:rPr lang="es-ES" dirty="0" err="1"/>
              <a:t>request</a:t>
            </a:r>
            <a:r>
              <a:rPr lang="es-ES" dirty="0"/>
              <a:t>):</a:t>
            </a:r>
          </a:p>
          <a:p>
            <a:r>
              <a:rPr lang="es-ES" dirty="0"/>
              <a:t>    </a:t>
            </a:r>
            <a:r>
              <a:rPr lang="es-ES" dirty="0" err="1"/>
              <a:t>if</a:t>
            </a:r>
            <a:r>
              <a:rPr lang="es-ES" dirty="0"/>
              <a:t> </a:t>
            </a:r>
            <a:r>
              <a:rPr lang="es-ES" dirty="0" err="1"/>
              <a:t>request.method</a:t>
            </a:r>
            <a:r>
              <a:rPr lang="es-ES" dirty="0"/>
              <a:t> == "GET":</a:t>
            </a:r>
          </a:p>
          <a:p>
            <a:r>
              <a:rPr lang="es-ES" dirty="0"/>
              <a:t>        </a:t>
            </a:r>
            <a:r>
              <a:rPr lang="es-ES" dirty="0" err="1"/>
              <a:t>return</a:t>
            </a:r>
            <a:r>
              <a:rPr lang="es-ES" dirty="0"/>
              <a:t> render(</a:t>
            </a:r>
            <a:r>
              <a:rPr lang="es-ES" dirty="0" err="1"/>
              <a:t>request</a:t>
            </a:r>
            <a:r>
              <a:rPr lang="es-ES" dirty="0"/>
              <a:t>, "signup.html", {"</a:t>
            </a:r>
            <a:r>
              <a:rPr lang="es-ES" dirty="0" err="1"/>
              <a:t>form</a:t>
            </a:r>
            <a:r>
              <a:rPr lang="es-ES" dirty="0"/>
              <a:t>": </a:t>
            </a:r>
            <a:r>
              <a:rPr lang="es-ES" dirty="0" err="1"/>
              <a:t>UserCreationForm</a:t>
            </a:r>
            <a:r>
              <a:rPr lang="es-ES" dirty="0"/>
              <a:t>})</a:t>
            </a:r>
          </a:p>
          <a:p>
            <a:r>
              <a:rPr lang="es-ES" dirty="0"/>
              <a:t>    </a:t>
            </a:r>
            <a:r>
              <a:rPr lang="es-ES" dirty="0" err="1"/>
              <a:t>else</a:t>
            </a:r>
            <a:r>
              <a:rPr lang="es-ES" dirty="0"/>
              <a:t>:</a:t>
            </a:r>
          </a:p>
          <a:p>
            <a:r>
              <a:rPr lang="es-ES" dirty="0"/>
              <a:t>        </a:t>
            </a:r>
            <a:r>
              <a:rPr lang="es-ES" dirty="0" err="1"/>
              <a:t>if</a:t>
            </a:r>
            <a:r>
              <a:rPr lang="es-ES" dirty="0"/>
              <a:t> </a:t>
            </a:r>
            <a:r>
              <a:rPr lang="es-ES" dirty="0" err="1"/>
              <a:t>request.POST</a:t>
            </a:r>
            <a:r>
              <a:rPr lang="es-ES" dirty="0"/>
              <a:t>["password1"] == </a:t>
            </a:r>
            <a:r>
              <a:rPr lang="es-ES" dirty="0" err="1"/>
              <a:t>request.POST</a:t>
            </a:r>
            <a:r>
              <a:rPr lang="es-ES" dirty="0"/>
              <a:t>["password2"]:</a:t>
            </a:r>
          </a:p>
          <a:p>
            <a:r>
              <a:rPr lang="es-ES" dirty="0"/>
              <a:t>            try:</a:t>
            </a:r>
          </a:p>
          <a:p>
            <a:r>
              <a:rPr lang="es-ES" dirty="0"/>
              <a:t>                </a:t>
            </a:r>
            <a:r>
              <a:rPr lang="es-ES" dirty="0" err="1"/>
              <a:t>user</a:t>
            </a:r>
            <a:r>
              <a:rPr lang="es-ES" dirty="0"/>
              <a:t> = </a:t>
            </a:r>
            <a:r>
              <a:rPr lang="es-ES" dirty="0" err="1"/>
              <a:t>User.objects.create_user</a:t>
            </a:r>
            <a:r>
              <a:rPr lang="es-ES" dirty="0"/>
              <a:t>(</a:t>
            </a:r>
          </a:p>
          <a:p>
            <a:r>
              <a:rPr lang="es-ES" dirty="0"/>
              <a:t>                    </a:t>
            </a:r>
            <a:r>
              <a:rPr lang="es-ES" dirty="0" err="1"/>
              <a:t>username</a:t>
            </a:r>
            <a:r>
              <a:rPr lang="es-ES" dirty="0"/>
              <a:t>=</a:t>
            </a:r>
            <a:r>
              <a:rPr lang="es-ES" dirty="0" err="1"/>
              <a:t>request.POST</a:t>
            </a:r>
            <a:r>
              <a:rPr lang="es-ES" dirty="0"/>
              <a:t>["</a:t>
            </a:r>
            <a:r>
              <a:rPr lang="es-ES" dirty="0" err="1"/>
              <a:t>username</a:t>
            </a:r>
            <a:r>
              <a:rPr lang="es-ES" dirty="0"/>
              <a:t>"],</a:t>
            </a:r>
          </a:p>
          <a:p>
            <a:r>
              <a:rPr lang="es-ES" dirty="0"/>
              <a:t>                    </a:t>
            </a:r>
            <a:r>
              <a:rPr lang="es-ES" dirty="0" err="1"/>
              <a:t>password</a:t>
            </a:r>
            <a:r>
              <a:rPr lang="es-ES" dirty="0"/>
              <a:t>=</a:t>
            </a:r>
            <a:r>
              <a:rPr lang="es-ES" dirty="0" err="1"/>
              <a:t>request.POST</a:t>
            </a:r>
            <a:r>
              <a:rPr lang="es-ES" dirty="0"/>
              <a:t>["password1"],</a:t>
            </a:r>
          </a:p>
          <a:p>
            <a:r>
              <a:rPr lang="es-ES" dirty="0"/>
              <a:t>                )</a:t>
            </a:r>
          </a:p>
          <a:p>
            <a:r>
              <a:rPr lang="es-ES" dirty="0"/>
              <a:t>                </a:t>
            </a:r>
            <a:r>
              <a:rPr lang="es-ES" dirty="0" err="1"/>
              <a:t>user.save</a:t>
            </a:r>
            <a:r>
              <a:rPr lang="es-ES" dirty="0"/>
              <a:t>()</a:t>
            </a:r>
          </a:p>
          <a:p>
            <a:r>
              <a:rPr lang="es-ES" dirty="0"/>
              <a:t>                </a:t>
            </a:r>
            <a:r>
              <a:rPr lang="es-ES" dirty="0" err="1"/>
              <a:t>login</a:t>
            </a:r>
            <a:r>
              <a:rPr lang="es-ES" dirty="0"/>
              <a:t>(</a:t>
            </a:r>
            <a:r>
              <a:rPr lang="es-ES" dirty="0" err="1"/>
              <a:t>request</a:t>
            </a:r>
            <a:r>
              <a:rPr lang="es-ES" dirty="0"/>
              <a:t>, </a:t>
            </a:r>
            <a:r>
              <a:rPr lang="es-ES" dirty="0" err="1"/>
              <a:t>user</a:t>
            </a:r>
            <a:r>
              <a:rPr lang="es-ES" dirty="0"/>
              <a:t>)</a:t>
            </a:r>
          </a:p>
          <a:p>
            <a:r>
              <a:rPr lang="es-ES" dirty="0"/>
              <a:t>                </a:t>
            </a:r>
            <a:r>
              <a:rPr lang="es-ES" dirty="0" err="1"/>
              <a:t>return</a:t>
            </a:r>
            <a:r>
              <a:rPr lang="es-ES" dirty="0"/>
              <a:t> </a:t>
            </a:r>
            <a:r>
              <a:rPr lang="es-ES" dirty="0" err="1"/>
              <a:t>redirect</a:t>
            </a:r>
            <a:r>
              <a:rPr lang="es-ES" dirty="0"/>
              <a:t>('</a:t>
            </a:r>
            <a:r>
              <a:rPr lang="es-ES" dirty="0" err="1"/>
              <a:t>tasks</a:t>
            </a:r>
            <a:r>
              <a:rPr lang="es-ES" dirty="0"/>
              <a:t>')</a:t>
            </a:r>
          </a:p>
          <a:p>
            <a:r>
              <a:rPr lang="es-ES" dirty="0"/>
              <a:t>            </a:t>
            </a:r>
            <a:r>
              <a:rPr lang="es-ES" dirty="0" err="1"/>
              <a:t>except</a:t>
            </a:r>
            <a:r>
              <a:rPr lang="es-ES" dirty="0"/>
              <a:t> </a:t>
            </a:r>
            <a:r>
              <a:rPr lang="es-ES" dirty="0" err="1"/>
              <a:t>IntegrityError</a:t>
            </a:r>
            <a:r>
              <a:rPr lang="es-ES" dirty="0"/>
              <a:t>:</a:t>
            </a:r>
          </a:p>
          <a:p>
            <a:r>
              <a:rPr lang="es-ES" dirty="0"/>
              <a:t>                </a:t>
            </a:r>
            <a:r>
              <a:rPr lang="es-ES" dirty="0" err="1"/>
              <a:t>return</a:t>
            </a:r>
            <a:r>
              <a:rPr lang="es-ES" dirty="0"/>
              <a:t> render(</a:t>
            </a:r>
          </a:p>
          <a:p>
            <a:r>
              <a:rPr lang="es-ES" dirty="0"/>
              <a:t>                    </a:t>
            </a:r>
            <a:r>
              <a:rPr lang="es-ES" dirty="0" err="1"/>
              <a:t>request</a:t>
            </a:r>
            <a:r>
              <a:rPr lang="es-ES" dirty="0"/>
              <a:t>,</a:t>
            </a:r>
          </a:p>
          <a:p>
            <a:r>
              <a:rPr lang="es-ES" dirty="0"/>
              <a:t>                    "signup.html",</a:t>
            </a:r>
          </a:p>
          <a:p>
            <a:r>
              <a:rPr lang="es-ES" dirty="0"/>
              <a:t>                    {"</a:t>
            </a:r>
            <a:r>
              <a:rPr lang="es-ES" dirty="0" err="1"/>
              <a:t>form</a:t>
            </a:r>
            <a:r>
              <a:rPr lang="es-ES" dirty="0"/>
              <a:t>": </a:t>
            </a:r>
            <a:r>
              <a:rPr lang="es-ES" dirty="0" err="1"/>
              <a:t>UserCreationForm</a:t>
            </a:r>
            <a:r>
              <a:rPr lang="es-ES" dirty="0"/>
              <a:t>, "error": "</a:t>
            </a:r>
            <a:r>
              <a:rPr lang="es-ES" dirty="0" err="1"/>
              <a:t>Username</a:t>
            </a:r>
            <a:r>
              <a:rPr lang="es-ES" dirty="0"/>
              <a:t> </a:t>
            </a:r>
            <a:r>
              <a:rPr lang="es-ES" dirty="0" err="1"/>
              <a:t>already</a:t>
            </a:r>
            <a:r>
              <a:rPr lang="es-ES" dirty="0"/>
              <a:t> </a:t>
            </a:r>
            <a:r>
              <a:rPr lang="es-ES" dirty="0" err="1"/>
              <a:t>exists</a:t>
            </a:r>
            <a:r>
              <a:rPr lang="es-ES" dirty="0"/>
              <a:t>"},</a:t>
            </a:r>
          </a:p>
          <a:p>
            <a:r>
              <a:rPr lang="es-ES" dirty="0"/>
              <a:t>                )</a:t>
            </a:r>
          </a:p>
          <a:p>
            <a:r>
              <a:rPr lang="es-ES" dirty="0"/>
              <a:t>        </a:t>
            </a:r>
            <a:r>
              <a:rPr lang="es-ES" dirty="0" err="1"/>
              <a:t>return</a:t>
            </a:r>
            <a:r>
              <a:rPr lang="es-ES" dirty="0"/>
              <a:t> render(</a:t>
            </a:r>
          </a:p>
          <a:p>
            <a:r>
              <a:rPr lang="es-ES" dirty="0"/>
              <a:t>            </a:t>
            </a:r>
            <a:r>
              <a:rPr lang="es-ES" dirty="0" err="1"/>
              <a:t>request</a:t>
            </a:r>
            <a:r>
              <a:rPr lang="es-ES" dirty="0"/>
              <a:t>,</a:t>
            </a:r>
          </a:p>
          <a:p>
            <a:r>
              <a:rPr lang="es-ES" dirty="0"/>
              <a:t>            "signup.html",</a:t>
            </a:r>
          </a:p>
          <a:p>
            <a:r>
              <a:rPr lang="es-ES" dirty="0"/>
              <a:t>            {"</a:t>
            </a:r>
            <a:r>
              <a:rPr lang="es-ES" dirty="0" err="1"/>
              <a:t>form</a:t>
            </a:r>
            <a:r>
              <a:rPr lang="es-ES" dirty="0"/>
              <a:t>": </a:t>
            </a:r>
            <a:r>
              <a:rPr lang="es-ES" dirty="0" err="1"/>
              <a:t>UserCreationForm</a:t>
            </a:r>
            <a:r>
              <a:rPr lang="es-ES" dirty="0"/>
              <a:t>, "error": "</a:t>
            </a:r>
            <a:r>
              <a:rPr lang="es-ES" dirty="0" err="1"/>
              <a:t>Password</a:t>
            </a:r>
            <a:r>
              <a:rPr lang="es-ES" dirty="0"/>
              <a:t> do </a:t>
            </a:r>
            <a:r>
              <a:rPr lang="es-ES" dirty="0" err="1"/>
              <a:t>not</a:t>
            </a:r>
            <a:r>
              <a:rPr lang="es-ES" dirty="0"/>
              <a:t> match"},</a:t>
            </a:r>
          </a:p>
          <a:p>
            <a:r>
              <a:rPr lang="es-ES" dirty="0"/>
              <a:t>        )</a:t>
            </a:r>
          </a:p>
          <a:p>
            <a:endParaRPr lang="es-ES" dirty="0"/>
          </a:p>
          <a:p>
            <a:r>
              <a:rPr lang="es-ES" dirty="0" err="1"/>
              <a:t>def</a:t>
            </a:r>
            <a:r>
              <a:rPr lang="es-ES" dirty="0"/>
              <a:t> </a:t>
            </a:r>
            <a:r>
              <a:rPr lang="es-ES" dirty="0" err="1"/>
              <a:t>tasks</a:t>
            </a:r>
            <a:r>
              <a:rPr lang="es-ES" dirty="0"/>
              <a:t>(</a:t>
            </a:r>
            <a:r>
              <a:rPr lang="es-ES" dirty="0" err="1"/>
              <a:t>request</a:t>
            </a:r>
            <a:r>
              <a:rPr lang="es-ES" dirty="0"/>
              <a:t>):</a:t>
            </a:r>
          </a:p>
          <a:p>
            <a:r>
              <a:rPr lang="es-ES" dirty="0"/>
              <a:t>    </a:t>
            </a:r>
            <a:r>
              <a:rPr lang="es-ES" dirty="0" err="1"/>
              <a:t>tasks</a:t>
            </a:r>
            <a:r>
              <a:rPr lang="es-ES" dirty="0"/>
              <a:t> = </a:t>
            </a:r>
            <a:r>
              <a:rPr lang="es-ES" dirty="0" err="1"/>
              <a:t>Task.objects.filter</a:t>
            </a:r>
            <a:r>
              <a:rPr lang="es-ES" dirty="0"/>
              <a:t>(</a:t>
            </a:r>
            <a:r>
              <a:rPr lang="es-ES" dirty="0" err="1"/>
              <a:t>user</a:t>
            </a:r>
            <a:r>
              <a:rPr lang="es-ES" dirty="0"/>
              <a:t>=</a:t>
            </a:r>
            <a:r>
              <a:rPr lang="es-ES" dirty="0" err="1"/>
              <a:t>request.user</a:t>
            </a:r>
            <a:r>
              <a:rPr lang="es-ES" dirty="0"/>
              <a:t>, </a:t>
            </a:r>
            <a:r>
              <a:rPr lang="es-ES" dirty="0" err="1"/>
              <a:t>datecompleted</a:t>
            </a:r>
            <a:r>
              <a:rPr lang="es-ES" dirty="0"/>
              <a:t>__</a:t>
            </a:r>
            <a:r>
              <a:rPr lang="es-ES" dirty="0" err="1"/>
              <a:t>isnull</a:t>
            </a:r>
            <a:r>
              <a:rPr lang="es-ES" dirty="0"/>
              <a:t>=True)</a:t>
            </a:r>
          </a:p>
          <a:p>
            <a:r>
              <a:rPr lang="es-ES" dirty="0"/>
              <a:t>    </a:t>
            </a:r>
            <a:r>
              <a:rPr lang="es-ES" dirty="0" err="1"/>
              <a:t>return</a:t>
            </a:r>
            <a:r>
              <a:rPr lang="es-ES" dirty="0"/>
              <a:t> render(</a:t>
            </a:r>
            <a:r>
              <a:rPr lang="es-ES" dirty="0" err="1"/>
              <a:t>request</a:t>
            </a:r>
            <a:r>
              <a:rPr lang="es-ES" dirty="0"/>
              <a:t>, 'tasks.html',{'</a:t>
            </a:r>
            <a:r>
              <a:rPr lang="es-ES" dirty="0" err="1"/>
              <a:t>tasks</a:t>
            </a:r>
            <a:r>
              <a:rPr lang="es-ES" dirty="0"/>
              <a:t>':</a:t>
            </a:r>
            <a:r>
              <a:rPr lang="es-ES" dirty="0" err="1"/>
              <a:t>tasks</a:t>
            </a:r>
            <a:r>
              <a:rPr lang="es-ES" dirty="0"/>
              <a:t>})</a:t>
            </a:r>
          </a:p>
          <a:p>
            <a:endParaRPr lang="es-ES" dirty="0"/>
          </a:p>
          <a:p>
            <a:r>
              <a:rPr lang="es-ES" dirty="0" err="1"/>
              <a:t>def</a:t>
            </a:r>
            <a:r>
              <a:rPr lang="es-ES" dirty="0"/>
              <a:t> </a:t>
            </a:r>
            <a:r>
              <a:rPr lang="es-ES" dirty="0" err="1"/>
              <a:t>tasks_completed</a:t>
            </a:r>
            <a:r>
              <a:rPr lang="es-ES" dirty="0"/>
              <a:t>(</a:t>
            </a:r>
            <a:r>
              <a:rPr lang="es-ES" dirty="0" err="1"/>
              <a:t>request</a:t>
            </a:r>
            <a:r>
              <a:rPr lang="es-ES" dirty="0"/>
              <a:t>):</a:t>
            </a:r>
          </a:p>
          <a:p>
            <a:r>
              <a:rPr lang="es-ES" dirty="0"/>
              <a:t>    </a:t>
            </a:r>
            <a:r>
              <a:rPr lang="es-ES" dirty="0" err="1"/>
              <a:t>tasks</a:t>
            </a:r>
            <a:r>
              <a:rPr lang="es-ES" dirty="0"/>
              <a:t> = </a:t>
            </a:r>
            <a:r>
              <a:rPr lang="es-ES" dirty="0" err="1"/>
              <a:t>Task.objects.filter</a:t>
            </a:r>
            <a:r>
              <a:rPr lang="es-ES" dirty="0"/>
              <a:t>(</a:t>
            </a:r>
            <a:r>
              <a:rPr lang="es-ES" dirty="0" err="1"/>
              <a:t>user</a:t>
            </a:r>
            <a:r>
              <a:rPr lang="es-ES" dirty="0"/>
              <a:t>=</a:t>
            </a:r>
            <a:r>
              <a:rPr lang="es-ES" dirty="0" err="1"/>
              <a:t>request.user</a:t>
            </a:r>
            <a:r>
              <a:rPr lang="es-ES" dirty="0"/>
              <a:t>, </a:t>
            </a:r>
            <a:r>
              <a:rPr lang="es-ES" dirty="0" err="1"/>
              <a:t>datecompleted</a:t>
            </a:r>
            <a:r>
              <a:rPr lang="es-ES" dirty="0"/>
              <a:t>__</a:t>
            </a:r>
            <a:r>
              <a:rPr lang="es-ES" dirty="0" err="1"/>
              <a:t>isnull</a:t>
            </a:r>
            <a:r>
              <a:rPr lang="es-ES" dirty="0"/>
              <a:t>=False).</a:t>
            </a:r>
            <a:r>
              <a:rPr lang="es-ES" dirty="0" err="1"/>
              <a:t>order_by</a:t>
            </a:r>
            <a:r>
              <a:rPr lang="es-ES" dirty="0"/>
              <a:t>('-</a:t>
            </a:r>
            <a:r>
              <a:rPr lang="es-ES" dirty="0" err="1"/>
              <a:t>datecompleted</a:t>
            </a:r>
            <a:r>
              <a:rPr lang="es-ES" dirty="0"/>
              <a:t>')</a:t>
            </a:r>
          </a:p>
          <a:p>
            <a:r>
              <a:rPr lang="es-ES" dirty="0"/>
              <a:t>    </a:t>
            </a:r>
            <a:r>
              <a:rPr lang="es-ES" dirty="0" err="1"/>
              <a:t>return</a:t>
            </a:r>
            <a:r>
              <a:rPr lang="es-ES" dirty="0"/>
              <a:t> render(</a:t>
            </a:r>
            <a:r>
              <a:rPr lang="es-ES" dirty="0" err="1"/>
              <a:t>request</a:t>
            </a:r>
            <a:r>
              <a:rPr lang="es-ES" dirty="0"/>
              <a:t>, 'tasks.html',{'</a:t>
            </a:r>
            <a:r>
              <a:rPr lang="es-ES" dirty="0" err="1"/>
              <a:t>tasks</a:t>
            </a:r>
            <a:r>
              <a:rPr lang="es-ES" dirty="0"/>
              <a:t>':</a:t>
            </a:r>
            <a:r>
              <a:rPr lang="es-ES" dirty="0" err="1"/>
              <a:t>tasks</a:t>
            </a:r>
            <a:r>
              <a:rPr lang="es-ES" dirty="0"/>
              <a:t>})</a:t>
            </a:r>
          </a:p>
          <a:p>
            <a:endParaRPr lang="es-ES" dirty="0"/>
          </a:p>
          <a:p>
            <a:endParaRPr lang="es-ES" dirty="0"/>
          </a:p>
          <a:p>
            <a:r>
              <a:rPr lang="es-ES" dirty="0" err="1"/>
              <a:t>def</a:t>
            </a:r>
            <a:r>
              <a:rPr lang="es-ES" dirty="0"/>
              <a:t> </a:t>
            </a:r>
            <a:r>
              <a:rPr lang="es-ES" dirty="0" err="1"/>
              <a:t>create_task</a:t>
            </a:r>
            <a:r>
              <a:rPr lang="es-ES" dirty="0"/>
              <a:t>(</a:t>
            </a:r>
            <a:r>
              <a:rPr lang="es-ES" dirty="0" err="1"/>
              <a:t>request</a:t>
            </a:r>
            <a:r>
              <a:rPr lang="es-ES" dirty="0"/>
              <a:t>):</a:t>
            </a:r>
          </a:p>
          <a:p>
            <a:r>
              <a:rPr lang="es-ES" dirty="0"/>
              <a:t>    </a:t>
            </a:r>
            <a:r>
              <a:rPr lang="es-ES" dirty="0" err="1"/>
              <a:t>if</a:t>
            </a:r>
            <a:r>
              <a:rPr lang="es-ES" dirty="0"/>
              <a:t> </a:t>
            </a:r>
            <a:r>
              <a:rPr lang="es-ES" dirty="0" err="1"/>
              <a:t>request.method</a:t>
            </a:r>
            <a:r>
              <a:rPr lang="es-ES" dirty="0"/>
              <a:t> == 'GET':</a:t>
            </a:r>
          </a:p>
          <a:p>
            <a:r>
              <a:rPr lang="es-ES" dirty="0"/>
              <a:t>        </a:t>
            </a:r>
            <a:r>
              <a:rPr lang="es-ES" dirty="0" err="1"/>
              <a:t>return</a:t>
            </a:r>
            <a:r>
              <a:rPr lang="es-ES" dirty="0"/>
              <a:t> render(</a:t>
            </a:r>
            <a:r>
              <a:rPr lang="es-ES" dirty="0" err="1"/>
              <a:t>request</a:t>
            </a:r>
            <a:r>
              <a:rPr lang="es-ES" dirty="0"/>
              <a:t>,"create_task.html",{'</a:t>
            </a:r>
            <a:r>
              <a:rPr lang="es-ES" dirty="0" err="1"/>
              <a:t>form</a:t>
            </a:r>
            <a:r>
              <a:rPr lang="es-ES" dirty="0"/>
              <a:t>': </a:t>
            </a:r>
            <a:r>
              <a:rPr lang="es-ES" dirty="0" err="1"/>
              <a:t>TaskForm</a:t>
            </a:r>
            <a:r>
              <a:rPr lang="es-ES" dirty="0"/>
              <a:t>})</a:t>
            </a:r>
          </a:p>
          <a:p>
            <a:r>
              <a:rPr lang="es-ES" dirty="0"/>
              <a:t>    </a:t>
            </a:r>
            <a:r>
              <a:rPr lang="es-ES" dirty="0" err="1"/>
              <a:t>else</a:t>
            </a:r>
            <a:r>
              <a:rPr lang="es-ES" dirty="0"/>
              <a:t>:</a:t>
            </a:r>
          </a:p>
          <a:p>
            <a:r>
              <a:rPr lang="es-ES" dirty="0"/>
              <a:t>        try:</a:t>
            </a:r>
          </a:p>
          <a:p>
            <a:r>
              <a:rPr lang="es-ES" dirty="0"/>
              <a:t>            </a:t>
            </a:r>
            <a:r>
              <a:rPr lang="es-ES" dirty="0" err="1"/>
              <a:t>form</a:t>
            </a:r>
            <a:r>
              <a:rPr lang="es-ES" dirty="0"/>
              <a:t> = </a:t>
            </a:r>
            <a:r>
              <a:rPr lang="es-ES" dirty="0" err="1"/>
              <a:t>TaskForm</a:t>
            </a:r>
            <a:r>
              <a:rPr lang="es-ES" dirty="0"/>
              <a:t>(</a:t>
            </a:r>
            <a:r>
              <a:rPr lang="es-ES" dirty="0" err="1"/>
              <a:t>request.POST</a:t>
            </a:r>
            <a:r>
              <a:rPr lang="es-ES" dirty="0"/>
              <a:t>)</a:t>
            </a:r>
          </a:p>
          <a:p>
            <a:r>
              <a:rPr lang="es-ES" dirty="0"/>
              <a:t>            </a:t>
            </a:r>
            <a:r>
              <a:rPr lang="es-ES" dirty="0" err="1"/>
              <a:t>new_task</a:t>
            </a:r>
            <a:r>
              <a:rPr lang="es-ES" dirty="0"/>
              <a:t> = </a:t>
            </a:r>
            <a:r>
              <a:rPr lang="es-ES" dirty="0" err="1"/>
              <a:t>form.save</a:t>
            </a:r>
            <a:r>
              <a:rPr lang="es-ES" dirty="0"/>
              <a:t>(</a:t>
            </a:r>
            <a:r>
              <a:rPr lang="es-ES" dirty="0" err="1"/>
              <a:t>commit</a:t>
            </a:r>
            <a:r>
              <a:rPr lang="es-ES" dirty="0"/>
              <a:t>=False)</a:t>
            </a:r>
          </a:p>
          <a:p>
            <a:r>
              <a:rPr lang="es-ES" dirty="0"/>
              <a:t>            </a:t>
            </a:r>
            <a:r>
              <a:rPr lang="es-ES" dirty="0" err="1"/>
              <a:t>new_task.user</a:t>
            </a:r>
            <a:r>
              <a:rPr lang="es-ES" dirty="0"/>
              <a:t> = </a:t>
            </a:r>
            <a:r>
              <a:rPr lang="es-ES" dirty="0" err="1"/>
              <a:t>request.user</a:t>
            </a:r>
            <a:endParaRPr lang="es-ES" dirty="0"/>
          </a:p>
          <a:p>
            <a:r>
              <a:rPr lang="es-ES" dirty="0"/>
              <a:t>            </a:t>
            </a:r>
            <a:r>
              <a:rPr lang="es-ES" dirty="0" err="1"/>
              <a:t>new_task.save</a:t>
            </a:r>
            <a:r>
              <a:rPr lang="es-ES" dirty="0"/>
              <a:t>()</a:t>
            </a:r>
          </a:p>
          <a:p>
            <a:r>
              <a:rPr lang="es-ES" dirty="0"/>
              <a:t>            </a:t>
            </a:r>
            <a:r>
              <a:rPr lang="es-ES" dirty="0" err="1"/>
              <a:t>return</a:t>
            </a:r>
            <a:r>
              <a:rPr lang="es-ES" dirty="0"/>
              <a:t> </a:t>
            </a:r>
            <a:r>
              <a:rPr lang="es-ES" dirty="0" err="1"/>
              <a:t>redirect</a:t>
            </a:r>
            <a:r>
              <a:rPr lang="es-ES" dirty="0"/>
              <a:t>('</a:t>
            </a:r>
            <a:r>
              <a:rPr lang="es-ES" dirty="0" err="1"/>
              <a:t>tasks</a:t>
            </a:r>
            <a:r>
              <a:rPr lang="es-ES" dirty="0"/>
              <a:t>')</a:t>
            </a:r>
          </a:p>
          <a:p>
            <a:r>
              <a:rPr lang="es-ES" dirty="0"/>
              <a:t>        </a:t>
            </a:r>
            <a:r>
              <a:rPr lang="es-ES" dirty="0" err="1"/>
              <a:t>except</a:t>
            </a:r>
            <a:r>
              <a:rPr lang="es-ES" dirty="0"/>
              <a:t> </a:t>
            </a:r>
            <a:r>
              <a:rPr lang="es-ES" dirty="0" err="1"/>
              <a:t>ValueError</a:t>
            </a:r>
            <a:r>
              <a:rPr lang="es-ES" dirty="0"/>
              <a:t>:</a:t>
            </a:r>
          </a:p>
          <a:p>
            <a:r>
              <a:rPr lang="es-ES" dirty="0"/>
              <a:t>            </a:t>
            </a:r>
            <a:r>
              <a:rPr lang="es-ES" dirty="0" err="1"/>
              <a:t>return</a:t>
            </a:r>
            <a:r>
              <a:rPr lang="es-ES" dirty="0"/>
              <a:t> render(</a:t>
            </a:r>
            <a:r>
              <a:rPr lang="es-ES" dirty="0" err="1"/>
              <a:t>request</a:t>
            </a:r>
            <a:r>
              <a:rPr lang="es-ES" dirty="0"/>
              <a:t>,"create_task.html",{</a:t>
            </a:r>
          </a:p>
          <a:p>
            <a:r>
              <a:rPr lang="es-ES" dirty="0"/>
              <a:t>                '</a:t>
            </a:r>
            <a:r>
              <a:rPr lang="es-ES" dirty="0" err="1"/>
              <a:t>form</a:t>
            </a:r>
            <a:r>
              <a:rPr lang="es-ES" dirty="0"/>
              <a:t>': </a:t>
            </a:r>
            <a:r>
              <a:rPr lang="es-ES" dirty="0" err="1"/>
              <a:t>TaskForm</a:t>
            </a:r>
            <a:r>
              <a:rPr lang="es-ES" dirty="0"/>
              <a:t>,</a:t>
            </a:r>
          </a:p>
          <a:p>
            <a:r>
              <a:rPr lang="es-ES" dirty="0"/>
              <a:t>                'error': 'Ingrese tipos de datos correctos'</a:t>
            </a:r>
          </a:p>
          <a:p>
            <a:r>
              <a:rPr lang="es-ES" dirty="0"/>
              <a:t>                })</a:t>
            </a:r>
          </a:p>
          <a:p>
            <a:endParaRPr lang="es-ES" dirty="0"/>
          </a:p>
          <a:p>
            <a:r>
              <a:rPr lang="es-ES" dirty="0" err="1"/>
              <a:t>def</a:t>
            </a:r>
            <a:r>
              <a:rPr lang="es-ES" dirty="0"/>
              <a:t> </a:t>
            </a:r>
            <a:r>
              <a:rPr lang="es-ES" dirty="0" err="1"/>
              <a:t>task_detail</a:t>
            </a:r>
            <a:r>
              <a:rPr lang="es-ES" dirty="0"/>
              <a:t>(</a:t>
            </a:r>
            <a:r>
              <a:rPr lang="es-ES" dirty="0" err="1"/>
              <a:t>request</a:t>
            </a:r>
            <a:r>
              <a:rPr lang="es-ES" dirty="0"/>
              <a:t>, </a:t>
            </a:r>
            <a:r>
              <a:rPr lang="es-ES" dirty="0" err="1"/>
              <a:t>task_id</a:t>
            </a:r>
            <a:r>
              <a:rPr lang="es-ES" dirty="0"/>
              <a:t>):</a:t>
            </a:r>
          </a:p>
          <a:p>
            <a:r>
              <a:rPr lang="es-ES" dirty="0"/>
              <a:t>    </a:t>
            </a:r>
            <a:r>
              <a:rPr lang="es-ES" dirty="0" err="1"/>
              <a:t>if</a:t>
            </a:r>
            <a:r>
              <a:rPr lang="es-ES" dirty="0"/>
              <a:t> </a:t>
            </a:r>
            <a:r>
              <a:rPr lang="es-ES" dirty="0" err="1"/>
              <a:t>request.method</a:t>
            </a:r>
            <a:r>
              <a:rPr lang="es-ES" dirty="0"/>
              <a:t> == 'GET':</a:t>
            </a:r>
          </a:p>
          <a:p>
            <a:r>
              <a:rPr lang="es-ES" dirty="0"/>
              <a:t>        #print('Visitaron por URL')</a:t>
            </a:r>
          </a:p>
          <a:p>
            <a:r>
              <a:rPr lang="es-ES" dirty="0"/>
              <a:t>        </a:t>
            </a:r>
            <a:r>
              <a:rPr lang="es-ES" dirty="0" err="1"/>
              <a:t>task</a:t>
            </a:r>
            <a:r>
              <a:rPr lang="es-ES" dirty="0"/>
              <a:t> = get_object_or_404(</a:t>
            </a:r>
            <a:r>
              <a:rPr lang="es-ES" dirty="0" err="1"/>
              <a:t>Task</a:t>
            </a:r>
            <a:r>
              <a:rPr lang="es-ES" dirty="0"/>
              <a:t>, </a:t>
            </a:r>
            <a:r>
              <a:rPr lang="es-ES" dirty="0" err="1"/>
              <a:t>pk</a:t>
            </a:r>
            <a:r>
              <a:rPr lang="es-ES" dirty="0"/>
              <a:t>=</a:t>
            </a:r>
            <a:r>
              <a:rPr lang="es-ES" dirty="0" err="1"/>
              <a:t>task_id</a:t>
            </a:r>
            <a:r>
              <a:rPr lang="es-ES" dirty="0"/>
              <a:t>, </a:t>
            </a:r>
            <a:r>
              <a:rPr lang="es-ES" dirty="0" err="1"/>
              <a:t>user</a:t>
            </a:r>
            <a:r>
              <a:rPr lang="es-ES" dirty="0"/>
              <a:t>=</a:t>
            </a:r>
            <a:r>
              <a:rPr lang="es-ES" dirty="0" err="1"/>
              <a:t>request.user</a:t>
            </a:r>
            <a:r>
              <a:rPr lang="es-ES" dirty="0"/>
              <a:t>)</a:t>
            </a:r>
          </a:p>
          <a:p>
            <a:r>
              <a:rPr lang="es-ES" dirty="0"/>
              <a:t>        </a:t>
            </a:r>
            <a:r>
              <a:rPr lang="es-ES" dirty="0" err="1"/>
              <a:t>form</a:t>
            </a:r>
            <a:r>
              <a:rPr lang="es-ES" dirty="0"/>
              <a:t> = </a:t>
            </a:r>
            <a:r>
              <a:rPr lang="es-ES" dirty="0" err="1"/>
              <a:t>TaskForm</a:t>
            </a:r>
            <a:r>
              <a:rPr lang="es-ES" dirty="0"/>
              <a:t>(</a:t>
            </a:r>
            <a:r>
              <a:rPr lang="es-ES" dirty="0" err="1"/>
              <a:t>instance</a:t>
            </a:r>
            <a:r>
              <a:rPr lang="es-ES" dirty="0"/>
              <a:t>=</a:t>
            </a:r>
            <a:r>
              <a:rPr lang="es-ES" dirty="0" err="1"/>
              <a:t>task</a:t>
            </a:r>
            <a:r>
              <a:rPr lang="es-ES" dirty="0"/>
              <a:t>)</a:t>
            </a:r>
          </a:p>
          <a:p>
            <a:r>
              <a:rPr lang="es-ES" dirty="0"/>
              <a:t>        </a:t>
            </a:r>
            <a:r>
              <a:rPr lang="es-ES" dirty="0" err="1"/>
              <a:t>return</a:t>
            </a:r>
            <a:r>
              <a:rPr lang="es-ES" dirty="0"/>
              <a:t> render(request,'task_detail.html',{</a:t>
            </a:r>
          </a:p>
          <a:p>
            <a:r>
              <a:rPr lang="es-ES" dirty="0"/>
              <a:t>            '</a:t>
            </a:r>
            <a:r>
              <a:rPr lang="es-ES" dirty="0" err="1"/>
              <a:t>task</a:t>
            </a:r>
            <a:r>
              <a:rPr lang="es-ES" dirty="0"/>
              <a:t>':</a:t>
            </a:r>
            <a:r>
              <a:rPr lang="es-ES" dirty="0" err="1"/>
              <a:t>task</a:t>
            </a:r>
            <a:r>
              <a:rPr lang="es-ES" dirty="0"/>
              <a:t>,</a:t>
            </a:r>
          </a:p>
          <a:p>
            <a:r>
              <a:rPr lang="es-ES" dirty="0"/>
              <a:t>            '</a:t>
            </a:r>
            <a:r>
              <a:rPr lang="es-ES" dirty="0" err="1"/>
              <a:t>form</a:t>
            </a:r>
            <a:r>
              <a:rPr lang="es-ES" dirty="0"/>
              <a:t>': </a:t>
            </a:r>
            <a:r>
              <a:rPr lang="es-ES" dirty="0" err="1"/>
              <a:t>form</a:t>
            </a:r>
            <a:endParaRPr lang="es-ES" dirty="0"/>
          </a:p>
          <a:p>
            <a:r>
              <a:rPr lang="es-ES" dirty="0"/>
              <a:t>        })</a:t>
            </a:r>
          </a:p>
          <a:p>
            <a:r>
              <a:rPr lang="es-ES" dirty="0"/>
              <a:t>    </a:t>
            </a:r>
            <a:r>
              <a:rPr lang="es-ES" dirty="0" err="1"/>
              <a:t>else</a:t>
            </a:r>
            <a:r>
              <a:rPr lang="es-ES" dirty="0"/>
              <a:t>:</a:t>
            </a:r>
          </a:p>
          <a:p>
            <a:r>
              <a:rPr lang="es-ES" dirty="0"/>
              <a:t>        try:</a:t>
            </a:r>
          </a:p>
          <a:p>
            <a:r>
              <a:rPr lang="es-ES" dirty="0"/>
              <a:t>            #print(request.POST)</a:t>
            </a:r>
          </a:p>
          <a:p>
            <a:r>
              <a:rPr lang="es-ES" dirty="0"/>
              <a:t>            </a:t>
            </a:r>
            <a:r>
              <a:rPr lang="es-ES" dirty="0" err="1"/>
              <a:t>task</a:t>
            </a:r>
            <a:r>
              <a:rPr lang="es-ES" dirty="0"/>
              <a:t> = get_object_or_404(</a:t>
            </a:r>
            <a:r>
              <a:rPr lang="es-ES" dirty="0" err="1"/>
              <a:t>Task</a:t>
            </a:r>
            <a:r>
              <a:rPr lang="es-ES" dirty="0"/>
              <a:t>, </a:t>
            </a:r>
            <a:r>
              <a:rPr lang="es-ES" dirty="0" err="1"/>
              <a:t>pk</a:t>
            </a:r>
            <a:r>
              <a:rPr lang="es-ES" dirty="0"/>
              <a:t>=</a:t>
            </a:r>
            <a:r>
              <a:rPr lang="es-ES" dirty="0" err="1"/>
              <a:t>task_id</a:t>
            </a:r>
            <a:r>
              <a:rPr lang="es-ES" dirty="0"/>
              <a:t>, </a:t>
            </a:r>
            <a:r>
              <a:rPr lang="es-ES" dirty="0" err="1"/>
              <a:t>user</a:t>
            </a:r>
            <a:r>
              <a:rPr lang="es-ES" dirty="0"/>
              <a:t>=</a:t>
            </a:r>
            <a:r>
              <a:rPr lang="es-ES" dirty="0" err="1"/>
              <a:t>request.user</a:t>
            </a:r>
            <a:r>
              <a:rPr lang="es-ES" dirty="0"/>
              <a:t>)</a:t>
            </a:r>
          </a:p>
          <a:p>
            <a:r>
              <a:rPr lang="es-ES" dirty="0"/>
              <a:t>            </a:t>
            </a:r>
            <a:r>
              <a:rPr lang="es-ES" dirty="0" err="1"/>
              <a:t>form</a:t>
            </a:r>
            <a:r>
              <a:rPr lang="es-ES" dirty="0"/>
              <a:t> = </a:t>
            </a:r>
            <a:r>
              <a:rPr lang="es-ES" dirty="0" err="1"/>
              <a:t>TaskForm</a:t>
            </a:r>
            <a:r>
              <a:rPr lang="es-ES" dirty="0"/>
              <a:t>(</a:t>
            </a:r>
            <a:r>
              <a:rPr lang="es-ES" dirty="0" err="1"/>
              <a:t>request.POST</a:t>
            </a:r>
            <a:r>
              <a:rPr lang="es-ES" dirty="0"/>
              <a:t>, </a:t>
            </a:r>
            <a:r>
              <a:rPr lang="es-ES" dirty="0" err="1"/>
              <a:t>instance</a:t>
            </a:r>
            <a:r>
              <a:rPr lang="es-ES" dirty="0"/>
              <a:t>=</a:t>
            </a:r>
            <a:r>
              <a:rPr lang="es-ES" dirty="0" err="1"/>
              <a:t>task</a:t>
            </a:r>
            <a:r>
              <a:rPr lang="es-ES" dirty="0"/>
              <a:t>)</a:t>
            </a:r>
          </a:p>
          <a:p>
            <a:r>
              <a:rPr lang="es-ES" dirty="0"/>
              <a:t>            </a:t>
            </a:r>
            <a:r>
              <a:rPr lang="es-ES" dirty="0" err="1"/>
              <a:t>form.save</a:t>
            </a:r>
            <a:r>
              <a:rPr lang="es-ES" dirty="0"/>
              <a:t>()</a:t>
            </a:r>
          </a:p>
          <a:p>
            <a:r>
              <a:rPr lang="es-ES" dirty="0"/>
              <a:t>            </a:t>
            </a:r>
            <a:r>
              <a:rPr lang="es-ES" dirty="0" err="1"/>
              <a:t>return</a:t>
            </a:r>
            <a:r>
              <a:rPr lang="es-ES" dirty="0"/>
              <a:t> </a:t>
            </a:r>
            <a:r>
              <a:rPr lang="es-ES" dirty="0" err="1"/>
              <a:t>redirect</a:t>
            </a:r>
            <a:r>
              <a:rPr lang="es-ES" dirty="0"/>
              <a:t>('</a:t>
            </a:r>
            <a:r>
              <a:rPr lang="es-ES" dirty="0" err="1"/>
              <a:t>tasks</a:t>
            </a:r>
            <a:r>
              <a:rPr lang="es-ES" dirty="0"/>
              <a:t>')</a:t>
            </a:r>
          </a:p>
          <a:p>
            <a:r>
              <a:rPr lang="es-ES" dirty="0"/>
              <a:t>        </a:t>
            </a:r>
            <a:r>
              <a:rPr lang="es-ES" dirty="0" err="1"/>
              <a:t>except</a:t>
            </a:r>
            <a:r>
              <a:rPr lang="es-ES" dirty="0"/>
              <a:t> </a:t>
            </a:r>
            <a:r>
              <a:rPr lang="es-ES" dirty="0" err="1"/>
              <a:t>ValueError</a:t>
            </a:r>
            <a:r>
              <a:rPr lang="es-ES" dirty="0"/>
              <a:t>:</a:t>
            </a:r>
          </a:p>
          <a:p>
            <a:r>
              <a:rPr lang="es-ES" dirty="0"/>
              <a:t>            </a:t>
            </a:r>
            <a:r>
              <a:rPr lang="es-ES" dirty="0" err="1"/>
              <a:t>return</a:t>
            </a:r>
            <a:r>
              <a:rPr lang="es-ES" dirty="0"/>
              <a:t> render(request,'task_detail.html',{</a:t>
            </a:r>
          </a:p>
          <a:p>
            <a:r>
              <a:rPr lang="es-ES" dirty="0"/>
              <a:t>            '</a:t>
            </a:r>
            <a:r>
              <a:rPr lang="es-ES" dirty="0" err="1"/>
              <a:t>task</a:t>
            </a:r>
            <a:r>
              <a:rPr lang="es-ES" dirty="0"/>
              <a:t>':</a:t>
            </a:r>
            <a:r>
              <a:rPr lang="es-ES" dirty="0" err="1"/>
              <a:t>task</a:t>
            </a:r>
            <a:r>
              <a:rPr lang="es-ES" dirty="0"/>
              <a:t>,</a:t>
            </a:r>
          </a:p>
          <a:p>
            <a:r>
              <a:rPr lang="es-ES" dirty="0"/>
              <a:t>            '</a:t>
            </a:r>
            <a:r>
              <a:rPr lang="es-ES" dirty="0" err="1"/>
              <a:t>form</a:t>
            </a:r>
            <a:r>
              <a:rPr lang="es-ES" dirty="0"/>
              <a:t>': </a:t>
            </a:r>
            <a:r>
              <a:rPr lang="es-ES" dirty="0" err="1"/>
              <a:t>form</a:t>
            </a:r>
            <a:r>
              <a:rPr lang="es-ES" dirty="0"/>
              <a:t>,</a:t>
            </a:r>
          </a:p>
          <a:p>
            <a:r>
              <a:rPr lang="es-ES" dirty="0"/>
              <a:t>            '</a:t>
            </a:r>
            <a:r>
              <a:rPr lang="es-ES" dirty="0" err="1"/>
              <a:t>error':'Error</a:t>
            </a:r>
            <a:r>
              <a:rPr lang="es-ES" dirty="0"/>
              <a:t> </a:t>
            </a:r>
            <a:r>
              <a:rPr lang="es-ES" dirty="0" err="1"/>
              <a:t>updating</a:t>
            </a:r>
            <a:r>
              <a:rPr lang="es-ES" dirty="0"/>
              <a:t> </a:t>
            </a:r>
            <a:r>
              <a:rPr lang="es-ES" dirty="0" err="1"/>
              <a:t>tasks</a:t>
            </a:r>
            <a:r>
              <a:rPr lang="es-ES" dirty="0"/>
              <a:t>'</a:t>
            </a:r>
          </a:p>
          <a:p>
            <a:r>
              <a:rPr lang="es-ES" dirty="0"/>
              <a:t>        })</a:t>
            </a:r>
          </a:p>
          <a:p>
            <a:r>
              <a:rPr lang="es-ES" dirty="0"/>
              <a:t>        </a:t>
            </a:r>
          </a:p>
          <a:p>
            <a:r>
              <a:rPr lang="es-ES" dirty="0" err="1"/>
              <a:t>def</a:t>
            </a:r>
            <a:r>
              <a:rPr lang="es-ES" dirty="0"/>
              <a:t> </a:t>
            </a:r>
            <a:r>
              <a:rPr lang="es-ES" dirty="0" err="1"/>
              <a:t>complete_task</a:t>
            </a:r>
            <a:r>
              <a:rPr lang="es-ES" dirty="0"/>
              <a:t>(</a:t>
            </a:r>
            <a:r>
              <a:rPr lang="es-ES" dirty="0" err="1"/>
              <a:t>request</a:t>
            </a:r>
            <a:r>
              <a:rPr lang="es-ES" dirty="0"/>
              <a:t>, </a:t>
            </a:r>
            <a:r>
              <a:rPr lang="es-ES" dirty="0" err="1"/>
              <a:t>task_id</a:t>
            </a:r>
            <a:r>
              <a:rPr lang="es-ES" dirty="0"/>
              <a:t>):</a:t>
            </a:r>
          </a:p>
          <a:p>
            <a:r>
              <a:rPr lang="es-ES" dirty="0"/>
              <a:t>    </a:t>
            </a:r>
            <a:r>
              <a:rPr lang="es-ES" dirty="0" err="1"/>
              <a:t>task</a:t>
            </a:r>
            <a:r>
              <a:rPr lang="es-ES" dirty="0"/>
              <a:t> = get_object_or_404(</a:t>
            </a:r>
            <a:r>
              <a:rPr lang="es-ES" dirty="0" err="1"/>
              <a:t>Task</a:t>
            </a:r>
            <a:r>
              <a:rPr lang="es-ES" dirty="0"/>
              <a:t>, </a:t>
            </a:r>
            <a:r>
              <a:rPr lang="es-ES" dirty="0" err="1"/>
              <a:t>pk</a:t>
            </a:r>
            <a:r>
              <a:rPr lang="es-ES" dirty="0"/>
              <a:t>=</a:t>
            </a:r>
            <a:r>
              <a:rPr lang="es-ES" dirty="0" err="1"/>
              <a:t>task_id</a:t>
            </a:r>
            <a:r>
              <a:rPr lang="es-ES" dirty="0"/>
              <a:t>, </a:t>
            </a:r>
            <a:r>
              <a:rPr lang="es-ES" dirty="0" err="1"/>
              <a:t>user</a:t>
            </a:r>
            <a:r>
              <a:rPr lang="es-ES" dirty="0"/>
              <a:t>=</a:t>
            </a:r>
            <a:r>
              <a:rPr lang="es-ES" dirty="0" err="1"/>
              <a:t>request.user</a:t>
            </a:r>
            <a:r>
              <a:rPr lang="es-ES" dirty="0"/>
              <a:t>) </a:t>
            </a:r>
          </a:p>
          <a:p>
            <a:r>
              <a:rPr lang="es-ES" dirty="0"/>
              <a:t>    </a:t>
            </a:r>
            <a:r>
              <a:rPr lang="es-ES" dirty="0" err="1"/>
              <a:t>if</a:t>
            </a:r>
            <a:r>
              <a:rPr lang="es-ES" dirty="0"/>
              <a:t> </a:t>
            </a:r>
            <a:r>
              <a:rPr lang="es-ES" dirty="0" err="1"/>
              <a:t>request.method</a:t>
            </a:r>
            <a:r>
              <a:rPr lang="es-ES" dirty="0"/>
              <a:t> == 'POST':</a:t>
            </a:r>
          </a:p>
          <a:p>
            <a:r>
              <a:rPr lang="es-ES" dirty="0"/>
              <a:t>        </a:t>
            </a:r>
            <a:r>
              <a:rPr lang="es-ES" dirty="0" err="1"/>
              <a:t>task.datecompleted</a:t>
            </a:r>
            <a:r>
              <a:rPr lang="es-ES" dirty="0"/>
              <a:t> = </a:t>
            </a:r>
            <a:r>
              <a:rPr lang="es-ES" dirty="0" err="1"/>
              <a:t>timezone.now</a:t>
            </a:r>
            <a:r>
              <a:rPr lang="es-ES" dirty="0"/>
              <a:t>()</a:t>
            </a:r>
          </a:p>
          <a:p>
            <a:r>
              <a:rPr lang="es-ES" dirty="0"/>
              <a:t>        </a:t>
            </a:r>
            <a:r>
              <a:rPr lang="es-ES" dirty="0" err="1"/>
              <a:t>task.save</a:t>
            </a:r>
            <a:r>
              <a:rPr lang="es-ES" dirty="0"/>
              <a:t>()</a:t>
            </a:r>
          </a:p>
          <a:p>
            <a:r>
              <a:rPr lang="es-ES" dirty="0"/>
              <a:t>        </a:t>
            </a:r>
            <a:r>
              <a:rPr lang="es-ES" dirty="0" err="1"/>
              <a:t>return</a:t>
            </a:r>
            <a:r>
              <a:rPr lang="es-ES" dirty="0"/>
              <a:t> </a:t>
            </a:r>
            <a:r>
              <a:rPr lang="es-ES" dirty="0" err="1"/>
              <a:t>redirect</a:t>
            </a:r>
            <a:r>
              <a:rPr lang="es-ES" dirty="0"/>
              <a:t>('</a:t>
            </a:r>
            <a:r>
              <a:rPr lang="es-ES" dirty="0" err="1"/>
              <a:t>tasks</a:t>
            </a:r>
            <a:r>
              <a:rPr lang="es-ES" dirty="0"/>
              <a:t>')</a:t>
            </a:r>
          </a:p>
          <a:p>
            <a:endParaRPr lang="es-ES" dirty="0"/>
          </a:p>
          <a:p>
            <a:r>
              <a:rPr lang="es-ES" dirty="0" err="1"/>
              <a:t>def</a:t>
            </a:r>
            <a:r>
              <a:rPr lang="es-ES" dirty="0"/>
              <a:t> </a:t>
            </a:r>
            <a:r>
              <a:rPr lang="es-ES" dirty="0" err="1"/>
              <a:t>delete_task</a:t>
            </a:r>
            <a:r>
              <a:rPr lang="es-ES" dirty="0"/>
              <a:t>(</a:t>
            </a:r>
            <a:r>
              <a:rPr lang="es-ES" dirty="0" err="1"/>
              <a:t>request</a:t>
            </a:r>
            <a:r>
              <a:rPr lang="es-ES" dirty="0"/>
              <a:t>, </a:t>
            </a:r>
            <a:r>
              <a:rPr lang="es-ES" dirty="0" err="1"/>
              <a:t>task_id</a:t>
            </a:r>
            <a:r>
              <a:rPr lang="es-ES" dirty="0"/>
              <a:t>):</a:t>
            </a:r>
          </a:p>
          <a:p>
            <a:r>
              <a:rPr lang="es-ES" dirty="0"/>
              <a:t>    </a:t>
            </a:r>
            <a:r>
              <a:rPr lang="es-ES" dirty="0" err="1"/>
              <a:t>task</a:t>
            </a:r>
            <a:r>
              <a:rPr lang="es-ES" dirty="0"/>
              <a:t> = get_object_or_404(</a:t>
            </a:r>
            <a:r>
              <a:rPr lang="es-ES" dirty="0" err="1"/>
              <a:t>Task</a:t>
            </a:r>
            <a:r>
              <a:rPr lang="es-ES" dirty="0"/>
              <a:t>, </a:t>
            </a:r>
            <a:r>
              <a:rPr lang="es-ES" dirty="0" err="1"/>
              <a:t>pk</a:t>
            </a:r>
            <a:r>
              <a:rPr lang="es-ES" dirty="0"/>
              <a:t>=</a:t>
            </a:r>
            <a:r>
              <a:rPr lang="es-ES" dirty="0" err="1"/>
              <a:t>task_id</a:t>
            </a:r>
            <a:r>
              <a:rPr lang="es-ES" dirty="0"/>
              <a:t>, </a:t>
            </a:r>
            <a:r>
              <a:rPr lang="es-ES" dirty="0" err="1"/>
              <a:t>user</a:t>
            </a:r>
            <a:r>
              <a:rPr lang="es-ES" dirty="0"/>
              <a:t>=</a:t>
            </a:r>
            <a:r>
              <a:rPr lang="es-ES" dirty="0" err="1"/>
              <a:t>request.user</a:t>
            </a:r>
            <a:r>
              <a:rPr lang="es-ES" dirty="0"/>
              <a:t>) </a:t>
            </a:r>
          </a:p>
          <a:p>
            <a:r>
              <a:rPr lang="es-ES" dirty="0"/>
              <a:t>    </a:t>
            </a:r>
            <a:r>
              <a:rPr lang="es-ES" dirty="0" err="1"/>
              <a:t>if</a:t>
            </a:r>
            <a:r>
              <a:rPr lang="es-ES" dirty="0"/>
              <a:t> </a:t>
            </a:r>
            <a:r>
              <a:rPr lang="es-ES" dirty="0" err="1"/>
              <a:t>request.method</a:t>
            </a:r>
            <a:r>
              <a:rPr lang="es-ES" dirty="0"/>
              <a:t> == 'POST':</a:t>
            </a:r>
          </a:p>
          <a:p>
            <a:r>
              <a:rPr lang="es-ES" dirty="0"/>
              <a:t>        </a:t>
            </a:r>
            <a:r>
              <a:rPr lang="es-ES" dirty="0" err="1"/>
              <a:t>task.delete</a:t>
            </a:r>
            <a:r>
              <a:rPr lang="es-ES" dirty="0"/>
              <a:t>()</a:t>
            </a:r>
          </a:p>
          <a:p>
            <a:r>
              <a:rPr lang="es-ES" dirty="0"/>
              <a:t>        </a:t>
            </a:r>
            <a:r>
              <a:rPr lang="es-ES" dirty="0" err="1"/>
              <a:t>return</a:t>
            </a:r>
            <a:r>
              <a:rPr lang="es-ES" dirty="0"/>
              <a:t> </a:t>
            </a:r>
            <a:r>
              <a:rPr lang="es-ES" dirty="0" err="1"/>
              <a:t>redirect</a:t>
            </a:r>
            <a:r>
              <a:rPr lang="es-ES" dirty="0"/>
              <a:t>('</a:t>
            </a:r>
            <a:r>
              <a:rPr lang="es-ES" dirty="0" err="1"/>
              <a:t>tasks</a:t>
            </a:r>
            <a:r>
              <a:rPr lang="es-ES" dirty="0"/>
              <a:t>')</a:t>
            </a:r>
          </a:p>
          <a:p>
            <a:endParaRPr lang="es-ES" dirty="0"/>
          </a:p>
          <a:p>
            <a:r>
              <a:rPr lang="es-ES" dirty="0" err="1"/>
              <a:t>def</a:t>
            </a:r>
            <a:r>
              <a:rPr lang="es-ES" dirty="0"/>
              <a:t> </a:t>
            </a:r>
            <a:r>
              <a:rPr lang="es-ES" dirty="0" err="1"/>
              <a:t>signout</a:t>
            </a:r>
            <a:r>
              <a:rPr lang="es-ES" dirty="0"/>
              <a:t>(</a:t>
            </a:r>
            <a:r>
              <a:rPr lang="es-ES" dirty="0" err="1"/>
              <a:t>request</a:t>
            </a:r>
            <a:r>
              <a:rPr lang="es-ES" dirty="0"/>
              <a:t>):</a:t>
            </a:r>
          </a:p>
          <a:p>
            <a:r>
              <a:rPr lang="es-ES" dirty="0"/>
              <a:t>    </a:t>
            </a:r>
            <a:r>
              <a:rPr lang="es-ES" dirty="0" err="1"/>
              <a:t>logout</a:t>
            </a:r>
            <a:r>
              <a:rPr lang="es-ES" dirty="0"/>
              <a:t>(</a:t>
            </a:r>
            <a:r>
              <a:rPr lang="es-ES" dirty="0" err="1"/>
              <a:t>request</a:t>
            </a:r>
            <a:r>
              <a:rPr lang="es-ES" dirty="0"/>
              <a:t>)</a:t>
            </a:r>
          </a:p>
          <a:p>
            <a:r>
              <a:rPr lang="es-ES" dirty="0"/>
              <a:t>    </a:t>
            </a:r>
            <a:r>
              <a:rPr lang="es-ES" dirty="0" err="1"/>
              <a:t>return</a:t>
            </a:r>
            <a:r>
              <a:rPr lang="es-ES" dirty="0"/>
              <a:t> </a:t>
            </a:r>
            <a:r>
              <a:rPr lang="es-ES" dirty="0" err="1"/>
              <a:t>redirect</a:t>
            </a:r>
            <a:r>
              <a:rPr lang="es-ES" dirty="0"/>
              <a:t>('home')</a:t>
            </a:r>
          </a:p>
          <a:p>
            <a:endParaRPr lang="es-ES" dirty="0"/>
          </a:p>
          <a:p>
            <a:r>
              <a:rPr lang="es-ES" dirty="0" err="1"/>
              <a:t>def</a:t>
            </a:r>
            <a:r>
              <a:rPr lang="es-ES" dirty="0"/>
              <a:t> </a:t>
            </a:r>
            <a:r>
              <a:rPr lang="es-ES" dirty="0" err="1"/>
              <a:t>signin</a:t>
            </a:r>
            <a:r>
              <a:rPr lang="es-ES" dirty="0"/>
              <a:t>(</a:t>
            </a:r>
            <a:r>
              <a:rPr lang="es-ES" dirty="0" err="1"/>
              <a:t>request</a:t>
            </a:r>
            <a:r>
              <a:rPr lang="es-ES" dirty="0"/>
              <a:t>):</a:t>
            </a:r>
          </a:p>
          <a:p>
            <a:r>
              <a:rPr lang="es-ES" dirty="0"/>
              <a:t>    </a:t>
            </a:r>
            <a:r>
              <a:rPr lang="es-ES" dirty="0" err="1"/>
              <a:t>if</a:t>
            </a:r>
            <a:r>
              <a:rPr lang="es-ES" dirty="0"/>
              <a:t> </a:t>
            </a:r>
            <a:r>
              <a:rPr lang="es-ES" dirty="0" err="1"/>
              <a:t>request.method</a:t>
            </a:r>
            <a:r>
              <a:rPr lang="es-ES" dirty="0"/>
              <a:t> == 'GET':</a:t>
            </a:r>
          </a:p>
          <a:p>
            <a:r>
              <a:rPr lang="es-ES" dirty="0"/>
              <a:t>        </a:t>
            </a:r>
            <a:r>
              <a:rPr lang="es-ES" dirty="0" err="1"/>
              <a:t>return</a:t>
            </a:r>
            <a:r>
              <a:rPr lang="es-ES" dirty="0"/>
              <a:t> render(</a:t>
            </a:r>
            <a:r>
              <a:rPr lang="es-ES" dirty="0" err="1"/>
              <a:t>request</a:t>
            </a:r>
            <a:r>
              <a:rPr lang="es-ES" dirty="0"/>
              <a:t>, 'signin.html', </a:t>
            </a:r>
          </a:p>
          <a:p>
            <a:r>
              <a:rPr lang="es-ES" dirty="0"/>
              <a:t>                  {'</a:t>
            </a:r>
            <a:r>
              <a:rPr lang="es-ES" dirty="0" err="1"/>
              <a:t>form</a:t>
            </a:r>
            <a:r>
              <a:rPr lang="es-ES" dirty="0"/>
              <a:t>': </a:t>
            </a:r>
            <a:r>
              <a:rPr lang="es-ES" dirty="0" err="1"/>
              <a:t>AuthenticationForm</a:t>
            </a:r>
            <a:r>
              <a:rPr lang="es-ES" dirty="0"/>
              <a:t>})</a:t>
            </a:r>
          </a:p>
          <a:p>
            <a:r>
              <a:rPr lang="es-ES" dirty="0"/>
              <a:t>    </a:t>
            </a:r>
            <a:r>
              <a:rPr lang="es-ES" dirty="0" err="1"/>
              <a:t>else</a:t>
            </a:r>
            <a:r>
              <a:rPr lang="es-ES" dirty="0"/>
              <a:t>:</a:t>
            </a:r>
          </a:p>
          <a:p>
            <a:r>
              <a:rPr lang="es-ES" dirty="0"/>
              <a:t>        </a:t>
            </a:r>
            <a:r>
              <a:rPr lang="es-ES" dirty="0" err="1"/>
              <a:t>user</a:t>
            </a:r>
            <a:r>
              <a:rPr lang="es-ES" dirty="0"/>
              <a:t> = </a:t>
            </a:r>
            <a:r>
              <a:rPr lang="es-ES" dirty="0" err="1"/>
              <a:t>authenticate</a:t>
            </a:r>
            <a:r>
              <a:rPr lang="es-ES" dirty="0"/>
              <a:t>(</a:t>
            </a:r>
            <a:r>
              <a:rPr lang="es-ES" dirty="0" err="1"/>
              <a:t>request</a:t>
            </a:r>
            <a:r>
              <a:rPr lang="es-ES" dirty="0"/>
              <a:t>, </a:t>
            </a:r>
            <a:r>
              <a:rPr lang="es-ES" dirty="0" err="1"/>
              <a:t>username</a:t>
            </a:r>
            <a:r>
              <a:rPr lang="es-ES" dirty="0"/>
              <a:t>=</a:t>
            </a:r>
            <a:r>
              <a:rPr lang="es-ES" dirty="0" err="1"/>
              <a:t>request.POST</a:t>
            </a:r>
            <a:r>
              <a:rPr lang="es-ES" dirty="0"/>
              <a:t>['</a:t>
            </a:r>
            <a:r>
              <a:rPr lang="es-ES" dirty="0" err="1"/>
              <a:t>username</a:t>
            </a:r>
            <a:r>
              <a:rPr lang="es-ES" dirty="0"/>
              <a:t>'],</a:t>
            </a:r>
          </a:p>
          <a:p>
            <a:r>
              <a:rPr lang="es-ES" dirty="0"/>
              <a:t>                      </a:t>
            </a:r>
            <a:r>
              <a:rPr lang="es-ES" dirty="0" err="1"/>
              <a:t>password</a:t>
            </a:r>
            <a:r>
              <a:rPr lang="es-ES" dirty="0"/>
              <a:t>=</a:t>
            </a:r>
            <a:r>
              <a:rPr lang="es-ES" dirty="0" err="1"/>
              <a:t>request.POST</a:t>
            </a:r>
            <a:r>
              <a:rPr lang="es-ES" dirty="0"/>
              <a:t>['</a:t>
            </a:r>
            <a:r>
              <a:rPr lang="es-ES" dirty="0" err="1"/>
              <a:t>password</a:t>
            </a:r>
            <a:r>
              <a:rPr lang="es-ES" dirty="0"/>
              <a:t>'])</a:t>
            </a:r>
          </a:p>
          <a:p>
            <a:r>
              <a:rPr lang="es-ES" dirty="0"/>
              <a:t>        </a:t>
            </a:r>
            <a:r>
              <a:rPr lang="es-ES" dirty="0" err="1"/>
              <a:t>if</a:t>
            </a:r>
            <a:r>
              <a:rPr lang="es-ES" dirty="0"/>
              <a:t> </a:t>
            </a:r>
            <a:r>
              <a:rPr lang="es-ES" dirty="0" err="1"/>
              <a:t>user</a:t>
            </a:r>
            <a:r>
              <a:rPr lang="es-ES" dirty="0"/>
              <a:t> </a:t>
            </a:r>
            <a:r>
              <a:rPr lang="es-ES" dirty="0" err="1"/>
              <a:t>is</a:t>
            </a:r>
            <a:r>
              <a:rPr lang="es-ES" dirty="0"/>
              <a:t> </a:t>
            </a:r>
            <a:r>
              <a:rPr lang="es-ES" dirty="0" err="1"/>
              <a:t>None</a:t>
            </a:r>
            <a:r>
              <a:rPr lang="es-ES" dirty="0"/>
              <a:t>:</a:t>
            </a:r>
          </a:p>
          <a:p>
            <a:r>
              <a:rPr lang="es-ES" dirty="0"/>
              <a:t>              </a:t>
            </a:r>
            <a:r>
              <a:rPr lang="es-ES" dirty="0" err="1"/>
              <a:t>return</a:t>
            </a:r>
            <a:r>
              <a:rPr lang="es-ES" dirty="0"/>
              <a:t> render(</a:t>
            </a:r>
            <a:r>
              <a:rPr lang="es-ES" dirty="0" err="1"/>
              <a:t>request</a:t>
            </a:r>
            <a:r>
              <a:rPr lang="es-ES" dirty="0"/>
              <a:t>, 'signin.html', {</a:t>
            </a:r>
          </a:p>
          <a:p>
            <a:r>
              <a:rPr lang="es-ES" dirty="0"/>
              <a:t>                  '</a:t>
            </a:r>
            <a:r>
              <a:rPr lang="es-ES" dirty="0" err="1"/>
              <a:t>form</a:t>
            </a:r>
            <a:r>
              <a:rPr lang="es-ES" dirty="0"/>
              <a:t>': </a:t>
            </a:r>
            <a:r>
              <a:rPr lang="es-ES" dirty="0" err="1"/>
              <a:t>AuthenticationForm</a:t>
            </a:r>
            <a:r>
              <a:rPr lang="es-ES" dirty="0"/>
              <a:t>,</a:t>
            </a:r>
          </a:p>
          <a:p>
            <a:r>
              <a:rPr lang="es-ES" dirty="0"/>
              <a:t>                  'error':'</a:t>
            </a:r>
            <a:r>
              <a:rPr lang="es-ES" dirty="0" err="1"/>
              <a:t>Username</a:t>
            </a:r>
            <a:r>
              <a:rPr lang="es-ES" dirty="0"/>
              <a:t> </a:t>
            </a:r>
            <a:r>
              <a:rPr lang="es-ES" dirty="0" err="1"/>
              <a:t>or</a:t>
            </a:r>
            <a:r>
              <a:rPr lang="es-ES" dirty="0"/>
              <a:t> </a:t>
            </a:r>
            <a:r>
              <a:rPr lang="es-ES" dirty="0" err="1"/>
              <a:t>password</a:t>
            </a:r>
            <a:r>
              <a:rPr lang="es-ES" dirty="0"/>
              <a:t> </a:t>
            </a:r>
            <a:r>
              <a:rPr lang="es-ES" dirty="0" err="1"/>
              <a:t>is</a:t>
            </a:r>
            <a:r>
              <a:rPr lang="es-ES" dirty="0"/>
              <a:t> </a:t>
            </a:r>
            <a:r>
              <a:rPr lang="es-ES" dirty="0" err="1"/>
              <a:t>incorrect</a:t>
            </a:r>
            <a:r>
              <a:rPr lang="es-ES" dirty="0"/>
              <a:t>'</a:t>
            </a:r>
          </a:p>
          <a:p>
            <a:r>
              <a:rPr lang="es-ES" dirty="0"/>
              <a:t>                  })</a:t>
            </a:r>
          </a:p>
          <a:p>
            <a:r>
              <a:rPr lang="es-ES" dirty="0"/>
              <a:t>        </a:t>
            </a:r>
            <a:r>
              <a:rPr lang="es-ES" dirty="0" err="1"/>
              <a:t>else</a:t>
            </a:r>
            <a:r>
              <a:rPr lang="es-ES" dirty="0"/>
              <a:t>:</a:t>
            </a:r>
          </a:p>
          <a:p>
            <a:r>
              <a:rPr lang="es-ES" dirty="0"/>
              <a:t>            </a:t>
            </a:r>
            <a:r>
              <a:rPr lang="es-ES" dirty="0" err="1"/>
              <a:t>login</a:t>
            </a:r>
            <a:r>
              <a:rPr lang="es-ES" dirty="0"/>
              <a:t>(</a:t>
            </a:r>
            <a:r>
              <a:rPr lang="es-ES" dirty="0" err="1"/>
              <a:t>request</a:t>
            </a:r>
            <a:r>
              <a:rPr lang="es-ES" dirty="0"/>
              <a:t>, </a:t>
            </a:r>
            <a:r>
              <a:rPr lang="es-ES" dirty="0" err="1"/>
              <a:t>user</a:t>
            </a:r>
            <a:r>
              <a:rPr lang="es-ES" dirty="0"/>
              <a:t>)</a:t>
            </a:r>
          </a:p>
          <a:p>
            <a:r>
              <a:rPr lang="es-ES" dirty="0"/>
              <a:t>            </a:t>
            </a:r>
            <a:r>
              <a:rPr lang="es-ES" dirty="0" err="1"/>
              <a:t>return</a:t>
            </a:r>
            <a:r>
              <a:rPr lang="es-ES" dirty="0"/>
              <a:t> </a:t>
            </a:r>
            <a:r>
              <a:rPr lang="es-ES" dirty="0" err="1"/>
              <a:t>redirect</a:t>
            </a:r>
            <a:r>
              <a:rPr lang="es-ES" dirty="0"/>
              <a:t>('</a:t>
            </a:r>
            <a:r>
              <a:rPr lang="es-ES" dirty="0" err="1"/>
              <a:t>tasks</a:t>
            </a:r>
            <a:r>
              <a:rPr lang="es-ES" dirty="0"/>
              <a:t>')</a:t>
            </a: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CB2ECC-6EF9-4B65-8CE7-04173D03777D}" type="slidenum">
              <a:rPr kumimoji="0" lang="es-E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es-E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1371793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CB2ECC-6EF9-4B65-8CE7-04173D03777D}" type="slidenum">
              <a:rPr kumimoji="0" lang="es-E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0" lang="es-E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547213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--------------Signup.html</a:t>
            </a:r>
          </a:p>
          <a:p>
            <a:r>
              <a:rPr lang="es-ES" dirty="0"/>
              <a:t>&lt;h1&gt;</a:t>
            </a:r>
            <a:r>
              <a:rPr lang="es-ES" dirty="0" err="1"/>
              <a:t>Signup</a:t>
            </a:r>
            <a:r>
              <a:rPr lang="es-ES" dirty="0"/>
              <a:t>&lt;/h1&gt;</a:t>
            </a:r>
          </a:p>
          <a:p>
            <a:r>
              <a:rPr lang="es-ES" dirty="0"/>
              <a:t>{{</a:t>
            </a:r>
            <a:r>
              <a:rPr lang="es-ES" dirty="0" err="1"/>
              <a:t>mytitle</a:t>
            </a:r>
            <a:r>
              <a:rPr lang="es-ES" dirty="0"/>
              <a:t>}}</a:t>
            </a:r>
          </a:p>
          <a:p>
            <a:endParaRPr lang="es-ES" dirty="0"/>
          </a:p>
          <a:p>
            <a:r>
              <a:rPr lang="es-ES" dirty="0"/>
              <a:t>-----------views.py</a:t>
            </a:r>
          </a:p>
          <a:p>
            <a:r>
              <a:rPr lang="es-ES" dirty="0" err="1"/>
              <a:t>from</a:t>
            </a:r>
            <a:r>
              <a:rPr lang="es-ES" dirty="0"/>
              <a:t> </a:t>
            </a:r>
            <a:r>
              <a:rPr lang="es-ES" dirty="0" err="1"/>
              <a:t>django.shortcuts</a:t>
            </a:r>
            <a:r>
              <a:rPr lang="es-ES" dirty="0"/>
              <a:t> </a:t>
            </a:r>
            <a:r>
              <a:rPr lang="es-ES" dirty="0" err="1"/>
              <a:t>import</a:t>
            </a:r>
            <a:r>
              <a:rPr lang="es-ES" dirty="0"/>
              <a:t> render</a:t>
            </a:r>
          </a:p>
          <a:p>
            <a:r>
              <a:rPr lang="es-ES" dirty="0" err="1"/>
              <a:t>from</a:t>
            </a:r>
            <a:r>
              <a:rPr lang="es-ES" dirty="0"/>
              <a:t> </a:t>
            </a:r>
            <a:r>
              <a:rPr lang="es-ES" dirty="0" err="1"/>
              <a:t>django.contrib.auth.forms</a:t>
            </a:r>
            <a:r>
              <a:rPr lang="es-ES" dirty="0"/>
              <a:t> </a:t>
            </a:r>
            <a:r>
              <a:rPr lang="es-ES" dirty="0" err="1"/>
              <a:t>import</a:t>
            </a:r>
            <a:r>
              <a:rPr lang="es-ES" dirty="0"/>
              <a:t> </a:t>
            </a:r>
            <a:r>
              <a:rPr lang="es-ES" dirty="0" err="1"/>
              <a:t>UserCreationForm</a:t>
            </a:r>
            <a:endParaRPr lang="es-ES" dirty="0"/>
          </a:p>
          <a:p>
            <a:endParaRPr lang="es-ES" dirty="0"/>
          </a:p>
          <a:p>
            <a:r>
              <a:rPr lang="es-ES" dirty="0" err="1"/>
              <a:t>def</a:t>
            </a:r>
            <a:r>
              <a:rPr lang="es-ES" dirty="0"/>
              <a:t> </a:t>
            </a:r>
            <a:r>
              <a:rPr lang="es-ES" dirty="0" err="1"/>
              <a:t>helloworld</a:t>
            </a:r>
            <a:r>
              <a:rPr lang="es-ES" dirty="0"/>
              <a:t>(</a:t>
            </a:r>
            <a:r>
              <a:rPr lang="es-ES" dirty="0" err="1"/>
              <a:t>request</a:t>
            </a:r>
            <a:r>
              <a:rPr lang="es-ES" dirty="0"/>
              <a:t>):</a:t>
            </a:r>
          </a:p>
          <a:p>
            <a:r>
              <a:rPr lang="es-ES" dirty="0"/>
              <a:t>    titulo="Curioseando Django"</a:t>
            </a:r>
          </a:p>
          <a:p>
            <a:r>
              <a:rPr lang="es-ES" dirty="0"/>
              <a:t>    </a:t>
            </a:r>
            <a:r>
              <a:rPr lang="es-ES" dirty="0" err="1"/>
              <a:t>return</a:t>
            </a:r>
            <a:r>
              <a:rPr lang="es-ES" dirty="0"/>
              <a:t> render(request,'signup.html',{'</a:t>
            </a:r>
            <a:r>
              <a:rPr lang="es-ES" dirty="0" err="1"/>
              <a:t>mytitle</a:t>
            </a:r>
            <a:r>
              <a:rPr lang="es-ES" dirty="0"/>
              <a:t>':titulo})</a:t>
            </a:r>
          </a:p>
          <a:p>
            <a:endParaRPr lang="es-E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CB2ECC-6EF9-4B65-8CE7-04173D03777D}" type="slidenum">
              <a:rPr kumimoji="0" lang="es-E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s-E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1991560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CB2ECC-6EF9-4B65-8CE7-04173D03777D}" type="slidenum">
              <a:rPr kumimoji="0" lang="es-E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es-E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8724827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CB2ECC-6EF9-4B65-8CE7-04173D03777D}" type="slidenum">
              <a:rPr kumimoji="0" lang="es-E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0" lang="es-E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0222144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CB2ECC-6EF9-4B65-8CE7-04173D03777D}" type="slidenum">
              <a:rPr kumimoji="0" lang="es-E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0" lang="es-E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9422217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CB2ECC-6EF9-4B65-8CE7-04173D03777D}" type="slidenum">
              <a:rPr kumimoji="0" lang="es-E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73</a:t>
            </a:fld>
            <a:endParaRPr kumimoji="0" lang="es-E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5603122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CB2ECC-6EF9-4B65-8CE7-04173D03777D}" type="slidenum">
              <a:rPr kumimoji="0" lang="es-E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74</a:t>
            </a:fld>
            <a:endParaRPr kumimoji="0" lang="es-E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4924156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--base.html</a:t>
            </a:r>
          </a:p>
          <a:p>
            <a:r>
              <a:rPr lang="es-ES" dirty="0"/>
              <a:t>&lt;</a:t>
            </a:r>
            <a:r>
              <a:rPr lang="es-ES" dirty="0" err="1"/>
              <a:t>nav</a:t>
            </a:r>
            <a:r>
              <a:rPr lang="es-ES" dirty="0"/>
              <a:t> </a:t>
            </a:r>
            <a:r>
              <a:rPr lang="es-ES" dirty="0" err="1"/>
              <a:t>class</a:t>
            </a:r>
            <a:r>
              <a:rPr lang="es-ES" dirty="0"/>
              <a:t>="</a:t>
            </a:r>
            <a:r>
              <a:rPr lang="es-ES" dirty="0" err="1"/>
              <a:t>navbar</a:t>
            </a:r>
            <a:r>
              <a:rPr lang="es-ES" dirty="0"/>
              <a:t> </a:t>
            </a:r>
            <a:r>
              <a:rPr lang="es-ES" dirty="0" err="1"/>
              <a:t>navbar-expand-lg</a:t>
            </a:r>
            <a:r>
              <a:rPr lang="es-ES" dirty="0"/>
              <a:t> </a:t>
            </a:r>
            <a:r>
              <a:rPr lang="es-ES" dirty="0" err="1"/>
              <a:t>bg-dark</a:t>
            </a:r>
            <a:r>
              <a:rPr lang="es-ES" dirty="0"/>
              <a:t> </a:t>
            </a:r>
            <a:r>
              <a:rPr lang="es-ES" dirty="0" err="1"/>
              <a:t>navbar-dark</a:t>
            </a:r>
            <a:r>
              <a:rPr lang="es-ES" dirty="0"/>
              <a:t>"&gt;</a:t>
            </a:r>
          </a:p>
          <a:p>
            <a:r>
              <a:rPr lang="es-ES" dirty="0"/>
              <a:t>        &lt;</a:t>
            </a:r>
            <a:r>
              <a:rPr lang="es-ES" dirty="0" err="1"/>
              <a:t>div</a:t>
            </a:r>
            <a:r>
              <a:rPr lang="es-ES" dirty="0"/>
              <a:t> </a:t>
            </a:r>
            <a:r>
              <a:rPr lang="es-ES" dirty="0" err="1"/>
              <a:t>class</a:t>
            </a:r>
            <a:r>
              <a:rPr lang="es-ES" dirty="0"/>
              <a:t>="container-fluid"&gt;</a:t>
            </a:r>
          </a:p>
          <a:p>
            <a:r>
              <a:rPr lang="es-ES" dirty="0"/>
              <a:t>          &lt;a </a:t>
            </a:r>
            <a:r>
              <a:rPr lang="es-ES" dirty="0" err="1"/>
              <a:t>class</a:t>
            </a:r>
            <a:r>
              <a:rPr lang="es-ES" dirty="0"/>
              <a:t>="</a:t>
            </a:r>
            <a:r>
              <a:rPr lang="es-ES" dirty="0" err="1"/>
              <a:t>navbar-brand</a:t>
            </a:r>
            <a:r>
              <a:rPr lang="es-ES" dirty="0"/>
              <a:t>" </a:t>
            </a:r>
            <a:r>
              <a:rPr lang="es-ES" dirty="0" err="1"/>
              <a:t>href</a:t>
            </a:r>
            <a:r>
              <a:rPr lang="es-ES" dirty="0"/>
              <a:t>="#"&gt;</a:t>
            </a:r>
            <a:r>
              <a:rPr lang="es-ES" dirty="0" err="1"/>
              <a:t>Navbar</a:t>
            </a:r>
            <a:r>
              <a:rPr lang="es-ES" dirty="0"/>
              <a:t>&lt;/a&gt;</a:t>
            </a:r>
          </a:p>
          <a:p>
            <a:r>
              <a:rPr lang="es-ES" dirty="0"/>
              <a:t>          &lt;</a:t>
            </a:r>
            <a:r>
              <a:rPr lang="es-ES" dirty="0" err="1"/>
              <a:t>button</a:t>
            </a:r>
            <a:r>
              <a:rPr lang="es-ES" dirty="0"/>
              <a:t> </a:t>
            </a:r>
            <a:r>
              <a:rPr lang="es-ES" dirty="0" err="1"/>
              <a:t>class</a:t>
            </a:r>
            <a:r>
              <a:rPr lang="es-ES" dirty="0"/>
              <a:t>="</a:t>
            </a:r>
            <a:r>
              <a:rPr lang="es-ES" dirty="0" err="1"/>
              <a:t>navbar-toggler</a:t>
            </a:r>
            <a:r>
              <a:rPr lang="es-ES" dirty="0"/>
              <a:t>" </a:t>
            </a:r>
            <a:r>
              <a:rPr lang="es-ES" dirty="0" err="1"/>
              <a:t>type</a:t>
            </a:r>
            <a:r>
              <a:rPr lang="es-ES" dirty="0"/>
              <a:t>="</a:t>
            </a:r>
            <a:r>
              <a:rPr lang="es-ES" dirty="0" err="1"/>
              <a:t>button</a:t>
            </a:r>
            <a:r>
              <a:rPr lang="es-ES" dirty="0"/>
              <a:t>" data-bs-</a:t>
            </a:r>
            <a:r>
              <a:rPr lang="es-ES" dirty="0" err="1"/>
              <a:t>toggle</a:t>
            </a:r>
            <a:r>
              <a:rPr lang="es-ES" dirty="0"/>
              <a:t>="</a:t>
            </a:r>
            <a:r>
              <a:rPr lang="es-ES" dirty="0" err="1"/>
              <a:t>collapse</a:t>
            </a:r>
            <a:r>
              <a:rPr lang="es-ES" dirty="0"/>
              <a:t>" data-bs-target="#</a:t>
            </a:r>
            <a:r>
              <a:rPr lang="es-ES" dirty="0" err="1"/>
              <a:t>navbarNav</a:t>
            </a:r>
            <a:r>
              <a:rPr lang="es-ES" dirty="0"/>
              <a:t>" aria-</a:t>
            </a:r>
            <a:r>
              <a:rPr lang="es-ES" dirty="0" err="1"/>
              <a:t>controls</a:t>
            </a:r>
            <a:r>
              <a:rPr lang="es-ES" dirty="0"/>
              <a:t>="</a:t>
            </a:r>
            <a:r>
              <a:rPr lang="es-ES" dirty="0" err="1"/>
              <a:t>navbarNav</a:t>
            </a:r>
            <a:r>
              <a:rPr lang="es-ES" dirty="0"/>
              <a:t>" aria-</a:t>
            </a:r>
            <a:r>
              <a:rPr lang="es-ES" dirty="0" err="1"/>
              <a:t>expanded</a:t>
            </a:r>
            <a:r>
              <a:rPr lang="es-ES" dirty="0"/>
              <a:t>="false" aria-</a:t>
            </a:r>
            <a:r>
              <a:rPr lang="es-ES" dirty="0" err="1"/>
              <a:t>label</a:t>
            </a:r>
            <a:r>
              <a:rPr lang="es-ES" dirty="0"/>
              <a:t>="</a:t>
            </a:r>
            <a:r>
              <a:rPr lang="es-ES" dirty="0" err="1"/>
              <a:t>Toggle</a:t>
            </a:r>
            <a:r>
              <a:rPr lang="es-ES" dirty="0"/>
              <a:t> </a:t>
            </a:r>
            <a:r>
              <a:rPr lang="es-ES" dirty="0" err="1"/>
              <a:t>navigation</a:t>
            </a:r>
            <a:r>
              <a:rPr lang="es-ES" dirty="0"/>
              <a:t>"&gt;</a:t>
            </a:r>
          </a:p>
          <a:p>
            <a:r>
              <a:rPr lang="es-ES" dirty="0"/>
              <a:t>            &lt;</a:t>
            </a:r>
            <a:r>
              <a:rPr lang="es-ES" dirty="0" err="1"/>
              <a:t>span</a:t>
            </a:r>
            <a:r>
              <a:rPr lang="es-ES" dirty="0"/>
              <a:t> </a:t>
            </a:r>
            <a:r>
              <a:rPr lang="es-ES" dirty="0" err="1"/>
              <a:t>class</a:t>
            </a:r>
            <a:r>
              <a:rPr lang="es-ES" dirty="0"/>
              <a:t>="</a:t>
            </a:r>
            <a:r>
              <a:rPr lang="es-ES" dirty="0" err="1"/>
              <a:t>navbar-toggler-icon</a:t>
            </a:r>
            <a:r>
              <a:rPr lang="es-ES" dirty="0"/>
              <a:t>"&gt;&lt;/</a:t>
            </a:r>
            <a:r>
              <a:rPr lang="es-ES" dirty="0" err="1"/>
              <a:t>span</a:t>
            </a:r>
            <a:r>
              <a:rPr lang="es-ES" dirty="0"/>
              <a:t>&gt;</a:t>
            </a:r>
          </a:p>
          <a:p>
            <a:r>
              <a:rPr lang="es-ES" dirty="0"/>
              <a:t>          &lt;/</a:t>
            </a:r>
            <a:r>
              <a:rPr lang="es-ES" dirty="0" err="1"/>
              <a:t>button</a:t>
            </a:r>
            <a:r>
              <a:rPr lang="es-ES" dirty="0"/>
              <a:t>&gt;</a:t>
            </a:r>
          </a:p>
          <a:p>
            <a:r>
              <a:rPr lang="es-ES" dirty="0"/>
              <a:t>            &lt;</a:t>
            </a:r>
            <a:r>
              <a:rPr lang="es-ES" dirty="0" err="1"/>
              <a:t>div</a:t>
            </a:r>
            <a:r>
              <a:rPr lang="es-ES" dirty="0"/>
              <a:t> </a:t>
            </a:r>
            <a:r>
              <a:rPr lang="es-ES" dirty="0" err="1"/>
              <a:t>class</a:t>
            </a:r>
            <a:r>
              <a:rPr lang="es-ES" dirty="0"/>
              <a:t>="</a:t>
            </a:r>
            <a:r>
              <a:rPr lang="es-ES" dirty="0" err="1"/>
              <a:t>collapse</a:t>
            </a:r>
            <a:r>
              <a:rPr lang="es-ES" dirty="0"/>
              <a:t> </a:t>
            </a:r>
            <a:r>
              <a:rPr lang="es-ES" dirty="0" err="1"/>
              <a:t>navbar-collapse</a:t>
            </a:r>
            <a:r>
              <a:rPr lang="es-ES" dirty="0"/>
              <a:t>" id="</a:t>
            </a:r>
            <a:r>
              <a:rPr lang="es-ES" dirty="0" err="1"/>
              <a:t>navbarNav</a:t>
            </a:r>
            <a:r>
              <a:rPr lang="es-ES" dirty="0"/>
              <a:t>"&gt;</a:t>
            </a:r>
          </a:p>
          <a:p>
            <a:r>
              <a:rPr lang="es-ES" dirty="0"/>
              <a:t>                    &lt;</a:t>
            </a:r>
            <a:r>
              <a:rPr lang="es-ES" dirty="0" err="1"/>
              <a:t>ul</a:t>
            </a:r>
            <a:r>
              <a:rPr lang="es-ES" dirty="0"/>
              <a:t> </a:t>
            </a:r>
            <a:r>
              <a:rPr lang="es-ES" dirty="0" err="1"/>
              <a:t>class</a:t>
            </a:r>
            <a:r>
              <a:rPr lang="es-ES" dirty="0"/>
              <a:t>="</a:t>
            </a:r>
            <a:r>
              <a:rPr lang="es-ES" dirty="0" err="1"/>
              <a:t>navbar-nav</a:t>
            </a:r>
            <a:r>
              <a:rPr lang="es-ES" dirty="0"/>
              <a:t> ms-auto"&gt;</a:t>
            </a:r>
          </a:p>
          <a:p>
            <a:r>
              <a:rPr lang="es-ES" dirty="0"/>
              <a:t>                        &lt;</a:t>
            </a:r>
            <a:r>
              <a:rPr lang="es-ES" dirty="0" err="1"/>
              <a:t>li</a:t>
            </a:r>
            <a:r>
              <a:rPr lang="es-ES" dirty="0"/>
              <a:t> </a:t>
            </a:r>
            <a:r>
              <a:rPr lang="es-ES" dirty="0" err="1"/>
              <a:t>class</a:t>
            </a:r>
            <a:r>
              <a:rPr lang="es-ES" dirty="0"/>
              <a:t>="</a:t>
            </a:r>
            <a:r>
              <a:rPr lang="es-ES" dirty="0" err="1"/>
              <a:t>nav-item</a:t>
            </a:r>
            <a:r>
              <a:rPr lang="es-ES" dirty="0"/>
              <a:t>"&gt;</a:t>
            </a:r>
          </a:p>
          <a:p>
            <a:r>
              <a:rPr lang="es-ES" dirty="0"/>
              <a:t>                            &lt;a </a:t>
            </a:r>
            <a:r>
              <a:rPr lang="es-ES" dirty="0" err="1"/>
              <a:t>class</a:t>
            </a:r>
            <a:r>
              <a:rPr lang="es-ES" dirty="0"/>
              <a:t>="</a:t>
            </a:r>
            <a:r>
              <a:rPr lang="es-ES" dirty="0" err="1"/>
              <a:t>nav</a:t>
            </a:r>
            <a:r>
              <a:rPr lang="es-ES" dirty="0"/>
              <a:t>-link" </a:t>
            </a:r>
            <a:r>
              <a:rPr lang="es-ES" dirty="0" err="1"/>
              <a:t>href</a:t>
            </a:r>
            <a:r>
              <a:rPr lang="es-ES" dirty="0"/>
              <a:t>="/"&gt;Home&lt;/a&gt;</a:t>
            </a:r>
          </a:p>
          <a:p>
            <a:r>
              <a:rPr lang="es-ES" dirty="0"/>
              <a:t>                        &lt;/</a:t>
            </a:r>
            <a:r>
              <a:rPr lang="es-ES" dirty="0" err="1"/>
              <a:t>li</a:t>
            </a:r>
            <a:r>
              <a:rPr lang="es-ES" dirty="0"/>
              <a:t>&gt;</a:t>
            </a:r>
          </a:p>
          <a:p>
            <a:endParaRPr lang="es-ES" dirty="0"/>
          </a:p>
          <a:p>
            <a:r>
              <a:rPr lang="es-ES" dirty="0"/>
              <a:t>                        {% </a:t>
            </a:r>
            <a:r>
              <a:rPr lang="es-ES" dirty="0" err="1"/>
              <a:t>if</a:t>
            </a:r>
            <a:r>
              <a:rPr lang="es-ES" dirty="0"/>
              <a:t> </a:t>
            </a:r>
            <a:r>
              <a:rPr lang="es-ES" dirty="0" err="1"/>
              <a:t>user.is_authenticated</a:t>
            </a:r>
            <a:r>
              <a:rPr lang="es-ES" dirty="0"/>
              <a:t> %}</a:t>
            </a:r>
          </a:p>
          <a:p>
            <a:r>
              <a:rPr lang="es-ES" dirty="0"/>
              <a:t>                            &lt;</a:t>
            </a:r>
            <a:r>
              <a:rPr lang="es-ES" dirty="0" err="1"/>
              <a:t>li</a:t>
            </a:r>
            <a:r>
              <a:rPr lang="es-ES" dirty="0"/>
              <a:t> </a:t>
            </a:r>
            <a:r>
              <a:rPr lang="es-ES" dirty="0" err="1"/>
              <a:t>class</a:t>
            </a:r>
            <a:r>
              <a:rPr lang="es-ES" dirty="0"/>
              <a:t>="</a:t>
            </a:r>
            <a:r>
              <a:rPr lang="es-ES" dirty="0" err="1"/>
              <a:t>nav-item</a:t>
            </a:r>
            <a:r>
              <a:rPr lang="es-ES" dirty="0"/>
              <a:t>"&gt;</a:t>
            </a:r>
          </a:p>
          <a:p>
            <a:r>
              <a:rPr lang="es-ES" dirty="0"/>
              <a:t>                                &lt;a </a:t>
            </a:r>
            <a:r>
              <a:rPr lang="es-ES" dirty="0" err="1"/>
              <a:t>class</a:t>
            </a:r>
            <a:r>
              <a:rPr lang="es-ES" dirty="0"/>
              <a:t>="</a:t>
            </a:r>
            <a:r>
              <a:rPr lang="es-ES" dirty="0" err="1"/>
              <a:t>nav</a:t>
            </a:r>
            <a:r>
              <a:rPr lang="es-ES" dirty="0"/>
              <a:t>-link" </a:t>
            </a:r>
            <a:r>
              <a:rPr lang="es-ES" dirty="0" err="1"/>
              <a:t>href</a:t>
            </a:r>
            <a:r>
              <a:rPr lang="es-ES" dirty="0"/>
              <a:t>="{% </a:t>
            </a:r>
            <a:r>
              <a:rPr lang="es-ES" dirty="0" err="1"/>
              <a:t>url</a:t>
            </a:r>
            <a:r>
              <a:rPr lang="es-ES" dirty="0"/>
              <a:t> '</a:t>
            </a:r>
            <a:r>
              <a:rPr lang="es-ES" dirty="0" err="1"/>
              <a:t>tasks</a:t>
            </a:r>
            <a:r>
              <a:rPr lang="es-ES" dirty="0"/>
              <a:t>' %}"&gt;</a:t>
            </a:r>
            <a:r>
              <a:rPr lang="es-ES" dirty="0" err="1"/>
              <a:t>Tasks</a:t>
            </a:r>
            <a:r>
              <a:rPr lang="es-ES" dirty="0"/>
              <a:t> </a:t>
            </a:r>
            <a:r>
              <a:rPr lang="es-ES" dirty="0" err="1"/>
              <a:t>Pending</a:t>
            </a:r>
            <a:r>
              <a:rPr lang="es-ES" dirty="0"/>
              <a:t>&lt;/a&gt;</a:t>
            </a:r>
          </a:p>
          <a:p>
            <a:r>
              <a:rPr lang="es-ES" dirty="0"/>
              <a:t>                            &lt;/</a:t>
            </a:r>
            <a:r>
              <a:rPr lang="es-ES" dirty="0" err="1"/>
              <a:t>li</a:t>
            </a:r>
            <a:r>
              <a:rPr lang="es-ES" dirty="0"/>
              <a:t>&gt;</a:t>
            </a:r>
          </a:p>
          <a:p>
            <a:r>
              <a:rPr lang="es-ES" dirty="0"/>
              <a:t>                            &lt;</a:t>
            </a:r>
            <a:r>
              <a:rPr lang="es-ES" dirty="0" err="1"/>
              <a:t>li</a:t>
            </a:r>
            <a:r>
              <a:rPr lang="es-ES" dirty="0"/>
              <a:t> </a:t>
            </a:r>
            <a:r>
              <a:rPr lang="es-ES" dirty="0" err="1"/>
              <a:t>class</a:t>
            </a:r>
            <a:r>
              <a:rPr lang="es-ES" dirty="0"/>
              <a:t>="</a:t>
            </a:r>
            <a:r>
              <a:rPr lang="es-ES" dirty="0" err="1"/>
              <a:t>nav-item</a:t>
            </a:r>
            <a:r>
              <a:rPr lang="es-ES" dirty="0"/>
              <a:t>"&gt;</a:t>
            </a:r>
          </a:p>
          <a:p>
            <a:r>
              <a:rPr lang="es-ES" dirty="0"/>
              <a:t>                                &lt;a </a:t>
            </a:r>
            <a:r>
              <a:rPr lang="es-ES" dirty="0" err="1"/>
              <a:t>class</a:t>
            </a:r>
            <a:r>
              <a:rPr lang="es-ES" dirty="0"/>
              <a:t>="</a:t>
            </a:r>
            <a:r>
              <a:rPr lang="es-ES" dirty="0" err="1"/>
              <a:t>nav</a:t>
            </a:r>
            <a:r>
              <a:rPr lang="es-ES" dirty="0"/>
              <a:t>-link" </a:t>
            </a:r>
            <a:r>
              <a:rPr lang="es-ES" dirty="0" err="1"/>
              <a:t>href</a:t>
            </a:r>
            <a:r>
              <a:rPr lang="es-ES" dirty="0"/>
              <a:t>="{% </a:t>
            </a:r>
            <a:r>
              <a:rPr lang="es-ES" dirty="0" err="1"/>
              <a:t>url</a:t>
            </a:r>
            <a:r>
              <a:rPr lang="es-ES" dirty="0"/>
              <a:t> '</a:t>
            </a:r>
            <a:r>
              <a:rPr lang="es-ES" dirty="0" err="1"/>
              <a:t>tasks_completed</a:t>
            </a:r>
            <a:r>
              <a:rPr lang="es-ES" dirty="0"/>
              <a:t>' %}"&gt;</a:t>
            </a:r>
            <a:r>
              <a:rPr lang="es-ES" dirty="0" err="1"/>
              <a:t>Tasks</a:t>
            </a:r>
            <a:r>
              <a:rPr lang="es-ES" dirty="0"/>
              <a:t> </a:t>
            </a:r>
            <a:r>
              <a:rPr lang="es-ES" dirty="0" err="1"/>
              <a:t>Completed</a:t>
            </a:r>
            <a:r>
              <a:rPr lang="es-ES" dirty="0"/>
              <a:t>&lt;/a&gt;</a:t>
            </a:r>
          </a:p>
          <a:p>
            <a:r>
              <a:rPr lang="es-ES" dirty="0"/>
              <a:t>                            &lt;/</a:t>
            </a:r>
            <a:r>
              <a:rPr lang="es-ES" dirty="0" err="1"/>
              <a:t>li</a:t>
            </a:r>
            <a:r>
              <a:rPr lang="es-ES" dirty="0"/>
              <a:t>&gt;</a:t>
            </a:r>
          </a:p>
          <a:p>
            <a:r>
              <a:rPr lang="es-ES" dirty="0"/>
              <a:t>                            &lt;</a:t>
            </a:r>
            <a:r>
              <a:rPr lang="es-ES" dirty="0" err="1"/>
              <a:t>li</a:t>
            </a:r>
            <a:r>
              <a:rPr lang="es-ES" dirty="0"/>
              <a:t> </a:t>
            </a:r>
            <a:r>
              <a:rPr lang="es-ES" dirty="0" err="1"/>
              <a:t>class</a:t>
            </a:r>
            <a:r>
              <a:rPr lang="es-ES" dirty="0"/>
              <a:t>="</a:t>
            </a:r>
            <a:r>
              <a:rPr lang="es-ES" dirty="0" err="1"/>
              <a:t>nav-item</a:t>
            </a:r>
            <a:r>
              <a:rPr lang="es-ES" dirty="0"/>
              <a:t>"&gt;</a:t>
            </a:r>
          </a:p>
          <a:p>
            <a:r>
              <a:rPr lang="es-ES" dirty="0"/>
              <a:t>                                &lt;a </a:t>
            </a:r>
            <a:r>
              <a:rPr lang="es-ES" dirty="0" err="1"/>
              <a:t>class</a:t>
            </a:r>
            <a:r>
              <a:rPr lang="es-ES" dirty="0"/>
              <a:t>="</a:t>
            </a:r>
            <a:r>
              <a:rPr lang="es-ES" dirty="0" err="1"/>
              <a:t>nav</a:t>
            </a:r>
            <a:r>
              <a:rPr lang="es-ES" dirty="0"/>
              <a:t>-link" </a:t>
            </a:r>
            <a:r>
              <a:rPr lang="es-ES" dirty="0" err="1"/>
              <a:t>href</a:t>
            </a:r>
            <a:r>
              <a:rPr lang="es-ES" dirty="0"/>
              <a:t>="{% </a:t>
            </a:r>
            <a:r>
              <a:rPr lang="es-ES" dirty="0" err="1"/>
              <a:t>url</a:t>
            </a:r>
            <a:r>
              <a:rPr lang="es-ES" dirty="0"/>
              <a:t> '</a:t>
            </a:r>
            <a:r>
              <a:rPr lang="es-ES" dirty="0" err="1"/>
              <a:t>tasks</a:t>
            </a:r>
            <a:r>
              <a:rPr lang="es-ES" dirty="0"/>
              <a:t>' %}"&gt;</a:t>
            </a:r>
            <a:r>
              <a:rPr lang="es-ES" dirty="0" err="1"/>
              <a:t>Tasks</a:t>
            </a:r>
            <a:r>
              <a:rPr lang="es-ES" dirty="0"/>
              <a:t> </a:t>
            </a:r>
            <a:r>
              <a:rPr lang="es-ES" dirty="0" err="1"/>
              <a:t>Pending</a:t>
            </a:r>
            <a:r>
              <a:rPr lang="es-ES" dirty="0"/>
              <a:t>&lt;/a&gt;</a:t>
            </a:r>
          </a:p>
          <a:p>
            <a:r>
              <a:rPr lang="es-ES" dirty="0"/>
              <a:t>                            &lt;/</a:t>
            </a:r>
            <a:r>
              <a:rPr lang="es-ES" dirty="0" err="1"/>
              <a:t>li</a:t>
            </a:r>
            <a:r>
              <a:rPr lang="es-ES" dirty="0"/>
              <a:t>&gt;</a:t>
            </a:r>
          </a:p>
          <a:p>
            <a:r>
              <a:rPr lang="es-ES" dirty="0"/>
              <a:t>                            &lt;</a:t>
            </a:r>
            <a:r>
              <a:rPr lang="es-ES" dirty="0" err="1"/>
              <a:t>li</a:t>
            </a:r>
            <a:r>
              <a:rPr lang="es-ES" dirty="0"/>
              <a:t> </a:t>
            </a:r>
            <a:r>
              <a:rPr lang="es-ES" dirty="0" err="1"/>
              <a:t>class</a:t>
            </a:r>
            <a:r>
              <a:rPr lang="es-ES" dirty="0"/>
              <a:t>="</a:t>
            </a:r>
            <a:r>
              <a:rPr lang="es-ES" dirty="0" err="1"/>
              <a:t>nav-item</a:t>
            </a:r>
            <a:r>
              <a:rPr lang="es-ES" dirty="0"/>
              <a:t>"&gt;</a:t>
            </a:r>
          </a:p>
          <a:p>
            <a:r>
              <a:rPr lang="es-ES" dirty="0"/>
              <a:t>                                &lt;a </a:t>
            </a:r>
            <a:r>
              <a:rPr lang="es-ES" dirty="0" err="1"/>
              <a:t>class</a:t>
            </a:r>
            <a:r>
              <a:rPr lang="es-ES" dirty="0"/>
              <a:t>="</a:t>
            </a:r>
            <a:r>
              <a:rPr lang="es-ES" dirty="0" err="1"/>
              <a:t>nav</a:t>
            </a:r>
            <a:r>
              <a:rPr lang="es-ES" dirty="0"/>
              <a:t>-link" </a:t>
            </a:r>
            <a:r>
              <a:rPr lang="es-ES" dirty="0" err="1"/>
              <a:t>href</a:t>
            </a:r>
            <a:r>
              <a:rPr lang="es-ES" dirty="0"/>
              <a:t>="/</a:t>
            </a:r>
            <a:r>
              <a:rPr lang="es-ES" dirty="0" err="1"/>
              <a:t>tasks</a:t>
            </a:r>
            <a:r>
              <a:rPr lang="es-ES" dirty="0"/>
              <a:t>/</a:t>
            </a:r>
            <a:r>
              <a:rPr lang="es-ES" dirty="0" err="1"/>
              <a:t>create</a:t>
            </a:r>
            <a:r>
              <a:rPr lang="es-ES" dirty="0"/>
              <a:t>/"&gt;</a:t>
            </a:r>
            <a:r>
              <a:rPr lang="es-ES" dirty="0" err="1"/>
              <a:t>Create</a:t>
            </a:r>
            <a:r>
              <a:rPr lang="es-ES" dirty="0"/>
              <a:t> </a:t>
            </a:r>
            <a:r>
              <a:rPr lang="es-ES" dirty="0" err="1"/>
              <a:t>Task</a:t>
            </a:r>
            <a:r>
              <a:rPr lang="es-ES" dirty="0"/>
              <a:t>&lt;/a&gt;</a:t>
            </a:r>
          </a:p>
          <a:p>
            <a:r>
              <a:rPr lang="es-ES" dirty="0"/>
              <a:t>                            &lt;/</a:t>
            </a:r>
            <a:r>
              <a:rPr lang="es-ES" dirty="0" err="1"/>
              <a:t>li</a:t>
            </a:r>
            <a:r>
              <a:rPr lang="es-ES" dirty="0"/>
              <a:t>&gt;</a:t>
            </a:r>
          </a:p>
          <a:p>
            <a:r>
              <a:rPr lang="es-ES" dirty="0"/>
              <a:t>                            &lt;</a:t>
            </a:r>
            <a:r>
              <a:rPr lang="es-ES" dirty="0" err="1"/>
              <a:t>li</a:t>
            </a:r>
            <a:r>
              <a:rPr lang="es-ES" dirty="0"/>
              <a:t> </a:t>
            </a:r>
            <a:r>
              <a:rPr lang="es-ES" dirty="0" err="1"/>
              <a:t>class</a:t>
            </a:r>
            <a:r>
              <a:rPr lang="es-ES" dirty="0"/>
              <a:t>="</a:t>
            </a:r>
            <a:r>
              <a:rPr lang="es-ES" dirty="0" err="1"/>
              <a:t>nav-item</a:t>
            </a:r>
            <a:r>
              <a:rPr lang="es-ES" dirty="0"/>
              <a:t>"&gt;</a:t>
            </a:r>
          </a:p>
          <a:p>
            <a:r>
              <a:rPr lang="es-ES" dirty="0"/>
              <a:t>                                &lt;a </a:t>
            </a:r>
            <a:r>
              <a:rPr lang="es-ES" dirty="0" err="1"/>
              <a:t>class</a:t>
            </a:r>
            <a:r>
              <a:rPr lang="es-ES" dirty="0"/>
              <a:t>="</a:t>
            </a:r>
            <a:r>
              <a:rPr lang="es-ES" dirty="0" err="1"/>
              <a:t>nav</a:t>
            </a:r>
            <a:r>
              <a:rPr lang="es-ES" dirty="0"/>
              <a:t>-link" </a:t>
            </a:r>
            <a:r>
              <a:rPr lang="es-ES" dirty="0" err="1"/>
              <a:t>href</a:t>
            </a:r>
            <a:r>
              <a:rPr lang="es-ES" dirty="0"/>
              <a:t>="/</a:t>
            </a:r>
            <a:r>
              <a:rPr lang="es-ES" dirty="0" err="1"/>
              <a:t>logout</a:t>
            </a:r>
            <a:r>
              <a:rPr lang="es-ES" dirty="0"/>
              <a:t>"&gt;</a:t>
            </a:r>
            <a:r>
              <a:rPr lang="es-ES" dirty="0" err="1"/>
              <a:t>Logout</a:t>
            </a:r>
            <a:r>
              <a:rPr lang="es-ES" dirty="0"/>
              <a:t>&lt;/a&gt;</a:t>
            </a:r>
          </a:p>
          <a:p>
            <a:r>
              <a:rPr lang="es-ES" dirty="0"/>
              <a:t>                            &lt;/</a:t>
            </a:r>
            <a:r>
              <a:rPr lang="es-ES" dirty="0" err="1"/>
              <a:t>li</a:t>
            </a:r>
            <a:r>
              <a:rPr lang="es-ES" dirty="0"/>
              <a:t>&gt;</a:t>
            </a:r>
          </a:p>
          <a:p>
            <a:r>
              <a:rPr lang="es-ES" dirty="0"/>
              <a:t>                        {% </a:t>
            </a:r>
            <a:r>
              <a:rPr lang="es-ES" dirty="0" err="1"/>
              <a:t>else</a:t>
            </a:r>
            <a:r>
              <a:rPr lang="es-ES" dirty="0"/>
              <a:t> %}</a:t>
            </a:r>
          </a:p>
          <a:p>
            <a:r>
              <a:rPr lang="es-ES" dirty="0"/>
              <a:t>                            &lt;</a:t>
            </a:r>
            <a:r>
              <a:rPr lang="es-ES" dirty="0" err="1"/>
              <a:t>li</a:t>
            </a:r>
            <a:r>
              <a:rPr lang="es-ES" dirty="0"/>
              <a:t>&gt;</a:t>
            </a:r>
          </a:p>
          <a:p>
            <a:r>
              <a:rPr lang="es-ES" dirty="0"/>
              <a:t>                                &lt;a </a:t>
            </a:r>
            <a:r>
              <a:rPr lang="es-ES" dirty="0" err="1"/>
              <a:t>class</a:t>
            </a:r>
            <a:r>
              <a:rPr lang="es-ES" dirty="0"/>
              <a:t>="</a:t>
            </a:r>
            <a:r>
              <a:rPr lang="es-ES" dirty="0" err="1"/>
              <a:t>nav</a:t>
            </a:r>
            <a:r>
              <a:rPr lang="es-ES" dirty="0"/>
              <a:t>-link" </a:t>
            </a:r>
            <a:r>
              <a:rPr lang="es-ES" dirty="0" err="1"/>
              <a:t>href</a:t>
            </a:r>
            <a:r>
              <a:rPr lang="es-ES" dirty="0"/>
              <a:t>="/</a:t>
            </a:r>
            <a:r>
              <a:rPr lang="es-ES" dirty="0" err="1"/>
              <a:t>signup</a:t>
            </a:r>
            <a:r>
              <a:rPr lang="es-ES" dirty="0"/>
              <a:t>"&gt;</a:t>
            </a:r>
            <a:r>
              <a:rPr lang="es-ES" dirty="0" err="1"/>
              <a:t>Signup</a:t>
            </a:r>
            <a:r>
              <a:rPr lang="es-ES" dirty="0"/>
              <a:t>&lt;/a&gt;</a:t>
            </a:r>
          </a:p>
          <a:p>
            <a:r>
              <a:rPr lang="es-ES" dirty="0"/>
              <a:t>                            &lt;/</a:t>
            </a:r>
            <a:r>
              <a:rPr lang="es-ES" dirty="0" err="1"/>
              <a:t>li</a:t>
            </a:r>
            <a:r>
              <a:rPr lang="es-ES" dirty="0"/>
              <a:t>&gt;</a:t>
            </a:r>
          </a:p>
          <a:p>
            <a:r>
              <a:rPr lang="es-ES" dirty="0"/>
              <a:t>                            &lt;</a:t>
            </a:r>
            <a:r>
              <a:rPr lang="es-ES" dirty="0" err="1"/>
              <a:t>li</a:t>
            </a:r>
            <a:r>
              <a:rPr lang="es-ES" dirty="0"/>
              <a:t> </a:t>
            </a:r>
            <a:r>
              <a:rPr lang="es-ES" dirty="0" err="1"/>
              <a:t>class</a:t>
            </a:r>
            <a:r>
              <a:rPr lang="es-ES" dirty="0"/>
              <a:t>="</a:t>
            </a:r>
            <a:r>
              <a:rPr lang="es-ES" dirty="0" err="1"/>
              <a:t>nav-item</a:t>
            </a:r>
            <a:r>
              <a:rPr lang="es-ES" dirty="0"/>
              <a:t>"&gt;</a:t>
            </a:r>
          </a:p>
          <a:p>
            <a:r>
              <a:rPr lang="es-ES" dirty="0"/>
              <a:t>                                &lt;a </a:t>
            </a:r>
            <a:r>
              <a:rPr lang="es-ES" dirty="0" err="1"/>
              <a:t>class</a:t>
            </a:r>
            <a:r>
              <a:rPr lang="es-ES" dirty="0"/>
              <a:t>="</a:t>
            </a:r>
            <a:r>
              <a:rPr lang="es-ES" dirty="0" err="1"/>
              <a:t>nav</a:t>
            </a:r>
            <a:r>
              <a:rPr lang="es-ES" dirty="0"/>
              <a:t>-link" </a:t>
            </a:r>
            <a:r>
              <a:rPr lang="es-ES" dirty="0" err="1"/>
              <a:t>href</a:t>
            </a:r>
            <a:r>
              <a:rPr lang="es-ES" dirty="0"/>
              <a:t>="/</a:t>
            </a:r>
            <a:r>
              <a:rPr lang="es-ES" dirty="0" err="1"/>
              <a:t>signin</a:t>
            </a:r>
            <a:r>
              <a:rPr lang="es-ES" dirty="0"/>
              <a:t>"&gt;</a:t>
            </a:r>
            <a:r>
              <a:rPr lang="es-ES" dirty="0" err="1"/>
              <a:t>Signin</a:t>
            </a:r>
            <a:r>
              <a:rPr lang="es-ES" dirty="0"/>
              <a:t>&lt;/a&gt;</a:t>
            </a:r>
          </a:p>
          <a:p>
            <a:r>
              <a:rPr lang="es-ES" dirty="0"/>
              <a:t>                            &lt;/</a:t>
            </a:r>
            <a:r>
              <a:rPr lang="es-ES" dirty="0" err="1"/>
              <a:t>li</a:t>
            </a:r>
            <a:r>
              <a:rPr lang="es-ES" dirty="0"/>
              <a:t>&gt;</a:t>
            </a:r>
          </a:p>
          <a:p>
            <a:r>
              <a:rPr lang="es-ES" dirty="0"/>
              <a:t>                        {% </a:t>
            </a:r>
            <a:r>
              <a:rPr lang="es-ES" dirty="0" err="1"/>
              <a:t>endif</a:t>
            </a:r>
            <a:r>
              <a:rPr lang="es-ES" dirty="0"/>
              <a:t> %}</a:t>
            </a:r>
          </a:p>
          <a:p>
            <a:r>
              <a:rPr lang="es-ES" dirty="0"/>
              <a:t>                    &lt;/</a:t>
            </a:r>
            <a:r>
              <a:rPr lang="es-ES" dirty="0" err="1"/>
              <a:t>ul</a:t>
            </a:r>
            <a:r>
              <a:rPr lang="es-ES" dirty="0"/>
              <a:t>&gt;</a:t>
            </a:r>
          </a:p>
          <a:p>
            <a:r>
              <a:rPr lang="es-ES" dirty="0"/>
              <a:t>            &lt;/</a:t>
            </a:r>
            <a:r>
              <a:rPr lang="es-ES" dirty="0" err="1"/>
              <a:t>div</a:t>
            </a:r>
            <a:r>
              <a:rPr lang="es-ES" dirty="0"/>
              <a:t>&gt;</a:t>
            </a:r>
          </a:p>
          <a:p>
            <a:r>
              <a:rPr lang="es-ES" dirty="0"/>
              <a:t>        &lt;/</a:t>
            </a:r>
            <a:r>
              <a:rPr lang="es-ES" dirty="0" err="1"/>
              <a:t>div</a:t>
            </a:r>
            <a:r>
              <a:rPr lang="es-ES" dirty="0"/>
              <a:t>&gt;</a:t>
            </a:r>
          </a:p>
          <a:p>
            <a:r>
              <a:rPr lang="es-ES" dirty="0"/>
              <a:t>    &lt;/</a:t>
            </a:r>
            <a:r>
              <a:rPr lang="es-ES" dirty="0" err="1"/>
              <a:t>nav</a:t>
            </a:r>
            <a:r>
              <a:rPr lang="es-ES" dirty="0"/>
              <a:t>&gt;</a:t>
            </a: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CB2ECC-6EF9-4B65-8CE7-04173D03777D}" type="slidenum">
              <a:rPr kumimoji="0" lang="es-E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75</a:t>
            </a:fld>
            <a:endParaRPr kumimoji="0" lang="es-E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7439596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 </a:t>
            </a:r>
            <a:r>
              <a:rPr lang="es-ES" dirty="0" err="1"/>
              <a:t>extends</a:t>
            </a:r>
            <a:r>
              <a:rPr lang="es-ES" dirty="0"/>
              <a:t> 'base.html' %}</a:t>
            </a:r>
          </a:p>
          <a:p>
            <a:r>
              <a:rPr lang="es-ES" dirty="0"/>
              <a:t>{% block </a:t>
            </a:r>
            <a:r>
              <a:rPr lang="es-ES" dirty="0" err="1"/>
              <a:t>content</a:t>
            </a:r>
            <a:r>
              <a:rPr lang="es-ES" dirty="0"/>
              <a:t> %}</a:t>
            </a:r>
          </a:p>
          <a:p>
            <a:r>
              <a:rPr lang="es-ES" dirty="0"/>
              <a:t>&lt;</a:t>
            </a:r>
            <a:r>
              <a:rPr lang="es-ES" dirty="0" err="1"/>
              <a:t>main</a:t>
            </a:r>
            <a:r>
              <a:rPr lang="es-ES" dirty="0"/>
              <a:t> </a:t>
            </a:r>
            <a:r>
              <a:rPr lang="es-ES" dirty="0" err="1"/>
              <a:t>class</a:t>
            </a:r>
            <a:r>
              <a:rPr lang="es-ES" dirty="0"/>
              <a:t>="container py-5"&gt;</a:t>
            </a:r>
          </a:p>
          <a:p>
            <a:r>
              <a:rPr lang="es-ES" dirty="0"/>
              <a:t>    &lt;</a:t>
            </a:r>
            <a:r>
              <a:rPr lang="es-ES" dirty="0" err="1"/>
              <a:t>section</a:t>
            </a:r>
            <a:r>
              <a:rPr lang="es-ES" dirty="0"/>
              <a:t> </a:t>
            </a:r>
            <a:r>
              <a:rPr lang="es-ES" dirty="0" err="1"/>
              <a:t>class</a:t>
            </a:r>
            <a:r>
              <a:rPr lang="es-ES" dirty="0"/>
              <a:t>="</a:t>
            </a:r>
            <a:r>
              <a:rPr lang="es-ES" dirty="0" err="1"/>
              <a:t>card</a:t>
            </a:r>
            <a:r>
              <a:rPr lang="es-ES" dirty="0"/>
              <a:t> </a:t>
            </a:r>
            <a:r>
              <a:rPr lang="es-ES" dirty="0" err="1"/>
              <a:t>card-body</a:t>
            </a:r>
            <a:r>
              <a:rPr lang="es-ES" dirty="0"/>
              <a:t>"&gt;</a:t>
            </a:r>
          </a:p>
          <a:p>
            <a:r>
              <a:rPr lang="es-ES" dirty="0"/>
              <a:t>        &lt;h1 </a:t>
            </a:r>
            <a:r>
              <a:rPr lang="es-ES" dirty="0" err="1"/>
              <a:t>class</a:t>
            </a:r>
            <a:r>
              <a:rPr lang="es-ES" dirty="0"/>
              <a:t>="display-1 </a:t>
            </a:r>
            <a:r>
              <a:rPr lang="es-ES" dirty="0" err="1"/>
              <a:t>text</a:t>
            </a:r>
            <a:r>
              <a:rPr lang="es-ES" dirty="0"/>
              <a:t>-center"&gt;Django App&lt;/h1&gt;</a:t>
            </a:r>
          </a:p>
          <a:p>
            <a:r>
              <a:rPr lang="es-ES" dirty="0"/>
              <a:t>        </a:t>
            </a:r>
            <a:r>
              <a:rPr lang="es-ES" dirty="0" err="1"/>
              <a:t>Lorem</a:t>
            </a:r>
            <a:r>
              <a:rPr lang="es-ES" dirty="0"/>
              <a:t> </a:t>
            </a:r>
            <a:r>
              <a:rPr lang="es-ES" dirty="0" err="1"/>
              <a:t>ipsum</a:t>
            </a:r>
            <a:r>
              <a:rPr lang="es-ES" dirty="0"/>
              <a:t> dolor </a:t>
            </a:r>
            <a:r>
              <a:rPr lang="es-ES" dirty="0" err="1"/>
              <a:t>sit</a:t>
            </a:r>
            <a:r>
              <a:rPr lang="es-ES" dirty="0"/>
              <a:t> </a:t>
            </a:r>
            <a:r>
              <a:rPr lang="es-ES" dirty="0" err="1"/>
              <a:t>amet</a:t>
            </a:r>
            <a:r>
              <a:rPr lang="es-ES" dirty="0"/>
              <a:t> </a:t>
            </a:r>
            <a:r>
              <a:rPr lang="es-ES" dirty="0" err="1"/>
              <a:t>consectetur</a:t>
            </a:r>
            <a:r>
              <a:rPr lang="es-ES" dirty="0"/>
              <a:t> </a:t>
            </a:r>
            <a:r>
              <a:rPr lang="es-ES" dirty="0" err="1"/>
              <a:t>adipisicing</a:t>
            </a:r>
            <a:r>
              <a:rPr lang="es-ES" dirty="0"/>
              <a:t> </a:t>
            </a:r>
            <a:r>
              <a:rPr lang="es-ES" dirty="0" err="1"/>
              <a:t>elit</a:t>
            </a:r>
            <a:r>
              <a:rPr lang="es-ES" dirty="0"/>
              <a:t>. Inventore </a:t>
            </a:r>
            <a:r>
              <a:rPr lang="es-ES" dirty="0" err="1"/>
              <a:t>quibusdam</a:t>
            </a:r>
            <a:r>
              <a:rPr lang="es-ES" dirty="0"/>
              <a:t>, </a:t>
            </a:r>
            <a:r>
              <a:rPr lang="es-ES" dirty="0" err="1"/>
              <a:t>dolorem</a:t>
            </a:r>
            <a:r>
              <a:rPr lang="es-ES" dirty="0"/>
              <a:t> </a:t>
            </a:r>
            <a:r>
              <a:rPr lang="es-ES" dirty="0" err="1"/>
              <a:t>quaerat</a:t>
            </a:r>
            <a:r>
              <a:rPr lang="es-ES" dirty="0"/>
              <a:t> sapiente </a:t>
            </a:r>
            <a:r>
              <a:rPr lang="es-ES" dirty="0" err="1"/>
              <a:t>possimus</a:t>
            </a:r>
            <a:r>
              <a:rPr lang="es-ES" dirty="0"/>
              <a:t> </a:t>
            </a:r>
            <a:r>
              <a:rPr lang="es-ES" dirty="0" err="1"/>
              <a:t>atque</a:t>
            </a:r>
            <a:r>
              <a:rPr lang="es-ES" dirty="0"/>
              <a:t> </a:t>
            </a:r>
            <a:r>
              <a:rPr lang="es-ES" dirty="0" err="1"/>
              <a:t>nesciunt</a:t>
            </a:r>
            <a:r>
              <a:rPr lang="es-ES" dirty="0"/>
              <a:t> odio </a:t>
            </a:r>
            <a:r>
              <a:rPr lang="es-ES" dirty="0" err="1"/>
              <a:t>modi</a:t>
            </a:r>
            <a:r>
              <a:rPr lang="es-ES" dirty="0"/>
              <a:t> </a:t>
            </a:r>
            <a:r>
              <a:rPr lang="es-ES" dirty="0" err="1"/>
              <a:t>eveniet</a:t>
            </a:r>
            <a:r>
              <a:rPr lang="es-ES" dirty="0"/>
              <a:t> </a:t>
            </a:r>
            <a:r>
              <a:rPr lang="es-ES" dirty="0" err="1"/>
              <a:t>enim</a:t>
            </a:r>
            <a:r>
              <a:rPr lang="es-ES" dirty="0"/>
              <a:t> </a:t>
            </a:r>
            <a:r>
              <a:rPr lang="es-ES" dirty="0" err="1"/>
              <a:t>assumenda</a:t>
            </a:r>
            <a:r>
              <a:rPr lang="es-ES" dirty="0"/>
              <a:t> </a:t>
            </a:r>
            <a:r>
              <a:rPr lang="es-ES" dirty="0" err="1"/>
              <a:t>voluptates</a:t>
            </a:r>
            <a:r>
              <a:rPr lang="es-ES" dirty="0"/>
              <a:t> tempore </a:t>
            </a:r>
            <a:r>
              <a:rPr lang="es-ES" dirty="0" err="1"/>
              <a:t>minus</a:t>
            </a:r>
            <a:r>
              <a:rPr lang="es-ES" dirty="0"/>
              <a:t> dolor </a:t>
            </a:r>
            <a:r>
              <a:rPr lang="es-ES" dirty="0" err="1"/>
              <a:t>fugit</a:t>
            </a:r>
            <a:r>
              <a:rPr lang="es-ES" dirty="0"/>
              <a:t>, </a:t>
            </a:r>
            <a:r>
              <a:rPr lang="es-ES" dirty="0" err="1"/>
              <a:t>accusantium</a:t>
            </a:r>
            <a:r>
              <a:rPr lang="es-ES" dirty="0"/>
              <a:t> </a:t>
            </a:r>
            <a:r>
              <a:rPr lang="es-ES" dirty="0" err="1"/>
              <a:t>sequi</a:t>
            </a:r>
            <a:r>
              <a:rPr lang="es-ES" dirty="0"/>
              <a:t> </a:t>
            </a:r>
            <a:r>
              <a:rPr lang="es-ES" dirty="0" err="1"/>
              <a:t>debitis</a:t>
            </a:r>
            <a:r>
              <a:rPr lang="es-ES" dirty="0"/>
              <a:t> </a:t>
            </a:r>
            <a:r>
              <a:rPr lang="es-ES" dirty="0" err="1"/>
              <a:t>earum</a:t>
            </a:r>
            <a:r>
              <a:rPr lang="es-ES" dirty="0"/>
              <a:t>!</a:t>
            </a:r>
          </a:p>
          <a:p>
            <a:r>
              <a:rPr lang="es-ES" dirty="0"/>
              <a:t>        &lt;</a:t>
            </a:r>
            <a:r>
              <a:rPr lang="es-ES" dirty="0" err="1"/>
              <a:t>div</a:t>
            </a:r>
            <a:r>
              <a:rPr lang="es-ES" dirty="0"/>
              <a:t> </a:t>
            </a:r>
            <a:r>
              <a:rPr lang="es-ES" dirty="0" err="1"/>
              <a:t>class</a:t>
            </a:r>
            <a:r>
              <a:rPr lang="es-ES" dirty="0"/>
              <a:t>="</a:t>
            </a:r>
            <a:r>
              <a:rPr lang="es-ES" dirty="0" err="1"/>
              <a:t>text</a:t>
            </a:r>
            <a:r>
              <a:rPr lang="es-ES" dirty="0"/>
              <a:t>-center"&gt;</a:t>
            </a:r>
          </a:p>
          <a:p>
            <a:r>
              <a:rPr lang="es-ES" dirty="0"/>
              <a:t>            &lt;a </a:t>
            </a:r>
            <a:r>
              <a:rPr lang="es-ES" dirty="0" err="1"/>
              <a:t>class</a:t>
            </a:r>
            <a:r>
              <a:rPr lang="es-ES" dirty="0"/>
              <a:t>="</a:t>
            </a:r>
            <a:r>
              <a:rPr lang="es-ES" dirty="0" err="1"/>
              <a:t>btn</a:t>
            </a:r>
            <a:r>
              <a:rPr lang="es-ES" dirty="0"/>
              <a:t> </a:t>
            </a:r>
            <a:r>
              <a:rPr lang="es-ES" dirty="0" err="1"/>
              <a:t>btn-secondary</a:t>
            </a:r>
            <a:r>
              <a:rPr lang="es-ES" dirty="0"/>
              <a:t>" </a:t>
            </a:r>
            <a:r>
              <a:rPr lang="es-ES" dirty="0" err="1"/>
              <a:t>href</a:t>
            </a:r>
            <a:r>
              <a:rPr lang="es-ES" dirty="0"/>
              <a:t>="/</a:t>
            </a:r>
            <a:r>
              <a:rPr lang="es-ES" dirty="0" err="1"/>
              <a:t>signin</a:t>
            </a:r>
            <a:r>
              <a:rPr lang="es-ES" dirty="0"/>
              <a:t>/"&gt;</a:t>
            </a:r>
          </a:p>
          <a:p>
            <a:r>
              <a:rPr lang="es-ES" dirty="0"/>
              <a:t>                </a:t>
            </a:r>
            <a:r>
              <a:rPr lang="es-ES" dirty="0" err="1"/>
              <a:t>Signin</a:t>
            </a:r>
            <a:endParaRPr lang="es-ES" dirty="0"/>
          </a:p>
          <a:p>
            <a:r>
              <a:rPr lang="es-ES" dirty="0"/>
              <a:t>            &lt;/a&gt;</a:t>
            </a:r>
          </a:p>
          <a:p>
            <a:r>
              <a:rPr lang="es-ES" dirty="0"/>
              <a:t>            &lt;a </a:t>
            </a:r>
            <a:r>
              <a:rPr lang="es-ES" dirty="0" err="1"/>
              <a:t>class</a:t>
            </a:r>
            <a:r>
              <a:rPr lang="es-ES" dirty="0"/>
              <a:t>="</a:t>
            </a:r>
            <a:r>
              <a:rPr lang="es-ES" dirty="0" err="1"/>
              <a:t>btn</a:t>
            </a:r>
            <a:r>
              <a:rPr lang="es-ES" dirty="0"/>
              <a:t> </a:t>
            </a:r>
            <a:r>
              <a:rPr lang="es-ES" dirty="0" err="1"/>
              <a:t>btn-dark</a:t>
            </a:r>
            <a:r>
              <a:rPr lang="es-ES" dirty="0"/>
              <a:t>" </a:t>
            </a:r>
            <a:r>
              <a:rPr lang="es-ES" dirty="0" err="1"/>
              <a:t>href</a:t>
            </a:r>
            <a:r>
              <a:rPr lang="es-ES" dirty="0"/>
              <a:t>="/</a:t>
            </a:r>
            <a:r>
              <a:rPr lang="es-ES" dirty="0" err="1"/>
              <a:t>signup</a:t>
            </a:r>
            <a:r>
              <a:rPr lang="es-ES" dirty="0"/>
              <a:t>/"&gt;</a:t>
            </a:r>
          </a:p>
          <a:p>
            <a:r>
              <a:rPr lang="es-ES" dirty="0"/>
              <a:t>                </a:t>
            </a:r>
            <a:r>
              <a:rPr lang="es-ES" dirty="0" err="1"/>
              <a:t>Signup</a:t>
            </a:r>
            <a:endParaRPr lang="es-ES" dirty="0"/>
          </a:p>
          <a:p>
            <a:r>
              <a:rPr lang="es-ES" dirty="0"/>
              <a:t>            &lt;/a&gt;</a:t>
            </a:r>
          </a:p>
          <a:p>
            <a:r>
              <a:rPr lang="es-ES" dirty="0"/>
              <a:t>        &lt;/</a:t>
            </a:r>
            <a:r>
              <a:rPr lang="es-ES" dirty="0" err="1"/>
              <a:t>div</a:t>
            </a:r>
            <a:r>
              <a:rPr lang="es-ES" dirty="0"/>
              <a:t>&gt;</a:t>
            </a:r>
          </a:p>
          <a:p>
            <a:r>
              <a:rPr lang="es-ES" dirty="0"/>
              <a:t>    &lt;/</a:t>
            </a:r>
            <a:r>
              <a:rPr lang="es-ES" dirty="0" err="1"/>
              <a:t>section</a:t>
            </a:r>
            <a:r>
              <a:rPr lang="es-ES" dirty="0"/>
              <a:t>&gt;</a:t>
            </a:r>
          </a:p>
          <a:p>
            <a:r>
              <a:rPr lang="es-ES" dirty="0"/>
              <a:t>&lt;/</a:t>
            </a:r>
            <a:r>
              <a:rPr lang="es-ES" dirty="0" err="1"/>
              <a:t>main</a:t>
            </a:r>
            <a:r>
              <a:rPr lang="es-ES" dirty="0"/>
              <a:t>&gt;</a:t>
            </a:r>
          </a:p>
          <a:p>
            <a:r>
              <a:rPr lang="es-ES" dirty="0"/>
              <a:t>{% </a:t>
            </a:r>
            <a:r>
              <a:rPr lang="es-ES" dirty="0" err="1"/>
              <a:t>endblock</a:t>
            </a:r>
            <a:r>
              <a:rPr lang="es-ES" dirty="0"/>
              <a:t> %}</a:t>
            </a: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CB2ECC-6EF9-4B65-8CE7-04173D03777D}" type="slidenum">
              <a:rPr kumimoji="0" lang="es-E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76</a:t>
            </a:fld>
            <a:endParaRPr kumimoji="0" lang="es-E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0025939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 </a:t>
            </a:r>
            <a:r>
              <a:rPr lang="es-ES" dirty="0" err="1"/>
              <a:t>extends</a:t>
            </a:r>
            <a:r>
              <a:rPr lang="es-ES" dirty="0"/>
              <a:t> 'base.html' %}</a:t>
            </a:r>
          </a:p>
          <a:p>
            <a:r>
              <a:rPr lang="es-ES" dirty="0"/>
              <a:t>{% block </a:t>
            </a:r>
            <a:r>
              <a:rPr lang="es-ES" dirty="0" err="1"/>
              <a:t>content</a:t>
            </a:r>
            <a:r>
              <a:rPr lang="es-ES" dirty="0"/>
              <a:t> %}</a:t>
            </a:r>
          </a:p>
          <a:p>
            <a:r>
              <a:rPr lang="es-ES" dirty="0"/>
              <a:t>    &lt;</a:t>
            </a:r>
            <a:r>
              <a:rPr lang="es-ES" dirty="0" err="1"/>
              <a:t>main</a:t>
            </a:r>
            <a:r>
              <a:rPr lang="es-ES" dirty="0"/>
              <a:t> </a:t>
            </a:r>
            <a:r>
              <a:rPr lang="es-ES" dirty="0" err="1"/>
              <a:t>class</a:t>
            </a:r>
            <a:r>
              <a:rPr lang="es-ES" dirty="0"/>
              <a:t>="container"&gt;</a:t>
            </a:r>
          </a:p>
          <a:p>
            <a:r>
              <a:rPr lang="es-ES" dirty="0"/>
              <a:t>        &lt;</a:t>
            </a:r>
            <a:r>
              <a:rPr lang="es-ES" dirty="0" err="1"/>
              <a:t>div</a:t>
            </a:r>
            <a:r>
              <a:rPr lang="es-ES" dirty="0"/>
              <a:t> </a:t>
            </a:r>
            <a:r>
              <a:rPr lang="es-ES" dirty="0" err="1"/>
              <a:t>class</a:t>
            </a:r>
            <a:r>
              <a:rPr lang="es-ES" dirty="0"/>
              <a:t>="</a:t>
            </a:r>
            <a:r>
              <a:rPr lang="es-ES" dirty="0" err="1"/>
              <a:t>row</a:t>
            </a:r>
            <a:r>
              <a:rPr lang="es-ES" dirty="0"/>
              <a:t>"&gt;</a:t>
            </a:r>
          </a:p>
          <a:p>
            <a:r>
              <a:rPr lang="es-ES" dirty="0"/>
              <a:t>            &lt;</a:t>
            </a:r>
            <a:r>
              <a:rPr lang="es-ES" dirty="0" err="1"/>
              <a:t>div</a:t>
            </a:r>
            <a:r>
              <a:rPr lang="es-ES" dirty="0"/>
              <a:t> </a:t>
            </a:r>
            <a:r>
              <a:rPr lang="es-ES" dirty="0" err="1"/>
              <a:t>class</a:t>
            </a:r>
            <a:r>
              <a:rPr lang="es-ES" dirty="0"/>
              <a:t>="col-md-4 offset-md-4 mt-5"&gt;</a:t>
            </a:r>
          </a:p>
          <a:p>
            <a:r>
              <a:rPr lang="es-ES" dirty="0"/>
              <a:t>                &lt;</a:t>
            </a:r>
            <a:r>
              <a:rPr lang="es-ES" dirty="0" err="1"/>
              <a:t>form</a:t>
            </a:r>
            <a:r>
              <a:rPr lang="es-ES" dirty="0"/>
              <a:t> </a:t>
            </a:r>
            <a:r>
              <a:rPr lang="es-ES" dirty="0" err="1"/>
              <a:t>action</a:t>
            </a:r>
            <a:r>
              <a:rPr lang="es-ES" dirty="0"/>
              <a:t>="/</a:t>
            </a:r>
            <a:r>
              <a:rPr lang="es-ES" dirty="0" err="1"/>
              <a:t>signup</a:t>
            </a:r>
            <a:r>
              <a:rPr lang="es-ES" dirty="0"/>
              <a:t>/" </a:t>
            </a:r>
            <a:r>
              <a:rPr lang="es-ES" dirty="0" err="1"/>
              <a:t>method</a:t>
            </a:r>
            <a:r>
              <a:rPr lang="es-ES" dirty="0"/>
              <a:t>="POST" </a:t>
            </a:r>
            <a:r>
              <a:rPr lang="es-ES" dirty="0" err="1"/>
              <a:t>class</a:t>
            </a:r>
            <a:r>
              <a:rPr lang="es-ES" dirty="0"/>
              <a:t>="</a:t>
            </a:r>
            <a:r>
              <a:rPr lang="es-ES" dirty="0" err="1"/>
              <a:t>card</a:t>
            </a:r>
            <a:r>
              <a:rPr lang="es-ES" dirty="0"/>
              <a:t> </a:t>
            </a:r>
            <a:r>
              <a:rPr lang="es-ES" dirty="0" err="1"/>
              <a:t>card-body</a:t>
            </a:r>
            <a:r>
              <a:rPr lang="es-ES" dirty="0"/>
              <a:t>"&gt;</a:t>
            </a:r>
          </a:p>
          <a:p>
            <a:r>
              <a:rPr lang="es-ES" dirty="0"/>
              <a:t>                    &lt;h1 </a:t>
            </a:r>
            <a:r>
              <a:rPr lang="es-ES" dirty="0" err="1"/>
              <a:t>class</a:t>
            </a:r>
            <a:r>
              <a:rPr lang="es-ES" dirty="0"/>
              <a:t>="</a:t>
            </a:r>
            <a:r>
              <a:rPr lang="es-ES" dirty="0" err="1"/>
              <a:t>text</a:t>
            </a:r>
            <a:r>
              <a:rPr lang="es-ES" dirty="0"/>
              <a:t>-center"&gt;</a:t>
            </a:r>
            <a:r>
              <a:rPr lang="es-ES" dirty="0" err="1"/>
              <a:t>Signup</a:t>
            </a:r>
            <a:r>
              <a:rPr lang="es-ES" dirty="0"/>
              <a:t>&lt;/h1&gt;</a:t>
            </a:r>
          </a:p>
          <a:p>
            <a:r>
              <a:rPr lang="es-ES" dirty="0"/>
              <a:t>                    {{error}}</a:t>
            </a:r>
          </a:p>
          <a:p>
            <a:r>
              <a:rPr lang="es-ES" dirty="0"/>
              <a:t>                    {% </a:t>
            </a:r>
            <a:r>
              <a:rPr lang="es-ES" dirty="0" err="1"/>
              <a:t>csrf_token</a:t>
            </a:r>
            <a:r>
              <a:rPr lang="es-ES" dirty="0"/>
              <a:t> %}</a:t>
            </a:r>
          </a:p>
          <a:p>
            <a:r>
              <a:rPr lang="es-ES" dirty="0"/>
              <a:t>                    &lt;</a:t>
            </a:r>
            <a:r>
              <a:rPr lang="es-ES" dirty="0" err="1"/>
              <a:t>div</a:t>
            </a:r>
            <a:r>
              <a:rPr lang="es-ES" dirty="0"/>
              <a:t> </a:t>
            </a:r>
            <a:r>
              <a:rPr lang="es-ES" dirty="0" err="1"/>
              <a:t>class</a:t>
            </a:r>
            <a:r>
              <a:rPr lang="es-ES" dirty="0"/>
              <a:t>="mb-3"&gt;</a:t>
            </a:r>
          </a:p>
          <a:p>
            <a:r>
              <a:rPr lang="es-ES" dirty="0"/>
              <a:t>                        &lt;</a:t>
            </a:r>
            <a:r>
              <a:rPr lang="es-ES" dirty="0" err="1"/>
              <a:t>label</a:t>
            </a:r>
            <a:r>
              <a:rPr lang="es-ES" dirty="0"/>
              <a:t> </a:t>
            </a:r>
            <a:r>
              <a:rPr lang="es-ES" dirty="0" err="1"/>
              <a:t>for</a:t>
            </a:r>
            <a:r>
              <a:rPr lang="es-ES" dirty="0"/>
              <a:t>="</a:t>
            </a:r>
            <a:r>
              <a:rPr lang="es-ES" dirty="0" err="1"/>
              <a:t>username</a:t>
            </a:r>
            <a:r>
              <a:rPr lang="es-ES" dirty="0"/>
              <a:t>"&gt;</a:t>
            </a:r>
            <a:r>
              <a:rPr lang="es-ES" dirty="0" err="1"/>
              <a:t>Username</a:t>
            </a:r>
            <a:r>
              <a:rPr lang="es-ES" dirty="0"/>
              <a:t>: &lt;/</a:t>
            </a:r>
            <a:r>
              <a:rPr lang="es-ES" dirty="0" err="1"/>
              <a:t>label</a:t>
            </a:r>
            <a:r>
              <a:rPr lang="es-ES" dirty="0"/>
              <a:t>&gt;</a:t>
            </a:r>
          </a:p>
          <a:p>
            <a:r>
              <a:rPr lang="es-ES" dirty="0"/>
              <a:t>                        &lt;input </a:t>
            </a:r>
            <a:r>
              <a:rPr lang="es-ES" dirty="0" err="1"/>
              <a:t>type</a:t>
            </a:r>
            <a:r>
              <a:rPr lang="es-ES" dirty="0"/>
              <a:t>="</a:t>
            </a:r>
            <a:r>
              <a:rPr lang="es-ES" dirty="0" err="1"/>
              <a:t>text</a:t>
            </a:r>
            <a:r>
              <a:rPr lang="es-ES" dirty="0"/>
              <a:t>" </a:t>
            </a:r>
            <a:r>
              <a:rPr lang="es-ES" dirty="0" err="1"/>
              <a:t>name</a:t>
            </a:r>
            <a:r>
              <a:rPr lang="es-ES" dirty="0"/>
              <a:t>="</a:t>
            </a:r>
            <a:r>
              <a:rPr lang="es-ES" dirty="0" err="1"/>
              <a:t>username</a:t>
            </a:r>
            <a:r>
              <a:rPr lang="es-ES" dirty="0"/>
              <a:t>" id="</a:t>
            </a:r>
            <a:r>
              <a:rPr lang="es-ES" dirty="0" err="1"/>
              <a:t>username</a:t>
            </a:r>
            <a:r>
              <a:rPr lang="es-ES" dirty="0"/>
              <a:t>" </a:t>
            </a:r>
            <a:r>
              <a:rPr lang="es-ES" dirty="0" err="1"/>
              <a:t>class</a:t>
            </a:r>
            <a:r>
              <a:rPr lang="es-ES" dirty="0"/>
              <a:t>="</a:t>
            </a:r>
            <a:r>
              <a:rPr lang="es-ES" dirty="0" err="1"/>
              <a:t>form</a:t>
            </a:r>
            <a:r>
              <a:rPr lang="es-ES" dirty="0"/>
              <a:t>-control" </a:t>
            </a:r>
            <a:r>
              <a:rPr lang="es-ES" dirty="0" err="1"/>
              <a:t>placeholder</a:t>
            </a:r>
            <a:r>
              <a:rPr lang="es-ES" dirty="0"/>
              <a:t>="</a:t>
            </a:r>
            <a:r>
              <a:rPr lang="es-ES" dirty="0" err="1"/>
              <a:t>Write</a:t>
            </a:r>
            <a:r>
              <a:rPr lang="es-ES" dirty="0"/>
              <a:t> </a:t>
            </a:r>
            <a:r>
              <a:rPr lang="es-ES" dirty="0" err="1"/>
              <a:t>your</a:t>
            </a:r>
            <a:r>
              <a:rPr lang="es-ES" dirty="0"/>
              <a:t> </a:t>
            </a:r>
            <a:r>
              <a:rPr lang="es-ES" dirty="0" err="1"/>
              <a:t>username</a:t>
            </a:r>
            <a:r>
              <a:rPr lang="es-ES" dirty="0"/>
              <a:t>"&gt;</a:t>
            </a:r>
          </a:p>
          <a:p>
            <a:r>
              <a:rPr lang="es-ES" dirty="0"/>
              <a:t>                    &lt;/</a:t>
            </a:r>
            <a:r>
              <a:rPr lang="es-ES" dirty="0" err="1"/>
              <a:t>div</a:t>
            </a:r>
            <a:r>
              <a:rPr lang="es-ES" dirty="0"/>
              <a:t>&gt;</a:t>
            </a:r>
          </a:p>
          <a:p>
            <a:r>
              <a:rPr lang="es-ES" dirty="0"/>
              <a:t>                    &lt;</a:t>
            </a:r>
            <a:r>
              <a:rPr lang="es-ES" dirty="0" err="1"/>
              <a:t>div</a:t>
            </a:r>
            <a:r>
              <a:rPr lang="es-ES" dirty="0"/>
              <a:t> </a:t>
            </a:r>
            <a:r>
              <a:rPr lang="es-ES" dirty="0" err="1"/>
              <a:t>class</a:t>
            </a:r>
            <a:r>
              <a:rPr lang="es-ES" dirty="0"/>
              <a:t>="mb-3"&gt;</a:t>
            </a:r>
          </a:p>
          <a:p>
            <a:r>
              <a:rPr lang="es-ES" dirty="0"/>
              <a:t>                        &lt;</a:t>
            </a:r>
            <a:r>
              <a:rPr lang="es-ES" dirty="0" err="1"/>
              <a:t>label</a:t>
            </a:r>
            <a:r>
              <a:rPr lang="es-ES" dirty="0"/>
              <a:t> </a:t>
            </a:r>
            <a:r>
              <a:rPr lang="es-ES" dirty="0" err="1"/>
              <a:t>for</a:t>
            </a:r>
            <a:r>
              <a:rPr lang="es-ES" dirty="0"/>
              <a:t>="password1"&gt;</a:t>
            </a:r>
            <a:r>
              <a:rPr lang="es-ES" dirty="0" err="1"/>
              <a:t>Password</a:t>
            </a:r>
            <a:r>
              <a:rPr lang="es-ES" dirty="0"/>
              <a:t>: &lt;/</a:t>
            </a:r>
            <a:r>
              <a:rPr lang="es-ES" dirty="0" err="1"/>
              <a:t>label</a:t>
            </a:r>
            <a:r>
              <a:rPr lang="es-ES" dirty="0"/>
              <a:t>&gt;</a:t>
            </a:r>
          </a:p>
          <a:p>
            <a:r>
              <a:rPr lang="es-ES" dirty="0"/>
              <a:t>                        &lt;input </a:t>
            </a:r>
            <a:r>
              <a:rPr lang="es-ES" dirty="0" err="1"/>
              <a:t>type</a:t>
            </a:r>
            <a:r>
              <a:rPr lang="es-ES" dirty="0"/>
              <a:t>="</a:t>
            </a:r>
            <a:r>
              <a:rPr lang="es-ES" dirty="0" err="1"/>
              <a:t>text</a:t>
            </a:r>
            <a:r>
              <a:rPr lang="es-ES" dirty="0"/>
              <a:t>" </a:t>
            </a:r>
            <a:r>
              <a:rPr lang="es-ES" dirty="0" err="1"/>
              <a:t>name</a:t>
            </a:r>
            <a:r>
              <a:rPr lang="es-ES" dirty="0"/>
              <a:t>="password1" id="password1" </a:t>
            </a:r>
            <a:r>
              <a:rPr lang="es-ES" dirty="0" err="1"/>
              <a:t>class</a:t>
            </a:r>
            <a:r>
              <a:rPr lang="es-ES" dirty="0"/>
              <a:t>="</a:t>
            </a:r>
            <a:r>
              <a:rPr lang="es-ES" dirty="0" err="1"/>
              <a:t>form</a:t>
            </a:r>
            <a:r>
              <a:rPr lang="es-ES" dirty="0"/>
              <a:t>-control" </a:t>
            </a:r>
            <a:r>
              <a:rPr lang="es-ES" dirty="0" err="1"/>
              <a:t>placeholder</a:t>
            </a:r>
            <a:r>
              <a:rPr lang="es-ES" dirty="0"/>
              <a:t>="</a:t>
            </a:r>
            <a:r>
              <a:rPr lang="es-ES" dirty="0" err="1"/>
              <a:t>Write</a:t>
            </a:r>
            <a:r>
              <a:rPr lang="es-ES" dirty="0"/>
              <a:t> </a:t>
            </a:r>
            <a:r>
              <a:rPr lang="es-ES" dirty="0" err="1"/>
              <a:t>your</a:t>
            </a:r>
            <a:r>
              <a:rPr lang="es-ES" dirty="0"/>
              <a:t> </a:t>
            </a:r>
            <a:r>
              <a:rPr lang="es-ES" dirty="0" err="1"/>
              <a:t>password</a:t>
            </a:r>
            <a:r>
              <a:rPr lang="es-ES" dirty="0"/>
              <a:t>"&gt;</a:t>
            </a:r>
          </a:p>
          <a:p>
            <a:r>
              <a:rPr lang="es-ES" dirty="0"/>
              <a:t>                    &lt;/</a:t>
            </a:r>
            <a:r>
              <a:rPr lang="es-ES" dirty="0" err="1"/>
              <a:t>div</a:t>
            </a:r>
            <a:r>
              <a:rPr lang="es-ES" dirty="0"/>
              <a:t>&gt;</a:t>
            </a:r>
          </a:p>
          <a:p>
            <a:r>
              <a:rPr lang="es-ES" dirty="0"/>
              <a:t>                    &lt;</a:t>
            </a:r>
            <a:r>
              <a:rPr lang="es-ES" dirty="0" err="1"/>
              <a:t>div</a:t>
            </a:r>
            <a:r>
              <a:rPr lang="es-ES" dirty="0"/>
              <a:t> </a:t>
            </a:r>
            <a:r>
              <a:rPr lang="es-ES" dirty="0" err="1"/>
              <a:t>class</a:t>
            </a:r>
            <a:r>
              <a:rPr lang="es-ES" dirty="0"/>
              <a:t>="mb-3"&gt;</a:t>
            </a:r>
          </a:p>
          <a:p>
            <a:r>
              <a:rPr lang="es-ES" dirty="0"/>
              <a:t>                        &lt;</a:t>
            </a:r>
            <a:r>
              <a:rPr lang="es-ES" dirty="0" err="1"/>
              <a:t>label</a:t>
            </a:r>
            <a:r>
              <a:rPr lang="es-ES" dirty="0"/>
              <a:t> </a:t>
            </a:r>
            <a:r>
              <a:rPr lang="es-ES" dirty="0" err="1"/>
              <a:t>for</a:t>
            </a:r>
            <a:r>
              <a:rPr lang="es-ES" dirty="0"/>
              <a:t>="password2"&gt;</a:t>
            </a:r>
            <a:r>
              <a:rPr lang="es-ES" dirty="0" err="1"/>
              <a:t>Confirm</a:t>
            </a:r>
            <a:r>
              <a:rPr lang="es-ES" dirty="0"/>
              <a:t> </a:t>
            </a:r>
            <a:r>
              <a:rPr lang="es-ES" dirty="0" err="1"/>
              <a:t>your</a:t>
            </a:r>
            <a:r>
              <a:rPr lang="es-ES" dirty="0"/>
              <a:t> </a:t>
            </a:r>
            <a:r>
              <a:rPr lang="es-ES" dirty="0" err="1"/>
              <a:t>password</a:t>
            </a:r>
            <a:r>
              <a:rPr lang="es-ES" dirty="0"/>
              <a:t>: &lt;/</a:t>
            </a:r>
            <a:r>
              <a:rPr lang="es-ES" dirty="0" err="1"/>
              <a:t>label</a:t>
            </a:r>
            <a:r>
              <a:rPr lang="es-ES" dirty="0"/>
              <a:t>&gt;</a:t>
            </a:r>
          </a:p>
          <a:p>
            <a:r>
              <a:rPr lang="es-ES" dirty="0"/>
              <a:t>                        &lt;input </a:t>
            </a:r>
            <a:r>
              <a:rPr lang="es-ES" dirty="0" err="1"/>
              <a:t>type</a:t>
            </a:r>
            <a:r>
              <a:rPr lang="es-ES" dirty="0"/>
              <a:t>="</a:t>
            </a:r>
            <a:r>
              <a:rPr lang="es-ES" dirty="0" err="1"/>
              <a:t>text</a:t>
            </a:r>
            <a:r>
              <a:rPr lang="es-ES" dirty="0"/>
              <a:t>" </a:t>
            </a:r>
            <a:r>
              <a:rPr lang="es-ES" dirty="0" err="1"/>
              <a:t>name</a:t>
            </a:r>
            <a:r>
              <a:rPr lang="es-ES" dirty="0"/>
              <a:t>="password2" id="password2" </a:t>
            </a:r>
            <a:r>
              <a:rPr lang="es-ES" dirty="0" err="1"/>
              <a:t>class</a:t>
            </a:r>
            <a:r>
              <a:rPr lang="es-ES" dirty="0"/>
              <a:t>="</a:t>
            </a:r>
            <a:r>
              <a:rPr lang="es-ES" dirty="0" err="1"/>
              <a:t>form</a:t>
            </a:r>
            <a:r>
              <a:rPr lang="es-ES" dirty="0"/>
              <a:t>-control" </a:t>
            </a:r>
            <a:r>
              <a:rPr lang="es-ES" dirty="0" err="1"/>
              <a:t>placeholder</a:t>
            </a:r>
            <a:r>
              <a:rPr lang="es-ES" dirty="0"/>
              <a:t>="</a:t>
            </a:r>
            <a:r>
              <a:rPr lang="es-ES" dirty="0" err="1"/>
              <a:t>Confirm</a:t>
            </a:r>
            <a:r>
              <a:rPr lang="es-ES" dirty="0"/>
              <a:t> </a:t>
            </a:r>
            <a:r>
              <a:rPr lang="es-ES" dirty="0" err="1"/>
              <a:t>your</a:t>
            </a:r>
            <a:r>
              <a:rPr lang="es-ES" dirty="0"/>
              <a:t> </a:t>
            </a:r>
            <a:r>
              <a:rPr lang="es-ES" dirty="0" err="1"/>
              <a:t>password</a:t>
            </a:r>
            <a:r>
              <a:rPr lang="es-ES" dirty="0"/>
              <a:t>"&gt;</a:t>
            </a:r>
          </a:p>
          <a:p>
            <a:r>
              <a:rPr lang="es-ES" dirty="0"/>
              <a:t>                    &lt;/</a:t>
            </a:r>
            <a:r>
              <a:rPr lang="es-ES" dirty="0" err="1"/>
              <a:t>div</a:t>
            </a:r>
            <a:r>
              <a:rPr lang="es-ES" dirty="0"/>
              <a:t>&gt;</a:t>
            </a:r>
          </a:p>
          <a:p>
            <a:r>
              <a:rPr lang="es-ES" dirty="0"/>
              <a:t>                    &lt;</a:t>
            </a:r>
            <a:r>
              <a:rPr lang="es-ES" dirty="0" err="1"/>
              <a:t>button</a:t>
            </a:r>
            <a:r>
              <a:rPr lang="es-ES" dirty="0"/>
              <a:t>&gt;</a:t>
            </a:r>
          </a:p>
          <a:p>
            <a:r>
              <a:rPr lang="es-ES" dirty="0"/>
              <a:t>                        </a:t>
            </a:r>
            <a:r>
              <a:rPr lang="es-ES" dirty="0" err="1"/>
              <a:t>Signup</a:t>
            </a:r>
            <a:endParaRPr lang="es-ES" dirty="0"/>
          </a:p>
          <a:p>
            <a:r>
              <a:rPr lang="es-ES" dirty="0"/>
              <a:t>                    &lt;/</a:t>
            </a:r>
            <a:r>
              <a:rPr lang="es-ES" dirty="0" err="1"/>
              <a:t>button</a:t>
            </a:r>
            <a:r>
              <a:rPr lang="es-ES" dirty="0"/>
              <a:t>&gt;</a:t>
            </a:r>
          </a:p>
          <a:p>
            <a:r>
              <a:rPr lang="es-ES" dirty="0"/>
              <a:t>                &lt;/</a:t>
            </a:r>
            <a:r>
              <a:rPr lang="es-ES" dirty="0" err="1"/>
              <a:t>form</a:t>
            </a:r>
            <a:r>
              <a:rPr lang="es-ES" dirty="0"/>
              <a:t>&gt;</a:t>
            </a:r>
          </a:p>
          <a:p>
            <a:r>
              <a:rPr lang="es-ES" dirty="0"/>
              <a:t>            &lt;/</a:t>
            </a:r>
            <a:r>
              <a:rPr lang="es-ES" dirty="0" err="1"/>
              <a:t>div</a:t>
            </a:r>
            <a:r>
              <a:rPr lang="es-ES" dirty="0"/>
              <a:t>&gt;</a:t>
            </a:r>
          </a:p>
          <a:p>
            <a:r>
              <a:rPr lang="es-ES" dirty="0"/>
              <a:t>        &lt;/</a:t>
            </a:r>
            <a:r>
              <a:rPr lang="es-ES" dirty="0" err="1"/>
              <a:t>div</a:t>
            </a:r>
            <a:r>
              <a:rPr lang="es-ES" dirty="0"/>
              <a:t>&gt;</a:t>
            </a:r>
          </a:p>
          <a:p>
            <a:r>
              <a:rPr lang="es-ES" dirty="0"/>
              <a:t>    &lt;/</a:t>
            </a:r>
            <a:r>
              <a:rPr lang="es-ES" dirty="0" err="1"/>
              <a:t>main</a:t>
            </a:r>
            <a:r>
              <a:rPr lang="es-ES" dirty="0"/>
              <a:t>&gt;</a:t>
            </a:r>
          </a:p>
          <a:p>
            <a:endParaRPr lang="es-ES" dirty="0"/>
          </a:p>
          <a:p>
            <a:r>
              <a:rPr lang="es-ES" dirty="0"/>
              <a:t>{% </a:t>
            </a:r>
            <a:r>
              <a:rPr lang="es-ES" dirty="0" err="1"/>
              <a:t>endblock</a:t>
            </a:r>
            <a:r>
              <a:rPr lang="es-ES" dirty="0"/>
              <a:t> %}</a:t>
            </a: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CB2ECC-6EF9-4B65-8CE7-04173D03777D}" type="slidenum">
              <a:rPr kumimoji="0" lang="es-E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77</a:t>
            </a:fld>
            <a:endParaRPr kumimoji="0" lang="es-E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9146136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 </a:t>
            </a:r>
            <a:r>
              <a:rPr lang="es-ES" dirty="0" err="1"/>
              <a:t>extends</a:t>
            </a:r>
            <a:r>
              <a:rPr lang="es-ES" dirty="0"/>
              <a:t> 'base.html' %}</a:t>
            </a:r>
          </a:p>
          <a:p>
            <a:r>
              <a:rPr lang="es-ES" dirty="0"/>
              <a:t>{% block </a:t>
            </a:r>
            <a:r>
              <a:rPr lang="es-ES" dirty="0" err="1"/>
              <a:t>content</a:t>
            </a:r>
            <a:r>
              <a:rPr lang="es-ES" dirty="0"/>
              <a:t> %}</a:t>
            </a:r>
          </a:p>
          <a:p>
            <a:r>
              <a:rPr lang="es-ES" dirty="0"/>
              <a:t>    &lt;</a:t>
            </a:r>
            <a:r>
              <a:rPr lang="es-ES" dirty="0" err="1"/>
              <a:t>main</a:t>
            </a:r>
            <a:r>
              <a:rPr lang="es-ES" dirty="0"/>
              <a:t> </a:t>
            </a:r>
            <a:r>
              <a:rPr lang="es-ES" dirty="0" err="1"/>
              <a:t>class</a:t>
            </a:r>
            <a:r>
              <a:rPr lang="es-ES" dirty="0"/>
              <a:t>="container"&gt;</a:t>
            </a:r>
          </a:p>
          <a:p>
            <a:r>
              <a:rPr lang="es-ES" dirty="0"/>
              <a:t>        &lt;</a:t>
            </a:r>
            <a:r>
              <a:rPr lang="es-ES" dirty="0" err="1"/>
              <a:t>div</a:t>
            </a:r>
            <a:r>
              <a:rPr lang="es-ES" dirty="0"/>
              <a:t> </a:t>
            </a:r>
            <a:r>
              <a:rPr lang="es-ES" dirty="0" err="1"/>
              <a:t>class</a:t>
            </a:r>
            <a:r>
              <a:rPr lang="es-ES" dirty="0"/>
              <a:t>="</a:t>
            </a:r>
            <a:r>
              <a:rPr lang="es-ES" dirty="0" err="1"/>
              <a:t>row</a:t>
            </a:r>
            <a:r>
              <a:rPr lang="es-ES" dirty="0"/>
              <a:t>"&gt;</a:t>
            </a:r>
          </a:p>
          <a:p>
            <a:r>
              <a:rPr lang="es-ES" dirty="0"/>
              <a:t>            &lt;</a:t>
            </a:r>
            <a:r>
              <a:rPr lang="es-ES" dirty="0" err="1"/>
              <a:t>div</a:t>
            </a:r>
            <a:r>
              <a:rPr lang="es-ES" dirty="0"/>
              <a:t> </a:t>
            </a:r>
            <a:r>
              <a:rPr lang="es-ES" dirty="0" err="1"/>
              <a:t>class</a:t>
            </a:r>
            <a:r>
              <a:rPr lang="es-ES" dirty="0"/>
              <a:t>="col-md-4 offset-md-4 mt-5"&gt;</a:t>
            </a:r>
          </a:p>
          <a:p>
            <a:r>
              <a:rPr lang="es-ES" dirty="0"/>
              <a:t>                &lt;</a:t>
            </a:r>
            <a:r>
              <a:rPr lang="es-ES" dirty="0" err="1"/>
              <a:t>form</a:t>
            </a:r>
            <a:r>
              <a:rPr lang="es-ES" dirty="0"/>
              <a:t> </a:t>
            </a:r>
            <a:r>
              <a:rPr lang="es-ES" dirty="0" err="1"/>
              <a:t>action</a:t>
            </a:r>
            <a:r>
              <a:rPr lang="es-ES" dirty="0"/>
              <a:t>="/</a:t>
            </a:r>
            <a:r>
              <a:rPr lang="es-ES" dirty="0" err="1"/>
              <a:t>signin</a:t>
            </a:r>
            <a:r>
              <a:rPr lang="es-ES" dirty="0"/>
              <a:t>/" </a:t>
            </a:r>
            <a:r>
              <a:rPr lang="es-ES" dirty="0" err="1"/>
              <a:t>method</a:t>
            </a:r>
            <a:r>
              <a:rPr lang="es-ES" dirty="0"/>
              <a:t>="POST" </a:t>
            </a:r>
            <a:r>
              <a:rPr lang="es-ES" dirty="0" err="1"/>
              <a:t>class</a:t>
            </a:r>
            <a:r>
              <a:rPr lang="es-ES" dirty="0"/>
              <a:t>="</a:t>
            </a:r>
            <a:r>
              <a:rPr lang="es-ES" dirty="0" err="1"/>
              <a:t>card</a:t>
            </a:r>
            <a:r>
              <a:rPr lang="es-ES" dirty="0"/>
              <a:t> </a:t>
            </a:r>
            <a:r>
              <a:rPr lang="es-ES" dirty="0" err="1"/>
              <a:t>card-body</a:t>
            </a:r>
            <a:r>
              <a:rPr lang="es-ES" dirty="0"/>
              <a:t>"&gt;</a:t>
            </a:r>
          </a:p>
          <a:p>
            <a:r>
              <a:rPr lang="es-ES" dirty="0"/>
              <a:t>                    &lt;h1 </a:t>
            </a:r>
            <a:r>
              <a:rPr lang="es-ES" dirty="0" err="1"/>
              <a:t>class</a:t>
            </a:r>
            <a:r>
              <a:rPr lang="es-ES" dirty="0"/>
              <a:t>="</a:t>
            </a:r>
            <a:r>
              <a:rPr lang="es-ES" dirty="0" err="1"/>
              <a:t>text</a:t>
            </a:r>
            <a:r>
              <a:rPr lang="es-ES" dirty="0"/>
              <a:t>-center"&gt;</a:t>
            </a:r>
            <a:r>
              <a:rPr lang="es-ES" dirty="0" err="1"/>
              <a:t>Signin</a:t>
            </a:r>
            <a:r>
              <a:rPr lang="es-ES" dirty="0"/>
              <a:t>&lt;/h1&gt;</a:t>
            </a:r>
          </a:p>
          <a:p>
            <a:r>
              <a:rPr lang="es-ES" dirty="0"/>
              <a:t>                    {{error}}</a:t>
            </a:r>
          </a:p>
          <a:p>
            <a:r>
              <a:rPr lang="es-ES" dirty="0"/>
              <a:t>                    {% </a:t>
            </a:r>
            <a:r>
              <a:rPr lang="es-ES" dirty="0" err="1"/>
              <a:t>csrf_token</a:t>
            </a:r>
            <a:r>
              <a:rPr lang="es-ES" dirty="0"/>
              <a:t> %}</a:t>
            </a:r>
          </a:p>
          <a:p>
            <a:r>
              <a:rPr lang="es-ES" dirty="0"/>
              <a:t>                    &lt;</a:t>
            </a:r>
            <a:r>
              <a:rPr lang="es-ES" dirty="0" err="1"/>
              <a:t>div</a:t>
            </a:r>
            <a:r>
              <a:rPr lang="es-ES" dirty="0"/>
              <a:t> </a:t>
            </a:r>
            <a:r>
              <a:rPr lang="es-ES" dirty="0" err="1"/>
              <a:t>class</a:t>
            </a:r>
            <a:r>
              <a:rPr lang="es-ES" dirty="0"/>
              <a:t>="mb-3"&gt;</a:t>
            </a:r>
          </a:p>
          <a:p>
            <a:r>
              <a:rPr lang="es-ES" dirty="0"/>
              <a:t>                        &lt;</a:t>
            </a:r>
            <a:r>
              <a:rPr lang="es-ES" dirty="0" err="1"/>
              <a:t>label</a:t>
            </a:r>
            <a:r>
              <a:rPr lang="es-ES" dirty="0"/>
              <a:t> </a:t>
            </a:r>
            <a:r>
              <a:rPr lang="es-ES" dirty="0" err="1"/>
              <a:t>for</a:t>
            </a:r>
            <a:r>
              <a:rPr lang="es-ES" dirty="0"/>
              <a:t>="</a:t>
            </a:r>
            <a:r>
              <a:rPr lang="es-ES" dirty="0" err="1"/>
              <a:t>username</a:t>
            </a:r>
            <a:r>
              <a:rPr lang="es-ES" dirty="0"/>
              <a:t>"&gt;</a:t>
            </a:r>
            <a:r>
              <a:rPr lang="es-ES" dirty="0" err="1"/>
              <a:t>Username</a:t>
            </a:r>
            <a:r>
              <a:rPr lang="es-ES" dirty="0"/>
              <a:t>: &lt;/</a:t>
            </a:r>
            <a:r>
              <a:rPr lang="es-ES" dirty="0" err="1"/>
              <a:t>label</a:t>
            </a:r>
            <a:r>
              <a:rPr lang="es-ES" dirty="0"/>
              <a:t>&gt;</a:t>
            </a:r>
          </a:p>
          <a:p>
            <a:r>
              <a:rPr lang="es-ES" dirty="0"/>
              <a:t>                        &lt;input </a:t>
            </a:r>
            <a:r>
              <a:rPr lang="es-ES" dirty="0" err="1"/>
              <a:t>type</a:t>
            </a:r>
            <a:r>
              <a:rPr lang="es-ES" dirty="0"/>
              <a:t>="</a:t>
            </a:r>
            <a:r>
              <a:rPr lang="es-ES" dirty="0" err="1"/>
              <a:t>text</a:t>
            </a:r>
            <a:r>
              <a:rPr lang="es-ES" dirty="0"/>
              <a:t>" </a:t>
            </a:r>
            <a:r>
              <a:rPr lang="es-ES" dirty="0" err="1"/>
              <a:t>name</a:t>
            </a:r>
            <a:r>
              <a:rPr lang="es-ES" dirty="0"/>
              <a:t>="</a:t>
            </a:r>
            <a:r>
              <a:rPr lang="es-ES" dirty="0" err="1"/>
              <a:t>username</a:t>
            </a:r>
            <a:r>
              <a:rPr lang="es-ES" dirty="0"/>
              <a:t>" id="</a:t>
            </a:r>
            <a:r>
              <a:rPr lang="es-ES" dirty="0" err="1"/>
              <a:t>username</a:t>
            </a:r>
            <a:r>
              <a:rPr lang="es-ES" dirty="0"/>
              <a:t>" </a:t>
            </a:r>
            <a:r>
              <a:rPr lang="es-ES" dirty="0" err="1"/>
              <a:t>class</a:t>
            </a:r>
            <a:r>
              <a:rPr lang="es-ES" dirty="0"/>
              <a:t>="</a:t>
            </a:r>
            <a:r>
              <a:rPr lang="es-ES" dirty="0" err="1"/>
              <a:t>form</a:t>
            </a:r>
            <a:r>
              <a:rPr lang="es-ES" dirty="0"/>
              <a:t>-control" </a:t>
            </a:r>
            <a:r>
              <a:rPr lang="es-ES" dirty="0" err="1"/>
              <a:t>placeholder</a:t>
            </a:r>
            <a:r>
              <a:rPr lang="es-ES" dirty="0"/>
              <a:t>="</a:t>
            </a:r>
            <a:r>
              <a:rPr lang="es-ES" dirty="0" err="1"/>
              <a:t>Write</a:t>
            </a:r>
            <a:r>
              <a:rPr lang="es-ES" dirty="0"/>
              <a:t> </a:t>
            </a:r>
            <a:r>
              <a:rPr lang="es-ES" dirty="0" err="1"/>
              <a:t>your</a:t>
            </a:r>
            <a:r>
              <a:rPr lang="es-ES" dirty="0"/>
              <a:t> </a:t>
            </a:r>
            <a:r>
              <a:rPr lang="es-ES" dirty="0" err="1"/>
              <a:t>username</a:t>
            </a:r>
            <a:r>
              <a:rPr lang="es-ES" dirty="0"/>
              <a:t>"&gt;</a:t>
            </a:r>
          </a:p>
          <a:p>
            <a:r>
              <a:rPr lang="es-ES" dirty="0"/>
              <a:t>                    &lt;/</a:t>
            </a:r>
            <a:r>
              <a:rPr lang="es-ES" dirty="0" err="1"/>
              <a:t>div</a:t>
            </a:r>
            <a:r>
              <a:rPr lang="es-ES" dirty="0"/>
              <a:t>&gt;</a:t>
            </a:r>
          </a:p>
          <a:p>
            <a:r>
              <a:rPr lang="es-ES" dirty="0"/>
              <a:t>                    &lt;</a:t>
            </a:r>
            <a:r>
              <a:rPr lang="es-ES" dirty="0" err="1"/>
              <a:t>div</a:t>
            </a:r>
            <a:r>
              <a:rPr lang="es-ES" dirty="0"/>
              <a:t> </a:t>
            </a:r>
            <a:r>
              <a:rPr lang="es-ES" dirty="0" err="1"/>
              <a:t>class</a:t>
            </a:r>
            <a:r>
              <a:rPr lang="es-ES" dirty="0"/>
              <a:t>="mb-3"&gt;</a:t>
            </a:r>
          </a:p>
          <a:p>
            <a:r>
              <a:rPr lang="es-ES" dirty="0"/>
              <a:t>                        &lt;</a:t>
            </a:r>
            <a:r>
              <a:rPr lang="es-ES" dirty="0" err="1"/>
              <a:t>label</a:t>
            </a:r>
            <a:r>
              <a:rPr lang="es-ES" dirty="0"/>
              <a:t> </a:t>
            </a:r>
            <a:r>
              <a:rPr lang="es-ES" dirty="0" err="1"/>
              <a:t>for</a:t>
            </a:r>
            <a:r>
              <a:rPr lang="es-ES" dirty="0"/>
              <a:t>="</a:t>
            </a:r>
            <a:r>
              <a:rPr lang="es-ES" dirty="0" err="1"/>
              <a:t>password</a:t>
            </a:r>
            <a:r>
              <a:rPr lang="es-ES" dirty="0"/>
              <a:t>"&gt;</a:t>
            </a:r>
            <a:r>
              <a:rPr lang="es-ES" dirty="0" err="1"/>
              <a:t>Password</a:t>
            </a:r>
            <a:r>
              <a:rPr lang="es-ES" dirty="0"/>
              <a:t>: &lt;/</a:t>
            </a:r>
            <a:r>
              <a:rPr lang="es-ES" dirty="0" err="1"/>
              <a:t>label</a:t>
            </a:r>
            <a:r>
              <a:rPr lang="es-ES" dirty="0"/>
              <a:t>&gt;</a:t>
            </a:r>
          </a:p>
          <a:p>
            <a:r>
              <a:rPr lang="es-ES" dirty="0"/>
              <a:t>                        &lt;input </a:t>
            </a:r>
            <a:r>
              <a:rPr lang="es-ES" dirty="0" err="1"/>
              <a:t>type</a:t>
            </a:r>
            <a:r>
              <a:rPr lang="es-ES" dirty="0"/>
              <a:t>="</a:t>
            </a:r>
            <a:r>
              <a:rPr lang="es-ES" dirty="0" err="1"/>
              <a:t>text</a:t>
            </a:r>
            <a:r>
              <a:rPr lang="es-ES" dirty="0"/>
              <a:t>" </a:t>
            </a:r>
            <a:r>
              <a:rPr lang="es-ES" dirty="0" err="1"/>
              <a:t>name</a:t>
            </a:r>
            <a:r>
              <a:rPr lang="es-ES" dirty="0"/>
              <a:t>="</a:t>
            </a:r>
            <a:r>
              <a:rPr lang="es-ES" dirty="0" err="1"/>
              <a:t>password</a:t>
            </a:r>
            <a:r>
              <a:rPr lang="es-ES" dirty="0"/>
              <a:t>" id="</a:t>
            </a:r>
            <a:r>
              <a:rPr lang="es-ES" dirty="0" err="1"/>
              <a:t>password</a:t>
            </a:r>
            <a:r>
              <a:rPr lang="es-ES" dirty="0"/>
              <a:t>" </a:t>
            </a:r>
            <a:r>
              <a:rPr lang="es-ES" dirty="0" err="1"/>
              <a:t>class</a:t>
            </a:r>
            <a:r>
              <a:rPr lang="es-ES" dirty="0"/>
              <a:t>="</a:t>
            </a:r>
            <a:r>
              <a:rPr lang="es-ES" dirty="0" err="1"/>
              <a:t>form</a:t>
            </a:r>
            <a:r>
              <a:rPr lang="es-ES" dirty="0"/>
              <a:t>-control" </a:t>
            </a:r>
            <a:r>
              <a:rPr lang="es-ES" dirty="0" err="1"/>
              <a:t>placeholder</a:t>
            </a:r>
            <a:r>
              <a:rPr lang="es-ES" dirty="0"/>
              <a:t>="</a:t>
            </a:r>
            <a:r>
              <a:rPr lang="es-ES" dirty="0" err="1"/>
              <a:t>Write</a:t>
            </a:r>
            <a:r>
              <a:rPr lang="es-ES" dirty="0"/>
              <a:t> </a:t>
            </a:r>
            <a:r>
              <a:rPr lang="es-ES" dirty="0" err="1"/>
              <a:t>your</a:t>
            </a:r>
            <a:r>
              <a:rPr lang="es-ES" dirty="0"/>
              <a:t> </a:t>
            </a:r>
            <a:r>
              <a:rPr lang="es-ES" dirty="0" err="1"/>
              <a:t>password</a:t>
            </a:r>
            <a:r>
              <a:rPr lang="es-ES" dirty="0"/>
              <a:t>"&gt;</a:t>
            </a:r>
          </a:p>
          <a:p>
            <a:r>
              <a:rPr lang="es-ES" dirty="0"/>
              <a:t>                    &lt;/</a:t>
            </a:r>
            <a:r>
              <a:rPr lang="es-ES" dirty="0" err="1"/>
              <a:t>div</a:t>
            </a:r>
            <a:r>
              <a:rPr lang="es-ES" dirty="0"/>
              <a:t>&gt;</a:t>
            </a:r>
          </a:p>
          <a:p>
            <a:r>
              <a:rPr lang="es-ES" dirty="0"/>
              <a:t>                    &lt;</a:t>
            </a:r>
            <a:r>
              <a:rPr lang="es-ES" dirty="0" err="1"/>
              <a:t>button</a:t>
            </a:r>
            <a:r>
              <a:rPr lang="es-ES" dirty="0"/>
              <a:t>&gt;</a:t>
            </a:r>
          </a:p>
          <a:p>
            <a:r>
              <a:rPr lang="es-ES" dirty="0"/>
              <a:t>                        </a:t>
            </a:r>
            <a:r>
              <a:rPr lang="es-ES" dirty="0" err="1"/>
              <a:t>Signin</a:t>
            </a:r>
            <a:endParaRPr lang="es-ES" dirty="0"/>
          </a:p>
          <a:p>
            <a:r>
              <a:rPr lang="es-ES" dirty="0"/>
              <a:t>                    &lt;/</a:t>
            </a:r>
            <a:r>
              <a:rPr lang="es-ES" dirty="0" err="1"/>
              <a:t>button</a:t>
            </a:r>
            <a:r>
              <a:rPr lang="es-ES" dirty="0"/>
              <a:t>&gt;</a:t>
            </a:r>
          </a:p>
          <a:p>
            <a:r>
              <a:rPr lang="es-ES" dirty="0"/>
              <a:t>                &lt;/</a:t>
            </a:r>
            <a:r>
              <a:rPr lang="es-ES" dirty="0" err="1"/>
              <a:t>form</a:t>
            </a:r>
            <a:r>
              <a:rPr lang="es-ES" dirty="0"/>
              <a:t>&gt;</a:t>
            </a:r>
          </a:p>
          <a:p>
            <a:r>
              <a:rPr lang="es-ES" dirty="0"/>
              <a:t>            &lt;/</a:t>
            </a:r>
            <a:r>
              <a:rPr lang="es-ES" dirty="0" err="1"/>
              <a:t>div</a:t>
            </a:r>
            <a:r>
              <a:rPr lang="es-ES" dirty="0"/>
              <a:t>&gt;</a:t>
            </a:r>
          </a:p>
          <a:p>
            <a:r>
              <a:rPr lang="es-ES" dirty="0"/>
              <a:t>        &lt;/</a:t>
            </a:r>
            <a:r>
              <a:rPr lang="es-ES" dirty="0" err="1"/>
              <a:t>div</a:t>
            </a:r>
            <a:r>
              <a:rPr lang="es-ES" dirty="0"/>
              <a:t>&gt;</a:t>
            </a:r>
          </a:p>
          <a:p>
            <a:r>
              <a:rPr lang="es-ES" dirty="0"/>
              <a:t>    &lt;/</a:t>
            </a:r>
            <a:r>
              <a:rPr lang="es-ES" dirty="0" err="1"/>
              <a:t>main</a:t>
            </a:r>
            <a:r>
              <a:rPr lang="es-ES" dirty="0"/>
              <a:t>&gt;</a:t>
            </a:r>
          </a:p>
          <a:p>
            <a:endParaRPr lang="es-ES" dirty="0"/>
          </a:p>
          <a:p>
            <a:r>
              <a:rPr lang="es-ES" dirty="0"/>
              <a:t>{% </a:t>
            </a:r>
            <a:r>
              <a:rPr lang="es-ES" dirty="0" err="1"/>
              <a:t>endblock</a:t>
            </a:r>
            <a:r>
              <a:rPr lang="es-ES" dirty="0"/>
              <a:t> %}</a:t>
            </a: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CB2ECC-6EF9-4B65-8CE7-04173D03777D}" type="slidenum">
              <a:rPr kumimoji="0" lang="es-E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78</a:t>
            </a:fld>
            <a:endParaRPr kumimoji="0" lang="es-E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45409"/>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 </a:t>
            </a:r>
            <a:r>
              <a:rPr lang="es-ES" dirty="0" err="1"/>
              <a:t>extends</a:t>
            </a:r>
            <a:r>
              <a:rPr lang="es-ES" dirty="0"/>
              <a:t> 'base.html' %}</a:t>
            </a:r>
          </a:p>
          <a:p>
            <a:r>
              <a:rPr lang="es-ES" dirty="0"/>
              <a:t>{% block </a:t>
            </a:r>
            <a:r>
              <a:rPr lang="es-ES" dirty="0" err="1"/>
              <a:t>content</a:t>
            </a:r>
            <a:r>
              <a:rPr lang="es-ES" dirty="0"/>
              <a:t> %}</a:t>
            </a:r>
          </a:p>
          <a:p>
            <a:r>
              <a:rPr lang="es-ES" dirty="0"/>
              <a:t>&lt;</a:t>
            </a:r>
            <a:r>
              <a:rPr lang="es-ES" dirty="0" err="1"/>
              <a:t>main</a:t>
            </a:r>
            <a:r>
              <a:rPr lang="es-ES" dirty="0"/>
              <a:t> </a:t>
            </a:r>
            <a:r>
              <a:rPr lang="es-ES" dirty="0" err="1"/>
              <a:t>class</a:t>
            </a:r>
            <a:r>
              <a:rPr lang="es-ES" dirty="0"/>
              <a:t>="container"&gt;</a:t>
            </a:r>
          </a:p>
          <a:p>
            <a:r>
              <a:rPr lang="es-ES" dirty="0"/>
              <a:t>    &lt;</a:t>
            </a:r>
            <a:r>
              <a:rPr lang="es-ES" dirty="0" err="1"/>
              <a:t>div</a:t>
            </a:r>
            <a:r>
              <a:rPr lang="es-ES" dirty="0"/>
              <a:t> </a:t>
            </a:r>
            <a:r>
              <a:rPr lang="es-ES" dirty="0" err="1"/>
              <a:t>class</a:t>
            </a:r>
            <a:r>
              <a:rPr lang="es-ES" dirty="0"/>
              <a:t>="</a:t>
            </a:r>
            <a:r>
              <a:rPr lang="es-ES" dirty="0" err="1"/>
              <a:t>row</a:t>
            </a:r>
            <a:r>
              <a:rPr lang="es-ES" dirty="0"/>
              <a:t>"&gt;</a:t>
            </a:r>
          </a:p>
          <a:p>
            <a:r>
              <a:rPr lang="es-ES" dirty="0"/>
              <a:t>        &lt;</a:t>
            </a:r>
            <a:r>
              <a:rPr lang="es-ES" dirty="0" err="1"/>
              <a:t>div</a:t>
            </a:r>
            <a:r>
              <a:rPr lang="es-ES" dirty="0"/>
              <a:t> </a:t>
            </a:r>
            <a:r>
              <a:rPr lang="es-ES" dirty="0" err="1"/>
              <a:t>class</a:t>
            </a:r>
            <a:r>
              <a:rPr lang="es-ES" dirty="0"/>
              <a:t>="col-md-6 offset-md-3"&gt;</a:t>
            </a:r>
          </a:p>
          <a:p>
            <a:r>
              <a:rPr lang="es-ES" dirty="0"/>
              <a:t>            &lt;h1 </a:t>
            </a:r>
            <a:r>
              <a:rPr lang="es-ES" dirty="0" err="1"/>
              <a:t>class</a:t>
            </a:r>
            <a:r>
              <a:rPr lang="es-ES" dirty="0"/>
              <a:t>="</a:t>
            </a:r>
            <a:r>
              <a:rPr lang="es-ES" dirty="0" err="1"/>
              <a:t>text</a:t>
            </a:r>
            <a:r>
              <a:rPr lang="es-ES" dirty="0"/>
              <a:t>-center display-3 py-5"&gt;{{</a:t>
            </a:r>
            <a:r>
              <a:rPr lang="es-ES" dirty="0" err="1"/>
              <a:t>tipopagina</a:t>
            </a:r>
            <a:r>
              <a:rPr lang="es-ES" dirty="0"/>
              <a:t>}}&lt;/h1&gt;</a:t>
            </a:r>
          </a:p>
          <a:p>
            <a:r>
              <a:rPr lang="es-ES" dirty="0"/>
              <a:t>            &lt;</a:t>
            </a:r>
            <a:r>
              <a:rPr lang="es-ES" dirty="0" err="1"/>
              <a:t>ul</a:t>
            </a:r>
            <a:r>
              <a:rPr lang="es-ES" dirty="0"/>
              <a:t> </a:t>
            </a:r>
            <a:r>
              <a:rPr lang="es-ES" dirty="0" err="1"/>
              <a:t>class</a:t>
            </a:r>
            <a:r>
              <a:rPr lang="es-ES" dirty="0"/>
              <a:t>="</a:t>
            </a:r>
            <a:r>
              <a:rPr lang="es-ES" dirty="0" err="1"/>
              <a:t>list-group</a:t>
            </a:r>
            <a:r>
              <a:rPr lang="es-ES" dirty="0"/>
              <a:t>"&gt;</a:t>
            </a:r>
          </a:p>
          <a:p>
            <a:r>
              <a:rPr lang="es-ES" dirty="0"/>
              <a:t>                {% </a:t>
            </a:r>
            <a:r>
              <a:rPr lang="es-ES" dirty="0" err="1"/>
              <a:t>for</a:t>
            </a:r>
            <a:r>
              <a:rPr lang="es-ES" dirty="0"/>
              <a:t> </a:t>
            </a:r>
            <a:r>
              <a:rPr lang="es-ES" dirty="0" err="1"/>
              <a:t>task</a:t>
            </a:r>
            <a:r>
              <a:rPr lang="es-ES" dirty="0"/>
              <a:t> in </a:t>
            </a:r>
            <a:r>
              <a:rPr lang="es-ES" dirty="0" err="1"/>
              <a:t>tasks</a:t>
            </a:r>
            <a:r>
              <a:rPr lang="es-ES" dirty="0"/>
              <a:t> %}</a:t>
            </a:r>
          </a:p>
          <a:p>
            <a:r>
              <a:rPr lang="es-ES" dirty="0"/>
              <a:t>                    &lt;a </a:t>
            </a:r>
            <a:r>
              <a:rPr lang="es-ES" dirty="0" err="1"/>
              <a:t>class</a:t>
            </a:r>
            <a:r>
              <a:rPr lang="es-ES" dirty="0"/>
              <a:t>="</a:t>
            </a:r>
            <a:r>
              <a:rPr lang="es-ES" dirty="0" err="1"/>
              <a:t>list-group-item</a:t>
            </a:r>
            <a:r>
              <a:rPr lang="es-ES" dirty="0"/>
              <a:t>" </a:t>
            </a:r>
            <a:r>
              <a:rPr lang="es-ES" dirty="0" err="1"/>
              <a:t>href</a:t>
            </a:r>
            <a:r>
              <a:rPr lang="es-ES" dirty="0"/>
              <a:t>="{% </a:t>
            </a:r>
            <a:r>
              <a:rPr lang="es-ES" dirty="0" err="1"/>
              <a:t>url</a:t>
            </a:r>
            <a:r>
              <a:rPr lang="es-ES" dirty="0"/>
              <a:t> '</a:t>
            </a:r>
            <a:r>
              <a:rPr lang="es-ES" dirty="0" err="1"/>
              <a:t>task_detail</a:t>
            </a:r>
            <a:r>
              <a:rPr lang="es-ES" dirty="0"/>
              <a:t>' </a:t>
            </a:r>
            <a:r>
              <a:rPr lang="es-ES" dirty="0" err="1"/>
              <a:t>task.id</a:t>
            </a:r>
            <a:r>
              <a:rPr lang="es-ES" dirty="0"/>
              <a:t> %}"&gt;</a:t>
            </a:r>
          </a:p>
          <a:p>
            <a:r>
              <a:rPr lang="es-ES" dirty="0"/>
              <a:t>                        &lt;</a:t>
            </a:r>
            <a:r>
              <a:rPr lang="es-ES" dirty="0" err="1"/>
              <a:t>header</a:t>
            </a:r>
            <a:r>
              <a:rPr lang="es-ES" dirty="0"/>
              <a:t> </a:t>
            </a:r>
            <a:r>
              <a:rPr lang="es-ES" dirty="0" err="1"/>
              <a:t>class</a:t>
            </a:r>
            <a:r>
              <a:rPr lang="es-ES" dirty="0"/>
              <a:t>="d-</a:t>
            </a:r>
            <a:r>
              <a:rPr lang="es-ES" dirty="0" err="1"/>
              <a:t>flex</a:t>
            </a:r>
            <a:r>
              <a:rPr lang="es-ES" dirty="0"/>
              <a:t> </a:t>
            </a:r>
            <a:r>
              <a:rPr lang="es-ES" dirty="0" err="1"/>
              <a:t>justify-content-between</a:t>
            </a:r>
            <a:r>
              <a:rPr lang="es-ES" dirty="0"/>
              <a:t>"&gt;</a:t>
            </a:r>
          </a:p>
          <a:p>
            <a:r>
              <a:rPr lang="es-ES" dirty="0"/>
              <a:t>                            {% </a:t>
            </a:r>
            <a:r>
              <a:rPr lang="es-ES" dirty="0" err="1"/>
              <a:t>if</a:t>
            </a:r>
            <a:r>
              <a:rPr lang="es-ES" dirty="0"/>
              <a:t> </a:t>
            </a:r>
            <a:r>
              <a:rPr lang="es-ES" dirty="0" err="1"/>
              <a:t>task.important</a:t>
            </a:r>
            <a:r>
              <a:rPr lang="es-ES" dirty="0"/>
              <a:t> %}</a:t>
            </a:r>
          </a:p>
          <a:p>
            <a:r>
              <a:rPr lang="es-ES" dirty="0"/>
              <a:t>                                &lt;h1 </a:t>
            </a:r>
            <a:r>
              <a:rPr lang="es-ES" dirty="0" err="1"/>
              <a:t>class</a:t>
            </a:r>
            <a:r>
              <a:rPr lang="es-ES" dirty="0"/>
              <a:t>="</a:t>
            </a:r>
            <a:r>
              <a:rPr lang="es-ES" dirty="0" err="1"/>
              <a:t>fw-bold</a:t>
            </a:r>
            <a:r>
              <a:rPr lang="es-ES" dirty="0"/>
              <a:t> </a:t>
            </a:r>
            <a:r>
              <a:rPr lang="es-ES" dirty="0" err="1"/>
              <a:t>text-success</a:t>
            </a:r>
            <a:r>
              <a:rPr lang="es-ES" dirty="0"/>
              <a:t>"&gt;{{</a:t>
            </a:r>
            <a:r>
              <a:rPr lang="es-ES" dirty="0" err="1"/>
              <a:t>task.title</a:t>
            </a:r>
            <a:r>
              <a:rPr lang="es-ES" dirty="0"/>
              <a:t>}}&lt;/h1&gt;</a:t>
            </a:r>
          </a:p>
          <a:p>
            <a:r>
              <a:rPr lang="es-ES" dirty="0"/>
              <a:t>                            {% </a:t>
            </a:r>
            <a:r>
              <a:rPr lang="es-ES" dirty="0" err="1"/>
              <a:t>else</a:t>
            </a:r>
            <a:r>
              <a:rPr lang="es-ES" dirty="0"/>
              <a:t> %}</a:t>
            </a:r>
          </a:p>
          <a:p>
            <a:r>
              <a:rPr lang="es-ES" dirty="0"/>
              <a:t>                                &lt;h1 </a:t>
            </a:r>
            <a:r>
              <a:rPr lang="es-ES" dirty="0" err="1"/>
              <a:t>class</a:t>
            </a:r>
            <a:r>
              <a:rPr lang="es-ES" dirty="0"/>
              <a:t>="</a:t>
            </a:r>
            <a:r>
              <a:rPr lang="es-ES" dirty="0" err="1"/>
              <a:t>fw-bold</a:t>
            </a:r>
            <a:r>
              <a:rPr lang="es-ES" dirty="0"/>
              <a:t>"&gt;{{</a:t>
            </a:r>
            <a:r>
              <a:rPr lang="es-ES" dirty="0" err="1"/>
              <a:t>task.title</a:t>
            </a:r>
            <a:r>
              <a:rPr lang="es-ES" dirty="0"/>
              <a:t>}}&lt;/h1&gt;</a:t>
            </a:r>
          </a:p>
          <a:p>
            <a:r>
              <a:rPr lang="es-ES" dirty="0"/>
              <a:t>                            {% </a:t>
            </a:r>
            <a:r>
              <a:rPr lang="es-ES" dirty="0" err="1"/>
              <a:t>endif</a:t>
            </a:r>
            <a:r>
              <a:rPr lang="es-ES" dirty="0"/>
              <a:t> %}</a:t>
            </a:r>
          </a:p>
          <a:p>
            <a:r>
              <a:rPr lang="es-ES" dirty="0"/>
              <a:t>                            &lt;p&gt;{{</a:t>
            </a:r>
            <a:r>
              <a:rPr lang="es-ES" dirty="0" err="1"/>
              <a:t>task.user.username</a:t>
            </a:r>
            <a:r>
              <a:rPr lang="es-ES" dirty="0"/>
              <a:t>}}&lt;/p&gt;</a:t>
            </a:r>
          </a:p>
          <a:p>
            <a:r>
              <a:rPr lang="es-ES" dirty="0"/>
              <a:t>                        &lt;/</a:t>
            </a:r>
            <a:r>
              <a:rPr lang="es-ES" dirty="0" err="1"/>
              <a:t>header</a:t>
            </a:r>
            <a:r>
              <a:rPr lang="es-ES" dirty="0"/>
              <a:t>&gt;</a:t>
            </a:r>
          </a:p>
          <a:p>
            <a:r>
              <a:rPr lang="es-ES" dirty="0"/>
              <a:t>                        &lt;p&gt;{{</a:t>
            </a:r>
            <a:r>
              <a:rPr lang="es-ES" dirty="0" err="1"/>
              <a:t>task.description</a:t>
            </a:r>
            <a:r>
              <a:rPr lang="es-ES" dirty="0"/>
              <a:t>}}&lt;/p&gt;</a:t>
            </a:r>
          </a:p>
          <a:p>
            <a:r>
              <a:rPr lang="es-ES" dirty="0"/>
              <a:t>                        &lt;p&gt;{{</a:t>
            </a:r>
            <a:r>
              <a:rPr lang="es-ES" dirty="0" err="1"/>
              <a:t>task.important</a:t>
            </a:r>
            <a:r>
              <a:rPr lang="es-ES" dirty="0"/>
              <a:t>}}&lt;/p&gt;</a:t>
            </a:r>
          </a:p>
          <a:p>
            <a:r>
              <a:rPr lang="es-ES" dirty="0"/>
              <a:t>                        &lt;p&gt;{{task.</a:t>
            </a:r>
            <a:r>
              <a:rPr lang="es-ES" dirty="0" err="1"/>
              <a:t>datecompleted|date</a:t>
            </a:r>
            <a:r>
              <a:rPr lang="es-ES" dirty="0"/>
              <a:t>:'M j Y:i'}}&lt;/p&gt;   </a:t>
            </a:r>
          </a:p>
          <a:p>
            <a:r>
              <a:rPr lang="es-ES" dirty="0"/>
              <a:t>                    &lt;/a&gt;</a:t>
            </a:r>
          </a:p>
          <a:p>
            <a:r>
              <a:rPr lang="es-ES" dirty="0"/>
              <a:t>                {% </a:t>
            </a:r>
            <a:r>
              <a:rPr lang="es-ES" dirty="0" err="1"/>
              <a:t>endfor</a:t>
            </a:r>
            <a:r>
              <a:rPr lang="es-ES" dirty="0"/>
              <a:t> %}</a:t>
            </a:r>
          </a:p>
          <a:p>
            <a:r>
              <a:rPr lang="es-ES" dirty="0"/>
              <a:t>            &lt;/</a:t>
            </a:r>
            <a:r>
              <a:rPr lang="es-ES" dirty="0" err="1"/>
              <a:t>ul</a:t>
            </a:r>
            <a:r>
              <a:rPr lang="es-ES" dirty="0"/>
              <a:t>&gt;</a:t>
            </a:r>
          </a:p>
          <a:p>
            <a:r>
              <a:rPr lang="es-ES" dirty="0"/>
              <a:t>        &lt;/</a:t>
            </a:r>
            <a:r>
              <a:rPr lang="es-ES" dirty="0" err="1"/>
              <a:t>div</a:t>
            </a:r>
            <a:r>
              <a:rPr lang="es-ES" dirty="0"/>
              <a:t>&gt;</a:t>
            </a:r>
          </a:p>
          <a:p>
            <a:r>
              <a:rPr lang="es-ES" dirty="0"/>
              <a:t>    &lt;/</a:t>
            </a:r>
            <a:r>
              <a:rPr lang="es-ES" dirty="0" err="1"/>
              <a:t>div</a:t>
            </a:r>
            <a:r>
              <a:rPr lang="es-ES" dirty="0"/>
              <a:t>&gt;</a:t>
            </a:r>
          </a:p>
          <a:p>
            <a:r>
              <a:rPr lang="es-ES" dirty="0"/>
              <a:t>&lt;/</a:t>
            </a:r>
            <a:r>
              <a:rPr lang="es-ES" dirty="0" err="1"/>
              <a:t>main</a:t>
            </a:r>
            <a:r>
              <a:rPr lang="es-ES" dirty="0"/>
              <a:t>&gt;</a:t>
            </a:r>
          </a:p>
          <a:p>
            <a:r>
              <a:rPr lang="es-ES" dirty="0"/>
              <a:t>{% </a:t>
            </a:r>
            <a:r>
              <a:rPr lang="es-ES" dirty="0" err="1"/>
              <a:t>endblock</a:t>
            </a:r>
            <a:r>
              <a:rPr lang="es-ES" dirty="0"/>
              <a:t> %}</a:t>
            </a:r>
          </a:p>
          <a:p>
            <a:endParaRPr lang="es-E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CB2ECC-6EF9-4B65-8CE7-04173D03777D}" type="slidenum">
              <a:rPr kumimoji="0" lang="es-E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79</a:t>
            </a:fld>
            <a:endParaRPr kumimoji="0" lang="es-E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078165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-------------Signup.html</a:t>
            </a:r>
          </a:p>
          <a:p>
            <a:r>
              <a:rPr lang="es-ES" dirty="0"/>
              <a:t>&lt;h1&gt;</a:t>
            </a:r>
            <a:r>
              <a:rPr lang="es-ES" dirty="0" err="1"/>
              <a:t>Signup</a:t>
            </a:r>
            <a:r>
              <a:rPr lang="es-ES" dirty="0"/>
              <a:t>&lt;/h1&gt;</a:t>
            </a:r>
          </a:p>
          <a:p>
            <a:r>
              <a:rPr lang="es-ES" dirty="0"/>
              <a:t>{{</a:t>
            </a:r>
            <a:r>
              <a:rPr lang="es-ES" dirty="0" err="1"/>
              <a:t>form</a:t>
            </a:r>
            <a:r>
              <a:rPr lang="es-ES" dirty="0"/>
              <a:t>}}</a:t>
            </a:r>
          </a:p>
          <a:p>
            <a:endParaRPr lang="es-ES" dirty="0"/>
          </a:p>
          <a:p>
            <a:r>
              <a:rPr lang="es-ES" dirty="0"/>
              <a:t>----------views.py</a:t>
            </a:r>
          </a:p>
          <a:p>
            <a:r>
              <a:rPr lang="es-ES" dirty="0" err="1"/>
              <a:t>from</a:t>
            </a:r>
            <a:r>
              <a:rPr lang="es-ES" dirty="0"/>
              <a:t> </a:t>
            </a:r>
            <a:r>
              <a:rPr lang="es-ES" dirty="0" err="1"/>
              <a:t>django.shortcuts</a:t>
            </a:r>
            <a:r>
              <a:rPr lang="es-ES" dirty="0"/>
              <a:t> </a:t>
            </a:r>
            <a:r>
              <a:rPr lang="es-ES" dirty="0" err="1"/>
              <a:t>import</a:t>
            </a:r>
            <a:r>
              <a:rPr lang="es-ES" dirty="0"/>
              <a:t> render</a:t>
            </a:r>
          </a:p>
          <a:p>
            <a:r>
              <a:rPr lang="es-ES" dirty="0" err="1"/>
              <a:t>from</a:t>
            </a:r>
            <a:r>
              <a:rPr lang="es-ES" dirty="0"/>
              <a:t> </a:t>
            </a:r>
            <a:r>
              <a:rPr lang="es-ES" dirty="0" err="1"/>
              <a:t>django.contrib.auth.forms</a:t>
            </a:r>
            <a:r>
              <a:rPr lang="es-ES" dirty="0"/>
              <a:t> </a:t>
            </a:r>
            <a:r>
              <a:rPr lang="es-ES" dirty="0" err="1"/>
              <a:t>import</a:t>
            </a:r>
            <a:r>
              <a:rPr lang="es-ES" dirty="0"/>
              <a:t> </a:t>
            </a:r>
            <a:r>
              <a:rPr lang="es-ES" dirty="0" err="1"/>
              <a:t>UserCreationForm</a:t>
            </a:r>
            <a:endParaRPr lang="es-ES" dirty="0"/>
          </a:p>
          <a:p>
            <a:endParaRPr lang="es-ES" dirty="0"/>
          </a:p>
          <a:p>
            <a:r>
              <a:rPr lang="es-ES" dirty="0" err="1"/>
              <a:t>def</a:t>
            </a:r>
            <a:r>
              <a:rPr lang="es-ES" dirty="0"/>
              <a:t> </a:t>
            </a:r>
            <a:r>
              <a:rPr lang="es-ES" dirty="0" err="1"/>
              <a:t>helloworld</a:t>
            </a:r>
            <a:r>
              <a:rPr lang="es-ES" dirty="0"/>
              <a:t>(</a:t>
            </a:r>
            <a:r>
              <a:rPr lang="es-ES" dirty="0" err="1"/>
              <a:t>request</a:t>
            </a:r>
            <a:r>
              <a:rPr lang="es-ES" dirty="0"/>
              <a:t>):</a:t>
            </a:r>
          </a:p>
          <a:p>
            <a:r>
              <a:rPr lang="es-ES" dirty="0"/>
              <a:t>    titulo="Curioseando Django"</a:t>
            </a:r>
          </a:p>
          <a:p>
            <a:r>
              <a:rPr lang="es-ES" dirty="0"/>
              <a:t>    </a:t>
            </a:r>
            <a:r>
              <a:rPr lang="es-ES" dirty="0" err="1"/>
              <a:t>return</a:t>
            </a:r>
            <a:r>
              <a:rPr lang="es-ES" dirty="0"/>
              <a:t> render(request,'signup.html',{'</a:t>
            </a:r>
            <a:r>
              <a:rPr lang="es-ES" dirty="0" err="1"/>
              <a:t>form</a:t>
            </a:r>
            <a:r>
              <a:rPr lang="es-ES" dirty="0"/>
              <a:t>':</a:t>
            </a:r>
            <a:r>
              <a:rPr lang="es-ES" dirty="0" err="1"/>
              <a:t>UserCreationForm</a:t>
            </a:r>
            <a:r>
              <a:rPr lang="es-ES" dirty="0"/>
              <a:t>})</a:t>
            </a:r>
          </a:p>
          <a:p>
            <a:endParaRPr lang="es-E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CB2ECC-6EF9-4B65-8CE7-04173D03777D}" type="slidenum">
              <a:rPr kumimoji="0" lang="es-E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s-E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3061136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a:t>-------------</a:t>
            </a:r>
            <a:r>
              <a:rPr lang="es-ES" dirty="0"/>
              <a:t>create_task.html</a:t>
            </a:r>
          </a:p>
          <a:p>
            <a:r>
              <a:rPr lang="es-ES" dirty="0"/>
              <a:t>{% </a:t>
            </a:r>
            <a:r>
              <a:rPr lang="es-ES" dirty="0" err="1"/>
              <a:t>extends</a:t>
            </a:r>
            <a:r>
              <a:rPr lang="es-ES" dirty="0"/>
              <a:t> 'base.html' %}</a:t>
            </a:r>
          </a:p>
          <a:p>
            <a:r>
              <a:rPr lang="es-ES" dirty="0"/>
              <a:t>{% block </a:t>
            </a:r>
            <a:r>
              <a:rPr lang="es-ES" dirty="0" err="1"/>
              <a:t>content</a:t>
            </a:r>
            <a:r>
              <a:rPr lang="es-ES" dirty="0"/>
              <a:t> %}</a:t>
            </a:r>
          </a:p>
          <a:p>
            <a:r>
              <a:rPr lang="es-ES" dirty="0"/>
              <a:t>&lt;</a:t>
            </a:r>
            <a:r>
              <a:rPr lang="es-ES" dirty="0" err="1"/>
              <a:t>main</a:t>
            </a:r>
            <a:r>
              <a:rPr lang="es-ES" dirty="0"/>
              <a:t> </a:t>
            </a:r>
            <a:r>
              <a:rPr lang="es-ES" dirty="0" err="1"/>
              <a:t>class</a:t>
            </a:r>
            <a:r>
              <a:rPr lang="es-ES" dirty="0"/>
              <a:t>="container-"&gt;</a:t>
            </a:r>
          </a:p>
          <a:p>
            <a:r>
              <a:rPr lang="es-ES" dirty="0"/>
              <a:t>    &lt;</a:t>
            </a:r>
            <a:r>
              <a:rPr lang="es-ES" dirty="0" err="1"/>
              <a:t>div</a:t>
            </a:r>
            <a:r>
              <a:rPr lang="es-ES" dirty="0"/>
              <a:t> </a:t>
            </a:r>
            <a:r>
              <a:rPr lang="es-ES" dirty="0" err="1"/>
              <a:t>class</a:t>
            </a:r>
            <a:r>
              <a:rPr lang="es-ES" dirty="0"/>
              <a:t>="</a:t>
            </a:r>
            <a:r>
              <a:rPr lang="es-ES" dirty="0" err="1"/>
              <a:t>row</a:t>
            </a:r>
            <a:r>
              <a:rPr lang="es-ES" dirty="0"/>
              <a:t>"&gt;</a:t>
            </a:r>
          </a:p>
          <a:p>
            <a:r>
              <a:rPr lang="es-ES" dirty="0"/>
              <a:t>        &lt;</a:t>
            </a:r>
            <a:r>
              <a:rPr lang="es-ES" dirty="0" err="1"/>
              <a:t>div</a:t>
            </a:r>
            <a:r>
              <a:rPr lang="es-ES" dirty="0"/>
              <a:t> </a:t>
            </a:r>
            <a:r>
              <a:rPr lang="es-ES" dirty="0" err="1"/>
              <a:t>class</a:t>
            </a:r>
            <a:r>
              <a:rPr lang="es-ES" dirty="0"/>
              <a:t>="col-md-4 offset-md-4 mt-5"&gt;</a:t>
            </a:r>
          </a:p>
          <a:p>
            <a:r>
              <a:rPr lang="es-ES" dirty="0"/>
              <a:t>            &lt;</a:t>
            </a:r>
            <a:r>
              <a:rPr lang="es-ES" dirty="0" err="1"/>
              <a:t>form</a:t>
            </a:r>
            <a:r>
              <a:rPr lang="es-ES" dirty="0"/>
              <a:t> </a:t>
            </a:r>
            <a:r>
              <a:rPr lang="es-ES" dirty="0" err="1"/>
              <a:t>action</a:t>
            </a:r>
            <a:r>
              <a:rPr lang="es-ES" dirty="0"/>
              <a:t>="/</a:t>
            </a:r>
            <a:r>
              <a:rPr lang="es-ES" dirty="0" err="1"/>
              <a:t>tasks</a:t>
            </a:r>
            <a:r>
              <a:rPr lang="es-ES" dirty="0"/>
              <a:t>/</a:t>
            </a:r>
            <a:r>
              <a:rPr lang="es-ES" dirty="0" err="1"/>
              <a:t>create</a:t>
            </a:r>
            <a:r>
              <a:rPr lang="es-ES" dirty="0"/>
              <a:t>/" </a:t>
            </a:r>
            <a:r>
              <a:rPr lang="es-ES" dirty="0" err="1"/>
              <a:t>method</a:t>
            </a:r>
            <a:r>
              <a:rPr lang="es-ES" dirty="0"/>
              <a:t>="POST" </a:t>
            </a:r>
            <a:r>
              <a:rPr lang="es-ES" dirty="0" err="1"/>
              <a:t>class</a:t>
            </a:r>
            <a:r>
              <a:rPr lang="es-ES" dirty="0"/>
              <a:t>="</a:t>
            </a:r>
            <a:r>
              <a:rPr lang="es-ES" dirty="0" err="1"/>
              <a:t>card</a:t>
            </a:r>
            <a:r>
              <a:rPr lang="es-ES" dirty="0"/>
              <a:t> </a:t>
            </a:r>
            <a:r>
              <a:rPr lang="es-ES" dirty="0" err="1"/>
              <a:t>card-body</a:t>
            </a:r>
            <a:r>
              <a:rPr lang="es-ES" dirty="0"/>
              <a:t>"&gt;</a:t>
            </a:r>
          </a:p>
          <a:p>
            <a:r>
              <a:rPr lang="es-ES" dirty="0"/>
              <a:t>                &lt;h1&gt;</a:t>
            </a:r>
            <a:r>
              <a:rPr lang="es-ES" dirty="0" err="1"/>
              <a:t>Create</a:t>
            </a:r>
            <a:r>
              <a:rPr lang="es-ES" dirty="0"/>
              <a:t> </a:t>
            </a:r>
            <a:r>
              <a:rPr lang="es-ES" dirty="0" err="1"/>
              <a:t>Task</a:t>
            </a:r>
            <a:r>
              <a:rPr lang="es-ES" dirty="0"/>
              <a:t>&lt;/h1&gt;</a:t>
            </a:r>
          </a:p>
          <a:p>
            <a:r>
              <a:rPr lang="es-ES" dirty="0"/>
              <a:t>                {{error}}</a:t>
            </a:r>
          </a:p>
          <a:p>
            <a:r>
              <a:rPr lang="es-ES" dirty="0"/>
              <a:t>                {% </a:t>
            </a:r>
            <a:r>
              <a:rPr lang="es-ES" dirty="0" err="1"/>
              <a:t>csrf_token</a:t>
            </a:r>
            <a:r>
              <a:rPr lang="es-ES" dirty="0"/>
              <a:t> %}</a:t>
            </a:r>
          </a:p>
          <a:p>
            <a:r>
              <a:rPr lang="es-ES" dirty="0"/>
              <a:t>                {{</a:t>
            </a:r>
            <a:r>
              <a:rPr lang="es-ES" dirty="0" err="1"/>
              <a:t>form.as_p</a:t>
            </a:r>
            <a:r>
              <a:rPr lang="es-ES" dirty="0"/>
              <a:t>}}</a:t>
            </a:r>
          </a:p>
          <a:p>
            <a:r>
              <a:rPr lang="es-ES" dirty="0"/>
              <a:t>                &lt;</a:t>
            </a:r>
            <a:r>
              <a:rPr lang="es-ES" dirty="0" err="1"/>
              <a:t>button</a:t>
            </a:r>
            <a:r>
              <a:rPr lang="es-ES" dirty="0"/>
              <a:t> </a:t>
            </a:r>
            <a:r>
              <a:rPr lang="es-ES" dirty="0" err="1"/>
              <a:t>class</a:t>
            </a:r>
            <a:r>
              <a:rPr lang="es-ES" dirty="0"/>
              <a:t>="</a:t>
            </a:r>
            <a:r>
              <a:rPr lang="es-ES" dirty="0" err="1"/>
              <a:t>btn</a:t>
            </a:r>
            <a:r>
              <a:rPr lang="es-ES" dirty="0"/>
              <a:t> </a:t>
            </a:r>
            <a:r>
              <a:rPr lang="es-ES" dirty="0" err="1"/>
              <a:t>btn-primary</a:t>
            </a:r>
            <a:r>
              <a:rPr lang="es-ES" dirty="0"/>
              <a:t>"&gt;</a:t>
            </a:r>
            <a:r>
              <a:rPr lang="es-ES" dirty="0" err="1"/>
              <a:t>Save</a:t>
            </a:r>
            <a:r>
              <a:rPr lang="es-ES" dirty="0"/>
              <a:t>&lt;/</a:t>
            </a:r>
            <a:r>
              <a:rPr lang="es-ES" dirty="0" err="1"/>
              <a:t>button</a:t>
            </a:r>
            <a:r>
              <a:rPr lang="es-ES" dirty="0"/>
              <a:t>&gt;</a:t>
            </a:r>
          </a:p>
          <a:p>
            <a:r>
              <a:rPr lang="es-ES" dirty="0"/>
              <a:t>            &lt;/</a:t>
            </a:r>
            <a:r>
              <a:rPr lang="es-ES" dirty="0" err="1"/>
              <a:t>form</a:t>
            </a:r>
            <a:r>
              <a:rPr lang="es-ES" dirty="0"/>
              <a:t>&gt;</a:t>
            </a:r>
          </a:p>
          <a:p>
            <a:r>
              <a:rPr lang="es-ES" dirty="0"/>
              <a:t>        &lt;/</a:t>
            </a:r>
            <a:r>
              <a:rPr lang="es-ES" dirty="0" err="1"/>
              <a:t>div</a:t>
            </a:r>
            <a:r>
              <a:rPr lang="es-ES" dirty="0"/>
              <a:t>&gt;</a:t>
            </a:r>
          </a:p>
          <a:p>
            <a:r>
              <a:rPr lang="es-ES" dirty="0"/>
              <a:t>    &lt;/</a:t>
            </a:r>
            <a:r>
              <a:rPr lang="es-ES" dirty="0" err="1"/>
              <a:t>div</a:t>
            </a:r>
            <a:r>
              <a:rPr lang="es-ES" dirty="0"/>
              <a:t>&gt;</a:t>
            </a:r>
          </a:p>
          <a:p>
            <a:r>
              <a:rPr lang="es-ES" dirty="0"/>
              <a:t>&lt;/</a:t>
            </a:r>
            <a:r>
              <a:rPr lang="es-ES" dirty="0" err="1"/>
              <a:t>main</a:t>
            </a:r>
            <a:r>
              <a:rPr lang="es-ES" dirty="0"/>
              <a:t>&gt;</a:t>
            </a:r>
          </a:p>
          <a:p>
            <a:r>
              <a:rPr lang="es-ES" dirty="0"/>
              <a:t>{% </a:t>
            </a:r>
            <a:r>
              <a:rPr lang="es-ES" dirty="0" err="1"/>
              <a:t>endblock</a:t>
            </a:r>
            <a:r>
              <a:rPr lang="es-ES" dirty="0"/>
              <a:t> %}</a:t>
            </a:r>
          </a:p>
          <a:p>
            <a:r>
              <a:rPr lang="es-ES" dirty="0"/>
              <a:t>-----Forms.py</a:t>
            </a:r>
          </a:p>
          <a:p>
            <a:r>
              <a:rPr lang="es-ES" dirty="0" err="1"/>
              <a:t>from</a:t>
            </a:r>
            <a:r>
              <a:rPr lang="es-ES" dirty="0"/>
              <a:t> </a:t>
            </a:r>
            <a:r>
              <a:rPr lang="es-ES" dirty="0" err="1"/>
              <a:t>django</a:t>
            </a:r>
            <a:r>
              <a:rPr lang="es-ES" dirty="0"/>
              <a:t> </a:t>
            </a:r>
            <a:r>
              <a:rPr lang="es-ES" dirty="0" err="1"/>
              <a:t>import</a:t>
            </a:r>
            <a:r>
              <a:rPr lang="es-ES" dirty="0"/>
              <a:t> </a:t>
            </a:r>
            <a:r>
              <a:rPr lang="es-ES" dirty="0" err="1"/>
              <a:t>forms</a:t>
            </a:r>
            <a:endParaRPr lang="es-ES" dirty="0"/>
          </a:p>
          <a:p>
            <a:r>
              <a:rPr lang="es-ES" dirty="0" err="1"/>
              <a:t>from</a:t>
            </a:r>
            <a:r>
              <a:rPr lang="es-ES" dirty="0"/>
              <a:t> .</a:t>
            </a:r>
            <a:r>
              <a:rPr lang="es-ES" dirty="0" err="1"/>
              <a:t>models</a:t>
            </a:r>
            <a:r>
              <a:rPr lang="es-ES" dirty="0"/>
              <a:t> </a:t>
            </a:r>
            <a:r>
              <a:rPr lang="es-ES" dirty="0" err="1"/>
              <a:t>import</a:t>
            </a:r>
            <a:r>
              <a:rPr lang="es-ES" dirty="0"/>
              <a:t> </a:t>
            </a:r>
            <a:r>
              <a:rPr lang="es-ES" dirty="0" err="1"/>
              <a:t>Task</a:t>
            </a:r>
            <a:endParaRPr lang="es-ES" dirty="0"/>
          </a:p>
          <a:p>
            <a:endParaRPr lang="es-ES" dirty="0"/>
          </a:p>
          <a:p>
            <a:r>
              <a:rPr lang="es-ES" dirty="0" err="1"/>
              <a:t>class</a:t>
            </a:r>
            <a:r>
              <a:rPr lang="es-ES" dirty="0"/>
              <a:t> </a:t>
            </a:r>
            <a:r>
              <a:rPr lang="es-ES" dirty="0" err="1"/>
              <a:t>TaskForm</a:t>
            </a:r>
            <a:r>
              <a:rPr lang="es-ES" dirty="0"/>
              <a:t>(</a:t>
            </a:r>
            <a:r>
              <a:rPr lang="es-ES" dirty="0" err="1"/>
              <a:t>forms.ModelForm</a:t>
            </a:r>
            <a:r>
              <a:rPr lang="es-ES" dirty="0"/>
              <a:t>):</a:t>
            </a:r>
          </a:p>
          <a:p>
            <a:r>
              <a:rPr lang="es-ES" dirty="0"/>
              <a:t>    </a:t>
            </a:r>
            <a:r>
              <a:rPr lang="es-ES" dirty="0" err="1"/>
              <a:t>class</a:t>
            </a:r>
            <a:r>
              <a:rPr lang="es-ES" dirty="0"/>
              <a:t> Meta:</a:t>
            </a:r>
          </a:p>
          <a:p>
            <a:r>
              <a:rPr lang="es-ES" dirty="0"/>
              <a:t>        </a:t>
            </a:r>
            <a:r>
              <a:rPr lang="es-ES" dirty="0" err="1"/>
              <a:t>model</a:t>
            </a:r>
            <a:r>
              <a:rPr lang="es-ES" dirty="0"/>
              <a:t> = </a:t>
            </a:r>
            <a:r>
              <a:rPr lang="es-ES" dirty="0" err="1"/>
              <a:t>Task</a:t>
            </a:r>
            <a:endParaRPr lang="es-ES" dirty="0"/>
          </a:p>
          <a:p>
            <a:r>
              <a:rPr lang="es-ES" dirty="0"/>
              <a:t>        </a:t>
            </a:r>
            <a:r>
              <a:rPr lang="es-ES" dirty="0" err="1"/>
              <a:t>fields</a:t>
            </a:r>
            <a:r>
              <a:rPr lang="es-ES" dirty="0"/>
              <a:t> = ['</a:t>
            </a:r>
            <a:r>
              <a:rPr lang="es-ES" dirty="0" err="1"/>
              <a:t>title</a:t>
            </a:r>
            <a:r>
              <a:rPr lang="es-ES" dirty="0"/>
              <a:t>','</a:t>
            </a:r>
            <a:r>
              <a:rPr lang="es-ES" dirty="0" err="1"/>
              <a:t>description</a:t>
            </a:r>
            <a:r>
              <a:rPr lang="es-ES" dirty="0"/>
              <a:t>','</a:t>
            </a:r>
            <a:r>
              <a:rPr lang="es-ES" dirty="0" err="1"/>
              <a:t>important</a:t>
            </a:r>
            <a:r>
              <a:rPr lang="es-ES" dirty="0"/>
              <a:t>']</a:t>
            </a:r>
          </a:p>
          <a:p>
            <a:r>
              <a:rPr lang="es-ES" dirty="0"/>
              <a:t>        widgets = {</a:t>
            </a:r>
          </a:p>
          <a:p>
            <a:r>
              <a:rPr lang="es-ES" dirty="0"/>
              <a:t>            '</a:t>
            </a:r>
            <a:r>
              <a:rPr lang="es-ES" dirty="0" err="1"/>
              <a:t>title</a:t>
            </a:r>
            <a:r>
              <a:rPr lang="es-ES" dirty="0"/>
              <a:t>':</a:t>
            </a:r>
            <a:r>
              <a:rPr lang="es-ES" dirty="0" err="1"/>
              <a:t>forms.TextInput</a:t>
            </a:r>
            <a:r>
              <a:rPr lang="es-ES" dirty="0"/>
              <a:t>(</a:t>
            </a:r>
            <a:r>
              <a:rPr lang="es-ES" dirty="0" err="1"/>
              <a:t>attrs</a:t>
            </a:r>
            <a:r>
              <a:rPr lang="es-ES" dirty="0"/>
              <a:t>={'</a:t>
            </a:r>
            <a:r>
              <a:rPr lang="es-ES" dirty="0" err="1"/>
              <a:t>class</a:t>
            </a:r>
            <a:r>
              <a:rPr lang="es-ES" dirty="0"/>
              <a:t>':'</a:t>
            </a:r>
            <a:r>
              <a:rPr lang="es-ES" dirty="0" err="1"/>
              <a:t>form</a:t>
            </a:r>
            <a:r>
              <a:rPr lang="es-ES" dirty="0"/>
              <a:t>-control',</a:t>
            </a:r>
          </a:p>
          <a:p>
            <a:r>
              <a:rPr lang="es-ES" dirty="0"/>
              <a:t>                                           '</a:t>
            </a:r>
            <a:r>
              <a:rPr lang="es-ES" dirty="0" err="1"/>
              <a:t>placeholder</a:t>
            </a:r>
            <a:r>
              <a:rPr lang="es-ES" dirty="0"/>
              <a:t>':'</a:t>
            </a:r>
            <a:r>
              <a:rPr lang="es-ES" dirty="0" err="1"/>
              <a:t>write</a:t>
            </a:r>
            <a:r>
              <a:rPr lang="es-ES" dirty="0"/>
              <a:t> a </a:t>
            </a:r>
            <a:r>
              <a:rPr lang="es-ES" dirty="0" err="1"/>
              <a:t>title</a:t>
            </a:r>
            <a:r>
              <a:rPr lang="es-ES" dirty="0"/>
              <a:t>'}),</a:t>
            </a:r>
          </a:p>
          <a:p>
            <a:r>
              <a:rPr lang="es-ES" dirty="0"/>
              <a:t>            '</a:t>
            </a:r>
            <a:r>
              <a:rPr lang="es-ES" dirty="0" err="1"/>
              <a:t>description</a:t>
            </a:r>
            <a:r>
              <a:rPr lang="es-ES" dirty="0"/>
              <a:t>':</a:t>
            </a:r>
            <a:r>
              <a:rPr lang="es-ES" dirty="0" err="1"/>
              <a:t>forms.Textarea</a:t>
            </a:r>
            <a:r>
              <a:rPr lang="es-ES" dirty="0"/>
              <a:t>(</a:t>
            </a:r>
            <a:r>
              <a:rPr lang="es-ES" dirty="0" err="1"/>
              <a:t>attrs</a:t>
            </a:r>
            <a:r>
              <a:rPr lang="es-ES" dirty="0"/>
              <a:t>={'</a:t>
            </a:r>
            <a:r>
              <a:rPr lang="es-ES" dirty="0" err="1"/>
              <a:t>class</a:t>
            </a:r>
            <a:r>
              <a:rPr lang="es-ES" dirty="0"/>
              <a:t>':'</a:t>
            </a:r>
            <a:r>
              <a:rPr lang="es-ES" dirty="0" err="1"/>
              <a:t>form</a:t>
            </a:r>
            <a:r>
              <a:rPr lang="es-ES" dirty="0"/>
              <a:t>-control',</a:t>
            </a:r>
          </a:p>
          <a:p>
            <a:r>
              <a:rPr lang="es-ES" dirty="0"/>
              <a:t>                                           '</a:t>
            </a:r>
            <a:r>
              <a:rPr lang="es-ES" dirty="0" err="1"/>
              <a:t>placeholder</a:t>
            </a:r>
            <a:r>
              <a:rPr lang="es-ES" dirty="0"/>
              <a:t>':'</a:t>
            </a:r>
            <a:r>
              <a:rPr lang="es-ES" dirty="0" err="1"/>
              <a:t>write</a:t>
            </a:r>
            <a:r>
              <a:rPr lang="es-ES" dirty="0"/>
              <a:t> a </a:t>
            </a:r>
            <a:r>
              <a:rPr lang="es-ES" dirty="0" err="1"/>
              <a:t>description</a:t>
            </a:r>
            <a:r>
              <a:rPr lang="es-ES" dirty="0"/>
              <a:t>'}),                               </a:t>
            </a:r>
          </a:p>
          <a:p>
            <a:r>
              <a:rPr lang="es-ES" dirty="0"/>
              <a:t>            '</a:t>
            </a:r>
            <a:r>
              <a:rPr lang="es-ES" dirty="0" err="1"/>
              <a:t>important</a:t>
            </a:r>
            <a:r>
              <a:rPr lang="es-ES" dirty="0"/>
              <a:t>':</a:t>
            </a:r>
            <a:r>
              <a:rPr lang="es-ES" dirty="0" err="1"/>
              <a:t>forms.CheckboxInput</a:t>
            </a:r>
            <a:r>
              <a:rPr lang="es-ES" dirty="0"/>
              <a:t>(</a:t>
            </a:r>
            <a:r>
              <a:rPr lang="es-ES" dirty="0" err="1"/>
              <a:t>attrs</a:t>
            </a:r>
            <a:r>
              <a:rPr lang="es-ES" dirty="0"/>
              <a:t>={'</a:t>
            </a:r>
            <a:r>
              <a:rPr lang="es-ES" dirty="0" err="1"/>
              <a:t>class</a:t>
            </a:r>
            <a:r>
              <a:rPr lang="es-ES" dirty="0"/>
              <a:t>':'</a:t>
            </a:r>
            <a:r>
              <a:rPr lang="es-ES" dirty="0" err="1"/>
              <a:t>form</a:t>
            </a:r>
            <a:r>
              <a:rPr lang="es-ES" dirty="0"/>
              <a:t>-</a:t>
            </a:r>
            <a:r>
              <a:rPr lang="es-ES" dirty="0" err="1"/>
              <a:t>check</a:t>
            </a:r>
            <a:r>
              <a:rPr lang="es-ES" dirty="0"/>
              <a:t>-input m-auto'}),</a:t>
            </a:r>
          </a:p>
          <a:p>
            <a:r>
              <a:rPr lang="es-ES" dirty="0"/>
              <a:t>        }</a:t>
            </a: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CB2ECC-6EF9-4B65-8CE7-04173D03777D}" type="slidenum">
              <a:rPr kumimoji="0" lang="es-E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80</a:t>
            </a:fld>
            <a:endParaRPr kumimoji="0" lang="es-E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6997971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CB2ECC-6EF9-4B65-8CE7-04173D03777D}" type="slidenum">
              <a:rPr kumimoji="0" lang="es-E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81</a:t>
            </a:fld>
            <a:endParaRPr kumimoji="0" lang="es-E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6014475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task_detail.html-----------------</a:t>
            </a:r>
          </a:p>
          <a:p>
            <a:endParaRPr lang="es-ES" dirty="0"/>
          </a:p>
          <a:p>
            <a:r>
              <a:rPr lang="es-ES" dirty="0"/>
              <a:t>{% </a:t>
            </a:r>
            <a:r>
              <a:rPr lang="es-ES" dirty="0" err="1"/>
              <a:t>extends</a:t>
            </a:r>
            <a:r>
              <a:rPr lang="es-ES" dirty="0"/>
              <a:t> 'base.html' %}</a:t>
            </a:r>
          </a:p>
          <a:p>
            <a:r>
              <a:rPr lang="es-ES" dirty="0"/>
              <a:t>{% block </a:t>
            </a:r>
            <a:r>
              <a:rPr lang="es-ES" dirty="0" err="1"/>
              <a:t>content</a:t>
            </a:r>
            <a:r>
              <a:rPr lang="es-ES" dirty="0"/>
              <a:t> %}</a:t>
            </a:r>
          </a:p>
          <a:p>
            <a:r>
              <a:rPr lang="es-ES" dirty="0"/>
              <a:t>&lt;</a:t>
            </a:r>
            <a:r>
              <a:rPr lang="es-ES" dirty="0" err="1"/>
              <a:t>main</a:t>
            </a:r>
            <a:r>
              <a:rPr lang="es-ES" dirty="0"/>
              <a:t> </a:t>
            </a:r>
            <a:r>
              <a:rPr lang="es-ES" dirty="0" err="1"/>
              <a:t>class</a:t>
            </a:r>
            <a:r>
              <a:rPr lang="es-ES" dirty="0"/>
              <a:t>="container"&gt;</a:t>
            </a:r>
          </a:p>
          <a:p>
            <a:r>
              <a:rPr lang="es-ES" dirty="0"/>
              <a:t>    &lt;</a:t>
            </a:r>
            <a:r>
              <a:rPr lang="es-ES" dirty="0" err="1"/>
              <a:t>div</a:t>
            </a:r>
            <a:r>
              <a:rPr lang="es-ES" dirty="0"/>
              <a:t> </a:t>
            </a:r>
            <a:r>
              <a:rPr lang="es-ES" dirty="0" err="1"/>
              <a:t>class</a:t>
            </a:r>
            <a:r>
              <a:rPr lang="es-ES" dirty="0"/>
              <a:t>="</a:t>
            </a:r>
            <a:r>
              <a:rPr lang="es-ES" dirty="0" err="1"/>
              <a:t>row</a:t>
            </a:r>
            <a:r>
              <a:rPr lang="es-ES" dirty="0"/>
              <a:t>-"&gt;</a:t>
            </a:r>
          </a:p>
          <a:p>
            <a:r>
              <a:rPr lang="es-ES" dirty="0"/>
              <a:t>        &lt;</a:t>
            </a:r>
            <a:r>
              <a:rPr lang="es-ES" dirty="0" err="1"/>
              <a:t>div</a:t>
            </a:r>
            <a:r>
              <a:rPr lang="es-ES" dirty="0"/>
              <a:t> </a:t>
            </a:r>
            <a:r>
              <a:rPr lang="es-ES" dirty="0" err="1"/>
              <a:t>class</a:t>
            </a:r>
            <a:r>
              <a:rPr lang="es-ES" dirty="0"/>
              <a:t>="col-md-4 offset-md-4 mt-5"&gt;</a:t>
            </a:r>
          </a:p>
          <a:p>
            <a:r>
              <a:rPr lang="es-ES" dirty="0"/>
              <a:t>                &lt;h1 </a:t>
            </a:r>
            <a:r>
              <a:rPr lang="es-ES" dirty="0" err="1"/>
              <a:t>class</a:t>
            </a:r>
            <a:r>
              <a:rPr lang="es-ES" dirty="0"/>
              <a:t>="</a:t>
            </a:r>
            <a:r>
              <a:rPr lang="es-ES" dirty="0" err="1"/>
              <a:t>text-secondary</a:t>
            </a:r>
            <a:r>
              <a:rPr lang="es-ES" dirty="0"/>
              <a:t>"&gt;{{</a:t>
            </a:r>
            <a:r>
              <a:rPr lang="es-ES" dirty="0" err="1"/>
              <a:t>task.title</a:t>
            </a:r>
            <a:r>
              <a:rPr lang="es-ES" dirty="0"/>
              <a:t>}}&lt;/h1&gt;</a:t>
            </a:r>
          </a:p>
          <a:p>
            <a:r>
              <a:rPr lang="es-ES" dirty="0"/>
              <a:t>                {{error}}</a:t>
            </a:r>
          </a:p>
          <a:p>
            <a:r>
              <a:rPr lang="es-ES" dirty="0"/>
              <a:t>                &lt;</a:t>
            </a:r>
            <a:r>
              <a:rPr lang="es-ES" dirty="0" err="1"/>
              <a:t>form</a:t>
            </a:r>
            <a:r>
              <a:rPr lang="es-ES" dirty="0"/>
              <a:t> </a:t>
            </a:r>
            <a:r>
              <a:rPr lang="es-ES" dirty="0" err="1"/>
              <a:t>method</a:t>
            </a:r>
            <a:r>
              <a:rPr lang="es-ES" dirty="0"/>
              <a:t>="POST"&gt;</a:t>
            </a:r>
          </a:p>
          <a:p>
            <a:r>
              <a:rPr lang="es-ES" dirty="0"/>
              <a:t>                    {% </a:t>
            </a:r>
            <a:r>
              <a:rPr lang="es-ES" dirty="0" err="1"/>
              <a:t>csrf_token</a:t>
            </a:r>
            <a:r>
              <a:rPr lang="es-ES" dirty="0"/>
              <a:t> %}</a:t>
            </a:r>
          </a:p>
          <a:p>
            <a:r>
              <a:rPr lang="es-ES" dirty="0"/>
              <a:t>                    {{</a:t>
            </a:r>
            <a:r>
              <a:rPr lang="es-ES" dirty="0" err="1"/>
              <a:t>form.as_p</a:t>
            </a:r>
            <a:r>
              <a:rPr lang="es-ES" dirty="0"/>
              <a:t>}}</a:t>
            </a:r>
          </a:p>
          <a:p>
            <a:r>
              <a:rPr lang="es-ES" dirty="0"/>
              <a:t>                    &lt;</a:t>
            </a:r>
            <a:r>
              <a:rPr lang="es-ES" dirty="0" err="1"/>
              <a:t>button</a:t>
            </a:r>
            <a:r>
              <a:rPr lang="es-ES" dirty="0"/>
              <a:t> </a:t>
            </a:r>
            <a:r>
              <a:rPr lang="es-ES" dirty="0" err="1"/>
              <a:t>class</a:t>
            </a:r>
            <a:r>
              <a:rPr lang="es-ES" dirty="0"/>
              <a:t>="</a:t>
            </a:r>
            <a:r>
              <a:rPr lang="es-ES" dirty="0" err="1"/>
              <a:t>btn</a:t>
            </a:r>
            <a:r>
              <a:rPr lang="es-ES" dirty="0"/>
              <a:t> </a:t>
            </a:r>
            <a:r>
              <a:rPr lang="es-ES" dirty="0" err="1"/>
              <a:t>btn-primary</a:t>
            </a:r>
            <a:r>
              <a:rPr lang="es-ES" dirty="0"/>
              <a:t>"&gt;</a:t>
            </a:r>
          </a:p>
          <a:p>
            <a:r>
              <a:rPr lang="es-ES" dirty="0"/>
              <a:t>                        </a:t>
            </a:r>
            <a:r>
              <a:rPr lang="es-ES" dirty="0" err="1"/>
              <a:t>Update</a:t>
            </a:r>
            <a:endParaRPr lang="es-ES" dirty="0"/>
          </a:p>
          <a:p>
            <a:r>
              <a:rPr lang="es-ES" dirty="0"/>
              <a:t>                    &lt;/</a:t>
            </a:r>
            <a:r>
              <a:rPr lang="es-ES" dirty="0" err="1"/>
              <a:t>button</a:t>
            </a:r>
            <a:r>
              <a:rPr lang="es-ES" dirty="0"/>
              <a:t>&gt;</a:t>
            </a:r>
          </a:p>
          <a:p>
            <a:r>
              <a:rPr lang="es-ES" dirty="0"/>
              <a:t>                &lt;/</a:t>
            </a:r>
            <a:r>
              <a:rPr lang="es-ES" dirty="0" err="1"/>
              <a:t>form</a:t>
            </a:r>
            <a:r>
              <a:rPr lang="es-ES" dirty="0"/>
              <a:t>&gt;</a:t>
            </a:r>
          </a:p>
          <a:p>
            <a:endParaRPr lang="es-ES" dirty="0"/>
          </a:p>
          <a:p>
            <a:r>
              <a:rPr lang="es-ES" dirty="0"/>
              <a:t>                &lt;</a:t>
            </a:r>
            <a:r>
              <a:rPr lang="es-ES" dirty="0" err="1"/>
              <a:t>div</a:t>
            </a:r>
            <a:r>
              <a:rPr lang="es-ES" dirty="0"/>
              <a:t> </a:t>
            </a:r>
            <a:r>
              <a:rPr lang="es-ES" dirty="0" err="1"/>
              <a:t>class</a:t>
            </a:r>
            <a:r>
              <a:rPr lang="es-ES" dirty="0"/>
              <a:t>="d-</a:t>
            </a:r>
            <a:r>
              <a:rPr lang="es-ES" dirty="0" err="1"/>
              <a:t>flex</a:t>
            </a:r>
            <a:r>
              <a:rPr lang="es-ES" dirty="0"/>
              <a:t> mt-5"&gt;</a:t>
            </a:r>
          </a:p>
          <a:p>
            <a:r>
              <a:rPr lang="es-ES" dirty="0"/>
              <a:t>                    &lt;</a:t>
            </a:r>
            <a:r>
              <a:rPr lang="es-ES" dirty="0" err="1"/>
              <a:t>form</a:t>
            </a:r>
            <a:r>
              <a:rPr lang="es-ES" dirty="0"/>
              <a:t> </a:t>
            </a:r>
            <a:r>
              <a:rPr lang="es-ES" dirty="0" err="1"/>
              <a:t>action</a:t>
            </a:r>
            <a:r>
              <a:rPr lang="es-ES" dirty="0"/>
              <a:t>="{% </a:t>
            </a:r>
            <a:r>
              <a:rPr lang="es-ES" dirty="0" err="1"/>
              <a:t>url</a:t>
            </a:r>
            <a:r>
              <a:rPr lang="es-ES" dirty="0"/>
              <a:t> '</a:t>
            </a:r>
            <a:r>
              <a:rPr lang="es-ES" dirty="0" err="1"/>
              <a:t>complete_task</a:t>
            </a:r>
            <a:r>
              <a:rPr lang="es-ES" dirty="0"/>
              <a:t>' </a:t>
            </a:r>
            <a:r>
              <a:rPr lang="es-ES" dirty="0" err="1"/>
              <a:t>task.id</a:t>
            </a:r>
            <a:r>
              <a:rPr lang="es-ES" dirty="0"/>
              <a:t> %}" </a:t>
            </a:r>
            <a:r>
              <a:rPr lang="es-ES" dirty="0" err="1"/>
              <a:t>method</a:t>
            </a:r>
            <a:r>
              <a:rPr lang="es-ES" dirty="0"/>
              <a:t>="POST"&gt;</a:t>
            </a:r>
          </a:p>
          <a:p>
            <a:r>
              <a:rPr lang="es-ES" dirty="0"/>
              <a:t>                        {% </a:t>
            </a:r>
            <a:r>
              <a:rPr lang="es-ES" dirty="0" err="1"/>
              <a:t>csrf_token</a:t>
            </a:r>
            <a:r>
              <a:rPr lang="es-ES" dirty="0"/>
              <a:t> %}</a:t>
            </a:r>
          </a:p>
          <a:p>
            <a:r>
              <a:rPr lang="es-ES" dirty="0"/>
              <a:t>                        &lt;</a:t>
            </a:r>
            <a:r>
              <a:rPr lang="es-ES" dirty="0" err="1"/>
              <a:t>button</a:t>
            </a:r>
            <a:r>
              <a:rPr lang="es-ES" dirty="0"/>
              <a:t> </a:t>
            </a:r>
            <a:r>
              <a:rPr lang="es-ES" dirty="0" err="1"/>
              <a:t>class</a:t>
            </a:r>
            <a:r>
              <a:rPr lang="es-ES" dirty="0"/>
              <a:t>="</a:t>
            </a:r>
            <a:r>
              <a:rPr lang="es-ES" dirty="0" err="1"/>
              <a:t>btn</a:t>
            </a:r>
            <a:r>
              <a:rPr lang="es-ES" dirty="0"/>
              <a:t> </a:t>
            </a:r>
            <a:r>
              <a:rPr lang="es-ES" dirty="0" err="1"/>
              <a:t>btn-secondary</a:t>
            </a:r>
            <a:r>
              <a:rPr lang="es-ES" dirty="0"/>
              <a:t>"&gt;</a:t>
            </a:r>
          </a:p>
          <a:p>
            <a:r>
              <a:rPr lang="es-ES" dirty="0"/>
              <a:t>                            Complete</a:t>
            </a:r>
          </a:p>
          <a:p>
            <a:r>
              <a:rPr lang="es-ES" dirty="0"/>
              <a:t>                        &lt;/</a:t>
            </a:r>
            <a:r>
              <a:rPr lang="es-ES" dirty="0" err="1"/>
              <a:t>button</a:t>
            </a:r>
            <a:r>
              <a:rPr lang="es-ES" dirty="0"/>
              <a:t>&gt;</a:t>
            </a:r>
          </a:p>
          <a:p>
            <a:r>
              <a:rPr lang="es-ES" dirty="0"/>
              <a:t>                    &lt;/</a:t>
            </a:r>
            <a:r>
              <a:rPr lang="es-ES" dirty="0" err="1"/>
              <a:t>form</a:t>
            </a:r>
            <a:r>
              <a:rPr lang="es-ES" dirty="0"/>
              <a:t>&gt;</a:t>
            </a:r>
          </a:p>
          <a:p>
            <a:r>
              <a:rPr lang="es-ES" dirty="0"/>
              <a:t>                    &lt;</a:t>
            </a:r>
            <a:r>
              <a:rPr lang="es-ES" dirty="0" err="1"/>
              <a:t>form</a:t>
            </a:r>
            <a:r>
              <a:rPr lang="es-ES" dirty="0"/>
              <a:t> </a:t>
            </a:r>
            <a:r>
              <a:rPr lang="es-ES" dirty="0" err="1"/>
              <a:t>action</a:t>
            </a:r>
            <a:r>
              <a:rPr lang="es-ES" dirty="0"/>
              <a:t>="{% </a:t>
            </a:r>
            <a:r>
              <a:rPr lang="es-ES" dirty="0" err="1"/>
              <a:t>url</a:t>
            </a:r>
            <a:r>
              <a:rPr lang="es-ES" dirty="0"/>
              <a:t> '</a:t>
            </a:r>
            <a:r>
              <a:rPr lang="es-ES" dirty="0" err="1"/>
              <a:t>delete_task</a:t>
            </a:r>
            <a:r>
              <a:rPr lang="es-ES" dirty="0"/>
              <a:t>' </a:t>
            </a:r>
            <a:r>
              <a:rPr lang="es-ES" dirty="0" err="1"/>
              <a:t>task.id</a:t>
            </a:r>
            <a:r>
              <a:rPr lang="es-ES" dirty="0"/>
              <a:t> %}" </a:t>
            </a:r>
            <a:r>
              <a:rPr lang="es-ES" dirty="0" err="1"/>
              <a:t>method</a:t>
            </a:r>
            <a:r>
              <a:rPr lang="es-ES" dirty="0"/>
              <a:t>="POST"&gt;</a:t>
            </a:r>
          </a:p>
          <a:p>
            <a:r>
              <a:rPr lang="es-ES" dirty="0"/>
              <a:t>                        {% </a:t>
            </a:r>
            <a:r>
              <a:rPr lang="es-ES" dirty="0" err="1"/>
              <a:t>csrf_token</a:t>
            </a:r>
            <a:r>
              <a:rPr lang="es-ES" dirty="0"/>
              <a:t> %}</a:t>
            </a:r>
          </a:p>
          <a:p>
            <a:r>
              <a:rPr lang="es-ES" dirty="0"/>
              <a:t>                        &lt;</a:t>
            </a:r>
            <a:r>
              <a:rPr lang="es-ES" dirty="0" err="1"/>
              <a:t>button</a:t>
            </a:r>
            <a:r>
              <a:rPr lang="es-ES" dirty="0"/>
              <a:t> </a:t>
            </a:r>
            <a:r>
              <a:rPr lang="es-ES" dirty="0" err="1"/>
              <a:t>class</a:t>
            </a:r>
            <a:r>
              <a:rPr lang="es-ES" dirty="0"/>
              <a:t>="</a:t>
            </a:r>
            <a:r>
              <a:rPr lang="es-ES" dirty="0" err="1"/>
              <a:t>btn</a:t>
            </a:r>
            <a:r>
              <a:rPr lang="es-ES" dirty="0"/>
              <a:t> </a:t>
            </a:r>
            <a:r>
              <a:rPr lang="es-ES" dirty="0" err="1"/>
              <a:t>btn-danger</a:t>
            </a:r>
            <a:r>
              <a:rPr lang="es-ES" dirty="0"/>
              <a:t>"&gt;</a:t>
            </a:r>
          </a:p>
          <a:p>
            <a:r>
              <a:rPr lang="es-ES" dirty="0"/>
              <a:t>                            </a:t>
            </a:r>
            <a:r>
              <a:rPr lang="es-ES" dirty="0" err="1"/>
              <a:t>Delete</a:t>
            </a:r>
            <a:endParaRPr lang="es-ES" dirty="0"/>
          </a:p>
          <a:p>
            <a:r>
              <a:rPr lang="es-ES" dirty="0"/>
              <a:t>                        &lt;/</a:t>
            </a:r>
            <a:r>
              <a:rPr lang="es-ES" dirty="0" err="1"/>
              <a:t>button</a:t>
            </a:r>
            <a:r>
              <a:rPr lang="es-ES" dirty="0"/>
              <a:t>&gt;</a:t>
            </a:r>
          </a:p>
          <a:p>
            <a:r>
              <a:rPr lang="es-ES" dirty="0"/>
              <a:t>                    &lt;/</a:t>
            </a:r>
            <a:r>
              <a:rPr lang="es-ES" dirty="0" err="1"/>
              <a:t>form</a:t>
            </a:r>
            <a:r>
              <a:rPr lang="es-ES" dirty="0"/>
              <a:t>&gt;</a:t>
            </a:r>
          </a:p>
          <a:p>
            <a:r>
              <a:rPr lang="es-ES" dirty="0"/>
              <a:t>                &lt;/</a:t>
            </a:r>
            <a:r>
              <a:rPr lang="es-ES" dirty="0" err="1"/>
              <a:t>div</a:t>
            </a:r>
            <a:r>
              <a:rPr lang="es-ES" dirty="0"/>
              <a:t>&gt;</a:t>
            </a:r>
          </a:p>
          <a:p>
            <a:r>
              <a:rPr lang="es-ES" dirty="0"/>
              <a:t>        &lt;/</a:t>
            </a:r>
            <a:r>
              <a:rPr lang="es-ES" dirty="0" err="1"/>
              <a:t>div</a:t>
            </a:r>
            <a:r>
              <a:rPr lang="es-ES" dirty="0"/>
              <a:t>&gt;</a:t>
            </a:r>
          </a:p>
          <a:p>
            <a:r>
              <a:rPr lang="es-ES" dirty="0"/>
              <a:t>    &lt;/</a:t>
            </a:r>
            <a:r>
              <a:rPr lang="es-ES" dirty="0" err="1"/>
              <a:t>div</a:t>
            </a:r>
            <a:r>
              <a:rPr lang="es-ES" dirty="0"/>
              <a:t>&gt;</a:t>
            </a:r>
          </a:p>
          <a:p>
            <a:r>
              <a:rPr lang="es-ES" dirty="0"/>
              <a:t>&lt;/</a:t>
            </a:r>
            <a:r>
              <a:rPr lang="es-ES" dirty="0" err="1"/>
              <a:t>main</a:t>
            </a:r>
            <a:r>
              <a:rPr lang="es-ES" dirty="0"/>
              <a:t>&gt;</a:t>
            </a:r>
          </a:p>
          <a:p>
            <a:r>
              <a:rPr lang="es-ES" dirty="0"/>
              <a:t>{% </a:t>
            </a:r>
            <a:r>
              <a:rPr lang="es-ES" dirty="0" err="1"/>
              <a:t>endblock</a:t>
            </a:r>
            <a:r>
              <a:rPr lang="es-ES" dirty="0"/>
              <a:t> %}</a:t>
            </a: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CB2ECC-6EF9-4B65-8CE7-04173D03777D}" type="slidenum">
              <a:rPr kumimoji="0" lang="es-E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82</a:t>
            </a:fld>
            <a:endParaRPr kumimoji="0" lang="es-E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4497186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7AE826-7CDB-5F89-648A-E814176FC6A8}"/>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240F9C3C-7A96-C137-3329-CFD7F88755EC}"/>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5C4AA0FB-636E-FA41-622D-6EF9063126BC}"/>
              </a:ext>
            </a:extLst>
          </p:cNvPr>
          <p:cNvSpPr>
            <a:spLocks noGrp="1"/>
          </p:cNvSpPr>
          <p:nvPr>
            <p:ph type="body" idx="1"/>
          </p:nvPr>
        </p:nvSpPr>
        <p:spPr/>
        <p:txBody>
          <a:bodyPr/>
          <a:lstStyle/>
          <a:p>
            <a:endParaRPr lang="es-ES" dirty="0"/>
          </a:p>
        </p:txBody>
      </p:sp>
      <p:sp>
        <p:nvSpPr>
          <p:cNvPr id="4" name="Marcador de número de diapositiva 3">
            <a:extLst>
              <a:ext uri="{FF2B5EF4-FFF2-40B4-BE49-F238E27FC236}">
                <a16:creationId xmlns:a16="http://schemas.microsoft.com/office/drawing/2014/main" id="{BFA5BF7F-8740-C4D8-8D1E-4B95747AF538}"/>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CB2ECC-6EF9-4B65-8CE7-04173D03777D}" type="slidenum">
              <a:rPr kumimoji="0" lang="es-E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83</a:t>
            </a:fld>
            <a:endParaRPr kumimoji="0" lang="es-E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07041722"/>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8FA08D-D7C0-6ABE-381D-2FC1AA5D2EB3}"/>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2AD4BC57-C987-92BB-AD2C-2BCD5BE8FB3E}"/>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C9B2C75A-35AC-96FE-75DE-38505A90337C}"/>
              </a:ext>
            </a:extLst>
          </p:cNvPr>
          <p:cNvSpPr>
            <a:spLocks noGrp="1"/>
          </p:cNvSpPr>
          <p:nvPr>
            <p:ph type="body" idx="1"/>
          </p:nvPr>
        </p:nvSpPr>
        <p:spPr/>
        <p:txBody>
          <a:bodyPr/>
          <a:lstStyle/>
          <a:p>
            <a:endParaRPr lang="es-ES" dirty="0"/>
          </a:p>
        </p:txBody>
      </p:sp>
      <p:sp>
        <p:nvSpPr>
          <p:cNvPr id="4" name="Marcador de número de diapositiva 3">
            <a:extLst>
              <a:ext uri="{FF2B5EF4-FFF2-40B4-BE49-F238E27FC236}">
                <a16:creationId xmlns:a16="http://schemas.microsoft.com/office/drawing/2014/main" id="{E175F8AC-8A1D-0D1C-5F3C-03D7A6A58E94}"/>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CB2ECC-6EF9-4B65-8CE7-04173D03777D}" type="slidenum">
              <a:rPr kumimoji="0" lang="es-E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84</a:t>
            </a:fld>
            <a:endParaRPr kumimoji="0" lang="es-E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418490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----Signup.html</a:t>
            </a:r>
          </a:p>
          <a:p>
            <a:r>
              <a:rPr lang="es-ES" dirty="0"/>
              <a:t>&lt;h1&gt;</a:t>
            </a:r>
            <a:r>
              <a:rPr lang="es-ES" dirty="0" err="1"/>
              <a:t>Signup</a:t>
            </a:r>
            <a:r>
              <a:rPr lang="es-ES" dirty="0"/>
              <a:t>&lt;/h1&gt;</a:t>
            </a:r>
          </a:p>
          <a:p>
            <a:r>
              <a:rPr lang="es-ES" dirty="0"/>
              <a:t>&lt;</a:t>
            </a:r>
            <a:r>
              <a:rPr lang="es-ES" dirty="0" err="1"/>
              <a:t>form</a:t>
            </a:r>
            <a:r>
              <a:rPr lang="es-ES" dirty="0"/>
              <a:t> </a:t>
            </a:r>
            <a:r>
              <a:rPr lang="es-ES" dirty="0" err="1"/>
              <a:t>action</a:t>
            </a:r>
            <a:r>
              <a:rPr lang="es-ES" dirty="0"/>
              <a:t>="/</a:t>
            </a:r>
            <a:r>
              <a:rPr lang="es-ES" dirty="0" err="1"/>
              <a:t>signup</a:t>
            </a:r>
            <a:r>
              <a:rPr lang="es-ES" dirty="0"/>
              <a:t>/" </a:t>
            </a:r>
            <a:r>
              <a:rPr lang="es-ES" dirty="0" err="1"/>
              <a:t>method</a:t>
            </a:r>
            <a:r>
              <a:rPr lang="es-ES" dirty="0"/>
              <a:t>="POST"&gt;</a:t>
            </a:r>
          </a:p>
          <a:p>
            <a:r>
              <a:rPr lang="es-ES" dirty="0"/>
              <a:t>    {% </a:t>
            </a:r>
            <a:r>
              <a:rPr lang="es-ES" dirty="0" err="1"/>
              <a:t>csrf_token</a:t>
            </a:r>
            <a:r>
              <a:rPr lang="es-ES" dirty="0"/>
              <a:t> %}</a:t>
            </a:r>
          </a:p>
          <a:p>
            <a:r>
              <a:rPr lang="es-ES" dirty="0"/>
              <a:t>    {{</a:t>
            </a:r>
            <a:r>
              <a:rPr lang="es-ES" dirty="0" err="1"/>
              <a:t>form.as_p</a:t>
            </a:r>
            <a:r>
              <a:rPr lang="es-ES" dirty="0"/>
              <a:t>}}</a:t>
            </a:r>
          </a:p>
          <a:p>
            <a:r>
              <a:rPr lang="es-ES" dirty="0"/>
              <a:t>    &lt;</a:t>
            </a:r>
            <a:r>
              <a:rPr lang="es-ES" dirty="0" err="1"/>
              <a:t>button</a:t>
            </a:r>
            <a:r>
              <a:rPr lang="es-ES" dirty="0"/>
              <a:t>&gt;</a:t>
            </a:r>
          </a:p>
          <a:p>
            <a:r>
              <a:rPr lang="es-ES" dirty="0"/>
              <a:t>        </a:t>
            </a:r>
            <a:r>
              <a:rPr lang="es-ES" dirty="0" err="1"/>
              <a:t>Signup</a:t>
            </a:r>
            <a:endParaRPr lang="es-ES" dirty="0"/>
          </a:p>
          <a:p>
            <a:r>
              <a:rPr lang="es-ES" dirty="0"/>
              <a:t>    &lt;/</a:t>
            </a:r>
            <a:r>
              <a:rPr lang="es-ES" dirty="0" err="1"/>
              <a:t>button</a:t>
            </a:r>
            <a:r>
              <a:rPr lang="es-ES" dirty="0"/>
              <a:t>&gt;</a:t>
            </a:r>
          </a:p>
          <a:p>
            <a:r>
              <a:rPr lang="es-ES" dirty="0"/>
              <a:t>&lt;/</a:t>
            </a:r>
            <a:r>
              <a:rPr lang="es-ES" dirty="0" err="1"/>
              <a:t>form</a:t>
            </a:r>
            <a:r>
              <a:rPr lang="es-ES" dirty="0"/>
              <a:t>&gt;</a:t>
            </a:r>
          </a:p>
          <a:p>
            <a:endParaRPr lang="es-ES" dirty="0"/>
          </a:p>
          <a:p>
            <a:r>
              <a:rPr lang="es-ES" dirty="0"/>
              <a:t>----urls.py(agregar)</a:t>
            </a:r>
          </a:p>
          <a:p>
            <a:r>
              <a:rPr lang="es-ES" dirty="0"/>
              <a:t> </a:t>
            </a:r>
            <a:r>
              <a:rPr lang="es-ES" dirty="0" err="1"/>
              <a:t>path</a:t>
            </a:r>
            <a:r>
              <a:rPr lang="es-ES" dirty="0"/>
              <a:t>('</a:t>
            </a:r>
            <a:r>
              <a:rPr lang="es-ES" dirty="0" err="1"/>
              <a:t>signup</a:t>
            </a:r>
            <a:r>
              <a:rPr lang="es-ES" dirty="0"/>
              <a:t>/',</a:t>
            </a:r>
            <a:r>
              <a:rPr lang="es-ES" dirty="0" err="1"/>
              <a:t>views.helloworld</a:t>
            </a:r>
            <a:r>
              <a:rPr lang="es-ES" dirty="0"/>
              <a:t>)</a:t>
            </a: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CB2ECC-6EF9-4B65-8CE7-04173D03777D}" type="slidenum">
              <a:rPr kumimoji="0" lang="es-E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s-E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678983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C37B122-25DE-4A06-AF89-03D954854B5B}"/>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p>
        </p:txBody>
      </p:sp>
      <p:sp>
        <p:nvSpPr>
          <p:cNvPr id="3" name="Subtítulo 2">
            <a:extLst>
              <a:ext uri="{FF2B5EF4-FFF2-40B4-BE49-F238E27FC236}">
                <a16:creationId xmlns:a16="http://schemas.microsoft.com/office/drawing/2014/main" id="{72DD5997-BA68-4C31-A6D1-90DE7A6EF6C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p>
        </p:txBody>
      </p:sp>
      <p:sp>
        <p:nvSpPr>
          <p:cNvPr id="4" name="Marcador de fecha 3">
            <a:extLst>
              <a:ext uri="{FF2B5EF4-FFF2-40B4-BE49-F238E27FC236}">
                <a16:creationId xmlns:a16="http://schemas.microsoft.com/office/drawing/2014/main" id="{6A2C4323-E9D6-4F25-94EC-37A12EC1CF1B}"/>
              </a:ext>
            </a:extLst>
          </p:cNvPr>
          <p:cNvSpPr>
            <a:spLocks noGrp="1"/>
          </p:cNvSpPr>
          <p:nvPr>
            <p:ph type="dt" sz="half" idx="10"/>
          </p:nvPr>
        </p:nvSpPr>
        <p:spPr/>
        <p:txBody>
          <a:bodyPr/>
          <a:lstStyle/>
          <a:p>
            <a:fld id="{7D777195-FE5E-4E15-A715-40502C118A14}" type="datetimeFigureOut">
              <a:rPr lang="es-ES" smtClean="0"/>
              <a:t>16/09/2025</a:t>
            </a:fld>
            <a:endParaRPr lang="es-ES"/>
          </a:p>
        </p:txBody>
      </p:sp>
      <p:sp>
        <p:nvSpPr>
          <p:cNvPr id="5" name="Marcador de pie de página 4">
            <a:extLst>
              <a:ext uri="{FF2B5EF4-FFF2-40B4-BE49-F238E27FC236}">
                <a16:creationId xmlns:a16="http://schemas.microsoft.com/office/drawing/2014/main" id="{1253BA9B-DEFB-4D41-B0E6-08D39AF79A7A}"/>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C6D82258-822E-40E4-84A6-7CC1CB090F14}"/>
              </a:ext>
            </a:extLst>
          </p:cNvPr>
          <p:cNvSpPr>
            <a:spLocks noGrp="1"/>
          </p:cNvSpPr>
          <p:nvPr>
            <p:ph type="sldNum" sz="quarter" idx="12"/>
          </p:nvPr>
        </p:nvSpPr>
        <p:spPr/>
        <p:txBody>
          <a:bodyPr/>
          <a:lstStyle/>
          <a:p>
            <a:fld id="{7C32B75E-FEF4-4480-BB09-FEF6E0CACD8F}" type="slidenum">
              <a:rPr lang="es-ES" smtClean="0"/>
              <a:t>‹Nº›</a:t>
            </a:fld>
            <a:endParaRPr lang="es-ES"/>
          </a:p>
        </p:txBody>
      </p:sp>
    </p:spTree>
    <p:extLst>
      <p:ext uri="{BB962C8B-B14F-4D97-AF65-F5344CB8AC3E}">
        <p14:creationId xmlns:p14="http://schemas.microsoft.com/office/powerpoint/2010/main" val="33654788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AF93E20-6919-4B40-B55A-8E100FFC6D82}"/>
              </a:ext>
            </a:extLst>
          </p:cNvPr>
          <p:cNvSpPr>
            <a:spLocks noGrp="1"/>
          </p:cNvSpPr>
          <p:nvPr>
            <p:ph type="title"/>
          </p:nvPr>
        </p:nvSpPr>
        <p:spPr/>
        <p:txBody>
          <a:bodyPr/>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07B9F3F0-7269-4333-978C-179B35385608}"/>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F5CFFE37-AD84-4A00-8190-4B33C1BC3C11}"/>
              </a:ext>
            </a:extLst>
          </p:cNvPr>
          <p:cNvSpPr>
            <a:spLocks noGrp="1"/>
          </p:cNvSpPr>
          <p:nvPr>
            <p:ph type="dt" sz="half" idx="10"/>
          </p:nvPr>
        </p:nvSpPr>
        <p:spPr/>
        <p:txBody>
          <a:bodyPr/>
          <a:lstStyle/>
          <a:p>
            <a:fld id="{7D777195-FE5E-4E15-A715-40502C118A14}" type="datetimeFigureOut">
              <a:rPr lang="es-ES" smtClean="0"/>
              <a:t>16/09/2025</a:t>
            </a:fld>
            <a:endParaRPr lang="es-ES"/>
          </a:p>
        </p:txBody>
      </p:sp>
      <p:sp>
        <p:nvSpPr>
          <p:cNvPr id="5" name="Marcador de pie de página 4">
            <a:extLst>
              <a:ext uri="{FF2B5EF4-FFF2-40B4-BE49-F238E27FC236}">
                <a16:creationId xmlns:a16="http://schemas.microsoft.com/office/drawing/2014/main" id="{77545D05-4B18-4970-9F72-F2258217A9F0}"/>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A410523F-B4CF-4CF3-9B1A-27BBA8099CDB}"/>
              </a:ext>
            </a:extLst>
          </p:cNvPr>
          <p:cNvSpPr>
            <a:spLocks noGrp="1"/>
          </p:cNvSpPr>
          <p:nvPr>
            <p:ph type="sldNum" sz="quarter" idx="12"/>
          </p:nvPr>
        </p:nvSpPr>
        <p:spPr/>
        <p:txBody>
          <a:bodyPr/>
          <a:lstStyle/>
          <a:p>
            <a:fld id="{7C32B75E-FEF4-4480-BB09-FEF6E0CACD8F}" type="slidenum">
              <a:rPr lang="es-ES" smtClean="0"/>
              <a:t>‹Nº›</a:t>
            </a:fld>
            <a:endParaRPr lang="es-ES"/>
          </a:p>
        </p:txBody>
      </p:sp>
    </p:spTree>
    <p:extLst>
      <p:ext uri="{BB962C8B-B14F-4D97-AF65-F5344CB8AC3E}">
        <p14:creationId xmlns:p14="http://schemas.microsoft.com/office/powerpoint/2010/main" val="10978453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3380A8D9-4E61-4D50-9725-CA5EBC5C2879}"/>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D2F4C469-1B49-4C34-895E-262E35F85594}"/>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B7271501-7980-4F61-AB4E-B21BE998A6BD}"/>
              </a:ext>
            </a:extLst>
          </p:cNvPr>
          <p:cNvSpPr>
            <a:spLocks noGrp="1"/>
          </p:cNvSpPr>
          <p:nvPr>
            <p:ph type="dt" sz="half" idx="10"/>
          </p:nvPr>
        </p:nvSpPr>
        <p:spPr/>
        <p:txBody>
          <a:bodyPr/>
          <a:lstStyle/>
          <a:p>
            <a:fld id="{7D777195-FE5E-4E15-A715-40502C118A14}" type="datetimeFigureOut">
              <a:rPr lang="es-ES" smtClean="0"/>
              <a:t>16/09/2025</a:t>
            </a:fld>
            <a:endParaRPr lang="es-ES"/>
          </a:p>
        </p:txBody>
      </p:sp>
      <p:sp>
        <p:nvSpPr>
          <p:cNvPr id="5" name="Marcador de pie de página 4">
            <a:extLst>
              <a:ext uri="{FF2B5EF4-FFF2-40B4-BE49-F238E27FC236}">
                <a16:creationId xmlns:a16="http://schemas.microsoft.com/office/drawing/2014/main" id="{B9340609-D414-4D8A-8254-8BD97A3D2824}"/>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19BAD158-32DB-4E69-8701-8D718D0771B5}"/>
              </a:ext>
            </a:extLst>
          </p:cNvPr>
          <p:cNvSpPr>
            <a:spLocks noGrp="1"/>
          </p:cNvSpPr>
          <p:nvPr>
            <p:ph type="sldNum" sz="quarter" idx="12"/>
          </p:nvPr>
        </p:nvSpPr>
        <p:spPr/>
        <p:txBody>
          <a:bodyPr/>
          <a:lstStyle/>
          <a:p>
            <a:fld id="{7C32B75E-FEF4-4480-BB09-FEF6E0CACD8F}" type="slidenum">
              <a:rPr lang="es-ES" smtClean="0"/>
              <a:t>‹Nº›</a:t>
            </a:fld>
            <a:endParaRPr lang="es-ES"/>
          </a:p>
        </p:txBody>
      </p:sp>
    </p:spTree>
    <p:extLst>
      <p:ext uri="{BB962C8B-B14F-4D97-AF65-F5344CB8AC3E}">
        <p14:creationId xmlns:p14="http://schemas.microsoft.com/office/powerpoint/2010/main" val="37744765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F7587E1-469D-44C8-8C68-25552560E44A}"/>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7BD570A3-6123-46C6-9E20-76B6F95F30DB}"/>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A11FBADD-3C05-4512-A508-DB4016B704EB}"/>
              </a:ext>
            </a:extLst>
          </p:cNvPr>
          <p:cNvSpPr>
            <a:spLocks noGrp="1"/>
          </p:cNvSpPr>
          <p:nvPr>
            <p:ph type="dt" sz="half" idx="10"/>
          </p:nvPr>
        </p:nvSpPr>
        <p:spPr/>
        <p:txBody>
          <a:bodyPr/>
          <a:lstStyle/>
          <a:p>
            <a:fld id="{7D777195-FE5E-4E15-A715-40502C118A14}" type="datetimeFigureOut">
              <a:rPr lang="es-ES" smtClean="0"/>
              <a:t>16/09/2025</a:t>
            </a:fld>
            <a:endParaRPr lang="es-ES"/>
          </a:p>
        </p:txBody>
      </p:sp>
      <p:sp>
        <p:nvSpPr>
          <p:cNvPr id="5" name="Marcador de pie de página 4">
            <a:extLst>
              <a:ext uri="{FF2B5EF4-FFF2-40B4-BE49-F238E27FC236}">
                <a16:creationId xmlns:a16="http://schemas.microsoft.com/office/drawing/2014/main" id="{47343744-DA25-4579-A39C-FA65A44B5540}"/>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B30840CA-01C2-4A4E-910B-1CFAF4B3DF25}"/>
              </a:ext>
            </a:extLst>
          </p:cNvPr>
          <p:cNvSpPr>
            <a:spLocks noGrp="1"/>
          </p:cNvSpPr>
          <p:nvPr>
            <p:ph type="sldNum" sz="quarter" idx="12"/>
          </p:nvPr>
        </p:nvSpPr>
        <p:spPr/>
        <p:txBody>
          <a:bodyPr/>
          <a:lstStyle/>
          <a:p>
            <a:fld id="{7C32B75E-FEF4-4480-BB09-FEF6E0CACD8F}" type="slidenum">
              <a:rPr lang="es-ES" smtClean="0"/>
              <a:t>‹Nº›</a:t>
            </a:fld>
            <a:endParaRPr lang="es-ES"/>
          </a:p>
        </p:txBody>
      </p:sp>
    </p:spTree>
    <p:extLst>
      <p:ext uri="{BB962C8B-B14F-4D97-AF65-F5344CB8AC3E}">
        <p14:creationId xmlns:p14="http://schemas.microsoft.com/office/powerpoint/2010/main" val="27668834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1A1AA8E-E18B-4624-BE3E-7112E9FC4B4F}"/>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p>
        </p:txBody>
      </p:sp>
      <p:sp>
        <p:nvSpPr>
          <p:cNvPr id="3" name="Marcador de texto 2">
            <a:extLst>
              <a:ext uri="{FF2B5EF4-FFF2-40B4-BE49-F238E27FC236}">
                <a16:creationId xmlns:a16="http://schemas.microsoft.com/office/drawing/2014/main" id="{B6F0FD6B-C494-4B17-9694-7D9C5FA85B2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40E4DE92-291D-4A70-A954-8474E4D18F68}"/>
              </a:ext>
            </a:extLst>
          </p:cNvPr>
          <p:cNvSpPr>
            <a:spLocks noGrp="1"/>
          </p:cNvSpPr>
          <p:nvPr>
            <p:ph type="dt" sz="half" idx="10"/>
          </p:nvPr>
        </p:nvSpPr>
        <p:spPr/>
        <p:txBody>
          <a:bodyPr/>
          <a:lstStyle/>
          <a:p>
            <a:fld id="{7D777195-FE5E-4E15-A715-40502C118A14}" type="datetimeFigureOut">
              <a:rPr lang="es-ES" smtClean="0"/>
              <a:t>16/09/2025</a:t>
            </a:fld>
            <a:endParaRPr lang="es-ES"/>
          </a:p>
        </p:txBody>
      </p:sp>
      <p:sp>
        <p:nvSpPr>
          <p:cNvPr id="5" name="Marcador de pie de página 4">
            <a:extLst>
              <a:ext uri="{FF2B5EF4-FFF2-40B4-BE49-F238E27FC236}">
                <a16:creationId xmlns:a16="http://schemas.microsoft.com/office/drawing/2014/main" id="{55097281-B477-4AEC-8F4C-84E7BB3038C7}"/>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1D419B1D-C709-4C8A-8689-39E1E4E8587C}"/>
              </a:ext>
            </a:extLst>
          </p:cNvPr>
          <p:cNvSpPr>
            <a:spLocks noGrp="1"/>
          </p:cNvSpPr>
          <p:nvPr>
            <p:ph type="sldNum" sz="quarter" idx="12"/>
          </p:nvPr>
        </p:nvSpPr>
        <p:spPr/>
        <p:txBody>
          <a:bodyPr/>
          <a:lstStyle/>
          <a:p>
            <a:fld id="{7C32B75E-FEF4-4480-BB09-FEF6E0CACD8F}" type="slidenum">
              <a:rPr lang="es-ES" smtClean="0"/>
              <a:t>‹Nº›</a:t>
            </a:fld>
            <a:endParaRPr lang="es-ES"/>
          </a:p>
        </p:txBody>
      </p:sp>
    </p:spTree>
    <p:extLst>
      <p:ext uri="{BB962C8B-B14F-4D97-AF65-F5344CB8AC3E}">
        <p14:creationId xmlns:p14="http://schemas.microsoft.com/office/powerpoint/2010/main" val="31214208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F070D0E-44F4-4D7D-BF5C-74BEB7CDEA0A}"/>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340FD57E-2692-414B-9302-74DA860C5CB1}"/>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contenido 3">
            <a:extLst>
              <a:ext uri="{FF2B5EF4-FFF2-40B4-BE49-F238E27FC236}">
                <a16:creationId xmlns:a16="http://schemas.microsoft.com/office/drawing/2014/main" id="{863362B4-2309-42E0-8DEE-B37BF6E84AA1}"/>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fecha 4">
            <a:extLst>
              <a:ext uri="{FF2B5EF4-FFF2-40B4-BE49-F238E27FC236}">
                <a16:creationId xmlns:a16="http://schemas.microsoft.com/office/drawing/2014/main" id="{FCFC65FE-4222-4F2E-826D-4D87B44A0607}"/>
              </a:ext>
            </a:extLst>
          </p:cNvPr>
          <p:cNvSpPr>
            <a:spLocks noGrp="1"/>
          </p:cNvSpPr>
          <p:nvPr>
            <p:ph type="dt" sz="half" idx="10"/>
          </p:nvPr>
        </p:nvSpPr>
        <p:spPr/>
        <p:txBody>
          <a:bodyPr/>
          <a:lstStyle/>
          <a:p>
            <a:fld id="{7D777195-FE5E-4E15-A715-40502C118A14}" type="datetimeFigureOut">
              <a:rPr lang="es-ES" smtClean="0"/>
              <a:t>16/09/2025</a:t>
            </a:fld>
            <a:endParaRPr lang="es-ES"/>
          </a:p>
        </p:txBody>
      </p:sp>
      <p:sp>
        <p:nvSpPr>
          <p:cNvPr id="6" name="Marcador de pie de página 5">
            <a:extLst>
              <a:ext uri="{FF2B5EF4-FFF2-40B4-BE49-F238E27FC236}">
                <a16:creationId xmlns:a16="http://schemas.microsoft.com/office/drawing/2014/main" id="{72B494B0-712A-4DF5-A711-E88AC12B707A}"/>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820633A8-BFE5-4C94-8160-E11B5979D53C}"/>
              </a:ext>
            </a:extLst>
          </p:cNvPr>
          <p:cNvSpPr>
            <a:spLocks noGrp="1"/>
          </p:cNvSpPr>
          <p:nvPr>
            <p:ph type="sldNum" sz="quarter" idx="12"/>
          </p:nvPr>
        </p:nvSpPr>
        <p:spPr/>
        <p:txBody>
          <a:bodyPr/>
          <a:lstStyle/>
          <a:p>
            <a:fld id="{7C32B75E-FEF4-4480-BB09-FEF6E0CACD8F}" type="slidenum">
              <a:rPr lang="es-ES" smtClean="0"/>
              <a:t>‹Nº›</a:t>
            </a:fld>
            <a:endParaRPr lang="es-ES"/>
          </a:p>
        </p:txBody>
      </p:sp>
    </p:spTree>
    <p:extLst>
      <p:ext uri="{BB962C8B-B14F-4D97-AF65-F5344CB8AC3E}">
        <p14:creationId xmlns:p14="http://schemas.microsoft.com/office/powerpoint/2010/main" val="42811541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F68777E-7631-40D2-A1F3-967F5C9ED916}"/>
              </a:ext>
            </a:extLst>
          </p:cNvPr>
          <p:cNvSpPr>
            <a:spLocks noGrp="1"/>
          </p:cNvSpPr>
          <p:nvPr>
            <p:ph type="title"/>
          </p:nvPr>
        </p:nvSpPr>
        <p:spPr>
          <a:xfrm>
            <a:off x="839788" y="365125"/>
            <a:ext cx="10515600" cy="1325563"/>
          </a:xfrm>
        </p:spPr>
        <p:txBody>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02F8BA3F-41D5-40B0-9133-DCEB140F0C1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64F4A1F8-D59E-4DEE-8AA9-518E411BF03A}"/>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texto 4">
            <a:extLst>
              <a:ext uri="{FF2B5EF4-FFF2-40B4-BE49-F238E27FC236}">
                <a16:creationId xmlns:a16="http://schemas.microsoft.com/office/drawing/2014/main" id="{64F57A04-D76F-4416-8BC0-EA5499F600B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CFBF36D6-D49B-42AF-9020-FF9280B23A1D}"/>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Marcador de fecha 6">
            <a:extLst>
              <a:ext uri="{FF2B5EF4-FFF2-40B4-BE49-F238E27FC236}">
                <a16:creationId xmlns:a16="http://schemas.microsoft.com/office/drawing/2014/main" id="{18E11D46-B15A-47E0-B334-CD75662BFF0A}"/>
              </a:ext>
            </a:extLst>
          </p:cNvPr>
          <p:cNvSpPr>
            <a:spLocks noGrp="1"/>
          </p:cNvSpPr>
          <p:nvPr>
            <p:ph type="dt" sz="half" idx="10"/>
          </p:nvPr>
        </p:nvSpPr>
        <p:spPr/>
        <p:txBody>
          <a:bodyPr/>
          <a:lstStyle/>
          <a:p>
            <a:fld id="{7D777195-FE5E-4E15-A715-40502C118A14}" type="datetimeFigureOut">
              <a:rPr lang="es-ES" smtClean="0"/>
              <a:t>16/09/2025</a:t>
            </a:fld>
            <a:endParaRPr lang="es-ES"/>
          </a:p>
        </p:txBody>
      </p:sp>
      <p:sp>
        <p:nvSpPr>
          <p:cNvPr id="8" name="Marcador de pie de página 7">
            <a:extLst>
              <a:ext uri="{FF2B5EF4-FFF2-40B4-BE49-F238E27FC236}">
                <a16:creationId xmlns:a16="http://schemas.microsoft.com/office/drawing/2014/main" id="{C6C721D7-8FCC-4BB4-9157-0E886F57E55A}"/>
              </a:ext>
            </a:extLst>
          </p:cNvPr>
          <p:cNvSpPr>
            <a:spLocks noGrp="1"/>
          </p:cNvSpPr>
          <p:nvPr>
            <p:ph type="ftr" sz="quarter" idx="11"/>
          </p:nvPr>
        </p:nvSpPr>
        <p:spPr/>
        <p:txBody>
          <a:bodyPr/>
          <a:lstStyle/>
          <a:p>
            <a:endParaRPr lang="es-ES"/>
          </a:p>
        </p:txBody>
      </p:sp>
      <p:sp>
        <p:nvSpPr>
          <p:cNvPr id="9" name="Marcador de número de diapositiva 8">
            <a:extLst>
              <a:ext uri="{FF2B5EF4-FFF2-40B4-BE49-F238E27FC236}">
                <a16:creationId xmlns:a16="http://schemas.microsoft.com/office/drawing/2014/main" id="{FD881391-23EF-4697-B031-3D999601C54A}"/>
              </a:ext>
            </a:extLst>
          </p:cNvPr>
          <p:cNvSpPr>
            <a:spLocks noGrp="1"/>
          </p:cNvSpPr>
          <p:nvPr>
            <p:ph type="sldNum" sz="quarter" idx="12"/>
          </p:nvPr>
        </p:nvSpPr>
        <p:spPr/>
        <p:txBody>
          <a:bodyPr/>
          <a:lstStyle/>
          <a:p>
            <a:fld id="{7C32B75E-FEF4-4480-BB09-FEF6E0CACD8F}" type="slidenum">
              <a:rPr lang="es-ES" smtClean="0"/>
              <a:t>‹Nº›</a:t>
            </a:fld>
            <a:endParaRPr lang="es-ES"/>
          </a:p>
        </p:txBody>
      </p:sp>
    </p:spTree>
    <p:extLst>
      <p:ext uri="{BB962C8B-B14F-4D97-AF65-F5344CB8AC3E}">
        <p14:creationId xmlns:p14="http://schemas.microsoft.com/office/powerpoint/2010/main" val="19831762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3F7462F-B0FE-469B-BBEF-75BEEDD54AAA}"/>
              </a:ext>
            </a:extLst>
          </p:cNvPr>
          <p:cNvSpPr>
            <a:spLocks noGrp="1"/>
          </p:cNvSpPr>
          <p:nvPr>
            <p:ph type="title"/>
          </p:nvPr>
        </p:nvSpPr>
        <p:spPr/>
        <p:txBody>
          <a:bodyPr/>
          <a:lstStyle/>
          <a:p>
            <a:r>
              <a:rPr lang="es-ES"/>
              <a:t>Haga clic para modificar el estilo de título del patrón</a:t>
            </a:r>
          </a:p>
        </p:txBody>
      </p:sp>
      <p:sp>
        <p:nvSpPr>
          <p:cNvPr id="3" name="Marcador de fecha 2">
            <a:extLst>
              <a:ext uri="{FF2B5EF4-FFF2-40B4-BE49-F238E27FC236}">
                <a16:creationId xmlns:a16="http://schemas.microsoft.com/office/drawing/2014/main" id="{8D1C3712-7DBD-4323-A2BE-D9A94728E130}"/>
              </a:ext>
            </a:extLst>
          </p:cNvPr>
          <p:cNvSpPr>
            <a:spLocks noGrp="1"/>
          </p:cNvSpPr>
          <p:nvPr>
            <p:ph type="dt" sz="half" idx="10"/>
          </p:nvPr>
        </p:nvSpPr>
        <p:spPr/>
        <p:txBody>
          <a:bodyPr/>
          <a:lstStyle/>
          <a:p>
            <a:fld id="{7D777195-FE5E-4E15-A715-40502C118A14}" type="datetimeFigureOut">
              <a:rPr lang="es-ES" smtClean="0"/>
              <a:t>16/09/2025</a:t>
            </a:fld>
            <a:endParaRPr lang="es-ES"/>
          </a:p>
        </p:txBody>
      </p:sp>
      <p:sp>
        <p:nvSpPr>
          <p:cNvPr id="4" name="Marcador de pie de página 3">
            <a:extLst>
              <a:ext uri="{FF2B5EF4-FFF2-40B4-BE49-F238E27FC236}">
                <a16:creationId xmlns:a16="http://schemas.microsoft.com/office/drawing/2014/main" id="{BDBA48B9-7327-4A47-8E68-C72BCD04FA6B}"/>
              </a:ext>
            </a:extLst>
          </p:cNvPr>
          <p:cNvSpPr>
            <a:spLocks noGrp="1"/>
          </p:cNvSpPr>
          <p:nvPr>
            <p:ph type="ftr" sz="quarter" idx="11"/>
          </p:nvPr>
        </p:nvSpPr>
        <p:spPr/>
        <p:txBody>
          <a:bodyPr/>
          <a:lstStyle/>
          <a:p>
            <a:endParaRPr lang="es-ES"/>
          </a:p>
        </p:txBody>
      </p:sp>
      <p:sp>
        <p:nvSpPr>
          <p:cNvPr id="5" name="Marcador de número de diapositiva 4">
            <a:extLst>
              <a:ext uri="{FF2B5EF4-FFF2-40B4-BE49-F238E27FC236}">
                <a16:creationId xmlns:a16="http://schemas.microsoft.com/office/drawing/2014/main" id="{9C887926-A1DA-4CFE-8372-3195E6C72232}"/>
              </a:ext>
            </a:extLst>
          </p:cNvPr>
          <p:cNvSpPr>
            <a:spLocks noGrp="1"/>
          </p:cNvSpPr>
          <p:nvPr>
            <p:ph type="sldNum" sz="quarter" idx="12"/>
          </p:nvPr>
        </p:nvSpPr>
        <p:spPr/>
        <p:txBody>
          <a:bodyPr/>
          <a:lstStyle/>
          <a:p>
            <a:fld id="{7C32B75E-FEF4-4480-BB09-FEF6E0CACD8F}" type="slidenum">
              <a:rPr lang="es-ES" smtClean="0"/>
              <a:t>‹Nº›</a:t>
            </a:fld>
            <a:endParaRPr lang="es-ES"/>
          </a:p>
        </p:txBody>
      </p:sp>
    </p:spTree>
    <p:extLst>
      <p:ext uri="{BB962C8B-B14F-4D97-AF65-F5344CB8AC3E}">
        <p14:creationId xmlns:p14="http://schemas.microsoft.com/office/powerpoint/2010/main" val="32115176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EA490E57-4967-4277-9EE9-4E1E9163FC25}"/>
              </a:ext>
            </a:extLst>
          </p:cNvPr>
          <p:cNvSpPr>
            <a:spLocks noGrp="1"/>
          </p:cNvSpPr>
          <p:nvPr>
            <p:ph type="dt" sz="half" idx="10"/>
          </p:nvPr>
        </p:nvSpPr>
        <p:spPr/>
        <p:txBody>
          <a:bodyPr/>
          <a:lstStyle/>
          <a:p>
            <a:fld id="{7D777195-FE5E-4E15-A715-40502C118A14}" type="datetimeFigureOut">
              <a:rPr lang="es-ES" smtClean="0"/>
              <a:t>16/09/2025</a:t>
            </a:fld>
            <a:endParaRPr lang="es-ES"/>
          </a:p>
        </p:txBody>
      </p:sp>
      <p:sp>
        <p:nvSpPr>
          <p:cNvPr id="3" name="Marcador de pie de página 2">
            <a:extLst>
              <a:ext uri="{FF2B5EF4-FFF2-40B4-BE49-F238E27FC236}">
                <a16:creationId xmlns:a16="http://schemas.microsoft.com/office/drawing/2014/main" id="{38ED632E-6EDA-4F62-954F-9859A51F073F}"/>
              </a:ext>
            </a:extLst>
          </p:cNvPr>
          <p:cNvSpPr>
            <a:spLocks noGrp="1"/>
          </p:cNvSpPr>
          <p:nvPr>
            <p:ph type="ftr" sz="quarter" idx="11"/>
          </p:nvPr>
        </p:nvSpPr>
        <p:spPr/>
        <p:txBody>
          <a:bodyPr/>
          <a:lstStyle/>
          <a:p>
            <a:endParaRPr lang="es-ES"/>
          </a:p>
        </p:txBody>
      </p:sp>
      <p:sp>
        <p:nvSpPr>
          <p:cNvPr id="4" name="Marcador de número de diapositiva 3">
            <a:extLst>
              <a:ext uri="{FF2B5EF4-FFF2-40B4-BE49-F238E27FC236}">
                <a16:creationId xmlns:a16="http://schemas.microsoft.com/office/drawing/2014/main" id="{CE47A6E3-9DEC-40B2-91D7-3874767C73E8}"/>
              </a:ext>
            </a:extLst>
          </p:cNvPr>
          <p:cNvSpPr>
            <a:spLocks noGrp="1"/>
          </p:cNvSpPr>
          <p:nvPr>
            <p:ph type="sldNum" sz="quarter" idx="12"/>
          </p:nvPr>
        </p:nvSpPr>
        <p:spPr/>
        <p:txBody>
          <a:bodyPr/>
          <a:lstStyle/>
          <a:p>
            <a:fld id="{7C32B75E-FEF4-4480-BB09-FEF6E0CACD8F}" type="slidenum">
              <a:rPr lang="es-ES" smtClean="0"/>
              <a:t>‹Nº›</a:t>
            </a:fld>
            <a:endParaRPr lang="es-ES"/>
          </a:p>
        </p:txBody>
      </p:sp>
    </p:spTree>
    <p:extLst>
      <p:ext uri="{BB962C8B-B14F-4D97-AF65-F5344CB8AC3E}">
        <p14:creationId xmlns:p14="http://schemas.microsoft.com/office/powerpoint/2010/main" val="17402103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FA165B5-1DD3-4075-841E-08240C6D3987}"/>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EC88C88B-988E-49FD-AC32-9B63F6F266D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texto 3">
            <a:extLst>
              <a:ext uri="{FF2B5EF4-FFF2-40B4-BE49-F238E27FC236}">
                <a16:creationId xmlns:a16="http://schemas.microsoft.com/office/drawing/2014/main" id="{38F2866F-2AA2-4712-B7CE-BB32597BE41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0CD66937-6DE2-4946-992B-CEE601670DDE}"/>
              </a:ext>
            </a:extLst>
          </p:cNvPr>
          <p:cNvSpPr>
            <a:spLocks noGrp="1"/>
          </p:cNvSpPr>
          <p:nvPr>
            <p:ph type="dt" sz="half" idx="10"/>
          </p:nvPr>
        </p:nvSpPr>
        <p:spPr/>
        <p:txBody>
          <a:bodyPr/>
          <a:lstStyle/>
          <a:p>
            <a:fld id="{7D777195-FE5E-4E15-A715-40502C118A14}" type="datetimeFigureOut">
              <a:rPr lang="es-ES" smtClean="0"/>
              <a:t>16/09/2025</a:t>
            </a:fld>
            <a:endParaRPr lang="es-ES"/>
          </a:p>
        </p:txBody>
      </p:sp>
      <p:sp>
        <p:nvSpPr>
          <p:cNvPr id="6" name="Marcador de pie de página 5">
            <a:extLst>
              <a:ext uri="{FF2B5EF4-FFF2-40B4-BE49-F238E27FC236}">
                <a16:creationId xmlns:a16="http://schemas.microsoft.com/office/drawing/2014/main" id="{8EE4C607-B4AB-4D51-80BD-2E59BF5CECB9}"/>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E9A7DD08-C735-4851-B613-FD2465B38A7F}"/>
              </a:ext>
            </a:extLst>
          </p:cNvPr>
          <p:cNvSpPr>
            <a:spLocks noGrp="1"/>
          </p:cNvSpPr>
          <p:nvPr>
            <p:ph type="sldNum" sz="quarter" idx="12"/>
          </p:nvPr>
        </p:nvSpPr>
        <p:spPr/>
        <p:txBody>
          <a:bodyPr/>
          <a:lstStyle/>
          <a:p>
            <a:fld id="{7C32B75E-FEF4-4480-BB09-FEF6E0CACD8F}" type="slidenum">
              <a:rPr lang="es-ES" smtClean="0"/>
              <a:t>‹Nº›</a:t>
            </a:fld>
            <a:endParaRPr lang="es-ES"/>
          </a:p>
        </p:txBody>
      </p:sp>
    </p:spTree>
    <p:extLst>
      <p:ext uri="{BB962C8B-B14F-4D97-AF65-F5344CB8AC3E}">
        <p14:creationId xmlns:p14="http://schemas.microsoft.com/office/powerpoint/2010/main" val="29209341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FA20738-038A-4179-B91C-52E62AC6FD0D}"/>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posición de imagen 2">
            <a:extLst>
              <a:ext uri="{FF2B5EF4-FFF2-40B4-BE49-F238E27FC236}">
                <a16:creationId xmlns:a16="http://schemas.microsoft.com/office/drawing/2014/main" id="{B2A31EC3-2949-4AC1-83BD-EF08E116890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Marcador de texto 3">
            <a:extLst>
              <a:ext uri="{FF2B5EF4-FFF2-40B4-BE49-F238E27FC236}">
                <a16:creationId xmlns:a16="http://schemas.microsoft.com/office/drawing/2014/main" id="{9B93E5F6-CD57-4390-8884-C518F8402AC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81662EF8-EF2C-4705-8F1E-45702BCFE63D}"/>
              </a:ext>
            </a:extLst>
          </p:cNvPr>
          <p:cNvSpPr>
            <a:spLocks noGrp="1"/>
          </p:cNvSpPr>
          <p:nvPr>
            <p:ph type="dt" sz="half" idx="10"/>
          </p:nvPr>
        </p:nvSpPr>
        <p:spPr/>
        <p:txBody>
          <a:bodyPr/>
          <a:lstStyle/>
          <a:p>
            <a:fld id="{7D777195-FE5E-4E15-A715-40502C118A14}" type="datetimeFigureOut">
              <a:rPr lang="es-ES" smtClean="0"/>
              <a:t>16/09/2025</a:t>
            </a:fld>
            <a:endParaRPr lang="es-ES"/>
          </a:p>
        </p:txBody>
      </p:sp>
      <p:sp>
        <p:nvSpPr>
          <p:cNvPr id="6" name="Marcador de pie de página 5">
            <a:extLst>
              <a:ext uri="{FF2B5EF4-FFF2-40B4-BE49-F238E27FC236}">
                <a16:creationId xmlns:a16="http://schemas.microsoft.com/office/drawing/2014/main" id="{AD3A91C1-B1D6-42EB-8CED-23002E38234C}"/>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718BDDE8-9F23-48AA-8886-A0121FB49FB0}"/>
              </a:ext>
            </a:extLst>
          </p:cNvPr>
          <p:cNvSpPr>
            <a:spLocks noGrp="1"/>
          </p:cNvSpPr>
          <p:nvPr>
            <p:ph type="sldNum" sz="quarter" idx="12"/>
          </p:nvPr>
        </p:nvSpPr>
        <p:spPr/>
        <p:txBody>
          <a:bodyPr/>
          <a:lstStyle/>
          <a:p>
            <a:fld id="{7C32B75E-FEF4-4480-BB09-FEF6E0CACD8F}" type="slidenum">
              <a:rPr lang="es-ES" smtClean="0"/>
              <a:t>‹Nº›</a:t>
            </a:fld>
            <a:endParaRPr lang="es-ES"/>
          </a:p>
        </p:txBody>
      </p:sp>
    </p:spTree>
    <p:extLst>
      <p:ext uri="{BB962C8B-B14F-4D97-AF65-F5344CB8AC3E}">
        <p14:creationId xmlns:p14="http://schemas.microsoft.com/office/powerpoint/2010/main" val="26823090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573E7692-4B87-4451-9A5D-C088451E91E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37D4399D-8CF7-4A67-A80F-A50B7AC890F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D1391647-C9C6-496F-B643-88CEE0E39C1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D777195-FE5E-4E15-A715-40502C118A14}" type="datetimeFigureOut">
              <a:rPr lang="es-ES" smtClean="0"/>
              <a:t>16/09/2025</a:t>
            </a:fld>
            <a:endParaRPr lang="es-ES"/>
          </a:p>
        </p:txBody>
      </p:sp>
      <p:sp>
        <p:nvSpPr>
          <p:cNvPr id="5" name="Marcador de pie de página 4">
            <a:extLst>
              <a:ext uri="{FF2B5EF4-FFF2-40B4-BE49-F238E27FC236}">
                <a16:creationId xmlns:a16="http://schemas.microsoft.com/office/drawing/2014/main" id="{CD7F831B-3B3D-4084-A47C-A43E15B63A8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Marcador de número de diapositiva 5">
            <a:extLst>
              <a:ext uri="{FF2B5EF4-FFF2-40B4-BE49-F238E27FC236}">
                <a16:creationId xmlns:a16="http://schemas.microsoft.com/office/drawing/2014/main" id="{8CCBDA81-37E9-448B-A1D4-34ED6276F6A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C32B75E-FEF4-4480-BB09-FEF6E0CACD8F}" type="slidenum">
              <a:rPr lang="es-ES" smtClean="0"/>
              <a:t>‹Nº›</a:t>
            </a:fld>
            <a:endParaRPr lang="es-ES"/>
          </a:p>
        </p:txBody>
      </p:sp>
    </p:spTree>
    <p:extLst>
      <p:ext uri="{BB962C8B-B14F-4D97-AF65-F5344CB8AC3E}">
        <p14:creationId xmlns:p14="http://schemas.microsoft.com/office/powerpoint/2010/main" val="269917828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slide" Target="slide21.xml"/><Relationship Id="rId3" Type="http://schemas.openxmlformats.org/officeDocument/2006/relationships/image" Target="../media/image1.tiff"/><Relationship Id="rId7" Type="http://schemas.openxmlformats.org/officeDocument/2006/relationships/hyperlink" Target="https://www.youtube.com/watch?v=e6PkGDH4wWA" TargetMode="External"/><Relationship Id="rId2" Type="http://schemas.openxmlformats.org/officeDocument/2006/relationships/notesSlide" Target="../notesSlides/notesSlide1.xml"/><Relationship Id="rId1" Type="http://schemas.openxmlformats.org/officeDocument/2006/relationships/slideLayout" Target="../slideLayouts/slideLayout6.xml"/><Relationship Id="rId6" Type="http://schemas.openxmlformats.org/officeDocument/2006/relationships/hyperlink" Target="http://www.render.com/" TargetMode="External"/><Relationship Id="rId5" Type="http://schemas.openxmlformats.org/officeDocument/2006/relationships/hyperlink" Target="https://1drv.ms/p/s!Ak2ABI2G0-ApgYNZuoSfGcKiPHDIzQ?e=jZZC5d" TargetMode="External"/><Relationship Id="rId10" Type="http://schemas.openxmlformats.org/officeDocument/2006/relationships/hyperlink" Target="http://127.0.0.1:8000/" TargetMode="External"/><Relationship Id="rId4" Type="http://schemas.openxmlformats.org/officeDocument/2006/relationships/hyperlink" Target="https://1drv.ms/u/s!Ak2ABI2G0-ApgYNns3seyjpkygz3gQ?e=mXanrH" TargetMode="External"/><Relationship Id="rId9" Type="http://schemas.openxmlformats.org/officeDocument/2006/relationships/hyperlink" Target="https://www.youtube.com/watch?v=M5ZQjVbtSa8"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slide" Target="slide1.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slide" Target="slide1.xml"/><Relationship Id="rId5" Type="http://schemas.openxmlformats.org/officeDocument/2006/relationships/image" Target="../media/image14.png"/><Relationship Id="rId4" Type="http://schemas.openxmlformats.org/officeDocument/2006/relationships/image" Target="../media/image1.tiff"/></Relationships>
</file>

<file path=ppt/slides/_rels/slide12.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slide" Target="slide1.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6.xml"/><Relationship Id="rId5" Type="http://schemas.openxmlformats.org/officeDocument/2006/relationships/slide" Target="slide1.xml"/><Relationship Id="rId4" Type="http://schemas.openxmlformats.org/officeDocument/2006/relationships/image" Target="../media/image1.tiff"/></Relationships>
</file>

<file path=ppt/slides/_rels/slide14.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slide" Target="slide1.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6.xml"/><Relationship Id="rId6" Type="http://schemas.openxmlformats.org/officeDocument/2006/relationships/slide" Target="slide1.xml"/><Relationship Id="rId5" Type="http://schemas.openxmlformats.org/officeDocument/2006/relationships/image" Target="../media/image1.tiff"/><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6.xml"/><Relationship Id="rId5" Type="http://schemas.openxmlformats.org/officeDocument/2006/relationships/slide" Target="slide1.xml"/><Relationship Id="rId4" Type="http://schemas.openxmlformats.org/officeDocument/2006/relationships/image" Target="../media/image1.tiff"/></Relationships>
</file>

<file path=ppt/slides/_rels/slide17.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7.xml"/><Relationship Id="rId1" Type="http://schemas.openxmlformats.org/officeDocument/2006/relationships/slideLayout" Target="../slideLayouts/slideLayout6.xml"/><Relationship Id="rId4" Type="http://schemas.openxmlformats.org/officeDocument/2006/relationships/slide" Target="slide1.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6.xml"/><Relationship Id="rId5" Type="http://schemas.openxmlformats.org/officeDocument/2006/relationships/slide" Target="slide1.xml"/><Relationship Id="rId4" Type="http://schemas.openxmlformats.org/officeDocument/2006/relationships/image" Target="../media/image1.tiff"/></Relationships>
</file>

<file path=ppt/slides/_rels/slide19.xml.rels><?xml version="1.0" encoding="UTF-8" standalone="yes"?>
<Relationships xmlns="http://schemas.openxmlformats.org/package/2006/relationships"><Relationship Id="rId3" Type="http://schemas.openxmlformats.org/officeDocument/2006/relationships/image" Target="../media/image1.tiff"/><Relationship Id="rId7"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6.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slide" Target="slide1.xml"/></Relationships>
</file>

<file path=ppt/slides/_rels/slide2.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2.xml"/><Relationship Id="rId1" Type="http://schemas.openxmlformats.org/officeDocument/2006/relationships/slideLayout" Target="../slideLayouts/slideLayout6.xml"/><Relationship Id="rId5" Type="http://schemas.openxmlformats.org/officeDocument/2006/relationships/image" Target="../media/image2.png"/><Relationship Id="rId4" Type="http://schemas.openxmlformats.org/officeDocument/2006/relationships/slide" Target="slide1.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6.xml"/><Relationship Id="rId6" Type="http://schemas.openxmlformats.org/officeDocument/2006/relationships/slide" Target="slide1.xml"/><Relationship Id="rId5" Type="http://schemas.openxmlformats.org/officeDocument/2006/relationships/image" Target="../media/image24.png"/><Relationship Id="rId4" Type="http://schemas.openxmlformats.org/officeDocument/2006/relationships/image" Target="../media/image1.tiff"/></Relationships>
</file>

<file path=ppt/slides/_rels/slide21.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21.xml"/><Relationship Id="rId1" Type="http://schemas.openxmlformats.org/officeDocument/2006/relationships/slideLayout" Target="../slideLayouts/slideLayout6.xml"/><Relationship Id="rId4" Type="http://schemas.openxmlformats.org/officeDocument/2006/relationships/slide" Target="slide1.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6.xml"/><Relationship Id="rId5" Type="http://schemas.openxmlformats.org/officeDocument/2006/relationships/slide" Target="slide1.xml"/><Relationship Id="rId4" Type="http://schemas.openxmlformats.org/officeDocument/2006/relationships/image" Target="../media/image1.tiff"/></Relationships>
</file>

<file path=ppt/slides/_rels/slide23.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1.tiff"/><Relationship Id="rId7" Type="http://schemas.openxmlformats.org/officeDocument/2006/relationships/image" Target="../media/image28.png"/><Relationship Id="rId2" Type="http://schemas.openxmlformats.org/officeDocument/2006/relationships/notesSlide" Target="../notesSlides/notesSlide23.xml"/><Relationship Id="rId1" Type="http://schemas.openxmlformats.org/officeDocument/2006/relationships/slideLayout" Target="../slideLayouts/slideLayout6.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slide" Target="slide1.xm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4.xml"/><Relationship Id="rId1" Type="http://schemas.openxmlformats.org/officeDocument/2006/relationships/slideLayout" Target="../slideLayouts/slideLayout6.xml"/><Relationship Id="rId5" Type="http://schemas.openxmlformats.org/officeDocument/2006/relationships/slide" Target="slide1.xml"/><Relationship Id="rId4" Type="http://schemas.openxmlformats.org/officeDocument/2006/relationships/image" Target="../media/image1.tiff"/></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5.xml"/><Relationship Id="rId1" Type="http://schemas.openxmlformats.org/officeDocument/2006/relationships/slideLayout" Target="../slideLayouts/slideLayout6.xml"/><Relationship Id="rId6" Type="http://schemas.openxmlformats.org/officeDocument/2006/relationships/slide" Target="slide1.xml"/><Relationship Id="rId5" Type="http://schemas.openxmlformats.org/officeDocument/2006/relationships/image" Target="../media/image1.tiff"/><Relationship Id="rId4" Type="http://schemas.openxmlformats.org/officeDocument/2006/relationships/image" Target="../media/image32.png"/></Relationships>
</file>

<file path=ppt/slides/_rels/slide26.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26.xml"/><Relationship Id="rId1" Type="http://schemas.openxmlformats.org/officeDocument/2006/relationships/slideLayout" Target="../slideLayouts/slideLayout6.xml"/><Relationship Id="rId4" Type="http://schemas.openxmlformats.org/officeDocument/2006/relationships/slide" Target="slide1.xml"/></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7.xml"/><Relationship Id="rId1" Type="http://schemas.openxmlformats.org/officeDocument/2006/relationships/slideLayout" Target="../slideLayouts/slideLayout6.xml"/><Relationship Id="rId6" Type="http://schemas.openxmlformats.org/officeDocument/2006/relationships/slide" Target="slide1.xml"/><Relationship Id="rId5" Type="http://schemas.openxmlformats.org/officeDocument/2006/relationships/image" Target="../media/image1.tiff"/><Relationship Id="rId4" Type="http://schemas.openxmlformats.org/officeDocument/2006/relationships/image" Target="../media/image34.png"/></Relationships>
</file>

<file path=ppt/slides/_rels/slide28.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28.xml"/><Relationship Id="rId1" Type="http://schemas.openxmlformats.org/officeDocument/2006/relationships/slideLayout" Target="../slideLayouts/slideLayout6.xml"/><Relationship Id="rId4" Type="http://schemas.openxmlformats.org/officeDocument/2006/relationships/slide" Target="slide1.xml"/></Relationships>
</file>

<file path=ppt/slides/_rels/slide2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9.xml"/><Relationship Id="rId1" Type="http://schemas.openxmlformats.org/officeDocument/2006/relationships/slideLayout" Target="../slideLayouts/slideLayout6.xml"/><Relationship Id="rId5" Type="http://schemas.openxmlformats.org/officeDocument/2006/relationships/slide" Target="slide1.xml"/><Relationship Id="rId4" Type="http://schemas.openxmlformats.org/officeDocument/2006/relationships/image" Target="../media/image1.tiff"/></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6.xml"/><Relationship Id="rId5" Type="http://schemas.openxmlformats.org/officeDocument/2006/relationships/slide" Target="slide1.xml"/><Relationship Id="rId4" Type="http://schemas.openxmlformats.org/officeDocument/2006/relationships/image" Target="../media/image1.tiff"/></Relationships>
</file>

<file path=ppt/slides/_rels/slide30.xml.rels><?xml version="1.0" encoding="UTF-8" standalone="yes"?>
<Relationships xmlns="http://schemas.openxmlformats.org/package/2006/relationships"><Relationship Id="rId3" Type="http://schemas.openxmlformats.org/officeDocument/2006/relationships/image" Target="../media/image1.tiff"/><Relationship Id="rId7" Type="http://schemas.openxmlformats.org/officeDocument/2006/relationships/slide" Target="slide1.xml"/><Relationship Id="rId2" Type="http://schemas.openxmlformats.org/officeDocument/2006/relationships/notesSlide" Target="../notesSlides/notesSlide30.xml"/><Relationship Id="rId1" Type="http://schemas.openxmlformats.org/officeDocument/2006/relationships/slideLayout" Target="../slideLayouts/slideLayout6.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3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1.xml"/><Relationship Id="rId1" Type="http://schemas.openxmlformats.org/officeDocument/2006/relationships/slideLayout" Target="../slideLayouts/slideLayout6.xml"/><Relationship Id="rId5" Type="http://schemas.openxmlformats.org/officeDocument/2006/relationships/slide" Target="slide1.xml"/><Relationship Id="rId4" Type="http://schemas.openxmlformats.org/officeDocument/2006/relationships/image" Target="../media/image1.tiff"/></Relationships>
</file>

<file path=ppt/slides/_rels/slide3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2.xml"/><Relationship Id="rId1" Type="http://schemas.openxmlformats.org/officeDocument/2006/relationships/slideLayout" Target="../slideLayouts/slideLayout6.xml"/><Relationship Id="rId6" Type="http://schemas.openxmlformats.org/officeDocument/2006/relationships/slide" Target="slide1.xml"/><Relationship Id="rId5" Type="http://schemas.openxmlformats.org/officeDocument/2006/relationships/image" Target="../media/image1.tiff"/><Relationship Id="rId4" Type="http://schemas.openxmlformats.org/officeDocument/2006/relationships/image" Target="../media/image41.png"/></Relationships>
</file>

<file path=ppt/slides/_rels/slide3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3.xml"/><Relationship Id="rId1" Type="http://schemas.openxmlformats.org/officeDocument/2006/relationships/slideLayout" Target="../slideLayouts/slideLayout6.xml"/><Relationship Id="rId6" Type="http://schemas.openxmlformats.org/officeDocument/2006/relationships/slide" Target="slide1.xml"/><Relationship Id="rId5" Type="http://schemas.openxmlformats.org/officeDocument/2006/relationships/image" Target="../media/image43.png"/><Relationship Id="rId4" Type="http://schemas.openxmlformats.org/officeDocument/2006/relationships/image" Target="../media/image1.tiff"/></Relationships>
</file>

<file path=ppt/slides/_rels/slide3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4.xml"/><Relationship Id="rId1" Type="http://schemas.openxmlformats.org/officeDocument/2006/relationships/slideLayout" Target="../slideLayouts/slideLayout6.xml"/><Relationship Id="rId6" Type="http://schemas.openxmlformats.org/officeDocument/2006/relationships/slide" Target="slide1.xml"/><Relationship Id="rId5" Type="http://schemas.openxmlformats.org/officeDocument/2006/relationships/image" Target="../media/image45.png"/><Relationship Id="rId4" Type="http://schemas.openxmlformats.org/officeDocument/2006/relationships/image" Target="../media/image1.tiff"/></Relationships>
</file>

<file path=ppt/slides/_rels/slide35.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slide" Target="slide1.xml"/><Relationship Id="rId2" Type="http://schemas.openxmlformats.org/officeDocument/2006/relationships/notesSlide" Target="../notesSlides/notesSlide35.xml"/><Relationship Id="rId1" Type="http://schemas.openxmlformats.org/officeDocument/2006/relationships/slideLayout" Target="../slideLayouts/slideLayout6.xml"/><Relationship Id="rId6" Type="http://schemas.openxmlformats.org/officeDocument/2006/relationships/image" Target="../media/image1.tiff"/><Relationship Id="rId5" Type="http://schemas.openxmlformats.org/officeDocument/2006/relationships/image" Target="../media/image48.png"/><Relationship Id="rId4" Type="http://schemas.openxmlformats.org/officeDocument/2006/relationships/image" Target="../media/image47.png"/></Relationships>
</file>

<file path=ppt/slides/_rels/slide3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6.xml"/><Relationship Id="rId1" Type="http://schemas.openxmlformats.org/officeDocument/2006/relationships/slideLayout" Target="../slideLayouts/slideLayout6.xml"/><Relationship Id="rId5" Type="http://schemas.openxmlformats.org/officeDocument/2006/relationships/slide" Target="slide1.xml"/><Relationship Id="rId4" Type="http://schemas.openxmlformats.org/officeDocument/2006/relationships/image" Target="../media/image1.tiff"/></Relationships>
</file>

<file path=ppt/slides/_rels/slide37.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37.xml"/><Relationship Id="rId1" Type="http://schemas.openxmlformats.org/officeDocument/2006/relationships/slideLayout" Target="../slideLayouts/slideLayout6.xml"/><Relationship Id="rId4" Type="http://schemas.openxmlformats.org/officeDocument/2006/relationships/slide" Target="slide1.xml"/></Relationships>
</file>

<file path=ppt/slides/_rels/slide38.xml.rels><?xml version="1.0" encoding="UTF-8" standalone="yes"?>
<Relationships xmlns="http://schemas.openxmlformats.org/package/2006/relationships"><Relationship Id="rId8" Type="http://schemas.openxmlformats.org/officeDocument/2006/relationships/slide" Target="slide1.xml"/><Relationship Id="rId3" Type="http://schemas.openxmlformats.org/officeDocument/2006/relationships/image" Target="../media/image50.png"/><Relationship Id="rId7" Type="http://schemas.openxmlformats.org/officeDocument/2006/relationships/image" Target="../media/image53.png"/><Relationship Id="rId2" Type="http://schemas.openxmlformats.org/officeDocument/2006/relationships/notesSlide" Target="../notesSlides/notesSlide38.xml"/><Relationship Id="rId1" Type="http://schemas.openxmlformats.org/officeDocument/2006/relationships/slideLayout" Target="../slideLayouts/slideLayout6.xml"/><Relationship Id="rId6" Type="http://schemas.openxmlformats.org/officeDocument/2006/relationships/image" Target="../media/image1.tiff"/><Relationship Id="rId5" Type="http://schemas.openxmlformats.org/officeDocument/2006/relationships/image" Target="../media/image52.png"/><Relationship Id="rId4" Type="http://schemas.openxmlformats.org/officeDocument/2006/relationships/image" Target="../media/image51.png"/></Relationships>
</file>

<file path=ppt/slides/_rels/slide39.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39.xml"/><Relationship Id="rId1" Type="http://schemas.openxmlformats.org/officeDocument/2006/relationships/slideLayout" Target="../slideLayouts/slideLayout6.xml"/><Relationship Id="rId4" Type="http://schemas.openxmlformats.org/officeDocument/2006/relationships/slide" Target="slide1.xml"/></Relationships>
</file>

<file path=ppt/slides/_rels/slide4.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slide" Target="slide1.xml"/></Relationships>
</file>

<file path=ppt/slides/_rels/slide40.xml.rels><?xml version="1.0" encoding="UTF-8" standalone="yes"?>
<Relationships xmlns="http://schemas.openxmlformats.org/package/2006/relationships"><Relationship Id="rId3" Type="http://schemas.openxmlformats.org/officeDocument/2006/relationships/image" Target="../media/image1.tiff"/><Relationship Id="rId7" Type="http://schemas.openxmlformats.org/officeDocument/2006/relationships/slide" Target="slide1.xml"/><Relationship Id="rId2" Type="http://schemas.openxmlformats.org/officeDocument/2006/relationships/notesSlide" Target="../notesSlides/notesSlide40.xml"/><Relationship Id="rId1" Type="http://schemas.openxmlformats.org/officeDocument/2006/relationships/slideLayout" Target="../slideLayouts/slideLayout6.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41.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41.xml"/><Relationship Id="rId1" Type="http://schemas.openxmlformats.org/officeDocument/2006/relationships/slideLayout" Target="../slideLayouts/slideLayout6.xml"/><Relationship Id="rId6" Type="http://schemas.openxmlformats.org/officeDocument/2006/relationships/slide" Target="slide1.xml"/><Relationship Id="rId5" Type="http://schemas.openxmlformats.org/officeDocument/2006/relationships/image" Target="../media/image58.png"/><Relationship Id="rId4" Type="http://schemas.openxmlformats.org/officeDocument/2006/relationships/image" Target="../media/image57.png"/></Relationships>
</file>

<file path=ppt/slides/_rels/slide4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2.xml"/><Relationship Id="rId1" Type="http://schemas.openxmlformats.org/officeDocument/2006/relationships/slideLayout" Target="../slideLayouts/slideLayout6.xml"/><Relationship Id="rId6" Type="http://schemas.openxmlformats.org/officeDocument/2006/relationships/slide" Target="slide1.xml"/><Relationship Id="rId5" Type="http://schemas.openxmlformats.org/officeDocument/2006/relationships/image" Target="../media/image60.png"/><Relationship Id="rId4" Type="http://schemas.openxmlformats.org/officeDocument/2006/relationships/image" Target="../media/image1.tiff"/></Relationships>
</file>

<file path=ppt/slides/_rels/slide43.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43.xml"/><Relationship Id="rId1" Type="http://schemas.openxmlformats.org/officeDocument/2006/relationships/slideLayout" Target="../slideLayouts/slideLayout6.xml"/><Relationship Id="rId6" Type="http://schemas.openxmlformats.org/officeDocument/2006/relationships/slide" Target="slide1.xml"/><Relationship Id="rId5" Type="http://schemas.openxmlformats.org/officeDocument/2006/relationships/image" Target="../media/image62.png"/><Relationship Id="rId4" Type="http://schemas.openxmlformats.org/officeDocument/2006/relationships/image" Target="../media/image61.png"/></Relationships>
</file>

<file path=ppt/slides/_rels/slide44.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44.xml"/><Relationship Id="rId1" Type="http://schemas.openxmlformats.org/officeDocument/2006/relationships/slideLayout" Target="../slideLayouts/slideLayout6.xml"/><Relationship Id="rId4" Type="http://schemas.openxmlformats.org/officeDocument/2006/relationships/slide" Target="slide1.xml"/></Relationships>
</file>

<file path=ppt/slides/_rels/slide45.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45.xml"/><Relationship Id="rId1" Type="http://schemas.openxmlformats.org/officeDocument/2006/relationships/slideLayout" Target="../slideLayouts/slideLayout6.xml"/><Relationship Id="rId5" Type="http://schemas.openxmlformats.org/officeDocument/2006/relationships/slide" Target="slide1.xml"/><Relationship Id="rId4" Type="http://schemas.openxmlformats.org/officeDocument/2006/relationships/image" Target="../media/image63.png"/></Relationships>
</file>

<file path=ppt/slides/_rels/slide46.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46.xml"/><Relationship Id="rId1" Type="http://schemas.openxmlformats.org/officeDocument/2006/relationships/slideLayout" Target="../slideLayouts/slideLayout6.xml"/><Relationship Id="rId5" Type="http://schemas.openxmlformats.org/officeDocument/2006/relationships/slide" Target="slide1.xml"/><Relationship Id="rId4" Type="http://schemas.openxmlformats.org/officeDocument/2006/relationships/image" Target="../media/image64.png"/></Relationships>
</file>

<file path=ppt/slides/_rels/slide47.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47.xml"/><Relationship Id="rId1" Type="http://schemas.openxmlformats.org/officeDocument/2006/relationships/slideLayout" Target="../slideLayouts/slideLayout6.xml"/><Relationship Id="rId5" Type="http://schemas.openxmlformats.org/officeDocument/2006/relationships/slide" Target="slide1.xml"/><Relationship Id="rId4" Type="http://schemas.openxmlformats.org/officeDocument/2006/relationships/image" Target="../media/image65.png"/></Relationships>
</file>

<file path=ppt/slides/_rels/slide48.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48.xml"/><Relationship Id="rId1" Type="http://schemas.openxmlformats.org/officeDocument/2006/relationships/slideLayout" Target="../slideLayouts/slideLayout6.xml"/><Relationship Id="rId4" Type="http://schemas.openxmlformats.org/officeDocument/2006/relationships/slide" Target="slide1.xml"/></Relationships>
</file>

<file path=ppt/slides/_rels/slide4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9.xml"/><Relationship Id="rId1" Type="http://schemas.openxmlformats.org/officeDocument/2006/relationships/slideLayout" Target="../slideLayouts/slideLayout6.xml"/><Relationship Id="rId6" Type="http://schemas.openxmlformats.org/officeDocument/2006/relationships/slide" Target="slide1.xml"/><Relationship Id="rId5" Type="http://schemas.openxmlformats.org/officeDocument/2006/relationships/image" Target="../media/image1.tiff"/><Relationship Id="rId4" Type="http://schemas.openxmlformats.org/officeDocument/2006/relationships/image" Target="../media/image67.png"/></Relationships>
</file>

<file path=ppt/slides/_rels/slide5.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slide" Target="slide1.xml"/><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0.xml"/><Relationship Id="rId1" Type="http://schemas.openxmlformats.org/officeDocument/2006/relationships/slideLayout" Target="../slideLayouts/slideLayout6.xml"/><Relationship Id="rId6" Type="http://schemas.openxmlformats.org/officeDocument/2006/relationships/slide" Target="slide1.xml"/><Relationship Id="rId5" Type="http://schemas.openxmlformats.org/officeDocument/2006/relationships/image" Target="../media/image1.tiff"/><Relationship Id="rId4" Type="http://schemas.openxmlformats.org/officeDocument/2006/relationships/image" Target="../media/image69.png"/></Relationships>
</file>

<file path=ppt/slides/_rels/slide51.xml.rels><?xml version="1.0" encoding="UTF-8" standalone="yes"?>
<Relationships xmlns="http://schemas.openxmlformats.org/package/2006/relationships"><Relationship Id="rId3" Type="http://schemas.openxmlformats.org/officeDocument/2006/relationships/image" Target="../media/image70.png"/><Relationship Id="rId7" Type="http://schemas.openxmlformats.org/officeDocument/2006/relationships/slide" Target="slide1.xml"/><Relationship Id="rId2" Type="http://schemas.openxmlformats.org/officeDocument/2006/relationships/notesSlide" Target="../notesSlides/notesSlide51.xml"/><Relationship Id="rId1" Type="http://schemas.openxmlformats.org/officeDocument/2006/relationships/slideLayout" Target="../slideLayouts/slideLayout6.xml"/><Relationship Id="rId6" Type="http://schemas.openxmlformats.org/officeDocument/2006/relationships/image" Target="../media/image72.png"/><Relationship Id="rId5" Type="http://schemas.openxmlformats.org/officeDocument/2006/relationships/image" Target="../media/image1.tiff"/><Relationship Id="rId4" Type="http://schemas.openxmlformats.org/officeDocument/2006/relationships/image" Target="../media/image71.png"/></Relationships>
</file>

<file path=ppt/slides/_rels/slide52.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52.xml"/><Relationship Id="rId1" Type="http://schemas.openxmlformats.org/officeDocument/2006/relationships/slideLayout" Target="../slideLayouts/slideLayout6.xml"/><Relationship Id="rId4" Type="http://schemas.openxmlformats.org/officeDocument/2006/relationships/slide" Target="slide1.xml"/></Relationships>
</file>

<file path=ppt/slides/_rels/slide53.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1.tiff"/><Relationship Id="rId7" Type="http://schemas.openxmlformats.org/officeDocument/2006/relationships/slide" Target="slide1.xml"/><Relationship Id="rId2" Type="http://schemas.openxmlformats.org/officeDocument/2006/relationships/notesSlide" Target="../notesSlides/notesSlide53.xml"/><Relationship Id="rId1" Type="http://schemas.openxmlformats.org/officeDocument/2006/relationships/slideLayout" Target="../slideLayouts/slideLayout6.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54.xml.rels><?xml version="1.0" encoding="UTF-8" standalone="yes"?>
<Relationships xmlns="http://schemas.openxmlformats.org/package/2006/relationships"><Relationship Id="rId3" Type="http://schemas.openxmlformats.org/officeDocument/2006/relationships/image" Target="../media/image77.png"/><Relationship Id="rId7" Type="http://schemas.openxmlformats.org/officeDocument/2006/relationships/slide" Target="slide1.xml"/><Relationship Id="rId2" Type="http://schemas.openxmlformats.org/officeDocument/2006/relationships/notesSlide" Target="../notesSlides/notesSlide54.xml"/><Relationship Id="rId1" Type="http://schemas.openxmlformats.org/officeDocument/2006/relationships/slideLayout" Target="../slideLayouts/slideLayout6.xml"/><Relationship Id="rId6" Type="http://schemas.openxmlformats.org/officeDocument/2006/relationships/image" Target="../media/image1.tiff"/><Relationship Id="rId5" Type="http://schemas.openxmlformats.org/officeDocument/2006/relationships/image" Target="../media/image79.png"/><Relationship Id="rId4" Type="http://schemas.openxmlformats.org/officeDocument/2006/relationships/image" Target="../media/image78.png"/></Relationships>
</file>

<file path=ppt/slides/_rels/slide55.xml.rels><?xml version="1.0" encoding="UTF-8" standalone="yes"?>
<Relationships xmlns="http://schemas.openxmlformats.org/package/2006/relationships"><Relationship Id="rId3" Type="http://schemas.openxmlformats.org/officeDocument/2006/relationships/image" Target="../media/image80.png"/><Relationship Id="rId7" Type="http://schemas.openxmlformats.org/officeDocument/2006/relationships/slide" Target="slide1.xml"/><Relationship Id="rId2" Type="http://schemas.openxmlformats.org/officeDocument/2006/relationships/notesSlide" Target="../notesSlides/notesSlide55.xml"/><Relationship Id="rId1" Type="http://schemas.openxmlformats.org/officeDocument/2006/relationships/slideLayout" Target="../slideLayouts/slideLayout6.xml"/><Relationship Id="rId6" Type="http://schemas.openxmlformats.org/officeDocument/2006/relationships/slide" Target="slide50.xml"/><Relationship Id="rId5" Type="http://schemas.openxmlformats.org/officeDocument/2006/relationships/image" Target="../media/image1.tiff"/><Relationship Id="rId4" Type="http://schemas.openxmlformats.org/officeDocument/2006/relationships/image" Target="../media/image81.png"/></Relationships>
</file>

<file path=ppt/slides/_rels/slide56.xml.rels><?xml version="1.0" encoding="UTF-8" standalone="yes"?>
<Relationships xmlns="http://schemas.openxmlformats.org/package/2006/relationships"><Relationship Id="rId3" Type="http://schemas.openxmlformats.org/officeDocument/2006/relationships/image" Target="../media/image82.png"/><Relationship Id="rId7" Type="http://schemas.openxmlformats.org/officeDocument/2006/relationships/slide" Target="slide1.xml"/><Relationship Id="rId2" Type="http://schemas.openxmlformats.org/officeDocument/2006/relationships/notesSlide" Target="../notesSlides/notesSlide56.xml"/><Relationship Id="rId1" Type="http://schemas.openxmlformats.org/officeDocument/2006/relationships/slideLayout" Target="../slideLayouts/slideLayout6.xml"/><Relationship Id="rId6" Type="http://schemas.openxmlformats.org/officeDocument/2006/relationships/image" Target="../media/image1.tiff"/><Relationship Id="rId5" Type="http://schemas.openxmlformats.org/officeDocument/2006/relationships/image" Target="../media/image84.png"/><Relationship Id="rId4" Type="http://schemas.openxmlformats.org/officeDocument/2006/relationships/image" Target="../media/image83.png"/></Relationships>
</file>

<file path=ppt/slides/_rels/slide57.xml.rels><?xml version="1.0" encoding="UTF-8" standalone="yes"?>
<Relationships xmlns="http://schemas.openxmlformats.org/package/2006/relationships"><Relationship Id="rId8" Type="http://schemas.openxmlformats.org/officeDocument/2006/relationships/slide" Target="slide1.xml"/><Relationship Id="rId3" Type="http://schemas.openxmlformats.org/officeDocument/2006/relationships/image" Target="../media/image85.png"/><Relationship Id="rId7" Type="http://schemas.openxmlformats.org/officeDocument/2006/relationships/image" Target="../media/image88.png"/><Relationship Id="rId2" Type="http://schemas.openxmlformats.org/officeDocument/2006/relationships/notesSlide" Target="../notesSlides/notesSlide57.xml"/><Relationship Id="rId1" Type="http://schemas.openxmlformats.org/officeDocument/2006/relationships/slideLayout" Target="../slideLayouts/slideLayout6.xml"/><Relationship Id="rId6" Type="http://schemas.openxmlformats.org/officeDocument/2006/relationships/image" Target="../media/image87.png"/><Relationship Id="rId5" Type="http://schemas.openxmlformats.org/officeDocument/2006/relationships/image" Target="../media/image1.tiff"/><Relationship Id="rId4" Type="http://schemas.openxmlformats.org/officeDocument/2006/relationships/image" Target="../media/image86.png"/></Relationships>
</file>

<file path=ppt/slides/_rels/slide58.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58.xml"/><Relationship Id="rId1" Type="http://schemas.openxmlformats.org/officeDocument/2006/relationships/slideLayout" Target="../slideLayouts/slideLayout6.xml"/><Relationship Id="rId4" Type="http://schemas.openxmlformats.org/officeDocument/2006/relationships/slide" Target="slide1.xml"/></Relationships>
</file>

<file path=ppt/slides/_rels/slide59.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59.xml"/><Relationship Id="rId1" Type="http://schemas.openxmlformats.org/officeDocument/2006/relationships/slideLayout" Target="../slideLayouts/slideLayout6.xml"/><Relationship Id="rId6" Type="http://schemas.openxmlformats.org/officeDocument/2006/relationships/slide" Target="slide1.xml"/><Relationship Id="rId5" Type="http://schemas.openxmlformats.org/officeDocument/2006/relationships/image" Target="../media/image90.png"/><Relationship Id="rId4" Type="http://schemas.openxmlformats.org/officeDocument/2006/relationships/image" Target="../media/image89.png"/></Relationships>
</file>

<file path=ppt/slides/_rels/slide6.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slide" Target="slide1.xml"/><Relationship Id="rId5" Type="http://schemas.openxmlformats.org/officeDocument/2006/relationships/image" Target="../media/image6.png"/><Relationship Id="rId4" Type="http://schemas.openxmlformats.org/officeDocument/2006/relationships/image" Target="../media/image5.png"/></Relationships>
</file>

<file path=ppt/slides/_rels/slide60.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60.xml"/><Relationship Id="rId1" Type="http://schemas.openxmlformats.org/officeDocument/2006/relationships/slideLayout" Target="../slideLayouts/slideLayout6.xml"/><Relationship Id="rId6" Type="http://schemas.openxmlformats.org/officeDocument/2006/relationships/slide" Target="slide1.xml"/><Relationship Id="rId5" Type="http://schemas.openxmlformats.org/officeDocument/2006/relationships/image" Target="../media/image92.png"/><Relationship Id="rId4" Type="http://schemas.openxmlformats.org/officeDocument/2006/relationships/image" Target="../media/image1.tiff"/></Relationships>
</file>

<file path=ppt/slides/_rels/slide61.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61.xml"/><Relationship Id="rId1" Type="http://schemas.openxmlformats.org/officeDocument/2006/relationships/slideLayout" Target="../slideLayouts/slideLayout6.xml"/><Relationship Id="rId6" Type="http://schemas.openxmlformats.org/officeDocument/2006/relationships/slide" Target="slide1.xml"/><Relationship Id="rId5" Type="http://schemas.openxmlformats.org/officeDocument/2006/relationships/image" Target="../media/image94.png"/><Relationship Id="rId4" Type="http://schemas.openxmlformats.org/officeDocument/2006/relationships/image" Target="../media/image93.png"/></Relationships>
</file>

<file path=ppt/slides/_rels/slide62.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62.xml"/><Relationship Id="rId1" Type="http://schemas.openxmlformats.org/officeDocument/2006/relationships/slideLayout" Target="../slideLayouts/slideLayout6.xml"/><Relationship Id="rId4" Type="http://schemas.openxmlformats.org/officeDocument/2006/relationships/slide" Target="slide1.xml"/></Relationships>
</file>

<file path=ppt/slides/_rels/slide63.xml.rels><?xml version="1.0" encoding="UTF-8" standalone="yes"?>
<Relationships xmlns="http://schemas.openxmlformats.org/package/2006/relationships"><Relationship Id="rId3" Type="http://schemas.openxmlformats.org/officeDocument/2006/relationships/image" Target="../media/image1.tiff"/><Relationship Id="rId7" Type="http://schemas.openxmlformats.org/officeDocument/2006/relationships/slide" Target="slide1.xml"/><Relationship Id="rId2" Type="http://schemas.openxmlformats.org/officeDocument/2006/relationships/notesSlide" Target="../notesSlides/notesSlide63.xml"/><Relationship Id="rId1" Type="http://schemas.openxmlformats.org/officeDocument/2006/relationships/slideLayout" Target="../slideLayouts/slideLayout6.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95.png"/></Relationships>
</file>

<file path=ppt/slides/_rels/slide64.xml.rels><?xml version="1.0" encoding="UTF-8" standalone="yes"?>
<Relationships xmlns="http://schemas.openxmlformats.org/package/2006/relationships"><Relationship Id="rId8" Type="http://schemas.openxmlformats.org/officeDocument/2006/relationships/slide" Target="slide1.xml"/><Relationship Id="rId3" Type="http://schemas.openxmlformats.org/officeDocument/2006/relationships/image" Target="../media/image1.tiff"/><Relationship Id="rId7" Type="http://schemas.openxmlformats.org/officeDocument/2006/relationships/image" Target="../media/image101.png"/><Relationship Id="rId2" Type="http://schemas.openxmlformats.org/officeDocument/2006/relationships/notesSlide" Target="../notesSlides/notesSlide64.xml"/><Relationship Id="rId1" Type="http://schemas.openxmlformats.org/officeDocument/2006/relationships/slideLayout" Target="../slideLayouts/slideLayout6.xml"/><Relationship Id="rId6" Type="http://schemas.openxmlformats.org/officeDocument/2006/relationships/image" Target="../media/image100.png"/><Relationship Id="rId5" Type="http://schemas.openxmlformats.org/officeDocument/2006/relationships/image" Target="../media/image99.png"/><Relationship Id="rId4" Type="http://schemas.openxmlformats.org/officeDocument/2006/relationships/image" Target="../media/image98.png"/></Relationships>
</file>

<file path=ppt/slides/_rels/slide65.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65.xml"/><Relationship Id="rId1" Type="http://schemas.openxmlformats.org/officeDocument/2006/relationships/slideLayout" Target="../slideLayouts/slideLayout6.xml"/><Relationship Id="rId4" Type="http://schemas.openxmlformats.org/officeDocument/2006/relationships/slide" Target="slide1.xml"/></Relationships>
</file>

<file path=ppt/slides/_rels/slide66.xml.rels><?xml version="1.0" encoding="UTF-8" standalone="yes"?>
<Relationships xmlns="http://schemas.openxmlformats.org/package/2006/relationships"><Relationship Id="rId3" Type="http://schemas.openxmlformats.org/officeDocument/2006/relationships/image" Target="../media/image1.tiff"/><Relationship Id="rId7" Type="http://schemas.openxmlformats.org/officeDocument/2006/relationships/slide" Target="slide1.xml"/><Relationship Id="rId2" Type="http://schemas.openxmlformats.org/officeDocument/2006/relationships/notesSlide" Target="../notesSlides/notesSlide66.xml"/><Relationship Id="rId1" Type="http://schemas.openxmlformats.org/officeDocument/2006/relationships/slideLayout" Target="../slideLayouts/slideLayout6.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s>
</file>

<file path=ppt/slides/_rels/slide67.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67.xml"/><Relationship Id="rId1" Type="http://schemas.openxmlformats.org/officeDocument/2006/relationships/slideLayout" Target="../slideLayouts/slideLayout6.xml"/><Relationship Id="rId4" Type="http://schemas.openxmlformats.org/officeDocument/2006/relationships/slide" Target="slide1.xml"/></Relationships>
</file>

<file path=ppt/slides/_rels/slide68.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68.xml"/><Relationship Id="rId1" Type="http://schemas.openxmlformats.org/officeDocument/2006/relationships/slideLayout" Target="../slideLayouts/slideLayout6.xml"/><Relationship Id="rId6" Type="http://schemas.openxmlformats.org/officeDocument/2006/relationships/image" Target="../media/image106.png"/><Relationship Id="rId5" Type="http://schemas.openxmlformats.org/officeDocument/2006/relationships/slide" Target="slide1.xml"/><Relationship Id="rId4" Type="http://schemas.openxmlformats.org/officeDocument/2006/relationships/image" Target="../media/image1.tiff"/></Relationships>
</file>

<file path=ppt/slides/_rels/slide69.xml.rels><?xml version="1.0" encoding="UTF-8" standalone="yes"?>
<Relationships xmlns="http://schemas.openxmlformats.org/package/2006/relationships"><Relationship Id="rId3" Type="http://schemas.openxmlformats.org/officeDocument/2006/relationships/image" Target="../media/image1.tiff"/><Relationship Id="rId7" Type="http://schemas.openxmlformats.org/officeDocument/2006/relationships/image" Target="../media/image109.png"/><Relationship Id="rId2" Type="http://schemas.openxmlformats.org/officeDocument/2006/relationships/notesSlide" Target="../notesSlides/notesSlide69.xml"/><Relationship Id="rId1" Type="http://schemas.openxmlformats.org/officeDocument/2006/relationships/slideLayout" Target="../slideLayouts/slideLayout6.xml"/><Relationship Id="rId6" Type="http://schemas.openxmlformats.org/officeDocument/2006/relationships/image" Target="../media/image108.png"/><Relationship Id="rId5" Type="http://schemas.openxmlformats.org/officeDocument/2006/relationships/image" Target="../media/image107.png"/><Relationship Id="rId4" Type="http://schemas.openxmlformats.org/officeDocument/2006/relationships/slide" Target="slide1.xml"/></Relationships>
</file>

<file path=ppt/slides/_rels/slide7.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slide" Target="slide1.xml"/><Relationship Id="rId5" Type="http://schemas.openxmlformats.org/officeDocument/2006/relationships/image" Target="../media/image8.png"/><Relationship Id="rId4" Type="http://schemas.openxmlformats.org/officeDocument/2006/relationships/image" Target="../media/image7.png"/></Relationships>
</file>

<file path=ppt/slides/_rels/slide70.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70.xml"/><Relationship Id="rId1" Type="http://schemas.openxmlformats.org/officeDocument/2006/relationships/slideLayout" Target="../slideLayouts/slideLayout6.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slide" Target="slide1.xml"/></Relationships>
</file>

<file path=ppt/slides/_rels/slide71.xml.rels><?xml version="1.0" encoding="UTF-8" standalone="yes"?>
<Relationships xmlns="http://schemas.openxmlformats.org/package/2006/relationships"><Relationship Id="rId3" Type="http://schemas.openxmlformats.org/officeDocument/2006/relationships/image" Target="../media/image1.tiff"/><Relationship Id="rId7" Type="http://schemas.openxmlformats.org/officeDocument/2006/relationships/image" Target="../media/image113.png"/><Relationship Id="rId2" Type="http://schemas.openxmlformats.org/officeDocument/2006/relationships/notesSlide" Target="../notesSlides/notesSlide71.xml"/><Relationship Id="rId1" Type="http://schemas.openxmlformats.org/officeDocument/2006/relationships/slideLayout" Target="../slideLayouts/slideLayout6.xml"/><Relationship Id="rId6" Type="http://schemas.openxmlformats.org/officeDocument/2006/relationships/image" Target="../media/image112.png"/><Relationship Id="rId5" Type="http://schemas.openxmlformats.org/officeDocument/2006/relationships/hyperlink" Target="http://127.0.0.1:8000/" TargetMode="External"/><Relationship Id="rId4" Type="http://schemas.openxmlformats.org/officeDocument/2006/relationships/slide" Target="slide1.xml"/></Relationships>
</file>

<file path=ppt/slides/_rels/slide72.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72.xml"/><Relationship Id="rId1" Type="http://schemas.openxmlformats.org/officeDocument/2006/relationships/slideLayout" Target="../slideLayouts/slideLayout6.xml"/><Relationship Id="rId5" Type="http://schemas.openxmlformats.org/officeDocument/2006/relationships/image" Target="../media/image114.png"/><Relationship Id="rId4" Type="http://schemas.openxmlformats.org/officeDocument/2006/relationships/slide" Target="slide1.xml"/></Relationships>
</file>

<file path=ppt/slides/_rels/slide73.xml.rels><?xml version="1.0" encoding="UTF-8" standalone="yes"?>
<Relationships xmlns="http://schemas.openxmlformats.org/package/2006/relationships"><Relationship Id="rId3" Type="http://schemas.openxmlformats.org/officeDocument/2006/relationships/image" Target="../media/image1.tiff"/><Relationship Id="rId7" Type="http://schemas.openxmlformats.org/officeDocument/2006/relationships/image" Target="../media/image117.png"/><Relationship Id="rId2" Type="http://schemas.openxmlformats.org/officeDocument/2006/relationships/notesSlide" Target="../notesSlides/notesSlide73.xml"/><Relationship Id="rId1" Type="http://schemas.openxmlformats.org/officeDocument/2006/relationships/slideLayout" Target="../slideLayouts/slideLayout6.xml"/><Relationship Id="rId6" Type="http://schemas.openxmlformats.org/officeDocument/2006/relationships/image" Target="../media/image116.png"/><Relationship Id="rId5" Type="http://schemas.openxmlformats.org/officeDocument/2006/relationships/image" Target="../media/image115.png"/><Relationship Id="rId4" Type="http://schemas.openxmlformats.org/officeDocument/2006/relationships/slide" Target="slide1.xml"/></Relationships>
</file>

<file path=ppt/slides/_rels/slide74.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74.xml"/><Relationship Id="rId1" Type="http://schemas.openxmlformats.org/officeDocument/2006/relationships/slideLayout" Target="../slideLayouts/slideLayout6.xml"/><Relationship Id="rId6" Type="http://schemas.openxmlformats.org/officeDocument/2006/relationships/image" Target="../media/image119.png"/><Relationship Id="rId5" Type="http://schemas.openxmlformats.org/officeDocument/2006/relationships/image" Target="../media/image118.png"/><Relationship Id="rId4" Type="http://schemas.openxmlformats.org/officeDocument/2006/relationships/slide" Target="slide1.xml"/></Relationships>
</file>

<file path=ppt/slides/_rels/slide75.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75.xml"/><Relationship Id="rId1" Type="http://schemas.openxmlformats.org/officeDocument/2006/relationships/slideLayout" Target="../slideLayouts/slideLayout6.xml"/><Relationship Id="rId6" Type="http://schemas.openxmlformats.org/officeDocument/2006/relationships/image" Target="../media/image121.png"/><Relationship Id="rId5" Type="http://schemas.openxmlformats.org/officeDocument/2006/relationships/image" Target="../media/image120.png"/><Relationship Id="rId4" Type="http://schemas.openxmlformats.org/officeDocument/2006/relationships/slide" Target="slide1.xml"/></Relationships>
</file>

<file path=ppt/slides/_rels/slide76.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76.xml"/><Relationship Id="rId1" Type="http://schemas.openxmlformats.org/officeDocument/2006/relationships/slideLayout" Target="../slideLayouts/slideLayout6.xml"/><Relationship Id="rId6" Type="http://schemas.openxmlformats.org/officeDocument/2006/relationships/image" Target="../media/image123.png"/><Relationship Id="rId5" Type="http://schemas.openxmlformats.org/officeDocument/2006/relationships/image" Target="../media/image122.png"/><Relationship Id="rId4" Type="http://schemas.openxmlformats.org/officeDocument/2006/relationships/slide" Target="slide1.xml"/></Relationships>
</file>

<file path=ppt/slides/_rels/slide77.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77.xml"/><Relationship Id="rId1" Type="http://schemas.openxmlformats.org/officeDocument/2006/relationships/slideLayout" Target="../slideLayouts/slideLayout6.xml"/><Relationship Id="rId5" Type="http://schemas.openxmlformats.org/officeDocument/2006/relationships/image" Target="../media/image124.png"/><Relationship Id="rId4" Type="http://schemas.openxmlformats.org/officeDocument/2006/relationships/slide" Target="slide1.xml"/></Relationships>
</file>

<file path=ppt/slides/_rels/slide78.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78.xml"/><Relationship Id="rId1" Type="http://schemas.openxmlformats.org/officeDocument/2006/relationships/slideLayout" Target="../slideLayouts/slideLayout6.xml"/><Relationship Id="rId6" Type="http://schemas.openxmlformats.org/officeDocument/2006/relationships/image" Target="../media/image125.png"/><Relationship Id="rId5" Type="http://schemas.openxmlformats.org/officeDocument/2006/relationships/hyperlink" Target="http://127.0.0.1:8000/signin/" TargetMode="External"/><Relationship Id="rId4" Type="http://schemas.openxmlformats.org/officeDocument/2006/relationships/slide" Target="slide1.xml"/></Relationships>
</file>

<file path=ppt/slides/_rels/slide79.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79.xml"/><Relationship Id="rId1" Type="http://schemas.openxmlformats.org/officeDocument/2006/relationships/slideLayout" Target="../slideLayouts/slideLayout6.xml"/><Relationship Id="rId5" Type="http://schemas.openxmlformats.org/officeDocument/2006/relationships/slide" Target="slide1.xml"/><Relationship Id="rId4" Type="http://schemas.openxmlformats.org/officeDocument/2006/relationships/image" Target="../media/image1.tiff"/></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slide" Target="slide1.xml"/><Relationship Id="rId5" Type="http://schemas.openxmlformats.org/officeDocument/2006/relationships/image" Target="../media/image10.png"/><Relationship Id="rId4" Type="http://schemas.openxmlformats.org/officeDocument/2006/relationships/image" Target="../media/image1.tiff"/></Relationships>
</file>

<file path=ppt/slides/_rels/slide80.xml.rels><?xml version="1.0" encoding="UTF-8" standalone="yes"?>
<Relationships xmlns="http://schemas.openxmlformats.org/package/2006/relationships"><Relationship Id="rId3" Type="http://schemas.openxmlformats.org/officeDocument/2006/relationships/image" Target="../media/image1.tiff"/><Relationship Id="rId7" Type="http://schemas.openxmlformats.org/officeDocument/2006/relationships/image" Target="../media/image129.png"/><Relationship Id="rId2" Type="http://schemas.openxmlformats.org/officeDocument/2006/relationships/notesSlide" Target="../notesSlides/notesSlide80.xml"/><Relationship Id="rId1" Type="http://schemas.openxmlformats.org/officeDocument/2006/relationships/slideLayout" Target="../slideLayouts/slideLayout6.xml"/><Relationship Id="rId6" Type="http://schemas.openxmlformats.org/officeDocument/2006/relationships/image" Target="../media/image128.png"/><Relationship Id="rId5" Type="http://schemas.openxmlformats.org/officeDocument/2006/relationships/image" Target="../media/image127.png"/><Relationship Id="rId4" Type="http://schemas.openxmlformats.org/officeDocument/2006/relationships/slide" Target="slide1.xml"/></Relationships>
</file>

<file path=ppt/slides/_rels/slide81.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81.xml"/><Relationship Id="rId1" Type="http://schemas.openxmlformats.org/officeDocument/2006/relationships/slideLayout" Target="../slideLayouts/slideLayout6.xml"/><Relationship Id="rId4" Type="http://schemas.openxmlformats.org/officeDocument/2006/relationships/slide" Target="slide1.xml"/></Relationships>
</file>

<file path=ppt/slides/_rels/slide82.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82.xml"/><Relationship Id="rId1" Type="http://schemas.openxmlformats.org/officeDocument/2006/relationships/slideLayout" Target="../slideLayouts/slideLayout6.xml"/><Relationship Id="rId6" Type="http://schemas.openxmlformats.org/officeDocument/2006/relationships/image" Target="../media/image131.png"/><Relationship Id="rId5" Type="http://schemas.openxmlformats.org/officeDocument/2006/relationships/image" Target="../media/image130.png"/><Relationship Id="rId4" Type="http://schemas.openxmlformats.org/officeDocument/2006/relationships/slide" Target="slide1.xml"/></Relationships>
</file>

<file path=ppt/slides/_rels/slide83.xml.rels><?xml version="1.0" encoding="UTF-8" standalone="yes"?>
<Relationships xmlns="http://schemas.openxmlformats.org/package/2006/relationships"><Relationship Id="rId8" Type="http://schemas.openxmlformats.org/officeDocument/2006/relationships/hyperlink" Target="https://1drv.ms/w/c/29e0d3868d04804d/Ef5XFGEschxFntIgG_wrT7ABaVqdLZm3jtVnkdzYTPIfWA?e=51oBXO" TargetMode="External"/><Relationship Id="rId3" Type="http://schemas.openxmlformats.org/officeDocument/2006/relationships/image" Target="../media/image1.tiff"/><Relationship Id="rId7" Type="http://schemas.openxmlformats.org/officeDocument/2006/relationships/hyperlink" Target="https://1drv.ms/w/c/29e0d3868d04804d/ERm0Xbnhxc1CkkpE6wGJ8G4BetXWU3FlCCNUIUu627rqgA?e=pCeX4i" TargetMode="External"/><Relationship Id="rId2" Type="http://schemas.openxmlformats.org/officeDocument/2006/relationships/notesSlide" Target="../notesSlides/notesSlide83.xml"/><Relationship Id="rId1" Type="http://schemas.openxmlformats.org/officeDocument/2006/relationships/slideLayout" Target="../slideLayouts/slideLayout6.xml"/><Relationship Id="rId6" Type="http://schemas.openxmlformats.org/officeDocument/2006/relationships/hyperlink" Target="https://1drv.ms/w/c/29e0d3868d04804d/ETjKcjG8Y_BEsHIiL4lJS9YBqKULU_p_7WSYX307MQEUfg?e=ipb4jp" TargetMode="External"/><Relationship Id="rId5" Type="http://schemas.openxmlformats.org/officeDocument/2006/relationships/hyperlink" Target="https://1drv.ms/w/c/29e0d3868d04804d/Ea0s6vE6OxxIoQtv3A9yWX0BLSx_VYVrHkbqEMHBLAWeMw?e=qe4XVW" TargetMode="External"/><Relationship Id="rId4" Type="http://schemas.openxmlformats.org/officeDocument/2006/relationships/slide" Target="slide1.xml"/></Relationships>
</file>

<file path=ppt/slides/_rels/slide84.xml.rels><?xml version="1.0" encoding="UTF-8" standalone="yes"?>
<Relationships xmlns="http://schemas.openxmlformats.org/package/2006/relationships"><Relationship Id="rId8" Type="http://schemas.openxmlformats.org/officeDocument/2006/relationships/hyperlink" Target="https://1drv.ms/w/c/29e0d3868d04804d/Ef0Y3AYqdptLn3W-tdYf8ioBSjp-zMr75ucezCPw80I-OA?e=idFwRg" TargetMode="External"/><Relationship Id="rId3" Type="http://schemas.openxmlformats.org/officeDocument/2006/relationships/image" Target="../media/image1.tiff"/><Relationship Id="rId7" Type="http://schemas.openxmlformats.org/officeDocument/2006/relationships/hyperlink" Target="https://1drv.ms/w/c/29e0d3868d04804d/EeMaXAvPQDRHqav_uBOZ9_IBmH8EeDmAhkITq785dV1ZDA?e=VPIFXd" TargetMode="External"/><Relationship Id="rId2" Type="http://schemas.openxmlformats.org/officeDocument/2006/relationships/notesSlide" Target="../notesSlides/notesSlide84.xml"/><Relationship Id="rId1" Type="http://schemas.openxmlformats.org/officeDocument/2006/relationships/slideLayout" Target="../slideLayouts/slideLayout6.xml"/><Relationship Id="rId6" Type="http://schemas.openxmlformats.org/officeDocument/2006/relationships/hyperlink" Target="https://1drv.ms/w/c/29e0d3868d04804d/EfVl8fk1-3VNgjEr5wGQlHsBTtE5fR0Pjkum_Um4nLBO7Q?e=Kads7z" TargetMode="External"/><Relationship Id="rId5" Type="http://schemas.openxmlformats.org/officeDocument/2006/relationships/hyperlink" Target="https://1drv.ms/w/c/29e0d3868d04804d/EXv5zuT-nodDkhCadcju3IUBRJkaUqBUx1_tQ76_CDFsPw?e=TneP8n" TargetMode="External"/><Relationship Id="rId4" Type="http://schemas.openxmlformats.org/officeDocument/2006/relationships/slide" Target="slide1.xml"/></Relationships>
</file>

<file path=ppt/slides/_rels/slide9.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slide" Target="slide1.xml"/><Relationship Id="rId5" Type="http://schemas.openxmlformats.org/officeDocument/2006/relationships/image" Target="../media/image1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9DF72ADE-BAE9-484E-84CE-E8979DDABC94}"/>
              </a:ext>
            </a:extLst>
          </p:cNvPr>
          <p:cNvSpPr>
            <a:spLocks noGrp="1"/>
          </p:cNvSpPr>
          <p:nvPr>
            <p:ph type="title"/>
          </p:nvPr>
        </p:nvSpPr>
        <p:spPr>
          <a:xfrm>
            <a:off x="1" y="1"/>
            <a:ext cx="3256367" cy="709119"/>
          </a:xfrm>
          <a:solidFill>
            <a:schemeClr val="accent4">
              <a:lumMod val="60000"/>
              <a:lumOff val="40000"/>
            </a:schemeClr>
          </a:solidFill>
        </p:spPr>
        <p:style>
          <a:lnRef idx="2">
            <a:schemeClr val="accent1"/>
          </a:lnRef>
          <a:fillRef idx="1">
            <a:schemeClr val="lt1"/>
          </a:fillRef>
          <a:effectRef idx="0">
            <a:schemeClr val="accent1"/>
          </a:effectRef>
          <a:fontRef idx="minor">
            <a:schemeClr val="dk1"/>
          </a:fontRef>
        </p:style>
        <p:txBody>
          <a:bodyPr>
            <a:normAutofit/>
          </a:bodyPr>
          <a:lstStyle/>
          <a:p>
            <a:r>
              <a:rPr lang="es-MX" sz="1400">
                <a:latin typeface="AcmeFont" pitchFamily="2" charset="0"/>
              </a:rPr>
              <a:t>Taller: </a:t>
            </a:r>
            <a:r>
              <a:rPr lang="es-MX" sz="1400"/>
              <a:t>Ejercicio 81</a:t>
            </a:r>
            <a:endParaRPr lang="es-ES" sz="1400"/>
          </a:p>
        </p:txBody>
      </p:sp>
      <p:cxnSp>
        <p:nvCxnSpPr>
          <p:cNvPr id="5" name="Conector recto 4">
            <a:extLst>
              <a:ext uri="{FF2B5EF4-FFF2-40B4-BE49-F238E27FC236}">
                <a16:creationId xmlns:a16="http://schemas.microsoft.com/office/drawing/2014/main" id="{B56C916C-A930-4B45-9FEB-EAC26D680858}"/>
              </a:ext>
            </a:extLst>
          </p:cNvPr>
          <p:cNvCxnSpPr>
            <a:cxnSpLocks/>
          </p:cNvCxnSpPr>
          <p:nvPr/>
        </p:nvCxnSpPr>
        <p:spPr>
          <a:xfrm>
            <a:off x="3256383" y="709120"/>
            <a:ext cx="0" cy="6148880"/>
          </a:xfrm>
          <a:prstGeom prst="line">
            <a:avLst/>
          </a:prstGeom>
        </p:spPr>
        <p:style>
          <a:lnRef idx="3">
            <a:schemeClr val="accent1"/>
          </a:lnRef>
          <a:fillRef idx="0">
            <a:schemeClr val="accent1"/>
          </a:fillRef>
          <a:effectRef idx="2">
            <a:schemeClr val="accent1"/>
          </a:effectRef>
          <a:fontRef idx="minor">
            <a:schemeClr val="tx1"/>
          </a:fontRef>
        </p:style>
      </p:cxnSp>
      <p:sp>
        <p:nvSpPr>
          <p:cNvPr id="16" name="CuadroTexto 15">
            <a:extLst>
              <a:ext uri="{FF2B5EF4-FFF2-40B4-BE49-F238E27FC236}">
                <a16:creationId xmlns:a16="http://schemas.microsoft.com/office/drawing/2014/main" id="{B1925488-C881-4A19-A93C-2E217166D1A0}"/>
              </a:ext>
            </a:extLst>
          </p:cNvPr>
          <p:cNvSpPr txBox="1"/>
          <p:nvPr/>
        </p:nvSpPr>
        <p:spPr>
          <a:xfrm>
            <a:off x="106748" y="4958291"/>
            <a:ext cx="2891329" cy="116955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C" sz="1400" b="1" i="0" u="none" strike="noStrike" kern="1200" cap="none" spc="0" normalizeH="0" baseline="0" noProof="0">
                <a:ln>
                  <a:noFill/>
                </a:ln>
                <a:solidFill>
                  <a:prstClr val="black"/>
                </a:solidFill>
                <a:effectLst/>
                <a:uLnTx/>
                <a:uFillTx/>
                <a:latin typeface="Calibri" panose="020F0502020204030204"/>
                <a:ea typeface="+mn-ea"/>
                <a:cs typeface="+mn-cs"/>
              </a:rPr>
              <a:t>Objetivos de la lámina:</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EC" sz="1400" b="0" i="0" u="none" strike="noStrike" kern="1200" cap="none" spc="0" normalizeH="0" baseline="0" noProof="0">
                <a:ln>
                  <a:noFill/>
                </a:ln>
                <a:solidFill>
                  <a:prstClr val="black"/>
                </a:solidFill>
                <a:effectLst/>
                <a:uLnTx/>
                <a:uFillTx/>
                <a:latin typeface="Calibri" panose="020F0502020204030204"/>
                <a:ea typeface="+mn-ea"/>
                <a:cs typeface="+mn-cs"/>
              </a:rPr>
              <a:t>Mostrar la fuente y pasos para realizar todo este tutorial YouTube sin ver el video y solo utilizando estas láminas.</a:t>
            </a:r>
          </a:p>
        </p:txBody>
      </p:sp>
      <p:pic>
        <p:nvPicPr>
          <p:cNvPr id="17" name="Imagen 16">
            <a:extLst>
              <a:ext uri="{FF2B5EF4-FFF2-40B4-BE49-F238E27FC236}">
                <a16:creationId xmlns:a16="http://schemas.microsoft.com/office/drawing/2014/main" id="{07AF594D-2BC1-4EA0-9855-66C150454A4F}"/>
              </a:ext>
            </a:extLst>
          </p:cNvPr>
          <p:cNvPicPr>
            <a:picLocks noChangeAspect="1"/>
          </p:cNvPicPr>
          <p:nvPr/>
        </p:nvPicPr>
        <p:blipFill>
          <a:blip r:embed="rId3"/>
          <a:stretch>
            <a:fillRect/>
          </a:stretch>
        </p:blipFill>
        <p:spPr>
          <a:xfrm>
            <a:off x="76038" y="2011836"/>
            <a:ext cx="993895" cy="854078"/>
          </a:xfrm>
          <a:prstGeom prst="rect">
            <a:avLst/>
          </a:prstGeom>
        </p:spPr>
      </p:pic>
      <p:sp>
        <p:nvSpPr>
          <p:cNvPr id="18" name="CuadroTexto 17">
            <a:extLst>
              <a:ext uri="{FF2B5EF4-FFF2-40B4-BE49-F238E27FC236}">
                <a16:creationId xmlns:a16="http://schemas.microsoft.com/office/drawing/2014/main" id="{137D2C75-4FC0-4811-A9B7-F2AED8DD12CA}"/>
              </a:ext>
            </a:extLst>
          </p:cNvPr>
          <p:cNvSpPr txBox="1"/>
          <p:nvPr/>
        </p:nvSpPr>
        <p:spPr>
          <a:xfrm>
            <a:off x="80567" y="2926313"/>
            <a:ext cx="3098569" cy="209288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C" sz="1300" b="1" i="0" u="none" strike="noStrike" kern="1200" cap="none" spc="0" normalizeH="0" baseline="0" noProof="0">
                <a:ln>
                  <a:noFill/>
                </a:ln>
                <a:solidFill>
                  <a:prstClr val="black"/>
                </a:solidFill>
                <a:effectLst/>
                <a:uLnTx/>
                <a:uFillTx/>
                <a:latin typeface="Agency FB" panose="020B0503020202020204" pitchFamily="34" charset="0"/>
                <a:ea typeface="+mn-ea"/>
                <a:cs typeface="+mn-cs"/>
              </a:rPr>
              <a:t>Misión. </a:t>
            </a:r>
            <a:r>
              <a:rPr kumimoji="0" lang="es-MX" sz="1300" b="0" i="0" u="none" strike="noStrike" kern="1200" cap="none" spc="0" normalizeH="0" baseline="0" noProof="0">
                <a:ln>
                  <a:noFill/>
                </a:ln>
                <a:solidFill>
                  <a:prstClr val="black"/>
                </a:solidFill>
                <a:effectLst/>
                <a:uLnTx/>
                <a:uFillTx/>
                <a:latin typeface="Agency FB" panose="020B0503020202020204" pitchFamily="34" charset="0"/>
                <a:ea typeface="+mn-ea"/>
                <a:cs typeface="+mn-cs"/>
              </a:rPr>
              <a:t>Formar profesionales competentes y emprendedores desde lo académico, la investigación, y la vinculación, que contribuyan a mejorar la calidad de vida de la sociedad.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300" b="0" i="0" u="none" strike="noStrike" kern="1200" cap="none" spc="0" normalizeH="0" baseline="0" noProof="0">
              <a:ln>
                <a:noFill/>
              </a:ln>
              <a:solidFill>
                <a:prstClr val="black"/>
              </a:solidFill>
              <a:effectLst/>
              <a:uLnTx/>
              <a:uFillTx/>
              <a:latin typeface="Agency FB" panose="020B0503020202020204" pitchFamily="34" charset="0"/>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C" sz="1300" b="1" i="0" u="none" strike="noStrike" kern="1200" cap="none" spc="0" normalizeH="0" baseline="0" noProof="0">
                <a:ln>
                  <a:noFill/>
                </a:ln>
                <a:solidFill>
                  <a:prstClr val="black"/>
                </a:solidFill>
                <a:effectLst/>
                <a:uLnTx/>
                <a:uFillTx/>
                <a:latin typeface="Agency FB" panose="020B0503020202020204" pitchFamily="34" charset="0"/>
                <a:ea typeface="+mn-ea"/>
                <a:cs typeface="+mn-cs"/>
              </a:rPr>
              <a:t>Visión. </a:t>
            </a:r>
            <a:r>
              <a:rPr kumimoji="0" lang="es-MX" sz="1300" b="0" i="0" u="none" strike="noStrike" kern="1200" cap="none" spc="0" normalizeH="0" baseline="0" noProof="0">
                <a:ln>
                  <a:noFill/>
                </a:ln>
                <a:solidFill>
                  <a:prstClr val="black"/>
                </a:solidFill>
                <a:effectLst/>
                <a:uLnTx/>
                <a:uFillTx/>
                <a:latin typeface="Agency FB" panose="020B0503020202020204" pitchFamily="34" charset="0"/>
                <a:ea typeface="+mn-ea"/>
                <a:cs typeface="+mn-cs"/>
              </a:rPr>
              <a:t>Ser un referente nacional e internacional de Institución de Educación Superior que contribuye al desarrollo social, cultural y productivo con profesionales éticos, creativos, cualificados y con sentido de pertinencia.</a:t>
            </a:r>
            <a:endParaRPr kumimoji="0" lang="es-ES" sz="1300" b="0" i="0" u="none" strike="noStrike" kern="1200" cap="none" spc="0" normalizeH="0" baseline="0" noProof="0">
              <a:ln>
                <a:noFill/>
              </a:ln>
              <a:solidFill>
                <a:prstClr val="black"/>
              </a:solidFill>
              <a:effectLst/>
              <a:uLnTx/>
              <a:uFillTx/>
              <a:latin typeface="Agency FB" panose="020B0503020202020204" pitchFamily="34" charset="0"/>
              <a:ea typeface="+mn-ea"/>
              <a:cs typeface="+mn-cs"/>
            </a:endParaRPr>
          </a:p>
        </p:txBody>
      </p:sp>
      <p:sp>
        <p:nvSpPr>
          <p:cNvPr id="23" name="Rectángulo 22">
            <a:extLst>
              <a:ext uri="{FF2B5EF4-FFF2-40B4-BE49-F238E27FC236}">
                <a16:creationId xmlns:a16="http://schemas.microsoft.com/office/drawing/2014/main" id="{EAF93728-98EC-43CF-8689-136A3EE39D11}"/>
              </a:ext>
            </a:extLst>
          </p:cNvPr>
          <p:cNvSpPr/>
          <p:nvPr/>
        </p:nvSpPr>
        <p:spPr>
          <a:xfrm>
            <a:off x="93308" y="6489877"/>
            <a:ext cx="2530373" cy="292388"/>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C" sz="1300" b="0" i="0" u="none" strike="noStrike" kern="1200" cap="none" spc="0" normalizeH="0" baseline="0" noProof="0">
                <a:ln w="0"/>
                <a:solidFill>
                  <a:srgbClr val="00B050"/>
                </a:solidFill>
                <a:effectLst>
                  <a:outerShdw blurRad="38100" dist="25400" dir="5400000" algn="ctr" rotWithShape="0">
                    <a:srgbClr val="6E747A">
                      <a:alpha val="43000"/>
                    </a:srgbClr>
                  </a:outerShdw>
                </a:effectLst>
                <a:uLnTx/>
                <a:uFillTx/>
                <a:latin typeface="Calibri" panose="020F0502020204030204"/>
                <a:ea typeface="+mn-ea"/>
                <a:cs typeface="+mn-cs"/>
              </a:rPr>
              <a:t>M</a:t>
            </a:r>
            <a:r>
              <a:rPr kumimoji="0" lang="es-ES" sz="1300" b="0" i="0" u="none" strike="noStrike" kern="1200" cap="none" spc="0" normalizeH="0" baseline="0" noProof="0">
                <a:ln w="0"/>
                <a:solidFill>
                  <a:srgbClr val="00B050"/>
                </a:solidFill>
                <a:effectLst>
                  <a:outerShdw blurRad="38100" dist="25400" dir="5400000" algn="ctr" rotWithShape="0">
                    <a:srgbClr val="6E747A">
                      <a:alpha val="43000"/>
                    </a:srgbClr>
                  </a:outerShdw>
                </a:effectLst>
                <a:uLnTx/>
                <a:uFillTx/>
                <a:latin typeface="Calibri" panose="020F0502020204030204"/>
                <a:ea typeface="+mn-ea"/>
                <a:cs typeface="+mn-cs"/>
              </a:rPr>
              <a:t>sig. Ing. Robert Moreira Centeno</a:t>
            </a:r>
          </a:p>
        </p:txBody>
      </p:sp>
      <p:graphicFrame>
        <p:nvGraphicFramePr>
          <p:cNvPr id="3" name="Tabla 11">
            <a:extLst>
              <a:ext uri="{FF2B5EF4-FFF2-40B4-BE49-F238E27FC236}">
                <a16:creationId xmlns:a16="http://schemas.microsoft.com/office/drawing/2014/main" id="{C70342AC-AC8E-7B5D-3244-CEDE274E4A8F}"/>
              </a:ext>
            </a:extLst>
          </p:cNvPr>
          <p:cNvGraphicFramePr>
            <a:graphicFrameLocks noGrp="1"/>
          </p:cNvGraphicFramePr>
          <p:nvPr>
            <p:extLst>
              <p:ext uri="{D42A27DB-BD31-4B8C-83A1-F6EECF244321}">
                <p14:modId xmlns:p14="http://schemas.microsoft.com/office/powerpoint/2010/main" val="4221360617"/>
              </p:ext>
            </p:extLst>
          </p:nvPr>
        </p:nvGraphicFramePr>
        <p:xfrm>
          <a:off x="3253052" y="354560"/>
          <a:ext cx="8978277" cy="6350000"/>
        </p:xfrm>
        <a:graphic>
          <a:graphicData uri="http://schemas.openxmlformats.org/drawingml/2006/table">
            <a:tbl>
              <a:tblPr firstCol="1" bandRow="1">
                <a:tableStyleId>{5C22544A-7EE6-4342-B048-85BDC9FD1C3A}</a:tableStyleId>
              </a:tblPr>
              <a:tblGrid>
                <a:gridCol w="1224355">
                  <a:extLst>
                    <a:ext uri="{9D8B030D-6E8A-4147-A177-3AD203B41FA5}">
                      <a16:colId xmlns:a16="http://schemas.microsoft.com/office/drawing/2014/main" val="579357758"/>
                    </a:ext>
                  </a:extLst>
                </a:gridCol>
                <a:gridCol w="7753922">
                  <a:extLst>
                    <a:ext uri="{9D8B030D-6E8A-4147-A177-3AD203B41FA5}">
                      <a16:colId xmlns:a16="http://schemas.microsoft.com/office/drawing/2014/main" val="472244715"/>
                    </a:ext>
                  </a:extLst>
                </a:gridCol>
              </a:tblGrid>
              <a:tr h="159727">
                <a:tc>
                  <a:txBody>
                    <a:bodyPr/>
                    <a:lstStyle/>
                    <a:p>
                      <a:r>
                        <a:rPr lang="es-ES" sz="1300"/>
                        <a:t>Enlace del programa: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C" sz="1300" dirty="0"/>
                        <a:t>Archivo  de esta práctica finalizada “DJANG-CRUD-</a:t>
                      </a:r>
                      <a:r>
                        <a:rPr lang="es-EC" sz="1300" dirty="0" err="1"/>
                        <a:t>AUTH.rar</a:t>
                      </a:r>
                      <a:r>
                        <a:rPr lang="es-EC" sz="1300" dirty="0"/>
                        <a:t>” del </a:t>
                      </a:r>
                      <a:r>
                        <a:rPr lang="es-EC" sz="1300" dirty="0">
                          <a:hlinkClick r:id="rId4"/>
                        </a:rPr>
                        <a:t>enlace</a:t>
                      </a:r>
                      <a:r>
                        <a:rPr lang="es-EC" sz="1300"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es-EC" sz="1300" b="0" dirty="0"/>
                        <a:t>Se puede copiar el proyecto y ejecutarlo en otra máquina “</a:t>
                      </a:r>
                      <a:r>
                        <a:rPr lang="es-ES" sz="1300" b="0" dirty="0"/>
                        <a:t>Llevar proyecto de </a:t>
                      </a:r>
                      <a:r>
                        <a:rPr lang="es-ES" sz="1300" b="0" dirty="0" err="1"/>
                        <a:t>django</a:t>
                      </a:r>
                      <a:r>
                        <a:rPr lang="es-ES" sz="1300" b="0" dirty="0"/>
                        <a:t> a otra computadora</a:t>
                      </a:r>
                      <a:r>
                        <a:rPr lang="es-EC" sz="1300" b="0" dirty="0"/>
                        <a:t>” del </a:t>
                      </a:r>
                      <a:r>
                        <a:rPr lang="es-EC" sz="1300" b="0" dirty="0">
                          <a:hlinkClick r:id="rId5"/>
                        </a:rPr>
                        <a:t>Concepto</a:t>
                      </a:r>
                      <a:r>
                        <a:rPr lang="es-EC" sz="1300" b="0" dirty="0"/>
                        <a:t>: Tema 17.</a:t>
                      </a:r>
                    </a:p>
                  </a:txBody>
                  <a:tcPr/>
                </a:tc>
                <a:extLst>
                  <a:ext uri="{0D108BD9-81ED-4DB2-BD59-A6C34878D82A}">
                    <a16:rowId xmlns:a16="http://schemas.microsoft.com/office/drawing/2014/main" val="3328932911"/>
                  </a:ext>
                </a:extLst>
              </a:tr>
              <a:tr h="370840">
                <a:tc>
                  <a:txBody>
                    <a:bodyPr/>
                    <a:lstStyle/>
                    <a:p>
                      <a:r>
                        <a:rPr lang="es-ES" sz="1300"/>
                        <a:t>Objetivo:</a:t>
                      </a:r>
                    </a:p>
                  </a:txBody>
                  <a:tcPr/>
                </a:tc>
                <a:tc>
                  <a:txBody>
                    <a:bodyPr/>
                    <a:lstStyle/>
                    <a:p>
                      <a:pPr algn="just"/>
                      <a:r>
                        <a:rPr lang="es-ES" sz="1300" dirty="0"/>
                        <a:t>Establecer conceptos y pasos </a:t>
                      </a:r>
                      <a:r>
                        <a:rPr lang="es-ES" sz="1300" b="1" dirty="0"/>
                        <a:t>para</a:t>
                      </a:r>
                      <a:r>
                        <a:rPr lang="es-ES" sz="1300" b="0" dirty="0"/>
                        <a:t> programar un </a:t>
                      </a:r>
                      <a:r>
                        <a:rPr lang="es-ES" sz="1300" b="0" dirty="0" err="1"/>
                        <a:t>crud</a:t>
                      </a:r>
                      <a:r>
                        <a:rPr lang="es-ES" sz="1300" b="0" dirty="0"/>
                        <a:t> en el framework </a:t>
                      </a:r>
                      <a:r>
                        <a:rPr lang="es-ES" sz="1300" b="0" dirty="0" err="1"/>
                        <a:t>django</a:t>
                      </a:r>
                      <a:r>
                        <a:rPr lang="es-ES" sz="1300" b="0" dirty="0"/>
                        <a:t> de Python  y subirlo a </a:t>
                      </a:r>
                      <a:r>
                        <a:rPr lang="es-ES" sz="1300" b="0" dirty="0">
                          <a:hlinkClick r:id="rId6"/>
                        </a:rPr>
                        <a:t>www.render.com</a:t>
                      </a:r>
                      <a:r>
                        <a:rPr lang="es-ES" sz="1300" b="0" dirty="0"/>
                        <a:t>  </a:t>
                      </a:r>
                      <a:r>
                        <a:rPr lang="es-ES" sz="1300" b="1" dirty="0"/>
                        <a:t>porque</a:t>
                      </a:r>
                      <a:r>
                        <a:rPr lang="es-ES" sz="1300" b="0" dirty="0"/>
                        <a:t> siguiendo estos pasos en repetidas ocasiones se logra el mismo resultado y finalmente la práctica hace al maestro.</a:t>
                      </a:r>
                      <a:endParaRPr lang="es-ES" sz="1300" dirty="0"/>
                    </a:p>
                  </a:txBody>
                  <a:tcPr/>
                </a:tc>
                <a:extLst>
                  <a:ext uri="{0D108BD9-81ED-4DB2-BD59-A6C34878D82A}">
                    <a16:rowId xmlns:a16="http://schemas.microsoft.com/office/drawing/2014/main" val="795764165"/>
                  </a:ext>
                </a:extLst>
              </a:tr>
              <a:tr h="370840">
                <a:tc>
                  <a:txBody>
                    <a:bodyPr/>
                    <a:lstStyle/>
                    <a:p>
                      <a:r>
                        <a:rPr lang="es-ES" sz="1300"/>
                        <a:t>Indicación.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C" sz="1300" b="1" dirty="0"/>
                        <a:t>General</a:t>
                      </a:r>
                      <a:endParaRPr lang="es-EC" sz="1300" b="0" dirty="0"/>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v"/>
                        <a:tabLst/>
                        <a:defRPr/>
                      </a:pPr>
                      <a:r>
                        <a:rPr lang="es-EC" sz="1300" b="0" dirty="0"/>
                        <a:t>Taller se origina en el siguiente video </a:t>
                      </a:r>
                      <a:r>
                        <a:rPr lang="es-EC" sz="1300" b="0" dirty="0">
                          <a:hlinkClick r:id="rId7"/>
                        </a:rPr>
                        <a:t>YouTube</a:t>
                      </a:r>
                      <a:r>
                        <a:rPr lang="es-EC" sz="1300" b="0"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s-EC" sz="1300" b="1" dirty="0"/>
                        <a:t>Específicas</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v"/>
                        <a:tabLst/>
                        <a:defRPr/>
                      </a:pPr>
                      <a:r>
                        <a:rPr lang="es-ES" sz="1300" dirty="0"/>
                        <a:t>La carpeta del proyecto se llamará “DJANG-CRUD-AUTH“</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v"/>
                        <a:tabLst/>
                        <a:defRPr/>
                      </a:pPr>
                      <a:r>
                        <a:rPr kumimoji="0" lang="es-ES" sz="1300" b="0" i="0" u="none" strike="noStrike" kern="1200" cap="none" spc="0" normalizeH="0" baseline="0" noProof="0" dirty="0">
                          <a:ln>
                            <a:noFill/>
                          </a:ln>
                          <a:solidFill>
                            <a:prstClr val="black"/>
                          </a:solidFill>
                          <a:effectLst/>
                          <a:uLnTx/>
                          <a:uFillTx/>
                          <a:latin typeface="+mn-lt"/>
                          <a:ea typeface="+mn-ea"/>
                          <a:cs typeface="+mn-cs"/>
                        </a:rPr>
                        <a:t>Desplegar proyecto </a:t>
                      </a:r>
                      <a:r>
                        <a:rPr kumimoji="0" lang="es-ES" sz="1300" b="0" i="0" u="none" strike="noStrike" kern="1200" cap="none" spc="0" normalizeH="0" baseline="0" noProof="0" dirty="0" err="1">
                          <a:ln>
                            <a:noFill/>
                          </a:ln>
                          <a:solidFill>
                            <a:prstClr val="black"/>
                          </a:solidFill>
                          <a:effectLst/>
                          <a:uLnTx/>
                          <a:uFillTx/>
                          <a:latin typeface="+mn-lt"/>
                          <a:ea typeface="+mn-ea"/>
                          <a:cs typeface="+mn-cs"/>
                        </a:rPr>
                        <a:t>django</a:t>
                      </a:r>
                      <a:r>
                        <a:rPr kumimoji="0" lang="es-ES" sz="1300" b="0" i="0" u="none" strike="noStrike" kern="1200" cap="none" spc="0" normalizeH="0" baseline="0" noProof="0" dirty="0">
                          <a:ln>
                            <a:noFill/>
                          </a:ln>
                          <a:solidFill>
                            <a:prstClr val="black"/>
                          </a:solidFill>
                          <a:effectLst/>
                          <a:uLnTx/>
                          <a:uFillTx/>
                          <a:latin typeface="+mn-lt"/>
                          <a:ea typeface="+mn-ea"/>
                          <a:cs typeface="+mn-cs"/>
                        </a:rPr>
                        <a:t> en onrender.com desde Windows 10/11  en </a:t>
                      </a:r>
                      <a:r>
                        <a:rPr kumimoji="0" lang="es-ES" sz="1300" b="0" i="0" u="none" strike="noStrike" kern="1200" cap="none" spc="0" normalizeH="0" baseline="0" noProof="0" dirty="0">
                          <a:ln>
                            <a:noFill/>
                          </a:ln>
                          <a:solidFill>
                            <a:prstClr val="black"/>
                          </a:solidFill>
                          <a:effectLst/>
                          <a:uLnTx/>
                          <a:uFillTx/>
                          <a:latin typeface="+mn-lt"/>
                          <a:ea typeface="+mn-ea"/>
                          <a:cs typeface="+mn-cs"/>
                          <a:hlinkClick r:id="rId6"/>
                        </a:rPr>
                        <a:t>www.render.com</a:t>
                      </a:r>
                      <a:r>
                        <a:rPr kumimoji="0" lang="es-ES" sz="1300" b="0" i="0" u="none" strike="noStrike" kern="1200" cap="none" spc="0" normalizeH="0" baseline="0" noProof="0" dirty="0">
                          <a:ln>
                            <a:noFill/>
                          </a:ln>
                          <a:solidFill>
                            <a:prstClr val="black"/>
                          </a:solidFill>
                          <a:effectLst/>
                          <a:uLnTx/>
                          <a:uFillTx/>
                          <a:latin typeface="+mn-lt"/>
                          <a:ea typeface="+mn-ea"/>
                          <a:cs typeface="+mn-cs"/>
                        </a:rPr>
                        <a:t> (</a:t>
                      </a:r>
                      <a:r>
                        <a:rPr kumimoji="0" lang="es-ES" sz="1300" b="0" i="0" u="none" strike="noStrike" kern="1200" cap="none" spc="0" normalizeH="0" baseline="0" noProof="0" dirty="0">
                          <a:ln>
                            <a:noFill/>
                          </a:ln>
                          <a:solidFill>
                            <a:prstClr val="black"/>
                          </a:solidFill>
                          <a:effectLst/>
                          <a:uLnTx/>
                          <a:uFillTx/>
                          <a:latin typeface="+mn-lt"/>
                          <a:ea typeface="+mn-ea"/>
                          <a:cs typeface="+mn-cs"/>
                          <a:hlinkClick r:id="rId8" action="ppaction://hlinksldjump"/>
                        </a:rPr>
                        <a:t>Enlace</a:t>
                      </a:r>
                      <a:r>
                        <a:rPr kumimoji="0" lang="es-ES" sz="1300" b="0" i="0" u="none" strike="noStrike" kern="1200" cap="none" spc="0" normalizeH="0" baseline="0" noProof="0" dirty="0">
                          <a:ln>
                            <a:noFill/>
                          </a:ln>
                          <a:solidFill>
                            <a:prstClr val="black"/>
                          </a:solidFill>
                          <a:effectLst/>
                          <a:uLnTx/>
                          <a:uFillTx/>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s-ES" sz="1300" dirty="0"/>
                        <a:t>(ONRENDER) </a:t>
                      </a:r>
                      <a:r>
                        <a:rPr lang="es-EC" sz="1300" b="0" dirty="0"/>
                        <a:t>del </a:t>
                      </a:r>
                      <a:r>
                        <a:rPr lang="es-EC" sz="1300" b="0" dirty="0">
                          <a:hlinkClick r:id="rId5"/>
                        </a:rPr>
                        <a:t>Concepto</a:t>
                      </a:r>
                      <a:r>
                        <a:rPr lang="es-EC" sz="1300" b="0" dirty="0"/>
                        <a:t>: Tema 17.</a:t>
                      </a:r>
                      <a:endParaRPr lang="es-ES" sz="1300" dirty="0"/>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v"/>
                        <a:tabLst/>
                        <a:defRPr/>
                      </a:pPr>
                      <a:r>
                        <a:rPr lang="es-ES" sz="1300" dirty="0"/>
                        <a:t>Video hecho por estudiante Barcia Landa para Python </a:t>
                      </a:r>
                      <a:r>
                        <a:rPr lang="es-ES" sz="1300" dirty="0" err="1"/>
                        <a:t>anywhere</a:t>
                      </a:r>
                      <a:r>
                        <a:rPr lang="es-ES" sz="1300" dirty="0"/>
                        <a:t>: </a:t>
                      </a:r>
                      <a:r>
                        <a:rPr lang="es-ES" sz="1300" dirty="0">
                          <a:hlinkClick r:id="rId9"/>
                        </a:rPr>
                        <a:t>enlace</a:t>
                      </a:r>
                      <a:r>
                        <a:rPr lang="es-ES" sz="1300" dirty="0"/>
                        <a:t> (PYTHONANYWHERE)</a:t>
                      </a:r>
                    </a:p>
                  </a:txBody>
                  <a:tcPr/>
                </a:tc>
                <a:extLst>
                  <a:ext uri="{0D108BD9-81ED-4DB2-BD59-A6C34878D82A}">
                    <a16:rowId xmlns:a16="http://schemas.microsoft.com/office/drawing/2014/main" val="2993157823"/>
                  </a:ext>
                </a:extLst>
              </a:tr>
              <a:tr h="370840">
                <a:tc>
                  <a:txBody>
                    <a:bodyPr/>
                    <a:lstStyle/>
                    <a:p>
                      <a:r>
                        <a:rPr lang="es-ES" sz="1300"/>
                        <a:t>Indicación para ejecutar el ejercicio:</a:t>
                      </a:r>
                    </a:p>
                  </a:txBody>
                  <a:tcPr/>
                </a:tc>
                <a:tc>
                  <a:txBody>
                    <a:bodyPr/>
                    <a:lstStyle/>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s-ES" sz="1300" b="0" dirty="0"/>
                        <a:t>Pasos para ejecutarlo en Windows 10, se supone una instalación en cero:</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v"/>
                        <a:tabLst/>
                        <a:defRPr/>
                      </a:pPr>
                      <a:r>
                        <a:rPr lang="es-ES" sz="1300" b="0" dirty="0"/>
                        <a:t>Según «Instalación general (</a:t>
                      </a:r>
                      <a:r>
                        <a:rPr lang="es-ES" sz="1300" b="0" dirty="0">
                          <a:hlinkClick r:id="" action="ppaction://noaction"/>
                        </a:rPr>
                        <a:t>enlace</a:t>
                      </a:r>
                      <a:r>
                        <a:rPr lang="es-ES" sz="1300" b="0" dirty="0"/>
                        <a:t>)» instalar visual </a:t>
                      </a:r>
                      <a:r>
                        <a:rPr lang="es-ES" sz="1300" b="0" dirty="0" err="1"/>
                        <a:t>studio</a:t>
                      </a:r>
                      <a:r>
                        <a:rPr lang="es-ES" sz="1300" b="0" dirty="0"/>
                        <a:t> </a:t>
                      </a:r>
                      <a:r>
                        <a:rPr lang="es-ES" sz="1300" b="0" dirty="0" err="1"/>
                        <a:t>code</a:t>
                      </a:r>
                      <a:r>
                        <a:rPr lang="es-ES" sz="1300" b="0" dirty="0"/>
                        <a:t>,«</a:t>
                      </a:r>
                      <a:r>
                        <a:rPr lang="es-EC" sz="1300" dirty="0"/>
                        <a:t>Instalación de extensiones (</a:t>
                      </a:r>
                      <a:r>
                        <a:rPr lang="es-EC" sz="1300" dirty="0">
                          <a:hlinkClick r:id="" action="ppaction://noaction"/>
                        </a:rPr>
                        <a:t>enlace</a:t>
                      </a:r>
                      <a:r>
                        <a:rPr lang="es-EC" sz="1300" dirty="0"/>
                        <a:t>)</a:t>
                      </a:r>
                      <a:r>
                        <a:rPr lang="es-ES" sz="1300" b="0" dirty="0"/>
                        <a:t> »</a:t>
                      </a:r>
                      <a:r>
                        <a:rPr lang="es-EC" sz="1300" dirty="0"/>
                        <a:t> instalar el complemento “Python </a:t>
                      </a:r>
                      <a:r>
                        <a:rPr lang="es-EC" sz="1300" dirty="0" err="1"/>
                        <a:t>intellisense</a:t>
                      </a:r>
                      <a:r>
                        <a:rPr lang="es-EC" sz="1300" dirty="0"/>
                        <a:t>” de la figura 5.</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v"/>
                        <a:tabLst/>
                        <a:defRPr/>
                      </a:pPr>
                      <a:r>
                        <a:rPr lang="es-ES" sz="1300" b="0" dirty="0"/>
                        <a:t>«Crear un proyecto en Django desde cero (</a:t>
                      </a:r>
                      <a:r>
                        <a:rPr lang="es-ES" sz="1300" b="0" dirty="0">
                          <a:hlinkClick r:id="rId5"/>
                        </a:rPr>
                        <a:t>Enlace</a:t>
                      </a:r>
                      <a:r>
                        <a:rPr lang="es-ES" sz="1300" b="0" dirty="0"/>
                        <a:t>)» Seguir pasos solamente hasta </a:t>
                      </a:r>
                      <a:r>
                        <a:rPr lang="es-ES" sz="1300" b="1" dirty="0"/>
                        <a:t>figura 4</a:t>
                      </a:r>
                      <a:r>
                        <a:rPr lang="es-ES" sz="1300" b="0" dirty="0"/>
                        <a:t>,  En </a:t>
                      </a:r>
                      <a:r>
                        <a:rPr lang="es-ES" sz="1300" b="1" dirty="0"/>
                        <a:t>figura 3</a:t>
                      </a:r>
                      <a:r>
                        <a:rPr lang="es-ES" sz="1300" b="0" dirty="0"/>
                        <a:t> escriba usted el nombre de carpeta que quiera para su proyecto, en este caso “</a:t>
                      </a:r>
                      <a:r>
                        <a:rPr lang="es-ES" sz="1300" b="0"/>
                        <a:t>djangocrud”</a:t>
                      </a:r>
                      <a:endParaRPr lang="es-ES" sz="1300" b="0" dirty="0"/>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v"/>
                        <a:tabLst/>
                        <a:defRPr/>
                      </a:pPr>
                      <a:r>
                        <a:rPr lang="es-ES" sz="1300" b="0" dirty="0"/>
                        <a:t>Si es que se esta abriendo un proyecto creado, antes de ejecutar el paso siguiente siempre es importante ejecutar “</a:t>
                      </a:r>
                      <a:r>
                        <a:rPr lang="es-ES" sz="1300" b="0" dirty="0" err="1"/>
                        <a:t>python</a:t>
                      </a:r>
                      <a:r>
                        <a:rPr lang="es-ES" sz="1300" b="0" dirty="0"/>
                        <a:t> manage.py </a:t>
                      </a:r>
                      <a:r>
                        <a:rPr lang="es-ES" sz="1300" b="0" dirty="0" err="1"/>
                        <a:t>makemigrations</a:t>
                      </a:r>
                      <a:r>
                        <a:rPr lang="es-ES" sz="1300" b="0" dirty="0"/>
                        <a:t>” y “</a:t>
                      </a:r>
                      <a:r>
                        <a:rPr lang="es-ES" sz="1300" b="0" dirty="0" err="1"/>
                        <a:t>python</a:t>
                      </a:r>
                      <a:r>
                        <a:rPr lang="es-ES" sz="1300" b="0" dirty="0"/>
                        <a:t> manage.py </a:t>
                      </a:r>
                      <a:r>
                        <a:rPr lang="es-ES" sz="1300" b="0" dirty="0" err="1"/>
                        <a:t>migrate</a:t>
                      </a:r>
                      <a:r>
                        <a:rPr lang="es-ES" sz="1300" b="0" dirty="0"/>
                        <a:t>”.</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v"/>
                        <a:tabLst/>
                        <a:defRPr/>
                      </a:pPr>
                      <a:r>
                        <a:rPr lang="es-ES" sz="1300" b="0" dirty="0"/>
                        <a:t>En visual </a:t>
                      </a:r>
                      <a:r>
                        <a:rPr lang="es-ES" sz="1300" b="0" dirty="0" err="1"/>
                        <a:t>studio</a:t>
                      </a:r>
                      <a:r>
                        <a:rPr lang="es-ES" sz="1300" b="0" dirty="0"/>
                        <a:t> </a:t>
                      </a:r>
                      <a:r>
                        <a:rPr lang="es-ES" sz="1300" b="0" dirty="0" err="1"/>
                        <a:t>code</a:t>
                      </a:r>
                      <a:r>
                        <a:rPr lang="es-ES" sz="1300" b="0" dirty="0"/>
                        <a:t>, elegir el menú “terminal-&gt;</a:t>
                      </a:r>
                      <a:r>
                        <a:rPr lang="es-ES" sz="1300" b="0" dirty="0" err="1"/>
                        <a:t>view</a:t>
                      </a:r>
                      <a:r>
                        <a:rPr lang="es-ES" sz="1300" b="0" dirty="0"/>
                        <a:t> terminal” y ejecutar el comando “</a:t>
                      </a:r>
                      <a:r>
                        <a:rPr lang="es-ES" sz="1300" b="0" dirty="0" err="1"/>
                        <a:t>python</a:t>
                      </a:r>
                      <a:r>
                        <a:rPr lang="es-ES" sz="1300" b="0" dirty="0"/>
                        <a:t> manage.py </a:t>
                      </a:r>
                      <a:r>
                        <a:rPr lang="es-ES" sz="1300" b="0" dirty="0" err="1"/>
                        <a:t>runserver</a:t>
                      </a:r>
                      <a:r>
                        <a:rPr lang="es-ES" sz="1300" b="0" dirty="0"/>
                        <a:t>” luego de lo cual ya se podrá acceder al programa con la dirección </a:t>
                      </a:r>
                      <a:r>
                        <a:rPr lang="es-ES" sz="1300" b="0" dirty="0">
                          <a:hlinkClick r:id="rId10"/>
                        </a:rPr>
                        <a:t>http://127.0.0.1:8000/</a:t>
                      </a:r>
                      <a:endParaRPr lang="es-ES" sz="1300" b="0" dirty="0"/>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v"/>
                        <a:tabLst/>
                        <a:defRPr/>
                      </a:pPr>
                      <a:r>
                        <a:rPr lang="es-EC" sz="1300" b="0" dirty="0"/>
                        <a:t>Si se quiere crear usuarios para la aplicación seguir idénticamente los pasos de la figura 2.2 en </a:t>
                      </a:r>
                      <a:r>
                        <a:rPr lang="es-ES" sz="1300" b="0" dirty="0"/>
                        <a:t>«Taller: Ejercicio 87 (</a:t>
                      </a:r>
                      <a:r>
                        <a:rPr lang="es-ES" sz="1300" b="0" dirty="0">
                          <a:hlinkClick r:id="" action="ppaction://noaction"/>
                        </a:rPr>
                        <a:t>enlace</a:t>
                      </a:r>
                      <a:r>
                        <a:rPr lang="es-ES" sz="1300" b="0" dirty="0"/>
                        <a:t>)»</a:t>
                      </a:r>
                      <a:endParaRPr lang="es-EC" sz="1300" b="0" dirty="0"/>
                    </a:p>
                  </a:txBody>
                  <a:tcPr/>
                </a:tc>
                <a:extLst>
                  <a:ext uri="{0D108BD9-81ED-4DB2-BD59-A6C34878D82A}">
                    <a16:rowId xmlns:a16="http://schemas.microsoft.com/office/drawing/2014/main" val="1645331572"/>
                  </a:ext>
                </a:extLst>
              </a:tr>
              <a:tr h="370840">
                <a:tc>
                  <a:txBody>
                    <a:bodyPr/>
                    <a:lstStyle/>
                    <a:p>
                      <a:r>
                        <a:rPr lang="es-ES" sz="1300"/>
                        <a:t>Conclusión.</a:t>
                      </a:r>
                    </a:p>
                  </a:txBody>
                  <a:tcPr/>
                </a:tc>
                <a:tc>
                  <a:txBody>
                    <a:bodyPr/>
                    <a:lstStyle/>
                    <a:p>
                      <a:r>
                        <a:rPr lang="es-ES" sz="1300"/>
                        <a:t>S</a:t>
                      </a:r>
                      <a:r>
                        <a:rPr lang="es-EC" sz="1300"/>
                        <a:t>e logró crear un proyecto en el framework web </a:t>
                      </a:r>
                      <a:r>
                        <a:rPr lang="es-EC" sz="1300" err="1"/>
                        <a:t>django</a:t>
                      </a:r>
                      <a:r>
                        <a:rPr lang="es-EC" sz="1300"/>
                        <a:t> de Python.</a:t>
                      </a:r>
                    </a:p>
                  </a:txBody>
                  <a:tcPr/>
                </a:tc>
                <a:extLst>
                  <a:ext uri="{0D108BD9-81ED-4DB2-BD59-A6C34878D82A}">
                    <a16:rowId xmlns:a16="http://schemas.microsoft.com/office/drawing/2014/main" val="2036715158"/>
                  </a:ext>
                </a:extLst>
              </a:tr>
              <a:tr h="370840">
                <a:tc>
                  <a:txBody>
                    <a:bodyPr/>
                    <a:lstStyle/>
                    <a:p>
                      <a:r>
                        <a:rPr lang="es-EC" sz="1300"/>
                        <a:t>Descripción YouTube.</a:t>
                      </a:r>
                      <a:endParaRPr lang="es-ES" sz="1300"/>
                    </a:p>
                  </a:txBody>
                  <a:tcPr>
                    <a:solidFill>
                      <a:schemeClr val="accent6">
                        <a:lumMod val="75000"/>
                      </a:schemeClr>
                    </a:solidFill>
                  </a:tcPr>
                </a:tc>
                <a:tc>
                  <a:txBody>
                    <a:bodyPr/>
                    <a:lstStyle/>
                    <a:p>
                      <a:r>
                        <a:rPr lang="es-ES" sz="1300"/>
                        <a:t>Pasos para la creación de proyecto web en </a:t>
                      </a:r>
                      <a:r>
                        <a:rPr lang="es-ES" sz="1300" err="1"/>
                        <a:t>django</a:t>
                      </a:r>
                      <a:r>
                        <a:rPr lang="es-ES" sz="1300"/>
                        <a:t>.</a:t>
                      </a:r>
                      <a:endParaRPr lang="es-EC" sz="1300"/>
                    </a:p>
                  </a:txBody>
                  <a:tcPr/>
                </a:tc>
                <a:extLst>
                  <a:ext uri="{0D108BD9-81ED-4DB2-BD59-A6C34878D82A}">
                    <a16:rowId xmlns:a16="http://schemas.microsoft.com/office/drawing/2014/main" val="4020397448"/>
                  </a:ext>
                </a:extLst>
              </a:tr>
              <a:tr h="370840">
                <a:tc>
                  <a:txBody>
                    <a:bodyPr/>
                    <a:lstStyle/>
                    <a:p>
                      <a:r>
                        <a:rPr lang="es-EC" sz="1300"/>
                        <a:t>Tag:</a:t>
                      </a:r>
                      <a:endParaRPr lang="es-ES" sz="1300"/>
                    </a:p>
                  </a:txBody>
                  <a:tcPr>
                    <a:solidFill>
                      <a:schemeClr val="accent6">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300" dirty="0"/>
                        <a:t>#</a:t>
                      </a:r>
                      <a:r>
                        <a:rPr lang="es-EC" sz="1300" dirty="0" err="1"/>
                        <a:t>django</a:t>
                      </a:r>
                      <a:r>
                        <a:rPr lang="es-EC" sz="1300" dirty="0"/>
                        <a:t> #Python #ejemplo</a:t>
                      </a:r>
                    </a:p>
                  </a:txBody>
                  <a:tcPr/>
                </a:tc>
                <a:extLst>
                  <a:ext uri="{0D108BD9-81ED-4DB2-BD59-A6C34878D82A}">
                    <a16:rowId xmlns:a16="http://schemas.microsoft.com/office/drawing/2014/main" val="1058130407"/>
                  </a:ext>
                </a:extLst>
              </a:tr>
            </a:tbl>
          </a:graphicData>
        </a:graphic>
      </p:graphicFrame>
    </p:spTree>
    <p:extLst>
      <p:ext uri="{BB962C8B-B14F-4D97-AF65-F5344CB8AC3E}">
        <p14:creationId xmlns:p14="http://schemas.microsoft.com/office/powerpoint/2010/main" val="10768524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9DF72ADE-BAE9-484E-84CE-E8979DDABC94}"/>
              </a:ext>
            </a:extLst>
          </p:cNvPr>
          <p:cNvSpPr>
            <a:spLocks noGrp="1"/>
          </p:cNvSpPr>
          <p:nvPr>
            <p:ph type="title"/>
          </p:nvPr>
        </p:nvSpPr>
        <p:spPr>
          <a:xfrm>
            <a:off x="1" y="1"/>
            <a:ext cx="3256367" cy="709119"/>
          </a:xfrm>
          <a:solidFill>
            <a:schemeClr val="accent4">
              <a:lumMod val="60000"/>
              <a:lumOff val="40000"/>
            </a:schemeClr>
          </a:solidFill>
        </p:spPr>
        <p:style>
          <a:lnRef idx="2">
            <a:schemeClr val="accent1"/>
          </a:lnRef>
          <a:fillRef idx="1">
            <a:schemeClr val="lt1"/>
          </a:fillRef>
          <a:effectRef idx="0">
            <a:schemeClr val="accent1"/>
          </a:effectRef>
          <a:fontRef idx="minor">
            <a:schemeClr val="dk1"/>
          </a:fontRef>
        </p:style>
        <p:txBody>
          <a:bodyPr>
            <a:normAutofit/>
          </a:bodyPr>
          <a:lstStyle/>
          <a:p>
            <a:r>
              <a:rPr lang="es-MX" sz="1400">
                <a:latin typeface="AcmeFont" pitchFamily="2" charset="0"/>
              </a:rPr>
              <a:t>Taller: </a:t>
            </a:r>
            <a:r>
              <a:rPr lang="es-MX" sz="1400"/>
              <a:t>Ejercicio 81</a:t>
            </a:r>
            <a:endParaRPr lang="es-ES" sz="1400"/>
          </a:p>
        </p:txBody>
      </p:sp>
      <p:cxnSp>
        <p:nvCxnSpPr>
          <p:cNvPr id="5" name="Conector recto 4">
            <a:extLst>
              <a:ext uri="{FF2B5EF4-FFF2-40B4-BE49-F238E27FC236}">
                <a16:creationId xmlns:a16="http://schemas.microsoft.com/office/drawing/2014/main" id="{B56C916C-A930-4B45-9FEB-EAC26D680858}"/>
              </a:ext>
            </a:extLst>
          </p:cNvPr>
          <p:cNvCxnSpPr>
            <a:cxnSpLocks/>
          </p:cNvCxnSpPr>
          <p:nvPr/>
        </p:nvCxnSpPr>
        <p:spPr>
          <a:xfrm>
            <a:off x="3256383" y="709120"/>
            <a:ext cx="0" cy="6148880"/>
          </a:xfrm>
          <a:prstGeom prst="line">
            <a:avLst/>
          </a:prstGeom>
        </p:spPr>
        <p:style>
          <a:lnRef idx="3">
            <a:schemeClr val="accent1"/>
          </a:lnRef>
          <a:fillRef idx="0">
            <a:schemeClr val="accent1"/>
          </a:fillRef>
          <a:effectRef idx="2">
            <a:schemeClr val="accent1"/>
          </a:effectRef>
          <a:fontRef idx="minor">
            <a:schemeClr val="tx1"/>
          </a:fontRef>
        </p:style>
      </p:cxnSp>
      <p:sp>
        <p:nvSpPr>
          <p:cNvPr id="16" name="CuadroTexto 15">
            <a:extLst>
              <a:ext uri="{FF2B5EF4-FFF2-40B4-BE49-F238E27FC236}">
                <a16:creationId xmlns:a16="http://schemas.microsoft.com/office/drawing/2014/main" id="{B1925488-C881-4A19-A93C-2E217166D1A0}"/>
              </a:ext>
            </a:extLst>
          </p:cNvPr>
          <p:cNvSpPr txBox="1"/>
          <p:nvPr/>
        </p:nvSpPr>
        <p:spPr>
          <a:xfrm>
            <a:off x="106748" y="4958291"/>
            <a:ext cx="2891329" cy="954107"/>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C" sz="1400" b="1" i="0" u="none" strike="noStrike" kern="1200" cap="none" spc="0" normalizeH="0" baseline="0" noProof="0">
                <a:ln>
                  <a:noFill/>
                </a:ln>
                <a:solidFill>
                  <a:prstClr val="black"/>
                </a:solidFill>
                <a:effectLst/>
                <a:uLnTx/>
                <a:uFillTx/>
                <a:latin typeface="Calibri" panose="020F0502020204030204"/>
                <a:ea typeface="+mn-ea"/>
                <a:cs typeface="+mn-cs"/>
              </a:rPr>
              <a:t>Objetivos de la lámina:</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ES" sz="1400" b="0" i="0" u="none" strike="noStrike" kern="1200" cap="none" spc="0" normalizeH="0" baseline="0" noProof="0">
                <a:ln>
                  <a:noFill/>
                </a:ln>
                <a:solidFill>
                  <a:prstClr val="black"/>
                </a:solidFill>
                <a:effectLst/>
                <a:uLnTx/>
                <a:uFillTx/>
                <a:latin typeface="Calibri" panose="020F0502020204030204"/>
                <a:ea typeface="+mn-ea"/>
                <a:cs typeface="+mn-cs"/>
              </a:rPr>
              <a:t>Estilizar el contenido del formulario y configurar envío de datos.</a:t>
            </a:r>
          </a:p>
        </p:txBody>
      </p:sp>
      <p:pic>
        <p:nvPicPr>
          <p:cNvPr id="17" name="Imagen 16">
            <a:extLst>
              <a:ext uri="{FF2B5EF4-FFF2-40B4-BE49-F238E27FC236}">
                <a16:creationId xmlns:a16="http://schemas.microsoft.com/office/drawing/2014/main" id="{07AF594D-2BC1-4EA0-9855-66C150454A4F}"/>
              </a:ext>
            </a:extLst>
          </p:cNvPr>
          <p:cNvPicPr>
            <a:picLocks noChangeAspect="1"/>
          </p:cNvPicPr>
          <p:nvPr/>
        </p:nvPicPr>
        <p:blipFill>
          <a:blip r:embed="rId3"/>
          <a:stretch>
            <a:fillRect/>
          </a:stretch>
        </p:blipFill>
        <p:spPr>
          <a:xfrm>
            <a:off x="76038" y="2011836"/>
            <a:ext cx="993895" cy="854078"/>
          </a:xfrm>
          <a:prstGeom prst="rect">
            <a:avLst/>
          </a:prstGeom>
        </p:spPr>
      </p:pic>
      <p:sp>
        <p:nvSpPr>
          <p:cNvPr id="18" name="CuadroTexto 17">
            <a:extLst>
              <a:ext uri="{FF2B5EF4-FFF2-40B4-BE49-F238E27FC236}">
                <a16:creationId xmlns:a16="http://schemas.microsoft.com/office/drawing/2014/main" id="{137D2C75-4FC0-4811-A9B7-F2AED8DD12CA}"/>
              </a:ext>
            </a:extLst>
          </p:cNvPr>
          <p:cNvSpPr txBox="1"/>
          <p:nvPr/>
        </p:nvSpPr>
        <p:spPr>
          <a:xfrm>
            <a:off x="80567" y="2926313"/>
            <a:ext cx="3098569" cy="209288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C" sz="1300" b="1" i="0" u="none" strike="noStrike" kern="1200" cap="none" spc="0" normalizeH="0" baseline="0" noProof="0">
                <a:ln>
                  <a:noFill/>
                </a:ln>
                <a:solidFill>
                  <a:prstClr val="black"/>
                </a:solidFill>
                <a:effectLst/>
                <a:uLnTx/>
                <a:uFillTx/>
                <a:latin typeface="Agency FB" panose="020B0503020202020204" pitchFamily="34" charset="0"/>
                <a:ea typeface="+mn-ea"/>
                <a:cs typeface="+mn-cs"/>
              </a:rPr>
              <a:t>Misión. </a:t>
            </a:r>
            <a:r>
              <a:rPr kumimoji="0" lang="es-MX" sz="1300" b="0" i="0" u="none" strike="noStrike" kern="1200" cap="none" spc="0" normalizeH="0" baseline="0" noProof="0">
                <a:ln>
                  <a:noFill/>
                </a:ln>
                <a:solidFill>
                  <a:prstClr val="black"/>
                </a:solidFill>
                <a:effectLst/>
                <a:uLnTx/>
                <a:uFillTx/>
                <a:latin typeface="Agency FB" panose="020B0503020202020204" pitchFamily="34" charset="0"/>
                <a:ea typeface="+mn-ea"/>
                <a:cs typeface="+mn-cs"/>
              </a:rPr>
              <a:t>Formar profesionales competentes y emprendedores desde lo académico, la investigación, y la vinculación, que contribuyan a mejorar la calidad de vida de la sociedad.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300" b="0" i="0" u="none" strike="noStrike" kern="1200" cap="none" spc="0" normalizeH="0" baseline="0" noProof="0">
              <a:ln>
                <a:noFill/>
              </a:ln>
              <a:solidFill>
                <a:prstClr val="black"/>
              </a:solidFill>
              <a:effectLst/>
              <a:uLnTx/>
              <a:uFillTx/>
              <a:latin typeface="Agency FB" panose="020B0503020202020204" pitchFamily="34" charset="0"/>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C" sz="1300" b="1" i="0" u="none" strike="noStrike" kern="1200" cap="none" spc="0" normalizeH="0" baseline="0" noProof="0">
                <a:ln>
                  <a:noFill/>
                </a:ln>
                <a:solidFill>
                  <a:prstClr val="black"/>
                </a:solidFill>
                <a:effectLst/>
                <a:uLnTx/>
                <a:uFillTx/>
                <a:latin typeface="Agency FB" panose="020B0503020202020204" pitchFamily="34" charset="0"/>
                <a:ea typeface="+mn-ea"/>
                <a:cs typeface="+mn-cs"/>
              </a:rPr>
              <a:t>Visión. </a:t>
            </a:r>
            <a:r>
              <a:rPr kumimoji="0" lang="es-MX" sz="1300" b="0" i="0" u="none" strike="noStrike" kern="1200" cap="none" spc="0" normalizeH="0" baseline="0" noProof="0">
                <a:ln>
                  <a:noFill/>
                </a:ln>
                <a:solidFill>
                  <a:prstClr val="black"/>
                </a:solidFill>
                <a:effectLst/>
                <a:uLnTx/>
                <a:uFillTx/>
                <a:latin typeface="Agency FB" panose="020B0503020202020204" pitchFamily="34" charset="0"/>
                <a:ea typeface="+mn-ea"/>
                <a:cs typeface="+mn-cs"/>
              </a:rPr>
              <a:t>Ser un referente nacional e internacional de Institución de Educación Superior que contribuye al desarrollo social, cultural y productivo con profesionales éticos, creativos, cualificados y con sentido de pertinencia.</a:t>
            </a:r>
            <a:endParaRPr kumimoji="0" lang="es-ES" sz="1300" b="0" i="0" u="none" strike="noStrike" kern="1200" cap="none" spc="0" normalizeH="0" baseline="0" noProof="0">
              <a:ln>
                <a:noFill/>
              </a:ln>
              <a:solidFill>
                <a:prstClr val="black"/>
              </a:solidFill>
              <a:effectLst/>
              <a:uLnTx/>
              <a:uFillTx/>
              <a:latin typeface="Agency FB" panose="020B0503020202020204" pitchFamily="34" charset="0"/>
              <a:ea typeface="+mn-ea"/>
              <a:cs typeface="+mn-cs"/>
            </a:endParaRPr>
          </a:p>
        </p:txBody>
      </p:sp>
      <p:sp>
        <p:nvSpPr>
          <p:cNvPr id="23" name="Rectángulo 22">
            <a:extLst>
              <a:ext uri="{FF2B5EF4-FFF2-40B4-BE49-F238E27FC236}">
                <a16:creationId xmlns:a16="http://schemas.microsoft.com/office/drawing/2014/main" id="{EAF93728-98EC-43CF-8689-136A3EE39D11}"/>
              </a:ext>
            </a:extLst>
          </p:cNvPr>
          <p:cNvSpPr/>
          <p:nvPr/>
        </p:nvSpPr>
        <p:spPr>
          <a:xfrm>
            <a:off x="93308" y="6489877"/>
            <a:ext cx="2530373" cy="292388"/>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C" sz="1300" b="0" i="0" u="none" strike="noStrike" kern="1200" cap="none" spc="0" normalizeH="0" baseline="0" noProof="0">
                <a:ln w="0"/>
                <a:solidFill>
                  <a:srgbClr val="00B050"/>
                </a:solidFill>
                <a:effectLst>
                  <a:outerShdw blurRad="38100" dist="25400" dir="5400000" algn="ctr" rotWithShape="0">
                    <a:srgbClr val="6E747A">
                      <a:alpha val="43000"/>
                    </a:srgbClr>
                  </a:outerShdw>
                </a:effectLst>
                <a:uLnTx/>
                <a:uFillTx/>
                <a:latin typeface="Calibri" panose="020F0502020204030204"/>
                <a:ea typeface="+mn-ea"/>
                <a:cs typeface="+mn-cs"/>
              </a:rPr>
              <a:t>M</a:t>
            </a:r>
            <a:r>
              <a:rPr kumimoji="0" lang="es-ES" sz="1300" b="0" i="0" u="none" strike="noStrike" kern="1200" cap="none" spc="0" normalizeH="0" baseline="0" noProof="0">
                <a:ln w="0"/>
                <a:solidFill>
                  <a:srgbClr val="00B050"/>
                </a:solidFill>
                <a:effectLst>
                  <a:outerShdw blurRad="38100" dist="25400" dir="5400000" algn="ctr" rotWithShape="0">
                    <a:srgbClr val="6E747A">
                      <a:alpha val="43000"/>
                    </a:srgbClr>
                  </a:outerShdw>
                </a:effectLst>
                <a:uLnTx/>
                <a:uFillTx/>
                <a:latin typeface="Calibri" panose="020F0502020204030204"/>
                <a:ea typeface="+mn-ea"/>
                <a:cs typeface="+mn-cs"/>
              </a:rPr>
              <a:t>sig. Ing. Robert Moreira Centeno</a:t>
            </a:r>
          </a:p>
        </p:txBody>
      </p:sp>
      <p:sp>
        <p:nvSpPr>
          <p:cNvPr id="6" name="CuadroTexto 5">
            <a:extLst>
              <a:ext uri="{FF2B5EF4-FFF2-40B4-BE49-F238E27FC236}">
                <a16:creationId xmlns:a16="http://schemas.microsoft.com/office/drawing/2014/main" id="{7FC1FBA4-F025-F269-BB7C-ECD5082576C2}"/>
              </a:ext>
            </a:extLst>
          </p:cNvPr>
          <p:cNvSpPr txBox="1"/>
          <p:nvPr/>
        </p:nvSpPr>
        <p:spPr>
          <a:xfrm>
            <a:off x="3416083" y="0"/>
            <a:ext cx="7151906"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C" sz="1800" b="1" i="0" u="none" strike="noStrike" kern="1200" cap="none" spc="0" normalizeH="0" baseline="0" noProof="0">
                <a:ln>
                  <a:noFill/>
                </a:ln>
                <a:solidFill>
                  <a:prstClr val="black"/>
                </a:solidFill>
                <a:effectLst/>
                <a:uLnTx/>
                <a:uFillTx/>
                <a:latin typeface="Calibri" panose="020F0502020204030204"/>
                <a:ea typeface="+mn-ea"/>
                <a:cs typeface="+mn-cs"/>
              </a:rPr>
              <a:t>Figura 3.2.1.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0" i="0" u="none" strike="noStrike" kern="1200" cap="none" spc="0" normalizeH="0" baseline="0" noProof="0">
                <a:ln>
                  <a:noFill/>
                </a:ln>
                <a:solidFill>
                  <a:prstClr val="black"/>
                </a:solidFill>
                <a:effectLst/>
                <a:uLnTx/>
                <a:uFillTx/>
                <a:latin typeface="Calibri" panose="020F0502020204030204"/>
                <a:ea typeface="+mn-ea"/>
                <a:cs typeface="+mn-cs"/>
              </a:rPr>
              <a:t>Creando formulario </a:t>
            </a:r>
            <a:r>
              <a:rPr kumimoji="0" lang="es-ES" sz="1800" b="0" i="0" u="none" strike="noStrike" kern="1200" cap="none" spc="0" normalizeH="0" baseline="0" noProof="0" err="1">
                <a:ln>
                  <a:noFill/>
                </a:ln>
                <a:solidFill>
                  <a:prstClr val="black"/>
                </a:solidFill>
                <a:effectLst/>
                <a:uLnTx/>
                <a:uFillTx/>
                <a:latin typeface="Calibri" panose="020F0502020204030204"/>
                <a:ea typeface="+mn-ea"/>
                <a:cs typeface="+mn-cs"/>
              </a:rPr>
              <a:t>Signup</a:t>
            </a:r>
            <a:r>
              <a:rPr kumimoji="0" lang="es-ES" sz="1800" b="0" i="0" u="none" strike="noStrike" kern="1200" cap="none" spc="0" normalizeH="0" baseline="0" noProof="0">
                <a:ln>
                  <a:noFill/>
                </a:ln>
                <a:solidFill>
                  <a:prstClr val="black"/>
                </a:solidFill>
                <a:effectLst/>
                <a:uLnTx/>
                <a:uFillTx/>
                <a:latin typeface="Calibri" panose="020F0502020204030204"/>
                <a:ea typeface="+mn-ea"/>
                <a:cs typeface="+mn-cs"/>
              </a:rPr>
              <a:t>. Mostrando el formulario en plantilla. Diciendo a donde se va a enviar los valores del formulario. (Explicaciones)</a:t>
            </a:r>
          </a:p>
        </p:txBody>
      </p:sp>
      <p:sp>
        <p:nvSpPr>
          <p:cNvPr id="7" name="CuadroTexto 6">
            <a:extLst>
              <a:ext uri="{FF2B5EF4-FFF2-40B4-BE49-F238E27FC236}">
                <a16:creationId xmlns:a16="http://schemas.microsoft.com/office/drawing/2014/main" id="{EDBA032E-CCEE-20C9-9480-9F2F3DEAEACA}"/>
              </a:ext>
            </a:extLst>
          </p:cNvPr>
          <p:cNvSpPr txBox="1"/>
          <p:nvPr/>
        </p:nvSpPr>
        <p:spPr>
          <a:xfrm>
            <a:off x="3514689" y="1116576"/>
            <a:ext cx="8313516" cy="501675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C" sz="1600" b="1" i="0" u="none" strike="noStrike" kern="1200" cap="none" spc="0" normalizeH="0" baseline="0" noProof="0" dirty="0">
                <a:ln>
                  <a:noFill/>
                </a:ln>
                <a:solidFill>
                  <a:prstClr val="black"/>
                </a:solidFill>
                <a:effectLst/>
                <a:uLnTx/>
                <a:uFillTx/>
                <a:latin typeface="Calibri" panose="020F0502020204030204"/>
                <a:ea typeface="+mn-ea"/>
                <a:cs typeface="+mn-cs"/>
              </a:rPr>
              <a:t>Nota (17/04/2023). </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s-EC" sz="1600" b="0" i="0" u="none" strike="noStrike" kern="1200" cap="none" spc="0" normalizeH="0" baseline="0" noProof="0" dirty="0">
                <a:ln>
                  <a:noFill/>
                </a:ln>
                <a:solidFill>
                  <a:prstClr val="black"/>
                </a:solidFill>
                <a:effectLst/>
                <a:uLnTx/>
                <a:uFillTx/>
                <a:latin typeface="Calibri" panose="020F0502020204030204"/>
                <a:ea typeface="+mn-ea"/>
                <a:cs typeface="+mn-cs"/>
              </a:rPr>
              <a:t>Si se inspecciona el código del formulario se verá que los input no están dentro de una etiqueta "</a:t>
            </a:r>
            <a:r>
              <a:rPr kumimoji="0" lang="es-EC" sz="1600" b="0" i="0" u="none" strike="noStrike" kern="1200" cap="none" spc="0" normalizeH="0" baseline="0" noProof="0" dirty="0" err="1">
                <a:ln>
                  <a:noFill/>
                </a:ln>
                <a:solidFill>
                  <a:prstClr val="black"/>
                </a:solidFill>
                <a:effectLst/>
                <a:uLnTx/>
                <a:uFillTx/>
                <a:latin typeface="Calibri" panose="020F0502020204030204"/>
                <a:ea typeface="+mn-ea"/>
                <a:cs typeface="+mn-cs"/>
              </a:rPr>
              <a:t>form</a:t>
            </a:r>
            <a:r>
              <a:rPr kumimoji="0" lang="es-EC" sz="1600" b="0" i="0" u="none" strike="noStrike" kern="1200" cap="none" spc="0" normalizeH="0" baseline="0" noProof="0" dirty="0">
                <a:ln>
                  <a:noFill/>
                </a:ln>
                <a:solidFill>
                  <a:prstClr val="black"/>
                </a:solidFill>
                <a:effectLst/>
                <a:uLnTx/>
                <a:uFillTx/>
                <a:latin typeface="Calibri" panose="020F0502020204030204"/>
                <a:ea typeface="+mn-ea"/>
                <a:cs typeface="+mn-cs"/>
              </a:rPr>
              <a:t>", así que se debe programar en la plantilla donde se van a enviar dichos datos. </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s-EC" sz="1600" b="0" i="0" u="none" strike="noStrike" kern="1200" cap="none" spc="0" normalizeH="0" baseline="0" noProof="0" dirty="0">
                <a:ln>
                  <a:noFill/>
                </a:ln>
                <a:solidFill>
                  <a:prstClr val="black"/>
                </a:solidFill>
                <a:effectLst/>
                <a:uLnTx/>
                <a:uFillTx/>
                <a:latin typeface="Calibri" panose="020F0502020204030204"/>
                <a:ea typeface="+mn-ea"/>
                <a:cs typeface="+mn-cs"/>
              </a:rPr>
              <a:t>La propiedad "</a:t>
            </a:r>
            <a:r>
              <a:rPr kumimoji="0" lang="es-EC" sz="1600" b="0" i="0" u="none" strike="noStrike" kern="1200" cap="none" spc="0" normalizeH="0" baseline="0" noProof="0" dirty="0" err="1">
                <a:ln>
                  <a:noFill/>
                </a:ln>
                <a:solidFill>
                  <a:prstClr val="black"/>
                </a:solidFill>
                <a:effectLst/>
                <a:uLnTx/>
                <a:uFillTx/>
                <a:latin typeface="Calibri" panose="020F0502020204030204"/>
                <a:ea typeface="+mn-ea"/>
                <a:cs typeface="+mn-cs"/>
              </a:rPr>
              <a:t>as_p</a:t>
            </a:r>
            <a:r>
              <a:rPr kumimoji="0" lang="es-EC" sz="1600" b="0" i="0" u="none" strike="noStrike" kern="1200" cap="none" spc="0" normalizeH="0" baseline="0" noProof="0" dirty="0">
                <a:ln>
                  <a:noFill/>
                </a:ln>
                <a:solidFill>
                  <a:prstClr val="black"/>
                </a:solidFill>
                <a:effectLst/>
                <a:uLnTx/>
                <a:uFillTx/>
                <a:latin typeface="Calibri" panose="020F0502020204030204"/>
                <a:ea typeface="+mn-ea"/>
                <a:cs typeface="+mn-cs"/>
              </a:rPr>
              <a:t>" permite poner cada elemento del formulario generado en una etiqueta "p", ello se puede ver inspeccionando el código. </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s-EC" sz="1600" b="0" i="0" u="none" strike="noStrike" kern="1200" cap="none" spc="0" normalizeH="0" baseline="0" noProof="0" dirty="0">
                <a:ln>
                  <a:noFill/>
                </a:ln>
                <a:solidFill>
                  <a:prstClr val="black"/>
                </a:solidFill>
                <a:effectLst/>
                <a:uLnTx/>
                <a:uFillTx/>
                <a:latin typeface="Calibri" panose="020F0502020204030204"/>
                <a:ea typeface="+mn-ea"/>
                <a:cs typeface="+mn-cs"/>
              </a:rPr>
              <a:t>Se especifica a donde va a enviar los datos el formulario, para ello se utiliza la etiqueta "</a:t>
            </a:r>
            <a:r>
              <a:rPr kumimoji="0" lang="es-EC" sz="1600" b="0" i="0" u="none" strike="noStrike" kern="1200" cap="none" spc="0" normalizeH="0" baseline="0" noProof="0" dirty="0" err="1">
                <a:ln>
                  <a:noFill/>
                </a:ln>
                <a:solidFill>
                  <a:prstClr val="black"/>
                </a:solidFill>
                <a:effectLst/>
                <a:uLnTx/>
                <a:uFillTx/>
                <a:latin typeface="Calibri" panose="020F0502020204030204"/>
                <a:ea typeface="+mn-ea"/>
                <a:cs typeface="+mn-cs"/>
              </a:rPr>
              <a:t>action</a:t>
            </a:r>
            <a:r>
              <a:rPr kumimoji="0" lang="es-EC" sz="1600" b="0" i="0" u="none" strike="noStrike" kern="1200" cap="none" spc="0" normalizeH="0" baseline="0" noProof="0" dirty="0">
                <a:ln>
                  <a:noFill/>
                </a:ln>
                <a:solidFill>
                  <a:prstClr val="black"/>
                </a:solidFill>
                <a:effectLst/>
                <a:uLnTx/>
                <a:uFillTx/>
                <a:latin typeface="Calibri" panose="020F0502020204030204"/>
                <a:ea typeface="+mn-ea"/>
                <a:cs typeface="+mn-cs"/>
              </a:rPr>
              <a:t>" de </a:t>
            </a:r>
            <a:r>
              <a:rPr kumimoji="0" lang="es-EC" sz="1600" b="0" i="0" u="none" strike="noStrike" kern="1200" cap="none" spc="0" normalizeH="0" baseline="0" noProof="0" dirty="0" err="1">
                <a:ln>
                  <a:noFill/>
                </a:ln>
                <a:solidFill>
                  <a:prstClr val="black"/>
                </a:solidFill>
                <a:effectLst/>
                <a:uLnTx/>
                <a:uFillTx/>
                <a:latin typeface="Calibri" panose="020F0502020204030204"/>
                <a:ea typeface="+mn-ea"/>
                <a:cs typeface="+mn-cs"/>
              </a:rPr>
              <a:t>form</a:t>
            </a:r>
            <a:r>
              <a:rPr kumimoji="0" lang="es-EC" sz="1600" b="0" i="0" u="none" strike="noStrike" kern="1200" cap="none" spc="0" normalizeH="0" baseline="0" noProof="0" dirty="0">
                <a:ln>
                  <a:noFill/>
                </a:ln>
                <a:solidFill>
                  <a:prstClr val="black"/>
                </a:solidFill>
                <a:effectLst/>
                <a:uLnTx/>
                <a:uFillTx/>
                <a:latin typeface="Calibri" panose="020F0502020204030204"/>
                <a:ea typeface="+mn-ea"/>
                <a:cs typeface="+mn-cs"/>
              </a:rPr>
              <a:t>, entonces al dar clic se va a intentar buscar la ruta "</a:t>
            </a:r>
            <a:r>
              <a:rPr kumimoji="0" lang="es-EC" sz="1600" b="0" i="0" u="none" strike="noStrike" kern="1200" cap="none" spc="0" normalizeH="0" baseline="0" noProof="0" dirty="0" err="1">
                <a:ln>
                  <a:noFill/>
                </a:ln>
                <a:solidFill>
                  <a:prstClr val="black"/>
                </a:solidFill>
                <a:effectLst/>
                <a:uLnTx/>
                <a:uFillTx/>
                <a:latin typeface="Calibri" panose="020F0502020204030204"/>
                <a:ea typeface="+mn-ea"/>
                <a:cs typeface="+mn-cs"/>
              </a:rPr>
              <a:t>signup</a:t>
            </a:r>
            <a:r>
              <a:rPr kumimoji="0" lang="es-EC" sz="1600" b="0" i="0" u="none" strike="noStrike" kern="1200" cap="none" spc="0" normalizeH="0" baseline="0" noProof="0" dirty="0">
                <a:ln>
                  <a:noFill/>
                </a:ln>
                <a:solidFill>
                  <a:prstClr val="black"/>
                </a:solidFill>
                <a:effectLst/>
                <a:uLnTx/>
                <a:uFillTx/>
                <a:latin typeface="Calibri" panose="020F0502020204030204"/>
                <a:ea typeface="+mn-ea"/>
                <a:cs typeface="+mn-cs"/>
              </a:rPr>
              <a:t>", esta ruta no se ha creado pero al crearse debe ubicarse en el archivo "</a:t>
            </a:r>
            <a:r>
              <a:rPr kumimoji="0" lang="es-EC" sz="1600" b="0" i="0" u="none" strike="noStrike" kern="1200" cap="none" spc="0" normalizeH="0" baseline="0" noProof="0" dirty="0" err="1">
                <a:ln>
                  <a:noFill/>
                </a:ln>
                <a:solidFill>
                  <a:prstClr val="black"/>
                </a:solidFill>
                <a:effectLst/>
                <a:uLnTx/>
                <a:uFillTx/>
                <a:latin typeface="Calibri" panose="020F0502020204030204"/>
                <a:ea typeface="+mn-ea"/>
                <a:cs typeface="+mn-cs"/>
              </a:rPr>
              <a:t>djangocrud</a:t>
            </a:r>
            <a:r>
              <a:rPr kumimoji="0" lang="es-EC" sz="1600" b="0" i="0" u="none" strike="noStrike" kern="1200" cap="none" spc="0" normalizeH="0" baseline="0" noProof="0" dirty="0">
                <a:ln>
                  <a:noFill/>
                </a:ln>
                <a:solidFill>
                  <a:prstClr val="black"/>
                </a:solidFill>
                <a:effectLst/>
                <a:uLnTx/>
                <a:uFillTx/>
                <a:latin typeface="Calibri" panose="020F0502020204030204"/>
                <a:ea typeface="+mn-ea"/>
                <a:cs typeface="+mn-cs"/>
              </a:rPr>
              <a:t>/urls.py" </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s-EC" sz="1600" b="0" i="0" u="none" strike="noStrike" kern="1200" cap="none" spc="0" normalizeH="0" baseline="0" noProof="0" dirty="0">
                <a:ln>
                  <a:noFill/>
                </a:ln>
                <a:solidFill>
                  <a:prstClr val="black"/>
                </a:solidFill>
                <a:effectLst/>
                <a:uLnTx/>
                <a:uFillTx/>
                <a:latin typeface="Calibri" panose="020F0502020204030204"/>
                <a:ea typeface="+mn-ea"/>
                <a:cs typeface="+mn-cs"/>
              </a:rPr>
              <a:t>Se envía a través del método "POST" para que no aparezcan los datos enviados por el usuario en la URL de la página. </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s-EC" sz="1600" b="0" i="0" u="none" strike="noStrike" kern="1200" cap="none" spc="0" normalizeH="0" baseline="0" noProof="0" dirty="0">
                <a:ln>
                  <a:noFill/>
                </a:ln>
                <a:solidFill>
                  <a:prstClr val="black"/>
                </a:solidFill>
                <a:effectLst/>
                <a:uLnTx/>
                <a:uFillTx/>
                <a:latin typeface="Calibri" panose="020F0502020204030204"/>
                <a:ea typeface="+mn-ea"/>
                <a:cs typeface="+mn-cs"/>
              </a:rPr>
              <a:t>Para fines de prueba se crea en </a:t>
            </a:r>
            <a:r>
              <a:rPr kumimoji="0" lang="es-EC" sz="1600" b="0" i="0" u="none" strike="noStrike" kern="1200" cap="none" spc="0" normalizeH="0" baseline="0" noProof="0" dirty="0" err="1">
                <a:ln>
                  <a:noFill/>
                </a:ln>
                <a:solidFill>
                  <a:prstClr val="black"/>
                </a:solidFill>
                <a:effectLst/>
                <a:uLnTx/>
                <a:uFillTx/>
                <a:latin typeface="Calibri" panose="020F0502020204030204"/>
                <a:ea typeface="+mn-ea"/>
                <a:cs typeface="+mn-cs"/>
              </a:rPr>
              <a:t>django</a:t>
            </a:r>
            <a:r>
              <a:rPr kumimoji="0" lang="es-EC" sz="1600" b="0" i="0" u="none" strike="noStrike" kern="1200" cap="none" spc="0" normalizeH="0" baseline="0" noProof="0" dirty="0">
                <a:ln>
                  <a:noFill/>
                </a:ln>
                <a:solidFill>
                  <a:prstClr val="black"/>
                </a:solidFill>
                <a:effectLst/>
                <a:uLnTx/>
                <a:uFillTx/>
                <a:latin typeface="Calibri" panose="020F0502020204030204"/>
                <a:ea typeface="+mn-ea"/>
                <a:cs typeface="+mn-cs"/>
              </a:rPr>
              <a:t> la ruta "/</a:t>
            </a:r>
            <a:r>
              <a:rPr kumimoji="0" lang="es-EC" sz="1600" b="0" i="0" u="none" strike="noStrike" kern="1200" cap="none" spc="0" normalizeH="0" baseline="0" noProof="0" dirty="0" err="1">
                <a:ln>
                  <a:noFill/>
                </a:ln>
                <a:solidFill>
                  <a:prstClr val="black"/>
                </a:solidFill>
                <a:effectLst/>
                <a:uLnTx/>
                <a:uFillTx/>
                <a:latin typeface="Calibri" panose="020F0502020204030204"/>
                <a:ea typeface="+mn-ea"/>
                <a:cs typeface="+mn-cs"/>
              </a:rPr>
              <a:t>signup</a:t>
            </a:r>
            <a:r>
              <a:rPr kumimoji="0" lang="es-EC" sz="1600" b="0" i="0" u="none" strike="noStrike" kern="1200" cap="none" spc="0" normalizeH="0" baseline="0" noProof="0" dirty="0">
                <a:ln>
                  <a:noFill/>
                </a:ln>
                <a:solidFill>
                  <a:prstClr val="black"/>
                </a:solidFill>
                <a:effectLst/>
                <a:uLnTx/>
                <a:uFillTx/>
                <a:latin typeface="Calibri" panose="020F0502020204030204"/>
                <a:ea typeface="+mn-ea"/>
                <a:cs typeface="+mn-cs"/>
              </a:rPr>
              <a:t>" </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s-EC" sz="1600" b="0" i="0" u="none" strike="noStrike" kern="1200" cap="none" spc="0" normalizeH="0" baseline="0" noProof="0" dirty="0">
                <a:ln>
                  <a:noFill/>
                </a:ln>
                <a:solidFill>
                  <a:prstClr val="black"/>
                </a:solidFill>
                <a:effectLst/>
                <a:uLnTx/>
                <a:uFillTx/>
                <a:latin typeface="Calibri" panose="020F0502020204030204"/>
                <a:ea typeface="+mn-ea"/>
                <a:cs typeface="+mn-cs"/>
              </a:rPr>
              <a:t>Al ejecutar el formulario poniendo cualquier dato aparece el error "</a:t>
            </a:r>
            <a:r>
              <a:rPr kumimoji="0" lang="es-EC" sz="1600" b="0" i="0" u="none" strike="noStrike" kern="1200" cap="none" spc="0" normalizeH="0" baseline="0" noProof="0" dirty="0" err="1">
                <a:ln>
                  <a:noFill/>
                </a:ln>
                <a:solidFill>
                  <a:prstClr val="black"/>
                </a:solidFill>
                <a:effectLst/>
                <a:uLnTx/>
                <a:uFillTx/>
                <a:latin typeface="Calibri" panose="020F0502020204030204"/>
                <a:ea typeface="+mn-ea"/>
                <a:cs typeface="+mn-cs"/>
              </a:rPr>
              <a:t>Forbidden</a:t>
            </a:r>
            <a:r>
              <a:rPr kumimoji="0" lang="es-EC" sz="1600" b="0" i="0" u="none" strike="noStrike" kern="1200" cap="none" spc="0" normalizeH="0" baseline="0" noProof="0" dirty="0">
                <a:ln>
                  <a:noFill/>
                </a:ln>
                <a:solidFill>
                  <a:prstClr val="black"/>
                </a:solidFill>
                <a:effectLst/>
                <a:uLnTx/>
                <a:uFillTx/>
                <a:latin typeface="Calibri" panose="020F0502020204030204"/>
                <a:ea typeface="+mn-ea"/>
                <a:cs typeface="+mn-cs"/>
              </a:rPr>
              <a:t> (403)" que significa que </a:t>
            </a:r>
            <a:r>
              <a:rPr kumimoji="0" lang="es-EC" sz="1600" b="0" i="0" u="none" strike="noStrike" kern="1200" cap="none" spc="0" normalizeH="0" baseline="0" noProof="0" dirty="0" err="1">
                <a:ln>
                  <a:noFill/>
                </a:ln>
                <a:solidFill>
                  <a:prstClr val="black"/>
                </a:solidFill>
                <a:effectLst/>
                <a:uLnTx/>
                <a:uFillTx/>
                <a:latin typeface="Calibri" panose="020F0502020204030204"/>
                <a:ea typeface="+mn-ea"/>
                <a:cs typeface="+mn-cs"/>
              </a:rPr>
              <a:t>django</a:t>
            </a:r>
            <a:r>
              <a:rPr kumimoji="0" lang="es-EC" sz="1600" b="0" i="0" u="none" strike="noStrike" kern="1200" cap="none" spc="0" normalizeH="0" baseline="0" noProof="0" dirty="0">
                <a:ln>
                  <a:noFill/>
                </a:ln>
                <a:solidFill>
                  <a:prstClr val="black"/>
                </a:solidFill>
                <a:effectLst/>
                <a:uLnTx/>
                <a:uFillTx/>
                <a:latin typeface="Calibri" panose="020F0502020204030204"/>
                <a:ea typeface="+mn-ea"/>
                <a:cs typeface="+mn-cs"/>
              </a:rPr>
              <a:t> tiene algunos métodos para asegurar nuestra aplicación, en este caso tiene un método para evitar que nuestra aplicación sea suplantada que en este caso es colocar un token en cada formulario para indicar que ese token fue generado por el propio servidor, para poder añadir ese token se usa un código que viene desde el motor de </a:t>
            </a:r>
            <a:r>
              <a:rPr kumimoji="0" lang="es-EC" sz="1600" b="0" i="0" u="none" strike="noStrike" kern="1200" cap="none" spc="0" normalizeH="0" baseline="0" noProof="0" dirty="0" err="1">
                <a:ln>
                  <a:noFill/>
                </a:ln>
                <a:solidFill>
                  <a:prstClr val="black"/>
                </a:solidFill>
                <a:effectLst/>
                <a:uLnTx/>
                <a:uFillTx/>
                <a:latin typeface="Calibri" panose="020F0502020204030204"/>
                <a:ea typeface="+mn-ea"/>
                <a:cs typeface="+mn-cs"/>
              </a:rPr>
              <a:t>templates</a:t>
            </a:r>
            <a:r>
              <a:rPr kumimoji="0" lang="es-EC" sz="16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s-EC" sz="1600" b="0" i="0" u="none" strike="noStrike" kern="1200" cap="none" spc="0" normalizeH="0" baseline="0" noProof="0" dirty="0" err="1">
                <a:ln>
                  <a:noFill/>
                </a:ln>
                <a:solidFill>
                  <a:prstClr val="black"/>
                </a:solidFill>
                <a:effectLst/>
                <a:uLnTx/>
                <a:uFillTx/>
                <a:latin typeface="Calibri" panose="020F0502020204030204"/>
                <a:ea typeface="+mn-ea"/>
                <a:cs typeface="+mn-cs"/>
              </a:rPr>
              <a:t>jinja</a:t>
            </a:r>
            <a:r>
              <a:rPr kumimoji="0" lang="es-EC" sz="1600" b="0" i="0" u="none" strike="noStrike" kern="1200" cap="none" spc="0" normalizeH="0" baseline="0" noProof="0" dirty="0">
                <a:ln>
                  <a:noFill/>
                </a:ln>
                <a:solidFill>
                  <a:prstClr val="black"/>
                </a:solidFill>
                <a:effectLst/>
                <a:uLnTx/>
                <a:uFillTx/>
                <a:latin typeface="Calibri" panose="020F0502020204030204"/>
                <a:ea typeface="+mn-ea"/>
                <a:cs typeface="+mn-cs"/>
              </a:rPr>
              <a:t>" de </a:t>
            </a:r>
            <a:r>
              <a:rPr kumimoji="0" lang="es-EC" sz="1600" b="0" i="0" u="none" strike="noStrike" kern="1200" cap="none" spc="0" normalizeH="0" baseline="0" noProof="0" dirty="0" err="1">
                <a:ln>
                  <a:noFill/>
                </a:ln>
                <a:solidFill>
                  <a:prstClr val="black"/>
                </a:solidFill>
                <a:effectLst/>
                <a:uLnTx/>
                <a:uFillTx/>
                <a:latin typeface="Calibri" panose="020F0502020204030204"/>
                <a:ea typeface="+mn-ea"/>
                <a:cs typeface="+mn-cs"/>
              </a:rPr>
              <a:t>django</a:t>
            </a:r>
            <a:r>
              <a:rPr kumimoji="0" lang="es-EC" sz="1600" b="0" i="0" u="none" strike="noStrike" kern="1200" cap="none" spc="0" normalizeH="0" baseline="0" noProof="0" dirty="0">
                <a:ln>
                  <a:noFill/>
                </a:ln>
                <a:solidFill>
                  <a:prstClr val="black"/>
                </a:solidFill>
                <a:effectLst/>
                <a:uLnTx/>
                <a:uFillTx/>
                <a:latin typeface="Calibri" panose="020F0502020204030204"/>
                <a:ea typeface="+mn-ea"/>
                <a:cs typeface="+mn-cs"/>
              </a:rPr>
              <a:t>, dicho código es "{% </a:t>
            </a:r>
            <a:r>
              <a:rPr kumimoji="0" lang="es-EC" sz="1600" b="0" i="0" u="none" strike="noStrike" kern="1200" cap="none" spc="0" normalizeH="0" baseline="0" noProof="0" dirty="0" err="1">
                <a:ln>
                  <a:noFill/>
                </a:ln>
                <a:solidFill>
                  <a:prstClr val="black"/>
                </a:solidFill>
                <a:effectLst/>
                <a:uLnTx/>
                <a:uFillTx/>
                <a:latin typeface="Calibri" panose="020F0502020204030204"/>
                <a:ea typeface="+mn-ea"/>
                <a:cs typeface="+mn-cs"/>
              </a:rPr>
              <a:t>csrf_token</a:t>
            </a:r>
            <a:r>
              <a:rPr kumimoji="0" lang="es-EC" sz="1600" b="0" i="0" u="none" strike="noStrike" kern="1200" cap="none" spc="0" normalizeH="0" baseline="0" noProof="0" dirty="0">
                <a:ln>
                  <a:noFill/>
                </a:ln>
                <a:solidFill>
                  <a:prstClr val="black"/>
                </a:solidFill>
                <a:effectLst/>
                <a:uLnTx/>
                <a:uFillTx/>
                <a:latin typeface="Calibri" panose="020F0502020204030204"/>
                <a:ea typeface="+mn-ea"/>
                <a:cs typeface="+mn-cs"/>
              </a:rPr>
              <a:t> %}", al inspeccionar la página inicial se verá un input oculto con el </a:t>
            </a:r>
            <a:r>
              <a:rPr kumimoji="0" lang="es-EC" sz="1600" b="0" i="0" u="none" strike="noStrike" kern="1200" cap="none" spc="0" normalizeH="0" baseline="0" noProof="0" dirty="0" err="1">
                <a:ln>
                  <a:noFill/>
                </a:ln>
                <a:solidFill>
                  <a:prstClr val="black"/>
                </a:solidFill>
                <a:effectLst/>
                <a:uLnTx/>
                <a:uFillTx/>
                <a:latin typeface="Calibri" panose="020F0502020204030204"/>
                <a:ea typeface="+mn-ea"/>
                <a:cs typeface="+mn-cs"/>
              </a:rPr>
              <a:t>name</a:t>
            </a:r>
            <a:r>
              <a:rPr kumimoji="0" lang="es-EC" sz="16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s-EC" sz="1600" b="0" i="0" u="none" strike="noStrike" kern="1200" cap="none" spc="0" normalizeH="0" baseline="0" noProof="0" dirty="0" err="1">
                <a:ln>
                  <a:noFill/>
                </a:ln>
                <a:solidFill>
                  <a:prstClr val="black"/>
                </a:solidFill>
                <a:effectLst/>
                <a:uLnTx/>
                <a:uFillTx/>
                <a:latin typeface="Calibri" panose="020F0502020204030204"/>
                <a:ea typeface="+mn-ea"/>
                <a:cs typeface="+mn-cs"/>
              </a:rPr>
              <a:t>csrmiddlewaretoken</a:t>
            </a:r>
            <a:r>
              <a:rPr kumimoji="0" lang="es-EC" sz="1600" b="0" i="0" u="none" strike="noStrike" kern="1200" cap="none" spc="0" normalizeH="0" baseline="0" noProof="0" dirty="0">
                <a:ln>
                  <a:noFill/>
                </a:ln>
                <a:solidFill>
                  <a:prstClr val="black"/>
                </a:solidFill>
                <a:effectLst/>
                <a:uLnTx/>
                <a:uFillTx/>
                <a:latin typeface="Calibri" panose="020F0502020204030204"/>
                <a:ea typeface="+mn-ea"/>
                <a:cs typeface="+mn-cs"/>
              </a:rPr>
              <a:t>" con un valor que asegura que nuestro formulario fue creado por nuestro servidor, por lo tanto si alguien clona nuestra página y envía un dato, no va a poder ser procesado porque el token no es el mismo.</a:t>
            </a:r>
          </a:p>
        </p:txBody>
      </p:sp>
      <p:sp>
        <p:nvSpPr>
          <p:cNvPr id="3" name="Botón de acción: en blanco 2">
            <a:hlinkClick r:id="rId4" action="ppaction://hlinksldjump" highlightClick="1"/>
            <a:extLst>
              <a:ext uri="{FF2B5EF4-FFF2-40B4-BE49-F238E27FC236}">
                <a16:creationId xmlns:a16="http://schemas.microsoft.com/office/drawing/2014/main" id="{7B2AFF84-CB70-553C-4130-D6D466FD63E4}"/>
              </a:ext>
            </a:extLst>
          </p:cNvPr>
          <p:cNvSpPr/>
          <p:nvPr/>
        </p:nvSpPr>
        <p:spPr>
          <a:xfrm>
            <a:off x="10727704" y="-885"/>
            <a:ext cx="1464296" cy="335902"/>
          </a:xfrm>
          <a:prstGeom prst="actionButtonBlan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C" sz="1800" b="0" i="0" u="none" strike="noStrike" kern="1200" cap="none" spc="0" normalizeH="0" baseline="0" noProof="0">
                <a:ln>
                  <a:noFill/>
                </a:ln>
                <a:solidFill>
                  <a:prstClr val="white"/>
                </a:solidFill>
                <a:effectLst/>
                <a:uLnTx/>
                <a:uFillTx/>
                <a:latin typeface="Calibri" panose="020F0502020204030204"/>
                <a:ea typeface="+mn-ea"/>
                <a:cs typeface="+mn-cs"/>
              </a:rPr>
              <a:t>Índice</a:t>
            </a:r>
            <a:endParaRPr kumimoji="0" lang="es-E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619221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n 9" descr="Interfaz de usuario gráfica, Texto&#10;&#10;Descripción generada automáticamente con confianza media">
            <a:extLst>
              <a:ext uri="{FF2B5EF4-FFF2-40B4-BE49-F238E27FC236}">
                <a16:creationId xmlns:a16="http://schemas.microsoft.com/office/drawing/2014/main" id="{9208DC57-4B0D-8600-558F-97AFD18463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82732" y="811976"/>
            <a:ext cx="2160102" cy="2114337"/>
          </a:xfrm>
          <a:prstGeom prst="rect">
            <a:avLst/>
          </a:prstGeom>
        </p:spPr>
      </p:pic>
      <p:sp>
        <p:nvSpPr>
          <p:cNvPr id="4" name="Título 3">
            <a:extLst>
              <a:ext uri="{FF2B5EF4-FFF2-40B4-BE49-F238E27FC236}">
                <a16:creationId xmlns:a16="http://schemas.microsoft.com/office/drawing/2014/main" id="{9DF72ADE-BAE9-484E-84CE-E8979DDABC94}"/>
              </a:ext>
            </a:extLst>
          </p:cNvPr>
          <p:cNvSpPr>
            <a:spLocks noGrp="1"/>
          </p:cNvSpPr>
          <p:nvPr>
            <p:ph type="title"/>
          </p:nvPr>
        </p:nvSpPr>
        <p:spPr>
          <a:xfrm>
            <a:off x="1" y="1"/>
            <a:ext cx="3256367" cy="709119"/>
          </a:xfrm>
          <a:solidFill>
            <a:schemeClr val="accent4">
              <a:lumMod val="60000"/>
              <a:lumOff val="40000"/>
            </a:schemeClr>
          </a:solidFill>
        </p:spPr>
        <p:style>
          <a:lnRef idx="2">
            <a:schemeClr val="accent1"/>
          </a:lnRef>
          <a:fillRef idx="1">
            <a:schemeClr val="lt1"/>
          </a:fillRef>
          <a:effectRef idx="0">
            <a:schemeClr val="accent1"/>
          </a:effectRef>
          <a:fontRef idx="minor">
            <a:schemeClr val="dk1"/>
          </a:fontRef>
        </p:style>
        <p:txBody>
          <a:bodyPr>
            <a:normAutofit/>
          </a:bodyPr>
          <a:lstStyle/>
          <a:p>
            <a:r>
              <a:rPr lang="es-MX" sz="1400">
                <a:latin typeface="AcmeFont" pitchFamily="2" charset="0"/>
              </a:rPr>
              <a:t>Taller: </a:t>
            </a:r>
            <a:r>
              <a:rPr lang="es-MX" sz="1400"/>
              <a:t>Ejercicio 81</a:t>
            </a:r>
            <a:endParaRPr lang="es-ES" sz="1400"/>
          </a:p>
        </p:txBody>
      </p:sp>
      <p:cxnSp>
        <p:nvCxnSpPr>
          <p:cNvPr id="5" name="Conector recto 4">
            <a:extLst>
              <a:ext uri="{FF2B5EF4-FFF2-40B4-BE49-F238E27FC236}">
                <a16:creationId xmlns:a16="http://schemas.microsoft.com/office/drawing/2014/main" id="{B56C916C-A930-4B45-9FEB-EAC26D680858}"/>
              </a:ext>
            </a:extLst>
          </p:cNvPr>
          <p:cNvCxnSpPr>
            <a:cxnSpLocks/>
          </p:cNvCxnSpPr>
          <p:nvPr/>
        </p:nvCxnSpPr>
        <p:spPr>
          <a:xfrm>
            <a:off x="3256383" y="709120"/>
            <a:ext cx="0" cy="6148880"/>
          </a:xfrm>
          <a:prstGeom prst="line">
            <a:avLst/>
          </a:prstGeom>
        </p:spPr>
        <p:style>
          <a:lnRef idx="3">
            <a:schemeClr val="accent1"/>
          </a:lnRef>
          <a:fillRef idx="0">
            <a:schemeClr val="accent1"/>
          </a:fillRef>
          <a:effectRef idx="2">
            <a:schemeClr val="accent1"/>
          </a:effectRef>
          <a:fontRef idx="minor">
            <a:schemeClr val="tx1"/>
          </a:fontRef>
        </p:style>
      </p:cxnSp>
      <p:sp>
        <p:nvSpPr>
          <p:cNvPr id="16" name="CuadroTexto 15">
            <a:extLst>
              <a:ext uri="{FF2B5EF4-FFF2-40B4-BE49-F238E27FC236}">
                <a16:creationId xmlns:a16="http://schemas.microsoft.com/office/drawing/2014/main" id="{B1925488-C881-4A19-A93C-2E217166D1A0}"/>
              </a:ext>
            </a:extLst>
          </p:cNvPr>
          <p:cNvSpPr txBox="1"/>
          <p:nvPr/>
        </p:nvSpPr>
        <p:spPr>
          <a:xfrm>
            <a:off x="106748" y="4958291"/>
            <a:ext cx="2891329" cy="7386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C" sz="1400" b="1" i="0" u="none" strike="noStrike" kern="1200" cap="none" spc="0" normalizeH="0" baseline="0" noProof="0">
                <a:ln>
                  <a:noFill/>
                </a:ln>
                <a:solidFill>
                  <a:prstClr val="black"/>
                </a:solidFill>
                <a:effectLst/>
                <a:uLnTx/>
                <a:uFillTx/>
                <a:latin typeface="Calibri" panose="020F0502020204030204"/>
                <a:ea typeface="+mn-ea"/>
                <a:cs typeface="+mn-cs"/>
              </a:rPr>
              <a:t>Objetivos de la lámina:</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ES" sz="1400" b="0" i="0" u="none" strike="noStrike" kern="1200" cap="none" spc="0" normalizeH="0" baseline="0" noProof="0">
                <a:ln>
                  <a:noFill/>
                </a:ln>
                <a:solidFill>
                  <a:prstClr val="black"/>
                </a:solidFill>
                <a:effectLst/>
                <a:uLnTx/>
                <a:uFillTx/>
                <a:latin typeface="Calibri" panose="020F0502020204030204"/>
                <a:ea typeface="+mn-ea"/>
                <a:cs typeface="+mn-cs"/>
              </a:rPr>
              <a:t>Configurar páginas </a:t>
            </a:r>
            <a:r>
              <a:rPr kumimoji="0" lang="es-ES" sz="1400" b="0" i="0" u="none" strike="noStrike" kern="1200" cap="none" spc="0" normalizeH="0" baseline="0" noProof="0" err="1">
                <a:ln>
                  <a:noFill/>
                </a:ln>
                <a:solidFill>
                  <a:prstClr val="black"/>
                </a:solidFill>
                <a:effectLst/>
                <a:uLnTx/>
                <a:uFillTx/>
                <a:latin typeface="Calibri" panose="020F0502020204030204"/>
                <a:ea typeface="+mn-ea"/>
                <a:cs typeface="+mn-cs"/>
              </a:rPr>
              <a:t>distinas</a:t>
            </a:r>
            <a:r>
              <a:rPr kumimoji="0" lang="es-ES" sz="1400" b="0" i="0" u="none" strike="noStrike" kern="1200" cap="none" spc="0" normalizeH="0" baseline="0" noProof="0">
                <a:ln>
                  <a:noFill/>
                </a:ln>
                <a:solidFill>
                  <a:prstClr val="black"/>
                </a:solidFill>
                <a:effectLst/>
                <a:uLnTx/>
                <a:uFillTx/>
                <a:latin typeface="Calibri" panose="020F0502020204030204"/>
                <a:ea typeface="+mn-ea"/>
                <a:cs typeface="+mn-cs"/>
              </a:rPr>
              <a:t> para "home" y "</a:t>
            </a:r>
            <a:r>
              <a:rPr kumimoji="0" lang="es-ES" sz="1400" b="0" i="0" u="none" strike="noStrike" kern="1200" cap="none" spc="0" normalizeH="0" baseline="0" noProof="0" err="1">
                <a:ln>
                  <a:noFill/>
                </a:ln>
                <a:solidFill>
                  <a:prstClr val="black"/>
                </a:solidFill>
                <a:effectLst/>
                <a:uLnTx/>
                <a:uFillTx/>
                <a:latin typeface="Calibri" panose="020F0502020204030204"/>
                <a:ea typeface="+mn-ea"/>
                <a:cs typeface="+mn-cs"/>
              </a:rPr>
              <a:t>signup</a:t>
            </a:r>
            <a:r>
              <a:rPr kumimoji="0" lang="es-ES" sz="1400" b="0" i="0" u="none" strike="noStrike" kern="1200" cap="none" spc="0" normalizeH="0" baseline="0" noProof="0">
                <a:ln>
                  <a:noFill/>
                </a:ln>
                <a:solidFill>
                  <a:prstClr val="black"/>
                </a:solidFill>
                <a:effectLst/>
                <a:uLnTx/>
                <a:uFillTx/>
                <a:latin typeface="Calibri" panose="020F0502020204030204"/>
                <a:ea typeface="+mn-ea"/>
                <a:cs typeface="+mn-cs"/>
              </a:rPr>
              <a:t>"</a:t>
            </a:r>
          </a:p>
        </p:txBody>
      </p:sp>
      <p:pic>
        <p:nvPicPr>
          <p:cNvPr id="17" name="Imagen 16">
            <a:extLst>
              <a:ext uri="{FF2B5EF4-FFF2-40B4-BE49-F238E27FC236}">
                <a16:creationId xmlns:a16="http://schemas.microsoft.com/office/drawing/2014/main" id="{07AF594D-2BC1-4EA0-9855-66C150454A4F}"/>
              </a:ext>
            </a:extLst>
          </p:cNvPr>
          <p:cNvPicPr>
            <a:picLocks noChangeAspect="1"/>
          </p:cNvPicPr>
          <p:nvPr/>
        </p:nvPicPr>
        <p:blipFill>
          <a:blip r:embed="rId4"/>
          <a:stretch>
            <a:fillRect/>
          </a:stretch>
        </p:blipFill>
        <p:spPr>
          <a:xfrm>
            <a:off x="76038" y="2011836"/>
            <a:ext cx="993895" cy="854078"/>
          </a:xfrm>
          <a:prstGeom prst="rect">
            <a:avLst/>
          </a:prstGeom>
        </p:spPr>
      </p:pic>
      <p:sp>
        <p:nvSpPr>
          <p:cNvPr id="18" name="CuadroTexto 17">
            <a:extLst>
              <a:ext uri="{FF2B5EF4-FFF2-40B4-BE49-F238E27FC236}">
                <a16:creationId xmlns:a16="http://schemas.microsoft.com/office/drawing/2014/main" id="{137D2C75-4FC0-4811-A9B7-F2AED8DD12CA}"/>
              </a:ext>
            </a:extLst>
          </p:cNvPr>
          <p:cNvSpPr txBox="1"/>
          <p:nvPr/>
        </p:nvSpPr>
        <p:spPr>
          <a:xfrm>
            <a:off x="80567" y="2926313"/>
            <a:ext cx="3098569" cy="209288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C" sz="1300" b="1" i="0" u="none" strike="noStrike" kern="1200" cap="none" spc="0" normalizeH="0" baseline="0" noProof="0">
                <a:ln>
                  <a:noFill/>
                </a:ln>
                <a:solidFill>
                  <a:prstClr val="black"/>
                </a:solidFill>
                <a:effectLst/>
                <a:uLnTx/>
                <a:uFillTx/>
                <a:latin typeface="Agency FB" panose="020B0503020202020204" pitchFamily="34" charset="0"/>
                <a:ea typeface="+mn-ea"/>
                <a:cs typeface="+mn-cs"/>
              </a:rPr>
              <a:t>Misión. </a:t>
            </a:r>
            <a:r>
              <a:rPr kumimoji="0" lang="es-MX" sz="1300" b="0" i="0" u="none" strike="noStrike" kern="1200" cap="none" spc="0" normalizeH="0" baseline="0" noProof="0">
                <a:ln>
                  <a:noFill/>
                </a:ln>
                <a:solidFill>
                  <a:prstClr val="black"/>
                </a:solidFill>
                <a:effectLst/>
                <a:uLnTx/>
                <a:uFillTx/>
                <a:latin typeface="Agency FB" panose="020B0503020202020204" pitchFamily="34" charset="0"/>
                <a:ea typeface="+mn-ea"/>
                <a:cs typeface="+mn-cs"/>
              </a:rPr>
              <a:t>Formar profesionales competentes y emprendedores desde lo académico, la investigación, y la vinculación, que contribuyan a mejorar la calidad de vida de la sociedad.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300" b="0" i="0" u="none" strike="noStrike" kern="1200" cap="none" spc="0" normalizeH="0" baseline="0" noProof="0">
              <a:ln>
                <a:noFill/>
              </a:ln>
              <a:solidFill>
                <a:prstClr val="black"/>
              </a:solidFill>
              <a:effectLst/>
              <a:uLnTx/>
              <a:uFillTx/>
              <a:latin typeface="Agency FB" panose="020B0503020202020204" pitchFamily="34" charset="0"/>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C" sz="1300" b="1" i="0" u="none" strike="noStrike" kern="1200" cap="none" spc="0" normalizeH="0" baseline="0" noProof="0">
                <a:ln>
                  <a:noFill/>
                </a:ln>
                <a:solidFill>
                  <a:prstClr val="black"/>
                </a:solidFill>
                <a:effectLst/>
                <a:uLnTx/>
                <a:uFillTx/>
                <a:latin typeface="Agency FB" panose="020B0503020202020204" pitchFamily="34" charset="0"/>
                <a:ea typeface="+mn-ea"/>
                <a:cs typeface="+mn-cs"/>
              </a:rPr>
              <a:t>Visión. </a:t>
            </a:r>
            <a:r>
              <a:rPr kumimoji="0" lang="es-MX" sz="1300" b="0" i="0" u="none" strike="noStrike" kern="1200" cap="none" spc="0" normalizeH="0" baseline="0" noProof="0">
                <a:ln>
                  <a:noFill/>
                </a:ln>
                <a:solidFill>
                  <a:prstClr val="black"/>
                </a:solidFill>
                <a:effectLst/>
                <a:uLnTx/>
                <a:uFillTx/>
                <a:latin typeface="Agency FB" panose="020B0503020202020204" pitchFamily="34" charset="0"/>
                <a:ea typeface="+mn-ea"/>
                <a:cs typeface="+mn-cs"/>
              </a:rPr>
              <a:t>Ser un referente nacional e internacional de Institución de Educación Superior que contribuye al desarrollo social, cultural y productivo con profesionales éticos, creativos, cualificados y con sentido de pertinencia.</a:t>
            </a:r>
            <a:endParaRPr kumimoji="0" lang="es-ES" sz="1300" b="0" i="0" u="none" strike="noStrike" kern="1200" cap="none" spc="0" normalizeH="0" baseline="0" noProof="0">
              <a:ln>
                <a:noFill/>
              </a:ln>
              <a:solidFill>
                <a:prstClr val="black"/>
              </a:solidFill>
              <a:effectLst/>
              <a:uLnTx/>
              <a:uFillTx/>
              <a:latin typeface="Agency FB" panose="020B0503020202020204" pitchFamily="34" charset="0"/>
              <a:ea typeface="+mn-ea"/>
              <a:cs typeface="+mn-cs"/>
            </a:endParaRPr>
          </a:p>
        </p:txBody>
      </p:sp>
      <p:sp>
        <p:nvSpPr>
          <p:cNvPr id="23" name="Rectángulo 22">
            <a:extLst>
              <a:ext uri="{FF2B5EF4-FFF2-40B4-BE49-F238E27FC236}">
                <a16:creationId xmlns:a16="http://schemas.microsoft.com/office/drawing/2014/main" id="{EAF93728-98EC-43CF-8689-136A3EE39D11}"/>
              </a:ext>
            </a:extLst>
          </p:cNvPr>
          <p:cNvSpPr/>
          <p:nvPr/>
        </p:nvSpPr>
        <p:spPr>
          <a:xfrm>
            <a:off x="93308" y="6489877"/>
            <a:ext cx="2530373" cy="292388"/>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C" sz="1300" b="0" i="0" u="none" strike="noStrike" kern="1200" cap="none" spc="0" normalizeH="0" baseline="0" noProof="0">
                <a:ln w="0"/>
                <a:solidFill>
                  <a:srgbClr val="00B050"/>
                </a:solidFill>
                <a:effectLst>
                  <a:outerShdw blurRad="38100" dist="25400" dir="5400000" algn="ctr" rotWithShape="0">
                    <a:srgbClr val="6E747A">
                      <a:alpha val="43000"/>
                    </a:srgbClr>
                  </a:outerShdw>
                </a:effectLst>
                <a:uLnTx/>
                <a:uFillTx/>
                <a:latin typeface="Calibri" panose="020F0502020204030204"/>
                <a:ea typeface="+mn-ea"/>
                <a:cs typeface="+mn-cs"/>
              </a:rPr>
              <a:t>M</a:t>
            </a:r>
            <a:r>
              <a:rPr kumimoji="0" lang="es-ES" sz="1300" b="0" i="0" u="none" strike="noStrike" kern="1200" cap="none" spc="0" normalizeH="0" baseline="0" noProof="0">
                <a:ln w="0"/>
                <a:solidFill>
                  <a:srgbClr val="00B050"/>
                </a:solidFill>
                <a:effectLst>
                  <a:outerShdw blurRad="38100" dist="25400" dir="5400000" algn="ctr" rotWithShape="0">
                    <a:srgbClr val="6E747A">
                      <a:alpha val="43000"/>
                    </a:srgbClr>
                  </a:outerShdw>
                </a:effectLst>
                <a:uLnTx/>
                <a:uFillTx/>
                <a:latin typeface="Calibri" panose="020F0502020204030204"/>
                <a:ea typeface="+mn-ea"/>
                <a:cs typeface="+mn-cs"/>
              </a:rPr>
              <a:t>sig. Ing. Robert Moreira Centeno</a:t>
            </a:r>
          </a:p>
        </p:txBody>
      </p:sp>
      <p:sp>
        <p:nvSpPr>
          <p:cNvPr id="6" name="CuadroTexto 5">
            <a:extLst>
              <a:ext uri="{FF2B5EF4-FFF2-40B4-BE49-F238E27FC236}">
                <a16:creationId xmlns:a16="http://schemas.microsoft.com/office/drawing/2014/main" id="{7FC1FBA4-F025-F269-BB7C-ECD5082576C2}"/>
              </a:ext>
            </a:extLst>
          </p:cNvPr>
          <p:cNvSpPr txBox="1"/>
          <p:nvPr/>
        </p:nvSpPr>
        <p:spPr>
          <a:xfrm>
            <a:off x="3437442" y="11851"/>
            <a:ext cx="784015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C" sz="1800" b="1" i="0" u="none" strike="noStrike" kern="1200" cap="none" spc="0" normalizeH="0" baseline="0" noProof="0">
                <a:ln>
                  <a:noFill/>
                </a:ln>
                <a:solidFill>
                  <a:prstClr val="black"/>
                </a:solidFill>
                <a:effectLst/>
                <a:uLnTx/>
                <a:uFillTx/>
                <a:latin typeface="Calibri" panose="020F0502020204030204"/>
                <a:ea typeface="+mn-ea"/>
                <a:cs typeface="+mn-cs"/>
              </a:rPr>
              <a:t>Figura 4.</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0" i="0" u="none" strike="noStrike" kern="1200" cap="none" spc="0" normalizeH="0" baseline="0" noProof="0">
                <a:ln>
                  <a:noFill/>
                </a:ln>
                <a:solidFill>
                  <a:prstClr val="black"/>
                </a:solidFill>
                <a:effectLst/>
                <a:uLnTx/>
                <a:uFillTx/>
                <a:latin typeface="Calibri" panose="020F0502020204030204"/>
                <a:ea typeface="+mn-ea"/>
                <a:cs typeface="+mn-cs"/>
              </a:rPr>
              <a:t>Recibir el dato desde una vista y guardarlo en una base de datos. Configurar </a:t>
            </a:r>
            <a:r>
              <a:rPr kumimoji="0" lang="es-ES" sz="1800" b="0" i="0" u="none" strike="noStrike" kern="1200" cap="none" spc="0" normalizeH="0" baseline="0" noProof="0" err="1">
                <a:ln>
                  <a:noFill/>
                </a:ln>
                <a:solidFill>
                  <a:prstClr val="black"/>
                </a:solidFill>
                <a:effectLst/>
                <a:uLnTx/>
                <a:uFillTx/>
                <a:latin typeface="Calibri" panose="020F0502020204030204"/>
                <a:ea typeface="+mn-ea"/>
                <a:cs typeface="+mn-cs"/>
              </a:rPr>
              <a:t>urls</a:t>
            </a:r>
            <a:r>
              <a:rPr kumimoji="0" lang="es-ES" sz="1800" b="0" i="0" u="none" strike="noStrike" kern="1200" cap="none" spc="0" normalizeH="0" baseline="0" noProof="0">
                <a:ln>
                  <a:noFill/>
                </a:ln>
                <a:solidFill>
                  <a:prstClr val="black"/>
                </a:solidFill>
                <a:effectLst/>
                <a:uLnTx/>
                <a:uFillTx/>
                <a:latin typeface="Calibri" panose="020F0502020204030204"/>
                <a:ea typeface="+mn-ea"/>
                <a:cs typeface="+mn-cs"/>
              </a:rPr>
              <a:t>.</a:t>
            </a:r>
          </a:p>
        </p:txBody>
      </p:sp>
      <p:sp>
        <p:nvSpPr>
          <p:cNvPr id="14" name="Rectángulo 13">
            <a:extLst>
              <a:ext uri="{FF2B5EF4-FFF2-40B4-BE49-F238E27FC236}">
                <a16:creationId xmlns:a16="http://schemas.microsoft.com/office/drawing/2014/main" id="{6456271E-7207-2074-17E4-5C7C84B475E4}"/>
              </a:ext>
            </a:extLst>
          </p:cNvPr>
          <p:cNvSpPr/>
          <p:nvPr/>
        </p:nvSpPr>
        <p:spPr>
          <a:xfrm>
            <a:off x="3677250" y="2395436"/>
            <a:ext cx="835756" cy="31826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w="3175">
                <a:solidFill>
                  <a:prstClr val="black"/>
                </a:solidFill>
              </a:ln>
              <a:solidFill>
                <a:prstClr val="white"/>
              </a:solidFill>
              <a:effectLst/>
              <a:uLnTx/>
              <a:uFillTx/>
              <a:latin typeface="Calibri" panose="020F0502020204030204"/>
              <a:ea typeface="+mn-ea"/>
              <a:cs typeface="+mn-cs"/>
            </a:endParaRPr>
          </a:p>
        </p:txBody>
      </p:sp>
      <p:pic>
        <p:nvPicPr>
          <p:cNvPr id="13" name="Imagen 12" descr="Captura de pantalla de un celular&#10;&#10;Descripción generada automáticamente">
            <a:extLst>
              <a:ext uri="{FF2B5EF4-FFF2-40B4-BE49-F238E27FC236}">
                <a16:creationId xmlns:a16="http://schemas.microsoft.com/office/drawing/2014/main" id="{8D2736CF-D94A-0CF8-7ABD-F130F9D9AE2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63496" y="2041341"/>
            <a:ext cx="7171456" cy="4186250"/>
          </a:xfrm>
          <a:prstGeom prst="rect">
            <a:avLst/>
          </a:prstGeom>
        </p:spPr>
      </p:pic>
      <p:sp>
        <p:nvSpPr>
          <p:cNvPr id="15" name="CuadroTexto 14">
            <a:extLst>
              <a:ext uri="{FF2B5EF4-FFF2-40B4-BE49-F238E27FC236}">
                <a16:creationId xmlns:a16="http://schemas.microsoft.com/office/drawing/2014/main" id="{534BBF61-55FF-FC7C-3AB4-3BACE83E19AF}"/>
              </a:ext>
            </a:extLst>
          </p:cNvPr>
          <p:cNvSpPr txBox="1"/>
          <p:nvPr/>
        </p:nvSpPr>
        <p:spPr>
          <a:xfrm>
            <a:off x="3179136" y="2346750"/>
            <a:ext cx="54077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1" i="0" u="none" strike="noStrike" kern="1200" cap="none" spc="0" normalizeH="0" baseline="0" noProof="0" dirty="0">
                <a:ln>
                  <a:noFill/>
                </a:ln>
                <a:solidFill>
                  <a:srgbClr val="002060"/>
                </a:solidFill>
                <a:effectLst/>
                <a:highlight>
                  <a:srgbClr val="FFFF00"/>
                </a:highlight>
                <a:uLnTx/>
                <a:uFillTx/>
                <a:latin typeface="Calibri" panose="020F0502020204030204"/>
                <a:ea typeface="+mn-ea"/>
                <a:cs typeface="+mn-cs"/>
              </a:rPr>
              <a:t>-2-</a:t>
            </a:r>
            <a:endParaRPr kumimoji="0" lang="es-EC" sz="1800" b="1" i="0" u="none" strike="noStrike" kern="1200" cap="none" spc="0" normalizeH="0" baseline="0" noProof="0" dirty="0">
              <a:ln>
                <a:noFill/>
              </a:ln>
              <a:solidFill>
                <a:srgbClr val="002060"/>
              </a:solidFill>
              <a:effectLst/>
              <a:highlight>
                <a:srgbClr val="FFFF00"/>
              </a:highlight>
              <a:uLnTx/>
              <a:uFillTx/>
              <a:latin typeface="Calibri" panose="020F0502020204030204"/>
              <a:ea typeface="+mn-ea"/>
              <a:cs typeface="+mn-cs"/>
            </a:endParaRPr>
          </a:p>
        </p:txBody>
      </p:sp>
      <p:sp>
        <p:nvSpPr>
          <p:cNvPr id="9" name="Rectángulo 8">
            <a:extLst>
              <a:ext uri="{FF2B5EF4-FFF2-40B4-BE49-F238E27FC236}">
                <a16:creationId xmlns:a16="http://schemas.microsoft.com/office/drawing/2014/main" id="{0576A104-56AD-0744-1036-08977805C32B}"/>
              </a:ext>
            </a:extLst>
          </p:cNvPr>
          <p:cNvSpPr/>
          <p:nvPr/>
        </p:nvSpPr>
        <p:spPr>
          <a:xfrm>
            <a:off x="5184527" y="5132439"/>
            <a:ext cx="1521073" cy="20555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w="3175">
                <a:solidFill>
                  <a:prstClr val="black"/>
                </a:solidFill>
              </a:ln>
              <a:solidFill>
                <a:prstClr val="white"/>
              </a:solidFill>
              <a:effectLst/>
              <a:uLnTx/>
              <a:uFillTx/>
              <a:latin typeface="Calibri" panose="020F0502020204030204"/>
              <a:ea typeface="+mn-ea"/>
              <a:cs typeface="+mn-cs"/>
            </a:endParaRPr>
          </a:p>
        </p:txBody>
      </p:sp>
      <p:sp>
        <p:nvSpPr>
          <p:cNvPr id="19" name="Rectángulo 18">
            <a:extLst>
              <a:ext uri="{FF2B5EF4-FFF2-40B4-BE49-F238E27FC236}">
                <a16:creationId xmlns:a16="http://schemas.microsoft.com/office/drawing/2014/main" id="{0894584A-DEA7-7FE9-C625-5C24EBBF3F75}"/>
              </a:ext>
            </a:extLst>
          </p:cNvPr>
          <p:cNvSpPr/>
          <p:nvPr/>
        </p:nvSpPr>
        <p:spPr>
          <a:xfrm>
            <a:off x="5365586" y="3534075"/>
            <a:ext cx="3070491" cy="36933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w="3175">
                <a:solidFill>
                  <a:prstClr val="black"/>
                </a:solidFill>
              </a:ln>
              <a:solidFill>
                <a:prstClr val="white"/>
              </a:solidFill>
              <a:effectLst/>
              <a:uLnTx/>
              <a:uFillTx/>
              <a:latin typeface="Calibri" panose="020F0502020204030204"/>
              <a:ea typeface="+mn-ea"/>
              <a:cs typeface="+mn-cs"/>
            </a:endParaRPr>
          </a:p>
        </p:txBody>
      </p:sp>
      <p:sp>
        <p:nvSpPr>
          <p:cNvPr id="20" name="Rectángulo 19">
            <a:extLst>
              <a:ext uri="{FF2B5EF4-FFF2-40B4-BE49-F238E27FC236}">
                <a16:creationId xmlns:a16="http://schemas.microsoft.com/office/drawing/2014/main" id="{F12E530F-BD67-E505-3B74-05E2461B512E}"/>
              </a:ext>
            </a:extLst>
          </p:cNvPr>
          <p:cNvSpPr/>
          <p:nvPr/>
        </p:nvSpPr>
        <p:spPr>
          <a:xfrm>
            <a:off x="5184527" y="5655447"/>
            <a:ext cx="1521073" cy="20555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w="3175">
                <a:solidFill>
                  <a:prstClr val="black"/>
                </a:solidFill>
              </a:ln>
              <a:solidFill>
                <a:prstClr val="white"/>
              </a:solidFill>
              <a:effectLst/>
              <a:uLnTx/>
              <a:uFillTx/>
              <a:latin typeface="Calibri" panose="020F0502020204030204"/>
              <a:ea typeface="+mn-ea"/>
              <a:cs typeface="+mn-cs"/>
            </a:endParaRPr>
          </a:p>
        </p:txBody>
      </p:sp>
      <p:sp>
        <p:nvSpPr>
          <p:cNvPr id="21" name="CuadroTexto 20">
            <a:extLst>
              <a:ext uri="{FF2B5EF4-FFF2-40B4-BE49-F238E27FC236}">
                <a16:creationId xmlns:a16="http://schemas.microsoft.com/office/drawing/2014/main" id="{6AE92093-991C-6C35-83D6-65770E529869}"/>
              </a:ext>
            </a:extLst>
          </p:cNvPr>
          <p:cNvSpPr txBox="1"/>
          <p:nvPr/>
        </p:nvSpPr>
        <p:spPr>
          <a:xfrm>
            <a:off x="8436077" y="3491390"/>
            <a:ext cx="111089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1" i="0" u="none" strike="noStrike" kern="1200" cap="none" spc="0" normalizeH="0" baseline="0" noProof="0">
                <a:ln>
                  <a:noFill/>
                </a:ln>
                <a:solidFill>
                  <a:srgbClr val="002060"/>
                </a:solidFill>
                <a:effectLst/>
                <a:highlight>
                  <a:srgbClr val="FFFF00"/>
                </a:highlight>
                <a:uLnTx/>
                <a:uFillTx/>
                <a:latin typeface="Calibri" panose="020F0502020204030204"/>
                <a:ea typeface="+mn-ea"/>
                <a:cs typeface="+mn-cs"/>
              </a:rPr>
              <a:t>-3,4,5,6-</a:t>
            </a:r>
            <a:endParaRPr kumimoji="0" lang="es-EC" sz="1800" b="1" i="0" u="none" strike="noStrike" kern="1200" cap="none" spc="0" normalizeH="0" baseline="0" noProof="0">
              <a:ln>
                <a:noFill/>
              </a:ln>
              <a:solidFill>
                <a:srgbClr val="002060"/>
              </a:solidFill>
              <a:effectLst/>
              <a:highlight>
                <a:srgbClr val="FFFF00"/>
              </a:highlight>
              <a:uLnTx/>
              <a:uFillTx/>
              <a:latin typeface="Calibri" panose="020F0502020204030204"/>
              <a:ea typeface="+mn-ea"/>
              <a:cs typeface="+mn-cs"/>
            </a:endParaRPr>
          </a:p>
        </p:txBody>
      </p:sp>
      <p:sp>
        <p:nvSpPr>
          <p:cNvPr id="22" name="CuadroTexto 21">
            <a:extLst>
              <a:ext uri="{FF2B5EF4-FFF2-40B4-BE49-F238E27FC236}">
                <a16:creationId xmlns:a16="http://schemas.microsoft.com/office/drawing/2014/main" id="{AA1760A3-3019-F49D-69D7-C425E2E135F2}"/>
              </a:ext>
            </a:extLst>
          </p:cNvPr>
          <p:cNvSpPr txBox="1"/>
          <p:nvPr/>
        </p:nvSpPr>
        <p:spPr>
          <a:xfrm>
            <a:off x="6705600" y="5019194"/>
            <a:ext cx="111089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1" i="0" u="none" strike="noStrike" kern="1200" cap="none" spc="0" normalizeH="0" baseline="0" noProof="0">
                <a:ln>
                  <a:noFill/>
                </a:ln>
                <a:solidFill>
                  <a:srgbClr val="002060"/>
                </a:solidFill>
                <a:effectLst/>
                <a:highlight>
                  <a:srgbClr val="FFFF00"/>
                </a:highlight>
                <a:uLnTx/>
                <a:uFillTx/>
                <a:latin typeface="Calibri" panose="020F0502020204030204"/>
                <a:ea typeface="+mn-ea"/>
                <a:cs typeface="+mn-cs"/>
              </a:rPr>
              <a:t>-3,4,5,6-</a:t>
            </a:r>
            <a:endParaRPr kumimoji="0" lang="es-EC" sz="1800" b="1" i="0" u="none" strike="noStrike" kern="1200" cap="none" spc="0" normalizeH="0" baseline="0" noProof="0">
              <a:ln>
                <a:noFill/>
              </a:ln>
              <a:solidFill>
                <a:srgbClr val="002060"/>
              </a:solidFill>
              <a:effectLst/>
              <a:highlight>
                <a:srgbClr val="FFFF00"/>
              </a:highlight>
              <a:uLnTx/>
              <a:uFillTx/>
              <a:latin typeface="Calibri" panose="020F0502020204030204"/>
              <a:ea typeface="+mn-ea"/>
              <a:cs typeface="+mn-cs"/>
            </a:endParaRPr>
          </a:p>
        </p:txBody>
      </p:sp>
      <p:sp>
        <p:nvSpPr>
          <p:cNvPr id="24" name="CuadroTexto 23">
            <a:extLst>
              <a:ext uri="{FF2B5EF4-FFF2-40B4-BE49-F238E27FC236}">
                <a16:creationId xmlns:a16="http://schemas.microsoft.com/office/drawing/2014/main" id="{56E6EF4C-ACB7-9B7F-9F5E-B22EA7012908}"/>
              </a:ext>
            </a:extLst>
          </p:cNvPr>
          <p:cNvSpPr txBox="1"/>
          <p:nvPr/>
        </p:nvSpPr>
        <p:spPr>
          <a:xfrm>
            <a:off x="6767600" y="5523759"/>
            <a:ext cx="111089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1" i="0" u="none" strike="noStrike" kern="1200" cap="none" spc="0" normalizeH="0" baseline="0" noProof="0">
                <a:ln>
                  <a:noFill/>
                </a:ln>
                <a:solidFill>
                  <a:srgbClr val="002060"/>
                </a:solidFill>
                <a:effectLst/>
                <a:highlight>
                  <a:srgbClr val="FFFF00"/>
                </a:highlight>
                <a:uLnTx/>
                <a:uFillTx/>
                <a:latin typeface="Calibri" panose="020F0502020204030204"/>
                <a:ea typeface="+mn-ea"/>
                <a:cs typeface="+mn-cs"/>
              </a:rPr>
              <a:t>-3,4,5,6-</a:t>
            </a:r>
            <a:endParaRPr kumimoji="0" lang="es-EC" sz="1800" b="1" i="0" u="none" strike="noStrike" kern="1200" cap="none" spc="0" normalizeH="0" baseline="0" noProof="0">
              <a:ln>
                <a:noFill/>
              </a:ln>
              <a:solidFill>
                <a:srgbClr val="002060"/>
              </a:solidFill>
              <a:effectLst/>
              <a:highlight>
                <a:srgbClr val="FFFF00"/>
              </a:highlight>
              <a:uLnTx/>
              <a:uFillTx/>
              <a:latin typeface="Calibri" panose="020F0502020204030204"/>
              <a:ea typeface="+mn-ea"/>
              <a:cs typeface="+mn-cs"/>
            </a:endParaRPr>
          </a:p>
        </p:txBody>
      </p:sp>
      <p:sp>
        <p:nvSpPr>
          <p:cNvPr id="25" name="Rectángulo 24">
            <a:extLst>
              <a:ext uri="{FF2B5EF4-FFF2-40B4-BE49-F238E27FC236}">
                <a16:creationId xmlns:a16="http://schemas.microsoft.com/office/drawing/2014/main" id="{42B231D2-3EA1-C2A1-D118-3FEFE31AFD78}"/>
              </a:ext>
            </a:extLst>
          </p:cNvPr>
          <p:cNvSpPr/>
          <p:nvPr/>
        </p:nvSpPr>
        <p:spPr>
          <a:xfrm>
            <a:off x="6378475" y="5982711"/>
            <a:ext cx="1978944" cy="17730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w="3175">
                <a:solidFill>
                  <a:prstClr val="black"/>
                </a:solidFill>
              </a:ln>
              <a:solidFill>
                <a:prstClr val="white"/>
              </a:solidFill>
              <a:effectLst/>
              <a:uLnTx/>
              <a:uFillTx/>
              <a:latin typeface="Calibri" panose="020F0502020204030204"/>
              <a:ea typeface="+mn-ea"/>
              <a:cs typeface="+mn-cs"/>
            </a:endParaRPr>
          </a:p>
        </p:txBody>
      </p:sp>
      <p:sp>
        <p:nvSpPr>
          <p:cNvPr id="26" name="CuadroTexto 25">
            <a:extLst>
              <a:ext uri="{FF2B5EF4-FFF2-40B4-BE49-F238E27FC236}">
                <a16:creationId xmlns:a16="http://schemas.microsoft.com/office/drawing/2014/main" id="{F6476339-F5AB-ABE1-8F56-6191A2C294F4}"/>
              </a:ext>
            </a:extLst>
          </p:cNvPr>
          <p:cNvSpPr txBox="1"/>
          <p:nvPr/>
        </p:nvSpPr>
        <p:spPr>
          <a:xfrm>
            <a:off x="8419419" y="5897219"/>
            <a:ext cx="111089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1" i="0" u="none" strike="noStrike" kern="1200" cap="none" spc="0" normalizeH="0" baseline="0" noProof="0">
                <a:ln>
                  <a:noFill/>
                </a:ln>
                <a:solidFill>
                  <a:srgbClr val="002060"/>
                </a:solidFill>
                <a:effectLst/>
                <a:highlight>
                  <a:srgbClr val="FFFF00"/>
                </a:highlight>
                <a:uLnTx/>
                <a:uFillTx/>
                <a:latin typeface="Calibri" panose="020F0502020204030204"/>
                <a:ea typeface="+mn-ea"/>
                <a:cs typeface="+mn-cs"/>
              </a:rPr>
              <a:t>-7-</a:t>
            </a:r>
            <a:endParaRPr kumimoji="0" lang="es-EC" sz="1800" b="1" i="0" u="none" strike="noStrike" kern="1200" cap="none" spc="0" normalizeH="0" baseline="0" noProof="0">
              <a:ln>
                <a:noFill/>
              </a:ln>
              <a:solidFill>
                <a:srgbClr val="002060"/>
              </a:solidFill>
              <a:effectLst/>
              <a:highlight>
                <a:srgbClr val="FFFF00"/>
              </a:highlight>
              <a:uLnTx/>
              <a:uFillTx/>
              <a:latin typeface="Calibri" panose="020F0502020204030204"/>
              <a:ea typeface="+mn-ea"/>
              <a:cs typeface="+mn-cs"/>
            </a:endParaRPr>
          </a:p>
        </p:txBody>
      </p:sp>
      <p:sp>
        <p:nvSpPr>
          <p:cNvPr id="3" name="Botón de acción: en blanco 2">
            <a:hlinkClick r:id="rId6" action="ppaction://hlinksldjump" highlightClick="1"/>
            <a:extLst>
              <a:ext uri="{FF2B5EF4-FFF2-40B4-BE49-F238E27FC236}">
                <a16:creationId xmlns:a16="http://schemas.microsoft.com/office/drawing/2014/main" id="{E7D8C148-9A4C-54ED-FA8F-251473F941DD}"/>
              </a:ext>
            </a:extLst>
          </p:cNvPr>
          <p:cNvSpPr/>
          <p:nvPr/>
        </p:nvSpPr>
        <p:spPr>
          <a:xfrm>
            <a:off x="10727704" y="-885"/>
            <a:ext cx="1464296" cy="335902"/>
          </a:xfrm>
          <a:prstGeom prst="actionButtonBlan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C" sz="1800" b="0" i="0" u="none" strike="noStrike" kern="1200" cap="none" spc="0" normalizeH="0" baseline="0" noProof="0">
                <a:ln>
                  <a:noFill/>
                </a:ln>
                <a:solidFill>
                  <a:prstClr val="white"/>
                </a:solidFill>
                <a:effectLst/>
                <a:uLnTx/>
                <a:uFillTx/>
                <a:latin typeface="Calibri" panose="020F0502020204030204"/>
                <a:ea typeface="+mn-ea"/>
                <a:cs typeface="+mn-cs"/>
              </a:rPr>
              <a:t>Índice</a:t>
            </a:r>
            <a:endParaRPr kumimoji="0" lang="es-E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Rectángulo 1">
            <a:extLst>
              <a:ext uri="{FF2B5EF4-FFF2-40B4-BE49-F238E27FC236}">
                <a16:creationId xmlns:a16="http://schemas.microsoft.com/office/drawing/2014/main" id="{20FB8992-A64E-B19A-EE22-A85A222E41C8}"/>
              </a:ext>
            </a:extLst>
          </p:cNvPr>
          <p:cNvSpPr/>
          <p:nvPr/>
        </p:nvSpPr>
        <p:spPr>
          <a:xfrm>
            <a:off x="9500816" y="2028483"/>
            <a:ext cx="2334135" cy="68522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w="3175">
                <a:solidFill>
                  <a:prstClr val="black"/>
                </a:solidFill>
              </a:ln>
              <a:solidFill>
                <a:prstClr val="white"/>
              </a:solidFill>
              <a:effectLst/>
              <a:uLnTx/>
              <a:uFillTx/>
              <a:latin typeface="Calibri" panose="020F0502020204030204"/>
              <a:ea typeface="+mn-ea"/>
              <a:cs typeface="+mn-cs"/>
            </a:endParaRPr>
          </a:p>
        </p:txBody>
      </p:sp>
      <p:sp>
        <p:nvSpPr>
          <p:cNvPr id="7" name="CuadroTexto 6">
            <a:extLst>
              <a:ext uri="{FF2B5EF4-FFF2-40B4-BE49-F238E27FC236}">
                <a16:creationId xmlns:a16="http://schemas.microsoft.com/office/drawing/2014/main" id="{3F95AAD5-65B8-662B-5D00-4318E7D18984}"/>
              </a:ext>
            </a:extLst>
          </p:cNvPr>
          <p:cNvSpPr txBox="1"/>
          <p:nvPr/>
        </p:nvSpPr>
        <p:spPr>
          <a:xfrm>
            <a:off x="10736826" y="2735124"/>
            <a:ext cx="54077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1" i="0" u="none" strike="noStrike" kern="1200" cap="none" spc="0" normalizeH="0" baseline="0" noProof="0" dirty="0">
                <a:ln>
                  <a:noFill/>
                </a:ln>
                <a:solidFill>
                  <a:srgbClr val="002060"/>
                </a:solidFill>
                <a:effectLst/>
                <a:highlight>
                  <a:srgbClr val="FFFF00"/>
                </a:highlight>
                <a:uLnTx/>
                <a:uFillTx/>
                <a:latin typeface="Calibri" panose="020F0502020204030204"/>
                <a:ea typeface="+mn-ea"/>
                <a:cs typeface="+mn-cs"/>
              </a:rPr>
              <a:t>-2-</a:t>
            </a:r>
            <a:endParaRPr kumimoji="0" lang="es-EC" sz="1800" b="1" i="0" u="none" strike="noStrike" kern="1200" cap="none" spc="0" normalizeH="0" baseline="0" noProof="0" dirty="0">
              <a:ln>
                <a:noFill/>
              </a:ln>
              <a:solidFill>
                <a:srgbClr val="002060"/>
              </a:solidFill>
              <a:effectLst/>
              <a:highlight>
                <a:srgbClr val="FFFF00"/>
              </a:highlight>
              <a:uLnTx/>
              <a:uFillTx/>
              <a:latin typeface="Calibri" panose="020F0502020204030204"/>
              <a:ea typeface="+mn-ea"/>
              <a:cs typeface="+mn-cs"/>
            </a:endParaRPr>
          </a:p>
        </p:txBody>
      </p:sp>
    </p:spTree>
    <p:extLst>
      <p:ext uri="{BB962C8B-B14F-4D97-AF65-F5344CB8AC3E}">
        <p14:creationId xmlns:p14="http://schemas.microsoft.com/office/powerpoint/2010/main" val="3001849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9DF72ADE-BAE9-484E-84CE-E8979DDABC94}"/>
              </a:ext>
            </a:extLst>
          </p:cNvPr>
          <p:cNvSpPr>
            <a:spLocks noGrp="1"/>
          </p:cNvSpPr>
          <p:nvPr>
            <p:ph type="title"/>
          </p:nvPr>
        </p:nvSpPr>
        <p:spPr>
          <a:xfrm>
            <a:off x="1" y="1"/>
            <a:ext cx="3256367" cy="709119"/>
          </a:xfrm>
          <a:solidFill>
            <a:schemeClr val="accent4">
              <a:lumMod val="60000"/>
              <a:lumOff val="40000"/>
            </a:schemeClr>
          </a:solidFill>
        </p:spPr>
        <p:style>
          <a:lnRef idx="2">
            <a:schemeClr val="accent1"/>
          </a:lnRef>
          <a:fillRef idx="1">
            <a:schemeClr val="lt1"/>
          </a:fillRef>
          <a:effectRef idx="0">
            <a:schemeClr val="accent1"/>
          </a:effectRef>
          <a:fontRef idx="minor">
            <a:schemeClr val="dk1"/>
          </a:fontRef>
        </p:style>
        <p:txBody>
          <a:bodyPr>
            <a:normAutofit/>
          </a:bodyPr>
          <a:lstStyle/>
          <a:p>
            <a:r>
              <a:rPr lang="es-MX" sz="1400">
                <a:latin typeface="AcmeFont" pitchFamily="2" charset="0"/>
              </a:rPr>
              <a:t>Taller: </a:t>
            </a:r>
            <a:r>
              <a:rPr lang="es-MX" sz="1400"/>
              <a:t>Ejercicio 81</a:t>
            </a:r>
            <a:endParaRPr lang="es-ES" sz="1400"/>
          </a:p>
        </p:txBody>
      </p:sp>
      <p:cxnSp>
        <p:nvCxnSpPr>
          <p:cNvPr id="5" name="Conector recto 4">
            <a:extLst>
              <a:ext uri="{FF2B5EF4-FFF2-40B4-BE49-F238E27FC236}">
                <a16:creationId xmlns:a16="http://schemas.microsoft.com/office/drawing/2014/main" id="{B56C916C-A930-4B45-9FEB-EAC26D680858}"/>
              </a:ext>
            </a:extLst>
          </p:cNvPr>
          <p:cNvCxnSpPr>
            <a:cxnSpLocks/>
          </p:cNvCxnSpPr>
          <p:nvPr/>
        </p:nvCxnSpPr>
        <p:spPr>
          <a:xfrm>
            <a:off x="3256383" y="709120"/>
            <a:ext cx="0" cy="6148880"/>
          </a:xfrm>
          <a:prstGeom prst="line">
            <a:avLst/>
          </a:prstGeom>
        </p:spPr>
        <p:style>
          <a:lnRef idx="3">
            <a:schemeClr val="accent1"/>
          </a:lnRef>
          <a:fillRef idx="0">
            <a:schemeClr val="accent1"/>
          </a:fillRef>
          <a:effectRef idx="2">
            <a:schemeClr val="accent1"/>
          </a:effectRef>
          <a:fontRef idx="minor">
            <a:schemeClr val="tx1"/>
          </a:fontRef>
        </p:style>
      </p:cxnSp>
      <p:sp>
        <p:nvSpPr>
          <p:cNvPr id="16" name="CuadroTexto 15">
            <a:extLst>
              <a:ext uri="{FF2B5EF4-FFF2-40B4-BE49-F238E27FC236}">
                <a16:creationId xmlns:a16="http://schemas.microsoft.com/office/drawing/2014/main" id="{B1925488-C881-4A19-A93C-2E217166D1A0}"/>
              </a:ext>
            </a:extLst>
          </p:cNvPr>
          <p:cNvSpPr txBox="1"/>
          <p:nvPr/>
        </p:nvSpPr>
        <p:spPr>
          <a:xfrm>
            <a:off x="106748" y="4958291"/>
            <a:ext cx="2891329" cy="954107"/>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C" sz="1400" b="1" i="0" u="none" strike="noStrike" kern="1200" cap="none" spc="0" normalizeH="0" baseline="0" noProof="0">
                <a:ln>
                  <a:noFill/>
                </a:ln>
                <a:solidFill>
                  <a:prstClr val="black"/>
                </a:solidFill>
                <a:effectLst/>
                <a:uLnTx/>
                <a:uFillTx/>
                <a:latin typeface="Calibri" panose="020F0502020204030204"/>
                <a:ea typeface="+mn-ea"/>
                <a:cs typeface="+mn-cs"/>
              </a:rPr>
              <a:t>Objetivos de la lámina:</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ES" sz="1400" b="0" i="0" u="none" strike="noStrike" kern="1200" cap="none" spc="0" normalizeH="0" baseline="0" noProof="0">
                <a:ln>
                  <a:noFill/>
                </a:ln>
                <a:solidFill>
                  <a:prstClr val="black"/>
                </a:solidFill>
                <a:effectLst/>
                <a:uLnTx/>
                <a:uFillTx/>
                <a:latin typeface="Calibri" panose="020F0502020204030204"/>
                <a:ea typeface="+mn-ea"/>
                <a:cs typeface="+mn-cs"/>
              </a:rPr>
              <a:t>Estilizar el contenido del formulario y configurar envío de datos.</a:t>
            </a:r>
          </a:p>
        </p:txBody>
      </p:sp>
      <p:pic>
        <p:nvPicPr>
          <p:cNvPr id="17" name="Imagen 16">
            <a:extLst>
              <a:ext uri="{FF2B5EF4-FFF2-40B4-BE49-F238E27FC236}">
                <a16:creationId xmlns:a16="http://schemas.microsoft.com/office/drawing/2014/main" id="{07AF594D-2BC1-4EA0-9855-66C150454A4F}"/>
              </a:ext>
            </a:extLst>
          </p:cNvPr>
          <p:cNvPicPr>
            <a:picLocks noChangeAspect="1"/>
          </p:cNvPicPr>
          <p:nvPr/>
        </p:nvPicPr>
        <p:blipFill>
          <a:blip r:embed="rId3"/>
          <a:stretch>
            <a:fillRect/>
          </a:stretch>
        </p:blipFill>
        <p:spPr>
          <a:xfrm>
            <a:off x="76038" y="2011836"/>
            <a:ext cx="993895" cy="854078"/>
          </a:xfrm>
          <a:prstGeom prst="rect">
            <a:avLst/>
          </a:prstGeom>
        </p:spPr>
      </p:pic>
      <p:sp>
        <p:nvSpPr>
          <p:cNvPr id="18" name="CuadroTexto 17">
            <a:extLst>
              <a:ext uri="{FF2B5EF4-FFF2-40B4-BE49-F238E27FC236}">
                <a16:creationId xmlns:a16="http://schemas.microsoft.com/office/drawing/2014/main" id="{137D2C75-4FC0-4811-A9B7-F2AED8DD12CA}"/>
              </a:ext>
            </a:extLst>
          </p:cNvPr>
          <p:cNvSpPr txBox="1"/>
          <p:nvPr/>
        </p:nvSpPr>
        <p:spPr>
          <a:xfrm>
            <a:off x="80567" y="2926313"/>
            <a:ext cx="3098569" cy="209288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C" sz="1300" b="1" i="0" u="none" strike="noStrike" kern="1200" cap="none" spc="0" normalizeH="0" baseline="0" noProof="0">
                <a:ln>
                  <a:noFill/>
                </a:ln>
                <a:solidFill>
                  <a:prstClr val="black"/>
                </a:solidFill>
                <a:effectLst/>
                <a:uLnTx/>
                <a:uFillTx/>
                <a:latin typeface="Agency FB" panose="020B0503020202020204" pitchFamily="34" charset="0"/>
                <a:ea typeface="+mn-ea"/>
                <a:cs typeface="+mn-cs"/>
              </a:rPr>
              <a:t>Misión. </a:t>
            </a:r>
            <a:r>
              <a:rPr kumimoji="0" lang="es-MX" sz="1300" b="0" i="0" u="none" strike="noStrike" kern="1200" cap="none" spc="0" normalizeH="0" baseline="0" noProof="0">
                <a:ln>
                  <a:noFill/>
                </a:ln>
                <a:solidFill>
                  <a:prstClr val="black"/>
                </a:solidFill>
                <a:effectLst/>
                <a:uLnTx/>
                <a:uFillTx/>
                <a:latin typeface="Agency FB" panose="020B0503020202020204" pitchFamily="34" charset="0"/>
                <a:ea typeface="+mn-ea"/>
                <a:cs typeface="+mn-cs"/>
              </a:rPr>
              <a:t>Formar profesionales competentes y emprendedores desde lo académico, la investigación, y la vinculación, que contribuyan a mejorar la calidad de vida de la sociedad.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300" b="0" i="0" u="none" strike="noStrike" kern="1200" cap="none" spc="0" normalizeH="0" baseline="0" noProof="0">
              <a:ln>
                <a:noFill/>
              </a:ln>
              <a:solidFill>
                <a:prstClr val="black"/>
              </a:solidFill>
              <a:effectLst/>
              <a:uLnTx/>
              <a:uFillTx/>
              <a:latin typeface="Agency FB" panose="020B0503020202020204" pitchFamily="34" charset="0"/>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C" sz="1300" b="1" i="0" u="none" strike="noStrike" kern="1200" cap="none" spc="0" normalizeH="0" baseline="0" noProof="0">
                <a:ln>
                  <a:noFill/>
                </a:ln>
                <a:solidFill>
                  <a:prstClr val="black"/>
                </a:solidFill>
                <a:effectLst/>
                <a:uLnTx/>
                <a:uFillTx/>
                <a:latin typeface="Agency FB" panose="020B0503020202020204" pitchFamily="34" charset="0"/>
                <a:ea typeface="+mn-ea"/>
                <a:cs typeface="+mn-cs"/>
              </a:rPr>
              <a:t>Visión. </a:t>
            </a:r>
            <a:r>
              <a:rPr kumimoji="0" lang="es-MX" sz="1300" b="0" i="0" u="none" strike="noStrike" kern="1200" cap="none" spc="0" normalizeH="0" baseline="0" noProof="0">
                <a:ln>
                  <a:noFill/>
                </a:ln>
                <a:solidFill>
                  <a:prstClr val="black"/>
                </a:solidFill>
                <a:effectLst/>
                <a:uLnTx/>
                <a:uFillTx/>
                <a:latin typeface="Agency FB" panose="020B0503020202020204" pitchFamily="34" charset="0"/>
                <a:ea typeface="+mn-ea"/>
                <a:cs typeface="+mn-cs"/>
              </a:rPr>
              <a:t>Ser un referente nacional e internacional de Institución de Educación Superior que contribuye al desarrollo social, cultural y productivo con profesionales éticos, creativos, cualificados y con sentido de pertinencia.</a:t>
            </a:r>
            <a:endParaRPr kumimoji="0" lang="es-ES" sz="1300" b="0" i="0" u="none" strike="noStrike" kern="1200" cap="none" spc="0" normalizeH="0" baseline="0" noProof="0">
              <a:ln>
                <a:noFill/>
              </a:ln>
              <a:solidFill>
                <a:prstClr val="black"/>
              </a:solidFill>
              <a:effectLst/>
              <a:uLnTx/>
              <a:uFillTx/>
              <a:latin typeface="Agency FB" panose="020B0503020202020204" pitchFamily="34" charset="0"/>
              <a:ea typeface="+mn-ea"/>
              <a:cs typeface="+mn-cs"/>
            </a:endParaRPr>
          </a:p>
        </p:txBody>
      </p:sp>
      <p:sp>
        <p:nvSpPr>
          <p:cNvPr id="23" name="Rectángulo 22">
            <a:extLst>
              <a:ext uri="{FF2B5EF4-FFF2-40B4-BE49-F238E27FC236}">
                <a16:creationId xmlns:a16="http://schemas.microsoft.com/office/drawing/2014/main" id="{EAF93728-98EC-43CF-8689-136A3EE39D11}"/>
              </a:ext>
            </a:extLst>
          </p:cNvPr>
          <p:cNvSpPr/>
          <p:nvPr/>
        </p:nvSpPr>
        <p:spPr>
          <a:xfrm>
            <a:off x="93308" y="6489877"/>
            <a:ext cx="2530373" cy="292388"/>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C" sz="1300" b="0" i="0" u="none" strike="noStrike" kern="1200" cap="none" spc="0" normalizeH="0" baseline="0" noProof="0">
                <a:ln w="0"/>
                <a:solidFill>
                  <a:srgbClr val="00B050"/>
                </a:solidFill>
                <a:effectLst>
                  <a:outerShdw blurRad="38100" dist="25400" dir="5400000" algn="ctr" rotWithShape="0">
                    <a:srgbClr val="6E747A">
                      <a:alpha val="43000"/>
                    </a:srgbClr>
                  </a:outerShdw>
                </a:effectLst>
                <a:uLnTx/>
                <a:uFillTx/>
                <a:latin typeface="Calibri" panose="020F0502020204030204"/>
                <a:ea typeface="+mn-ea"/>
                <a:cs typeface="+mn-cs"/>
              </a:rPr>
              <a:t>M</a:t>
            </a:r>
            <a:r>
              <a:rPr kumimoji="0" lang="es-ES" sz="1300" b="0" i="0" u="none" strike="noStrike" kern="1200" cap="none" spc="0" normalizeH="0" baseline="0" noProof="0">
                <a:ln w="0"/>
                <a:solidFill>
                  <a:srgbClr val="00B050"/>
                </a:solidFill>
                <a:effectLst>
                  <a:outerShdw blurRad="38100" dist="25400" dir="5400000" algn="ctr" rotWithShape="0">
                    <a:srgbClr val="6E747A">
                      <a:alpha val="43000"/>
                    </a:srgbClr>
                  </a:outerShdw>
                </a:effectLst>
                <a:uLnTx/>
                <a:uFillTx/>
                <a:latin typeface="Calibri" panose="020F0502020204030204"/>
                <a:ea typeface="+mn-ea"/>
                <a:cs typeface="+mn-cs"/>
              </a:rPr>
              <a:t>sig. Ing. Robert Moreira Centeno</a:t>
            </a:r>
          </a:p>
        </p:txBody>
      </p:sp>
      <p:sp>
        <p:nvSpPr>
          <p:cNvPr id="7" name="CuadroTexto 6">
            <a:extLst>
              <a:ext uri="{FF2B5EF4-FFF2-40B4-BE49-F238E27FC236}">
                <a16:creationId xmlns:a16="http://schemas.microsoft.com/office/drawing/2014/main" id="{EDBA032E-CCEE-20C9-9480-9F2F3DEAEACA}"/>
              </a:ext>
            </a:extLst>
          </p:cNvPr>
          <p:cNvSpPr txBox="1"/>
          <p:nvPr/>
        </p:nvSpPr>
        <p:spPr>
          <a:xfrm>
            <a:off x="3514689" y="1116576"/>
            <a:ext cx="8313516" cy="378565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C" sz="1600" b="1" i="0" u="none" strike="noStrike" kern="1200" cap="none" spc="0" normalizeH="0" baseline="0" noProof="0" dirty="0">
                <a:ln>
                  <a:noFill/>
                </a:ln>
                <a:solidFill>
                  <a:prstClr val="black"/>
                </a:solidFill>
                <a:effectLst/>
                <a:uLnTx/>
                <a:uFillTx/>
                <a:latin typeface="Calibri" panose="020F0502020204030204"/>
                <a:ea typeface="+mn-ea"/>
                <a:cs typeface="+mn-cs"/>
              </a:rPr>
              <a:t>Nota (19/04/2023). </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s-ES" sz="1600" b="0" i="0" u="none" strike="noStrike" kern="1200" cap="none" spc="0" normalizeH="0" baseline="0" noProof="0" dirty="0">
                <a:ln>
                  <a:noFill/>
                </a:ln>
                <a:solidFill>
                  <a:prstClr val="black"/>
                </a:solidFill>
                <a:effectLst/>
                <a:uLnTx/>
                <a:uFillTx/>
                <a:latin typeface="Calibri" panose="020F0502020204030204"/>
                <a:ea typeface="+mn-ea"/>
                <a:cs typeface="+mn-cs"/>
              </a:rPr>
              <a:t>En "</a:t>
            </a:r>
            <a:r>
              <a:rPr kumimoji="0" lang="es-ES" sz="1600" b="0" i="0" u="none" strike="noStrike" kern="1200" cap="none" spc="0" normalizeH="0" baseline="0" noProof="0" dirty="0" err="1">
                <a:ln>
                  <a:noFill/>
                </a:ln>
                <a:solidFill>
                  <a:prstClr val="black"/>
                </a:solidFill>
                <a:effectLst/>
                <a:uLnTx/>
                <a:uFillTx/>
                <a:latin typeface="Calibri" panose="020F0502020204030204"/>
                <a:ea typeface="+mn-ea"/>
                <a:cs typeface="+mn-cs"/>
              </a:rPr>
              <a:t>djangocrud</a:t>
            </a:r>
            <a:r>
              <a:rPr kumimoji="0" lang="es-ES" sz="1600" b="0" i="0" u="none" strike="noStrike" kern="1200" cap="none" spc="0" normalizeH="0" baseline="0" noProof="0" dirty="0">
                <a:ln>
                  <a:noFill/>
                </a:ln>
                <a:solidFill>
                  <a:prstClr val="black"/>
                </a:solidFill>
                <a:effectLst/>
                <a:uLnTx/>
                <a:uFillTx/>
                <a:latin typeface="Calibri" panose="020F0502020204030204"/>
                <a:ea typeface="+mn-ea"/>
                <a:cs typeface="+mn-cs"/>
              </a:rPr>
              <a:t>/urls.py" tanto la pagina de inicio como </a:t>
            </a:r>
            <a:r>
              <a:rPr kumimoji="0" lang="es-ES" sz="1600" b="0" i="0" u="none" strike="noStrike" kern="1200" cap="none" spc="0" normalizeH="0" baseline="0" noProof="0" dirty="0" err="1">
                <a:ln>
                  <a:noFill/>
                </a:ln>
                <a:solidFill>
                  <a:prstClr val="black"/>
                </a:solidFill>
                <a:effectLst/>
                <a:uLnTx/>
                <a:uFillTx/>
                <a:latin typeface="Calibri" panose="020F0502020204030204"/>
                <a:ea typeface="+mn-ea"/>
                <a:cs typeface="+mn-cs"/>
              </a:rPr>
              <a:t>signup</a:t>
            </a:r>
            <a:r>
              <a:rPr kumimoji="0" lang="es-ES" sz="1600" b="0" i="0" u="none" strike="noStrike" kern="1200" cap="none" spc="0" normalizeH="0" baseline="0" noProof="0" dirty="0">
                <a:ln>
                  <a:noFill/>
                </a:ln>
                <a:solidFill>
                  <a:prstClr val="black"/>
                </a:solidFill>
                <a:effectLst/>
                <a:uLnTx/>
                <a:uFillTx/>
                <a:latin typeface="Calibri" panose="020F0502020204030204"/>
                <a:ea typeface="+mn-ea"/>
                <a:cs typeface="+mn-cs"/>
              </a:rPr>
              <a:t> están apuntando a la función "</a:t>
            </a:r>
            <a:r>
              <a:rPr kumimoji="0" lang="es-ES" sz="1600" b="0" i="0" u="none" strike="noStrike" kern="1200" cap="none" spc="0" normalizeH="0" baseline="0" noProof="0" dirty="0" err="1">
                <a:ln>
                  <a:noFill/>
                </a:ln>
                <a:solidFill>
                  <a:prstClr val="black"/>
                </a:solidFill>
                <a:effectLst/>
                <a:uLnTx/>
                <a:uFillTx/>
                <a:latin typeface="Calibri" panose="020F0502020204030204"/>
                <a:ea typeface="+mn-ea"/>
                <a:cs typeface="+mn-cs"/>
              </a:rPr>
              <a:t>helloworld</a:t>
            </a:r>
            <a:r>
              <a:rPr kumimoji="0" lang="es-ES" sz="1600" b="0" i="0" u="none" strike="noStrike" kern="1200" cap="none" spc="0" normalizeH="0" baseline="0" noProof="0" dirty="0">
                <a:ln>
                  <a:noFill/>
                </a:ln>
                <a:solidFill>
                  <a:prstClr val="black"/>
                </a:solidFill>
                <a:effectLst/>
                <a:uLnTx/>
                <a:uFillTx/>
                <a:latin typeface="Calibri" panose="020F0502020204030204"/>
                <a:ea typeface="+mn-ea"/>
                <a:cs typeface="+mn-cs"/>
              </a:rPr>
              <a:t>" </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s-ES" sz="1600" b="0" i="0" u="none" strike="noStrike" kern="1200" cap="none" spc="0" normalizeH="0" baseline="0" noProof="0" dirty="0">
                <a:ln>
                  <a:noFill/>
                </a:ln>
                <a:solidFill>
                  <a:prstClr val="black"/>
                </a:solidFill>
                <a:effectLst/>
                <a:uLnTx/>
                <a:uFillTx/>
                <a:latin typeface="Calibri" panose="020F0502020204030204"/>
                <a:ea typeface="+mn-ea"/>
                <a:cs typeface="+mn-cs"/>
              </a:rPr>
              <a:t>Se crea el archivo "home.html" que solo tiene una programación básica. </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s-ES" sz="1600" b="0" i="0" u="none" strike="noStrike" kern="1200" cap="none" spc="0" normalizeH="0" baseline="0" noProof="0" dirty="0">
                <a:ln>
                  <a:noFill/>
                </a:ln>
                <a:solidFill>
                  <a:prstClr val="black"/>
                </a:solidFill>
                <a:effectLst/>
                <a:uLnTx/>
                <a:uFillTx/>
                <a:latin typeface="Calibri" panose="020F0502020204030204"/>
                <a:ea typeface="+mn-ea"/>
                <a:cs typeface="+mn-cs"/>
              </a:rPr>
              <a:t>Se cambia el nombre del método "</a:t>
            </a:r>
            <a:r>
              <a:rPr kumimoji="0" lang="es-ES" sz="1600" b="0" i="0" u="none" strike="noStrike" kern="1200" cap="none" spc="0" normalizeH="0" baseline="0" noProof="0" dirty="0" err="1">
                <a:ln>
                  <a:noFill/>
                </a:ln>
                <a:solidFill>
                  <a:prstClr val="black"/>
                </a:solidFill>
                <a:effectLst/>
                <a:uLnTx/>
                <a:uFillTx/>
                <a:latin typeface="Calibri" panose="020F0502020204030204"/>
                <a:ea typeface="+mn-ea"/>
                <a:cs typeface="+mn-cs"/>
              </a:rPr>
              <a:t>helloworld</a:t>
            </a:r>
            <a:r>
              <a:rPr kumimoji="0" lang="es-ES" sz="1600" b="0" i="0" u="none" strike="noStrike" kern="1200" cap="none" spc="0" normalizeH="0" baseline="0" noProof="0" dirty="0">
                <a:ln>
                  <a:noFill/>
                </a:ln>
                <a:solidFill>
                  <a:prstClr val="black"/>
                </a:solidFill>
                <a:effectLst/>
                <a:uLnTx/>
                <a:uFillTx/>
                <a:latin typeface="Calibri" panose="020F0502020204030204"/>
                <a:ea typeface="+mn-ea"/>
                <a:cs typeface="+mn-cs"/>
              </a:rPr>
              <a:t>" por "home", indicando que </a:t>
            </a:r>
            <a:r>
              <a:rPr kumimoji="0" lang="es-ES" sz="1600" b="0" i="0" u="none" strike="noStrike" kern="1200" cap="none" spc="0" normalizeH="0" baseline="0" noProof="0" dirty="0" err="1">
                <a:ln>
                  <a:noFill/>
                </a:ln>
                <a:solidFill>
                  <a:prstClr val="black"/>
                </a:solidFill>
                <a:effectLst/>
                <a:uLnTx/>
                <a:uFillTx/>
                <a:latin typeface="Calibri" panose="020F0502020204030204"/>
                <a:ea typeface="+mn-ea"/>
                <a:cs typeface="+mn-cs"/>
              </a:rPr>
              <a:t>renderize</a:t>
            </a:r>
            <a:r>
              <a:rPr kumimoji="0" lang="es-ES" sz="1600" b="0" i="0" u="none" strike="noStrike" kern="1200" cap="none" spc="0" normalizeH="0" baseline="0" noProof="0" dirty="0">
                <a:ln>
                  <a:noFill/>
                </a:ln>
                <a:solidFill>
                  <a:prstClr val="black"/>
                </a:solidFill>
                <a:effectLst/>
                <a:uLnTx/>
                <a:uFillTx/>
                <a:latin typeface="Calibri" panose="020F0502020204030204"/>
                <a:ea typeface="+mn-ea"/>
                <a:cs typeface="+mn-cs"/>
              </a:rPr>
              <a:t> el archivo "home.html", tampoco recibirá ningún formulario.</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s-ES" sz="1600" b="0" i="0" u="none" strike="noStrike" kern="1200" cap="none" spc="0" normalizeH="0" baseline="0" noProof="0" dirty="0">
                <a:ln>
                  <a:noFill/>
                </a:ln>
                <a:solidFill>
                  <a:prstClr val="black"/>
                </a:solidFill>
                <a:effectLst/>
                <a:uLnTx/>
                <a:uFillTx/>
                <a:latin typeface="Calibri" panose="020F0502020204030204"/>
                <a:ea typeface="+mn-ea"/>
                <a:cs typeface="+mn-cs"/>
              </a:rPr>
              <a:t>Se crea otra función de nombre "</a:t>
            </a:r>
            <a:r>
              <a:rPr kumimoji="0" lang="es-ES" sz="1600" b="0" i="0" u="none" strike="noStrike" kern="1200" cap="none" spc="0" normalizeH="0" baseline="0" noProof="0" dirty="0" err="1">
                <a:ln>
                  <a:noFill/>
                </a:ln>
                <a:solidFill>
                  <a:prstClr val="black"/>
                </a:solidFill>
                <a:effectLst/>
                <a:uLnTx/>
                <a:uFillTx/>
                <a:latin typeface="Calibri" panose="020F0502020204030204"/>
                <a:ea typeface="+mn-ea"/>
                <a:cs typeface="+mn-cs"/>
              </a:rPr>
              <a:t>signup</a:t>
            </a:r>
            <a:r>
              <a:rPr kumimoji="0" lang="es-ES" sz="1600" b="0" i="0" u="none" strike="noStrike" kern="1200" cap="none" spc="0" normalizeH="0" baseline="0" noProof="0" dirty="0">
                <a:ln>
                  <a:noFill/>
                </a:ln>
                <a:solidFill>
                  <a:prstClr val="black"/>
                </a:solidFill>
                <a:effectLst/>
                <a:uLnTx/>
                <a:uFillTx/>
                <a:latin typeface="Calibri" panose="020F0502020204030204"/>
                <a:ea typeface="+mn-ea"/>
                <a:cs typeface="+mn-cs"/>
              </a:rPr>
              <a:t>" que permitirá enviar el archivo que va a contener el formulario</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s-ES" sz="1600" b="0" i="0" u="none" strike="noStrike" kern="1200" cap="none" spc="0" normalizeH="0" baseline="0" noProof="0" dirty="0">
                <a:ln>
                  <a:noFill/>
                </a:ln>
                <a:solidFill>
                  <a:prstClr val="black"/>
                </a:solidFill>
                <a:effectLst/>
                <a:uLnTx/>
                <a:uFillTx/>
                <a:latin typeface="Calibri" panose="020F0502020204030204"/>
                <a:ea typeface="+mn-ea"/>
                <a:cs typeface="+mn-cs"/>
              </a:rPr>
              <a:t>En el archivo "urls.py" de la página principal </a:t>
            </a:r>
            <a:r>
              <a:rPr kumimoji="0" lang="es-ES" sz="1600" b="0" i="0" u="none" strike="noStrike" kern="1200" cap="none" spc="0" normalizeH="0" baseline="0" noProof="0" dirty="0" err="1">
                <a:ln>
                  <a:noFill/>
                </a:ln>
                <a:solidFill>
                  <a:prstClr val="black"/>
                </a:solidFill>
                <a:effectLst/>
                <a:uLnTx/>
                <a:uFillTx/>
                <a:latin typeface="Calibri" panose="020F0502020204030204"/>
                <a:ea typeface="+mn-ea"/>
                <a:cs typeface="+mn-cs"/>
              </a:rPr>
              <a:t>runserver</a:t>
            </a:r>
            <a:r>
              <a:rPr kumimoji="0" lang="es-ES" sz="1600" b="0" i="0" u="none" strike="noStrike" kern="1200" cap="none" spc="0" normalizeH="0" baseline="0" noProof="0" dirty="0">
                <a:ln>
                  <a:noFill/>
                </a:ln>
                <a:solidFill>
                  <a:prstClr val="black"/>
                </a:solidFill>
                <a:effectLst/>
                <a:uLnTx/>
                <a:uFillTx/>
                <a:latin typeface="Calibri" panose="020F0502020204030204"/>
                <a:ea typeface="+mn-ea"/>
                <a:cs typeface="+mn-cs"/>
              </a:rPr>
              <a:t> indicará que no existe ya "</a:t>
            </a:r>
            <a:r>
              <a:rPr kumimoji="0" lang="es-ES" sz="1600" b="0" i="0" u="none" strike="noStrike" kern="1200" cap="none" spc="0" normalizeH="0" baseline="0" noProof="0" dirty="0" err="1">
                <a:ln>
                  <a:noFill/>
                </a:ln>
                <a:solidFill>
                  <a:prstClr val="black"/>
                </a:solidFill>
                <a:effectLst/>
                <a:uLnTx/>
                <a:uFillTx/>
                <a:latin typeface="Calibri" panose="020F0502020204030204"/>
                <a:ea typeface="+mn-ea"/>
                <a:cs typeface="+mn-cs"/>
              </a:rPr>
              <a:t>helloworld</a:t>
            </a:r>
            <a:r>
              <a:rPr kumimoji="0" lang="es-ES" sz="1600" b="0" i="0" u="none" strike="noStrike" kern="1200" cap="none" spc="0" normalizeH="0" baseline="0" noProof="0" dirty="0">
                <a:ln>
                  <a:noFill/>
                </a:ln>
                <a:solidFill>
                  <a:prstClr val="black"/>
                </a:solidFill>
                <a:effectLst/>
                <a:uLnTx/>
                <a:uFillTx/>
                <a:latin typeface="Calibri" panose="020F0502020204030204"/>
                <a:ea typeface="+mn-ea"/>
                <a:cs typeface="+mn-cs"/>
              </a:rPr>
              <a:t>", por tanto, se especifica que se utilice a las funciones "home" y "</a:t>
            </a:r>
            <a:r>
              <a:rPr kumimoji="0" lang="es-ES" sz="1600" b="0" i="0" u="none" strike="noStrike" kern="1200" cap="none" spc="0" normalizeH="0" baseline="0" noProof="0" dirty="0" err="1">
                <a:ln>
                  <a:noFill/>
                </a:ln>
                <a:solidFill>
                  <a:prstClr val="black"/>
                </a:solidFill>
                <a:effectLst/>
                <a:uLnTx/>
                <a:uFillTx/>
                <a:latin typeface="Calibri" panose="020F0502020204030204"/>
                <a:ea typeface="+mn-ea"/>
                <a:cs typeface="+mn-cs"/>
              </a:rPr>
              <a:t>signup</a:t>
            </a:r>
            <a:r>
              <a:rPr kumimoji="0" lang="es-ES" sz="1600" b="0" i="0" u="none" strike="noStrike" kern="1200" cap="none" spc="0" normalizeH="0" baseline="0" noProof="0" dirty="0">
                <a:ln>
                  <a:noFill/>
                </a:ln>
                <a:solidFill>
                  <a:prstClr val="black"/>
                </a:solidFill>
                <a:effectLst/>
                <a:uLnTx/>
                <a:uFillTx/>
                <a:latin typeface="Calibri" panose="020F0502020204030204"/>
                <a:ea typeface="+mn-ea"/>
                <a:cs typeface="+mn-cs"/>
              </a:rPr>
              <a:t>" </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s-ES" sz="1600" b="0" i="0" u="none" strike="noStrike" kern="1200" cap="none" spc="0" normalizeH="0" baseline="0" noProof="0" dirty="0">
                <a:ln>
                  <a:noFill/>
                </a:ln>
                <a:solidFill>
                  <a:prstClr val="black"/>
                </a:solidFill>
                <a:effectLst/>
                <a:uLnTx/>
                <a:uFillTx/>
                <a:latin typeface="Calibri" panose="020F0502020204030204"/>
                <a:ea typeface="+mn-ea"/>
                <a:cs typeface="+mn-cs"/>
              </a:rPr>
              <a:t>Para evitar el problema que ocasiona el cambio a futuro en proyectos de nombres de </a:t>
            </a:r>
            <a:r>
              <a:rPr kumimoji="0" lang="es-ES" sz="1600" b="0" i="0" u="none" strike="noStrike" kern="1200" cap="none" spc="0" normalizeH="0" baseline="0" noProof="0" dirty="0" err="1">
                <a:ln>
                  <a:noFill/>
                </a:ln>
                <a:solidFill>
                  <a:prstClr val="black"/>
                </a:solidFill>
                <a:effectLst/>
                <a:uLnTx/>
                <a:uFillTx/>
                <a:latin typeface="Calibri" panose="020F0502020204030204"/>
                <a:ea typeface="+mn-ea"/>
                <a:cs typeface="+mn-cs"/>
              </a:rPr>
              <a:t>urls</a:t>
            </a:r>
            <a:r>
              <a:rPr kumimoji="0" lang="es-ES" sz="1600" b="0" i="0" u="none" strike="noStrike" kern="1200" cap="none" spc="0" normalizeH="0" baseline="0" noProof="0" dirty="0">
                <a:ln>
                  <a:noFill/>
                </a:ln>
                <a:solidFill>
                  <a:prstClr val="black"/>
                </a:solidFill>
                <a:effectLst/>
                <a:uLnTx/>
                <a:uFillTx/>
                <a:latin typeface="Calibri" panose="020F0502020204030204"/>
                <a:ea typeface="+mn-ea"/>
                <a:cs typeface="+mn-cs"/>
              </a:rPr>
              <a:t>, se usa la forma de nombrar rutas de </a:t>
            </a:r>
            <a:r>
              <a:rPr kumimoji="0" lang="es-ES" sz="1600" b="0" i="0" u="none" strike="noStrike" kern="1200" cap="none" spc="0" normalizeH="0" baseline="0" noProof="0" dirty="0" err="1">
                <a:ln>
                  <a:noFill/>
                </a:ln>
                <a:solidFill>
                  <a:prstClr val="black"/>
                </a:solidFill>
                <a:effectLst/>
                <a:uLnTx/>
                <a:uFillTx/>
                <a:latin typeface="Calibri" panose="020F0502020204030204"/>
                <a:ea typeface="+mn-ea"/>
                <a:cs typeface="+mn-cs"/>
              </a:rPr>
              <a:t>django</a:t>
            </a:r>
            <a:r>
              <a:rPr kumimoji="0" lang="es-ES" sz="1600" b="0" i="0" u="none" strike="noStrike" kern="1200" cap="none" spc="0" normalizeH="0" baseline="0" noProof="0" dirty="0">
                <a:ln>
                  <a:noFill/>
                </a:ln>
                <a:solidFill>
                  <a:prstClr val="black"/>
                </a:solidFill>
                <a:effectLst/>
                <a:uLnTx/>
                <a:uFillTx/>
                <a:latin typeface="Calibri" panose="020F0502020204030204"/>
                <a:ea typeface="+mn-ea"/>
                <a:cs typeface="+mn-cs"/>
              </a:rPr>
              <a:t> utilizando la propiedad "</a:t>
            </a:r>
            <a:r>
              <a:rPr kumimoji="0" lang="es-ES" sz="1600" b="0" i="0" u="none" strike="noStrike" kern="1200" cap="none" spc="0" normalizeH="0" baseline="0" noProof="0" dirty="0" err="1">
                <a:ln>
                  <a:noFill/>
                </a:ln>
                <a:solidFill>
                  <a:prstClr val="black"/>
                </a:solidFill>
                <a:effectLst/>
                <a:uLnTx/>
                <a:uFillTx/>
                <a:latin typeface="Calibri" panose="020F0502020204030204"/>
                <a:ea typeface="+mn-ea"/>
                <a:cs typeface="+mn-cs"/>
              </a:rPr>
              <a:t>name</a:t>
            </a:r>
            <a:r>
              <a:rPr kumimoji="0" lang="es-ES" sz="1600" b="0" i="0" u="none" strike="noStrike" kern="1200" cap="none" spc="0" normalizeH="0" baseline="0" noProof="0" dirty="0">
                <a:ln>
                  <a:noFill/>
                </a:ln>
                <a:solidFill>
                  <a:prstClr val="black"/>
                </a:solidFill>
                <a:effectLst/>
                <a:uLnTx/>
                <a:uFillTx/>
                <a:latin typeface="Calibri" panose="020F0502020204030204"/>
                <a:ea typeface="+mn-ea"/>
                <a:cs typeface="+mn-cs"/>
              </a:rPr>
              <a:t>" 7) Al formulario "</a:t>
            </a:r>
            <a:r>
              <a:rPr kumimoji="0" lang="es-ES" sz="1600" b="0" i="0" u="none" strike="noStrike" kern="1200" cap="none" spc="0" normalizeH="0" baseline="0" noProof="0" dirty="0" err="1">
                <a:ln>
                  <a:noFill/>
                </a:ln>
                <a:solidFill>
                  <a:prstClr val="black"/>
                </a:solidFill>
                <a:effectLst/>
                <a:uLnTx/>
                <a:uFillTx/>
                <a:latin typeface="Calibri" panose="020F0502020204030204"/>
                <a:ea typeface="+mn-ea"/>
                <a:cs typeface="+mn-cs"/>
              </a:rPr>
              <a:t>signup</a:t>
            </a:r>
            <a:r>
              <a:rPr kumimoji="0" lang="es-ES" sz="1600" b="0" i="0" u="none" strike="noStrike" kern="1200" cap="none" spc="0" normalizeH="0" baseline="0" noProof="0" dirty="0">
                <a:ln>
                  <a:noFill/>
                </a:ln>
                <a:solidFill>
                  <a:prstClr val="black"/>
                </a:solidFill>
                <a:effectLst/>
                <a:uLnTx/>
                <a:uFillTx/>
                <a:latin typeface="Calibri" panose="020F0502020204030204"/>
                <a:ea typeface="+mn-ea"/>
                <a:cs typeface="+mn-cs"/>
              </a:rPr>
              <a:t>" se le envía un dato "</a:t>
            </a:r>
            <a:r>
              <a:rPr kumimoji="0" lang="es-ES" sz="1600" b="0" i="0" u="none" strike="noStrike" kern="1200" cap="none" spc="0" normalizeH="0" baseline="0" noProof="0" dirty="0" err="1">
                <a:ln>
                  <a:noFill/>
                </a:ln>
                <a:solidFill>
                  <a:prstClr val="black"/>
                </a:solidFill>
                <a:effectLst/>
                <a:uLnTx/>
                <a:uFillTx/>
                <a:latin typeface="Calibri" panose="020F0502020204030204"/>
                <a:ea typeface="+mn-ea"/>
                <a:cs typeface="+mn-cs"/>
              </a:rPr>
              <a:t>form</a:t>
            </a:r>
            <a:r>
              <a:rPr kumimoji="0" lang="es-ES" sz="1600" b="0" i="0" u="none" strike="noStrike" kern="1200" cap="none" spc="0" normalizeH="0" baseline="0" noProof="0" dirty="0">
                <a:ln>
                  <a:noFill/>
                </a:ln>
                <a:solidFill>
                  <a:prstClr val="black"/>
                </a:solidFill>
                <a:effectLst/>
                <a:uLnTx/>
                <a:uFillTx/>
                <a:latin typeface="Calibri" panose="020F0502020204030204"/>
                <a:ea typeface="+mn-ea"/>
                <a:cs typeface="+mn-cs"/>
              </a:rPr>
              <a:t>" que viene de "</a:t>
            </a:r>
            <a:r>
              <a:rPr kumimoji="0" lang="es-ES" sz="1600" b="0" i="0" u="none" strike="noStrike" kern="1200" cap="none" spc="0" normalizeH="0" baseline="0" noProof="0" dirty="0" err="1">
                <a:ln>
                  <a:noFill/>
                </a:ln>
                <a:solidFill>
                  <a:prstClr val="black"/>
                </a:solidFill>
                <a:effectLst/>
                <a:uLnTx/>
                <a:uFillTx/>
                <a:latin typeface="Calibri" panose="020F0502020204030204"/>
                <a:ea typeface="+mn-ea"/>
                <a:cs typeface="+mn-cs"/>
              </a:rPr>
              <a:t>UserCreationForm</a:t>
            </a:r>
            <a:r>
              <a:rPr kumimoji="0" lang="es-ES" sz="1600" b="0" i="0" u="none" strike="noStrike" kern="1200" cap="none" spc="0" normalizeH="0" baseline="0" noProof="0" dirty="0">
                <a:ln>
                  <a:noFill/>
                </a:ln>
                <a:solidFill>
                  <a:prstClr val="black"/>
                </a:solidFill>
                <a:effectLst/>
                <a:uLnTx/>
                <a:uFillTx/>
                <a:latin typeface="Calibri" panose="020F0502020204030204"/>
                <a:ea typeface="+mn-ea"/>
                <a:cs typeface="+mn-cs"/>
              </a:rPr>
              <a:t>" </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s-ES" sz="1600" b="0" i="0" u="none" strike="noStrike" kern="1200" cap="none" spc="0" normalizeH="0" baseline="0" noProof="0" dirty="0">
                <a:ln>
                  <a:noFill/>
                </a:ln>
                <a:solidFill>
                  <a:prstClr val="black"/>
                </a:solidFill>
                <a:effectLst/>
                <a:uLnTx/>
                <a:uFillTx/>
                <a:latin typeface="Calibri" panose="020F0502020204030204"/>
                <a:ea typeface="+mn-ea"/>
                <a:cs typeface="+mn-cs"/>
              </a:rPr>
              <a:t>Se verá el resultado si se navega en "</a:t>
            </a:r>
            <a:r>
              <a:rPr kumimoji="0" lang="es-ES" sz="1600" b="1" i="0" u="none" strike="noStrike" kern="1200" cap="none" spc="0" normalizeH="0" baseline="0" noProof="0" dirty="0">
                <a:ln>
                  <a:noFill/>
                </a:ln>
                <a:solidFill>
                  <a:prstClr val="black"/>
                </a:solidFill>
                <a:effectLst/>
                <a:uLnTx/>
                <a:uFillTx/>
                <a:latin typeface="Calibri" panose="020F0502020204030204"/>
                <a:ea typeface="+mn-ea"/>
                <a:cs typeface="+mn-cs"/>
              </a:rPr>
              <a:t>http://127.0.0.1:8000/</a:t>
            </a:r>
            <a:r>
              <a:rPr kumimoji="0" lang="es-ES" sz="1600" b="0" i="0" u="none" strike="noStrike" kern="1200" cap="none" spc="0" normalizeH="0" baseline="0" noProof="0" dirty="0">
                <a:ln>
                  <a:noFill/>
                </a:ln>
                <a:solidFill>
                  <a:prstClr val="black"/>
                </a:solidFill>
                <a:effectLst/>
                <a:uLnTx/>
                <a:uFillTx/>
                <a:latin typeface="Calibri" panose="020F0502020204030204"/>
                <a:ea typeface="+mn-ea"/>
                <a:cs typeface="+mn-cs"/>
              </a:rPr>
              <a:t>" y luego en "</a:t>
            </a:r>
            <a:r>
              <a:rPr kumimoji="0" lang="es-ES" sz="1600" b="1" i="0" u="none" strike="noStrike" kern="1200" cap="none" spc="0" normalizeH="0" baseline="0" noProof="0" dirty="0">
                <a:ln>
                  <a:noFill/>
                </a:ln>
                <a:solidFill>
                  <a:prstClr val="black"/>
                </a:solidFill>
                <a:effectLst/>
                <a:uLnTx/>
                <a:uFillTx/>
                <a:latin typeface="Calibri" panose="020F0502020204030204"/>
                <a:ea typeface="+mn-ea"/>
                <a:cs typeface="+mn-cs"/>
              </a:rPr>
              <a:t>http://127.0.0.1:8000/</a:t>
            </a:r>
            <a:r>
              <a:rPr kumimoji="0" lang="es-ES" sz="1600" b="1" i="0" u="none" strike="noStrike" kern="1200" cap="none" spc="0" normalizeH="0" baseline="0" noProof="0" dirty="0" err="1">
                <a:ln>
                  <a:noFill/>
                </a:ln>
                <a:solidFill>
                  <a:prstClr val="black"/>
                </a:solidFill>
                <a:effectLst/>
                <a:uLnTx/>
                <a:uFillTx/>
                <a:latin typeface="Calibri" panose="020F0502020204030204"/>
                <a:ea typeface="+mn-ea"/>
                <a:cs typeface="+mn-cs"/>
              </a:rPr>
              <a:t>signup</a:t>
            </a:r>
            <a:r>
              <a:rPr kumimoji="0" lang="es-ES" sz="1600" b="1" i="0" u="none" strike="noStrike" kern="1200" cap="none" spc="0" normalizeH="0" baseline="0" noProof="0" dirty="0">
                <a:ln>
                  <a:noFill/>
                </a:ln>
                <a:solidFill>
                  <a:prstClr val="black"/>
                </a:solidFill>
                <a:effectLst/>
                <a:uLnTx/>
                <a:uFillTx/>
                <a:latin typeface="Calibri" panose="020F0502020204030204"/>
                <a:ea typeface="+mn-ea"/>
                <a:cs typeface="+mn-cs"/>
              </a:rPr>
              <a:t>/</a:t>
            </a:r>
            <a:r>
              <a:rPr kumimoji="0" lang="es-ES" sz="1600" b="0" i="0" u="none" strike="noStrike" kern="1200" cap="none" spc="0" normalizeH="0" baseline="0" noProof="0" dirty="0">
                <a:ln>
                  <a:noFill/>
                </a:ln>
                <a:solidFill>
                  <a:prstClr val="black"/>
                </a:solidFill>
                <a:effectLst/>
                <a:uLnTx/>
                <a:uFillTx/>
                <a:latin typeface="Calibri" panose="020F0502020204030204"/>
                <a:ea typeface="+mn-ea"/>
                <a:cs typeface="+mn-cs"/>
              </a:rPr>
              <a:t>"</a:t>
            </a:r>
            <a:endParaRPr kumimoji="0" lang="es-EC"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CuadroTexto 7">
            <a:extLst>
              <a:ext uri="{FF2B5EF4-FFF2-40B4-BE49-F238E27FC236}">
                <a16:creationId xmlns:a16="http://schemas.microsoft.com/office/drawing/2014/main" id="{7B9C1A33-B028-4184-9C2B-E288FD051C33}"/>
              </a:ext>
            </a:extLst>
          </p:cNvPr>
          <p:cNvSpPr txBox="1"/>
          <p:nvPr/>
        </p:nvSpPr>
        <p:spPr>
          <a:xfrm>
            <a:off x="3437442" y="11851"/>
            <a:ext cx="7151906"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C" sz="1800" b="1" i="0" u="none" strike="noStrike" kern="1200" cap="none" spc="0" normalizeH="0" baseline="0" noProof="0">
                <a:ln>
                  <a:noFill/>
                </a:ln>
                <a:solidFill>
                  <a:prstClr val="black"/>
                </a:solidFill>
                <a:effectLst/>
                <a:uLnTx/>
                <a:uFillTx/>
                <a:latin typeface="Calibri" panose="020F0502020204030204"/>
                <a:ea typeface="+mn-ea"/>
                <a:cs typeface="+mn-cs"/>
              </a:rPr>
              <a:t>Figura 4.</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0" i="0" u="none" strike="noStrike" kern="1200" cap="none" spc="0" normalizeH="0" baseline="0" noProof="0">
                <a:ln>
                  <a:noFill/>
                </a:ln>
                <a:solidFill>
                  <a:prstClr val="black"/>
                </a:solidFill>
                <a:effectLst/>
                <a:uLnTx/>
                <a:uFillTx/>
                <a:latin typeface="Calibri" panose="020F0502020204030204"/>
                <a:ea typeface="+mn-ea"/>
                <a:cs typeface="+mn-cs"/>
              </a:rPr>
              <a:t>Recibir el dato desde una vista y guardarlo en una base de datos. Configurar </a:t>
            </a:r>
            <a:r>
              <a:rPr kumimoji="0" lang="es-ES" sz="1800" b="0" i="0" u="none" strike="noStrike" kern="1200" cap="none" spc="0" normalizeH="0" baseline="0" noProof="0" err="1">
                <a:ln>
                  <a:noFill/>
                </a:ln>
                <a:solidFill>
                  <a:prstClr val="black"/>
                </a:solidFill>
                <a:effectLst/>
                <a:uLnTx/>
                <a:uFillTx/>
                <a:latin typeface="Calibri" panose="020F0502020204030204"/>
                <a:ea typeface="+mn-ea"/>
                <a:cs typeface="+mn-cs"/>
              </a:rPr>
              <a:t>urls</a:t>
            </a:r>
            <a:r>
              <a:rPr kumimoji="0" lang="es-ES" sz="1800" b="0" i="0" u="none" strike="noStrike" kern="1200" cap="none" spc="0" normalizeH="0" baseline="0" noProof="0">
                <a:ln>
                  <a:noFill/>
                </a:ln>
                <a:solidFill>
                  <a:prstClr val="black"/>
                </a:solidFill>
                <a:effectLst/>
                <a:uLnTx/>
                <a:uFillTx/>
                <a:latin typeface="Calibri" panose="020F0502020204030204"/>
                <a:ea typeface="+mn-ea"/>
                <a:cs typeface="+mn-cs"/>
              </a:rPr>
              <a:t> (Explicaciones)</a:t>
            </a:r>
          </a:p>
        </p:txBody>
      </p:sp>
      <p:sp>
        <p:nvSpPr>
          <p:cNvPr id="3" name="Botón de acción: en blanco 2">
            <a:hlinkClick r:id="rId4" action="ppaction://hlinksldjump" highlightClick="1"/>
            <a:extLst>
              <a:ext uri="{FF2B5EF4-FFF2-40B4-BE49-F238E27FC236}">
                <a16:creationId xmlns:a16="http://schemas.microsoft.com/office/drawing/2014/main" id="{36D9B55D-E98B-4206-5B21-9E37CA8320CA}"/>
              </a:ext>
            </a:extLst>
          </p:cNvPr>
          <p:cNvSpPr/>
          <p:nvPr/>
        </p:nvSpPr>
        <p:spPr>
          <a:xfrm>
            <a:off x="10727704" y="-885"/>
            <a:ext cx="1464296" cy="335902"/>
          </a:xfrm>
          <a:prstGeom prst="actionButtonBlan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C" sz="1800" b="0" i="0" u="none" strike="noStrike" kern="1200" cap="none" spc="0" normalizeH="0" baseline="0" noProof="0">
                <a:ln>
                  <a:noFill/>
                </a:ln>
                <a:solidFill>
                  <a:prstClr val="white"/>
                </a:solidFill>
                <a:effectLst/>
                <a:uLnTx/>
                <a:uFillTx/>
                <a:latin typeface="Calibri" panose="020F0502020204030204"/>
                <a:ea typeface="+mn-ea"/>
                <a:cs typeface="+mn-cs"/>
              </a:rPr>
              <a:t>Índice</a:t>
            </a:r>
            <a:endParaRPr kumimoji="0" lang="es-E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319689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descr="Texto&#10;&#10;Descripción generada automáticamente">
            <a:extLst>
              <a:ext uri="{FF2B5EF4-FFF2-40B4-BE49-F238E27FC236}">
                <a16:creationId xmlns:a16="http://schemas.microsoft.com/office/drawing/2014/main" id="{3CC93BE7-00E1-DE0C-0E25-B29485D58A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10646" y="618254"/>
            <a:ext cx="8703371" cy="6077514"/>
          </a:xfrm>
          <a:prstGeom prst="rect">
            <a:avLst/>
          </a:prstGeom>
        </p:spPr>
      </p:pic>
      <p:sp>
        <p:nvSpPr>
          <p:cNvPr id="4" name="Título 3">
            <a:extLst>
              <a:ext uri="{FF2B5EF4-FFF2-40B4-BE49-F238E27FC236}">
                <a16:creationId xmlns:a16="http://schemas.microsoft.com/office/drawing/2014/main" id="{9DF72ADE-BAE9-484E-84CE-E8979DDABC94}"/>
              </a:ext>
            </a:extLst>
          </p:cNvPr>
          <p:cNvSpPr>
            <a:spLocks noGrp="1"/>
          </p:cNvSpPr>
          <p:nvPr>
            <p:ph type="title"/>
          </p:nvPr>
        </p:nvSpPr>
        <p:spPr>
          <a:xfrm>
            <a:off x="1" y="1"/>
            <a:ext cx="3256367" cy="709119"/>
          </a:xfrm>
          <a:solidFill>
            <a:schemeClr val="accent4">
              <a:lumMod val="60000"/>
              <a:lumOff val="40000"/>
            </a:schemeClr>
          </a:solidFill>
        </p:spPr>
        <p:style>
          <a:lnRef idx="2">
            <a:schemeClr val="accent1"/>
          </a:lnRef>
          <a:fillRef idx="1">
            <a:schemeClr val="lt1"/>
          </a:fillRef>
          <a:effectRef idx="0">
            <a:schemeClr val="accent1"/>
          </a:effectRef>
          <a:fontRef idx="minor">
            <a:schemeClr val="dk1"/>
          </a:fontRef>
        </p:style>
        <p:txBody>
          <a:bodyPr>
            <a:normAutofit/>
          </a:bodyPr>
          <a:lstStyle/>
          <a:p>
            <a:r>
              <a:rPr lang="es-MX" sz="1400">
                <a:latin typeface="AcmeFont" pitchFamily="2" charset="0"/>
              </a:rPr>
              <a:t>Taller: </a:t>
            </a:r>
            <a:r>
              <a:rPr lang="es-MX" sz="1400"/>
              <a:t>Ejercicio 81</a:t>
            </a:r>
            <a:endParaRPr lang="es-ES" sz="1400"/>
          </a:p>
        </p:txBody>
      </p:sp>
      <p:cxnSp>
        <p:nvCxnSpPr>
          <p:cNvPr id="5" name="Conector recto 4">
            <a:extLst>
              <a:ext uri="{FF2B5EF4-FFF2-40B4-BE49-F238E27FC236}">
                <a16:creationId xmlns:a16="http://schemas.microsoft.com/office/drawing/2014/main" id="{B56C916C-A930-4B45-9FEB-EAC26D680858}"/>
              </a:ext>
            </a:extLst>
          </p:cNvPr>
          <p:cNvCxnSpPr>
            <a:cxnSpLocks/>
          </p:cNvCxnSpPr>
          <p:nvPr/>
        </p:nvCxnSpPr>
        <p:spPr>
          <a:xfrm>
            <a:off x="3256383" y="709120"/>
            <a:ext cx="0" cy="6148880"/>
          </a:xfrm>
          <a:prstGeom prst="line">
            <a:avLst/>
          </a:prstGeom>
        </p:spPr>
        <p:style>
          <a:lnRef idx="3">
            <a:schemeClr val="accent1"/>
          </a:lnRef>
          <a:fillRef idx="0">
            <a:schemeClr val="accent1"/>
          </a:fillRef>
          <a:effectRef idx="2">
            <a:schemeClr val="accent1"/>
          </a:effectRef>
          <a:fontRef idx="minor">
            <a:schemeClr val="tx1"/>
          </a:fontRef>
        </p:style>
      </p:cxnSp>
      <p:sp>
        <p:nvSpPr>
          <p:cNvPr id="16" name="CuadroTexto 15">
            <a:extLst>
              <a:ext uri="{FF2B5EF4-FFF2-40B4-BE49-F238E27FC236}">
                <a16:creationId xmlns:a16="http://schemas.microsoft.com/office/drawing/2014/main" id="{B1925488-C881-4A19-A93C-2E217166D1A0}"/>
              </a:ext>
            </a:extLst>
          </p:cNvPr>
          <p:cNvSpPr txBox="1"/>
          <p:nvPr/>
        </p:nvSpPr>
        <p:spPr>
          <a:xfrm>
            <a:off x="106748" y="4958291"/>
            <a:ext cx="2891329" cy="7386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C" sz="1400" b="1" i="0" u="none" strike="noStrike" kern="1200" cap="none" spc="0" normalizeH="0" baseline="0" noProof="0">
                <a:ln>
                  <a:noFill/>
                </a:ln>
                <a:solidFill>
                  <a:prstClr val="black"/>
                </a:solidFill>
                <a:effectLst/>
                <a:uLnTx/>
                <a:uFillTx/>
                <a:latin typeface="Calibri" panose="020F0502020204030204"/>
                <a:ea typeface="+mn-ea"/>
                <a:cs typeface="+mn-cs"/>
              </a:rPr>
              <a:t>Objetivos de la lámina:</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ES" sz="1400" b="0" i="0" u="none" strike="noStrike" kern="1200" cap="none" spc="0" normalizeH="0" baseline="0" noProof="0">
                <a:ln>
                  <a:noFill/>
                </a:ln>
                <a:solidFill>
                  <a:prstClr val="black"/>
                </a:solidFill>
                <a:effectLst/>
                <a:uLnTx/>
                <a:uFillTx/>
                <a:latin typeface="Calibri" panose="020F0502020204030204"/>
                <a:ea typeface="+mn-ea"/>
                <a:cs typeface="+mn-cs"/>
              </a:rPr>
              <a:t>Identificar el método </a:t>
            </a:r>
            <a:r>
              <a:rPr kumimoji="0" lang="es-ES" sz="1400" b="0" i="0" u="none" strike="noStrike" kern="1200" cap="none" spc="0" normalizeH="0" baseline="0" noProof="0" err="1">
                <a:ln>
                  <a:noFill/>
                </a:ln>
                <a:solidFill>
                  <a:prstClr val="black"/>
                </a:solidFill>
                <a:effectLst/>
                <a:uLnTx/>
                <a:uFillTx/>
                <a:latin typeface="Calibri" panose="020F0502020204030204"/>
                <a:ea typeface="+mn-ea"/>
                <a:cs typeface="+mn-cs"/>
              </a:rPr>
              <a:t>get</a:t>
            </a:r>
            <a:r>
              <a:rPr kumimoji="0" lang="es-ES" sz="1400" b="0" i="0" u="none" strike="noStrike" kern="1200" cap="none" spc="0" normalizeH="0" baseline="0" noProof="0">
                <a:ln>
                  <a:noFill/>
                </a:ln>
                <a:solidFill>
                  <a:prstClr val="black"/>
                </a:solidFill>
                <a:effectLst/>
                <a:uLnTx/>
                <a:uFillTx/>
                <a:latin typeface="Calibri" panose="020F0502020204030204"/>
                <a:ea typeface="+mn-ea"/>
                <a:cs typeface="+mn-cs"/>
              </a:rPr>
              <a:t> y post en el envío de formularios.</a:t>
            </a:r>
          </a:p>
        </p:txBody>
      </p:sp>
      <p:pic>
        <p:nvPicPr>
          <p:cNvPr id="17" name="Imagen 16">
            <a:extLst>
              <a:ext uri="{FF2B5EF4-FFF2-40B4-BE49-F238E27FC236}">
                <a16:creationId xmlns:a16="http://schemas.microsoft.com/office/drawing/2014/main" id="{07AF594D-2BC1-4EA0-9855-66C150454A4F}"/>
              </a:ext>
            </a:extLst>
          </p:cNvPr>
          <p:cNvPicPr>
            <a:picLocks noChangeAspect="1"/>
          </p:cNvPicPr>
          <p:nvPr/>
        </p:nvPicPr>
        <p:blipFill>
          <a:blip r:embed="rId4"/>
          <a:stretch>
            <a:fillRect/>
          </a:stretch>
        </p:blipFill>
        <p:spPr>
          <a:xfrm>
            <a:off x="76038" y="2011836"/>
            <a:ext cx="993895" cy="854078"/>
          </a:xfrm>
          <a:prstGeom prst="rect">
            <a:avLst/>
          </a:prstGeom>
        </p:spPr>
      </p:pic>
      <p:sp>
        <p:nvSpPr>
          <p:cNvPr id="18" name="CuadroTexto 17">
            <a:extLst>
              <a:ext uri="{FF2B5EF4-FFF2-40B4-BE49-F238E27FC236}">
                <a16:creationId xmlns:a16="http://schemas.microsoft.com/office/drawing/2014/main" id="{137D2C75-4FC0-4811-A9B7-F2AED8DD12CA}"/>
              </a:ext>
            </a:extLst>
          </p:cNvPr>
          <p:cNvSpPr txBox="1"/>
          <p:nvPr/>
        </p:nvSpPr>
        <p:spPr>
          <a:xfrm>
            <a:off x="80567" y="2926313"/>
            <a:ext cx="3098569" cy="209288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C" sz="1300" b="1" i="0" u="none" strike="noStrike" kern="1200" cap="none" spc="0" normalizeH="0" baseline="0" noProof="0">
                <a:ln>
                  <a:noFill/>
                </a:ln>
                <a:solidFill>
                  <a:prstClr val="black"/>
                </a:solidFill>
                <a:effectLst/>
                <a:uLnTx/>
                <a:uFillTx/>
                <a:latin typeface="Agency FB" panose="020B0503020202020204" pitchFamily="34" charset="0"/>
                <a:ea typeface="+mn-ea"/>
                <a:cs typeface="+mn-cs"/>
              </a:rPr>
              <a:t>Misión. </a:t>
            </a:r>
            <a:r>
              <a:rPr kumimoji="0" lang="es-MX" sz="1300" b="0" i="0" u="none" strike="noStrike" kern="1200" cap="none" spc="0" normalizeH="0" baseline="0" noProof="0">
                <a:ln>
                  <a:noFill/>
                </a:ln>
                <a:solidFill>
                  <a:prstClr val="black"/>
                </a:solidFill>
                <a:effectLst/>
                <a:uLnTx/>
                <a:uFillTx/>
                <a:latin typeface="Agency FB" panose="020B0503020202020204" pitchFamily="34" charset="0"/>
                <a:ea typeface="+mn-ea"/>
                <a:cs typeface="+mn-cs"/>
              </a:rPr>
              <a:t>Formar profesionales competentes y emprendedores desde lo académico, la investigación, y la vinculación, que contribuyan a mejorar la calidad de vida de la sociedad.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300" b="0" i="0" u="none" strike="noStrike" kern="1200" cap="none" spc="0" normalizeH="0" baseline="0" noProof="0">
              <a:ln>
                <a:noFill/>
              </a:ln>
              <a:solidFill>
                <a:prstClr val="black"/>
              </a:solidFill>
              <a:effectLst/>
              <a:uLnTx/>
              <a:uFillTx/>
              <a:latin typeface="Agency FB" panose="020B0503020202020204" pitchFamily="34" charset="0"/>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C" sz="1300" b="1" i="0" u="none" strike="noStrike" kern="1200" cap="none" spc="0" normalizeH="0" baseline="0" noProof="0">
                <a:ln>
                  <a:noFill/>
                </a:ln>
                <a:solidFill>
                  <a:prstClr val="black"/>
                </a:solidFill>
                <a:effectLst/>
                <a:uLnTx/>
                <a:uFillTx/>
                <a:latin typeface="Agency FB" panose="020B0503020202020204" pitchFamily="34" charset="0"/>
                <a:ea typeface="+mn-ea"/>
                <a:cs typeface="+mn-cs"/>
              </a:rPr>
              <a:t>Visión. </a:t>
            </a:r>
            <a:r>
              <a:rPr kumimoji="0" lang="es-MX" sz="1300" b="0" i="0" u="none" strike="noStrike" kern="1200" cap="none" spc="0" normalizeH="0" baseline="0" noProof="0">
                <a:ln>
                  <a:noFill/>
                </a:ln>
                <a:solidFill>
                  <a:prstClr val="black"/>
                </a:solidFill>
                <a:effectLst/>
                <a:uLnTx/>
                <a:uFillTx/>
                <a:latin typeface="Agency FB" panose="020B0503020202020204" pitchFamily="34" charset="0"/>
                <a:ea typeface="+mn-ea"/>
                <a:cs typeface="+mn-cs"/>
              </a:rPr>
              <a:t>Ser un referente nacional e internacional de Institución de Educación Superior que contribuye al desarrollo social, cultural y productivo con profesionales éticos, creativos, cualificados y con sentido de pertinencia.</a:t>
            </a:r>
            <a:endParaRPr kumimoji="0" lang="es-ES" sz="1300" b="0" i="0" u="none" strike="noStrike" kern="1200" cap="none" spc="0" normalizeH="0" baseline="0" noProof="0">
              <a:ln>
                <a:noFill/>
              </a:ln>
              <a:solidFill>
                <a:prstClr val="black"/>
              </a:solidFill>
              <a:effectLst/>
              <a:uLnTx/>
              <a:uFillTx/>
              <a:latin typeface="Agency FB" panose="020B0503020202020204" pitchFamily="34" charset="0"/>
              <a:ea typeface="+mn-ea"/>
              <a:cs typeface="+mn-cs"/>
            </a:endParaRPr>
          </a:p>
        </p:txBody>
      </p:sp>
      <p:sp>
        <p:nvSpPr>
          <p:cNvPr id="23" name="Rectángulo 22">
            <a:extLst>
              <a:ext uri="{FF2B5EF4-FFF2-40B4-BE49-F238E27FC236}">
                <a16:creationId xmlns:a16="http://schemas.microsoft.com/office/drawing/2014/main" id="{EAF93728-98EC-43CF-8689-136A3EE39D11}"/>
              </a:ext>
            </a:extLst>
          </p:cNvPr>
          <p:cNvSpPr/>
          <p:nvPr/>
        </p:nvSpPr>
        <p:spPr>
          <a:xfrm>
            <a:off x="93308" y="6489877"/>
            <a:ext cx="2530373" cy="292388"/>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C" sz="1300" b="0" i="0" u="none" strike="noStrike" kern="1200" cap="none" spc="0" normalizeH="0" baseline="0" noProof="0">
                <a:ln w="0"/>
                <a:solidFill>
                  <a:srgbClr val="00B050"/>
                </a:solidFill>
                <a:effectLst>
                  <a:outerShdw blurRad="38100" dist="25400" dir="5400000" algn="ctr" rotWithShape="0">
                    <a:srgbClr val="6E747A">
                      <a:alpha val="43000"/>
                    </a:srgbClr>
                  </a:outerShdw>
                </a:effectLst>
                <a:uLnTx/>
                <a:uFillTx/>
                <a:latin typeface="Calibri" panose="020F0502020204030204"/>
                <a:ea typeface="+mn-ea"/>
                <a:cs typeface="+mn-cs"/>
              </a:rPr>
              <a:t>M</a:t>
            </a:r>
            <a:r>
              <a:rPr kumimoji="0" lang="es-ES" sz="1300" b="0" i="0" u="none" strike="noStrike" kern="1200" cap="none" spc="0" normalizeH="0" baseline="0" noProof="0">
                <a:ln w="0"/>
                <a:solidFill>
                  <a:srgbClr val="00B050"/>
                </a:solidFill>
                <a:effectLst>
                  <a:outerShdw blurRad="38100" dist="25400" dir="5400000" algn="ctr" rotWithShape="0">
                    <a:srgbClr val="6E747A">
                      <a:alpha val="43000"/>
                    </a:srgbClr>
                  </a:outerShdw>
                </a:effectLst>
                <a:uLnTx/>
                <a:uFillTx/>
                <a:latin typeface="Calibri" panose="020F0502020204030204"/>
                <a:ea typeface="+mn-ea"/>
                <a:cs typeface="+mn-cs"/>
              </a:rPr>
              <a:t>sig. Ing. Robert Moreira Centeno</a:t>
            </a:r>
          </a:p>
        </p:txBody>
      </p:sp>
      <p:sp>
        <p:nvSpPr>
          <p:cNvPr id="6" name="CuadroTexto 5">
            <a:extLst>
              <a:ext uri="{FF2B5EF4-FFF2-40B4-BE49-F238E27FC236}">
                <a16:creationId xmlns:a16="http://schemas.microsoft.com/office/drawing/2014/main" id="{7FC1FBA4-F025-F269-BB7C-ECD5082576C2}"/>
              </a:ext>
            </a:extLst>
          </p:cNvPr>
          <p:cNvSpPr txBox="1"/>
          <p:nvPr/>
        </p:nvSpPr>
        <p:spPr>
          <a:xfrm>
            <a:off x="3437442" y="11851"/>
            <a:ext cx="729026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1" i="0" u="none" strike="noStrike" kern="1200" cap="none" spc="0" normalizeH="0" baseline="0" noProof="0">
                <a:ln>
                  <a:noFill/>
                </a:ln>
                <a:solidFill>
                  <a:prstClr val="black"/>
                </a:solidFill>
                <a:effectLst/>
                <a:uLnTx/>
                <a:uFillTx/>
                <a:latin typeface="Calibri" panose="020F0502020204030204"/>
                <a:ea typeface="+mn-ea"/>
                <a:cs typeface="+mn-cs"/>
              </a:rPr>
              <a:t>Figura 4.1(version1). </a:t>
            </a:r>
            <a:r>
              <a:rPr kumimoji="0" lang="es-ES" sz="1800" b="0" i="0" u="none" strike="noStrike" kern="1200" cap="none" spc="0" normalizeH="0" baseline="0" noProof="0">
                <a:ln>
                  <a:noFill/>
                </a:ln>
                <a:solidFill>
                  <a:prstClr val="black"/>
                </a:solidFill>
                <a:effectLst/>
                <a:uLnTx/>
                <a:uFillTx/>
                <a:latin typeface="Calibri" panose="020F0502020204030204"/>
                <a:ea typeface="+mn-ea"/>
                <a:cs typeface="+mn-cs"/>
              </a:rPr>
              <a:t>Recibir el dato desde una vista y guardarlo en una base de datos. Recibir datos escritos en el formulario.</a:t>
            </a:r>
          </a:p>
        </p:txBody>
      </p:sp>
      <p:sp>
        <p:nvSpPr>
          <p:cNvPr id="14" name="Rectángulo 13">
            <a:extLst>
              <a:ext uri="{FF2B5EF4-FFF2-40B4-BE49-F238E27FC236}">
                <a16:creationId xmlns:a16="http://schemas.microsoft.com/office/drawing/2014/main" id="{6456271E-7207-2074-17E4-5C7C84B475E4}"/>
              </a:ext>
            </a:extLst>
          </p:cNvPr>
          <p:cNvSpPr/>
          <p:nvPr/>
        </p:nvSpPr>
        <p:spPr>
          <a:xfrm>
            <a:off x="4947708" y="1201742"/>
            <a:ext cx="835756" cy="31826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w="3175">
                <a:solidFill>
                  <a:prstClr val="black"/>
                </a:solidFill>
              </a:ln>
              <a:solidFill>
                <a:prstClr val="white"/>
              </a:solidFill>
              <a:effectLst/>
              <a:uLnTx/>
              <a:uFillTx/>
              <a:latin typeface="Calibri" panose="020F0502020204030204"/>
              <a:ea typeface="+mn-ea"/>
              <a:cs typeface="+mn-cs"/>
            </a:endParaRPr>
          </a:p>
        </p:txBody>
      </p:sp>
      <p:sp>
        <p:nvSpPr>
          <p:cNvPr id="15" name="CuadroTexto 14">
            <a:extLst>
              <a:ext uri="{FF2B5EF4-FFF2-40B4-BE49-F238E27FC236}">
                <a16:creationId xmlns:a16="http://schemas.microsoft.com/office/drawing/2014/main" id="{534BBF61-55FF-FC7C-3AB4-3BACE83E19AF}"/>
              </a:ext>
            </a:extLst>
          </p:cNvPr>
          <p:cNvSpPr txBox="1"/>
          <p:nvPr/>
        </p:nvSpPr>
        <p:spPr>
          <a:xfrm>
            <a:off x="5513077" y="1547870"/>
            <a:ext cx="54077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1" i="0" u="none" strike="noStrike" kern="1200" cap="none" spc="0" normalizeH="0" baseline="0" noProof="0">
                <a:ln>
                  <a:noFill/>
                </a:ln>
                <a:solidFill>
                  <a:srgbClr val="002060"/>
                </a:solidFill>
                <a:effectLst/>
                <a:highlight>
                  <a:srgbClr val="FFFF00"/>
                </a:highlight>
                <a:uLnTx/>
                <a:uFillTx/>
                <a:latin typeface="Calibri" panose="020F0502020204030204"/>
                <a:ea typeface="+mn-ea"/>
                <a:cs typeface="+mn-cs"/>
              </a:rPr>
              <a:t>-1-</a:t>
            </a:r>
            <a:endParaRPr kumimoji="0" lang="es-EC" sz="1800" b="1" i="0" u="none" strike="noStrike" kern="1200" cap="none" spc="0" normalizeH="0" baseline="0" noProof="0">
              <a:ln>
                <a:noFill/>
              </a:ln>
              <a:solidFill>
                <a:srgbClr val="002060"/>
              </a:solidFill>
              <a:effectLst/>
              <a:highlight>
                <a:srgbClr val="FFFF00"/>
              </a:highlight>
              <a:uLnTx/>
              <a:uFillTx/>
              <a:latin typeface="Calibri" panose="020F0502020204030204"/>
              <a:ea typeface="+mn-ea"/>
              <a:cs typeface="+mn-cs"/>
            </a:endParaRPr>
          </a:p>
        </p:txBody>
      </p:sp>
      <p:sp>
        <p:nvSpPr>
          <p:cNvPr id="9" name="Rectángulo 8">
            <a:extLst>
              <a:ext uri="{FF2B5EF4-FFF2-40B4-BE49-F238E27FC236}">
                <a16:creationId xmlns:a16="http://schemas.microsoft.com/office/drawing/2014/main" id="{0576A104-56AD-0744-1036-08977805C32B}"/>
              </a:ext>
            </a:extLst>
          </p:cNvPr>
          <p:cNvSpPr/>
          <p:nvPr/>
        </p:nvSpPr>
        <p:spPr>
          <a:xfrm>
            <a:off x="3495026" y="5979109"/>
            <a:ext cx="1521073" cy="20555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w="3175">
                <a:solidFill>
                  <a:prstClr val="black"/>
                </a:solidFill>
              </a:ln>
              <a:solidFill>
                <a:prstClr val="white"/>
              </a:solidFill>
              <a:effectLst/>
              <a:uLnTx/>
              <a:uFillTx/>
              <a:latin typeface="Calibri" panose="020F0502020204030204"/>
              <a:ea typeface="+mn-ea"/>
              <a:cs typeface="+mn-cs"/>
            </a:endParaRPr>
          </a:p>
        </p:txBody>
      </p:sp>
      <p:sp>
        <p:nvSpPr>
          <p:cNvPr id="19" name="Rectángulo 18">
            <a:extLst>
              <a:ext uri="{FF2B5EF4-FFF2-40B4-BE49-F238E27FC236}">
                <a16:creationId xmlns:a16="http://schemas.microsoft.com/office/drawing/2014/main" id="{0894584A-DEA7-7FE9-C625-5C24EBBF3F75}"/>
              </a:ext>
            </a:extLst>
          </p:cNvPr>
          <p:cNvSpPr/>
          <p:nvPr/>
        </p:nvSpPr>
        <p:spPr>
          <a:xfrm>
            <a:off x="8341103" y="2295537"/>
            <a:ext cx="2779182" cy="766636"/>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w="3175">
                <a:solidFill>
                  <a:prstClr val="black"/>
                </a:solidFill>
              </a:ln>
              <a:solidFill>
                <a:prstClr val="white"/>
              </a:solidFill>
              <a:effectLst/>
              <a:uLnTx/>
              <a:uFillTx/>
              <a:latin typeface="Calibri" panose="020F0502020204030204"/>
              <a:ea typeface="+mn-ea"/>
              <a:cs typeface="+mn-cs"/>
            </a:endParaRPr>
          </a:p>
        </p:txBody>
      </p:sp>
      <p:sp>
        <p:nvSpPr>
          <p:cNvPr id="25" name="Rectángulo 24">
            <a:extLst>
              <a:ext uri="{FF2B5EF4-FFF2-40B4-BE49-F238E27FC236}">
                <a16:creationId xmlns:a16="http://schemas.microsoft.com/office/drawing/2014/main" id="{42B231D2-3EA1-C2A1-D118-3FEFE31AFD78}"/>
              </a:ext>
            </a:extLst>
          </p:cNvPr>
          <p:cNvSpPr/>
          <p:nvPr/>
        </p:nvSpPr>
        <p:spPr>
          <a:xfrm>
            <a:off x="3514465" y="6325008"/>
            <a:ext cx="1423485" cy="16486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w="3175">
                <a:solidFill>
                  <a:prstClr val="black"/>
                </a:solidFill>
              </a:ln>
              <a:solidFill>
                <a:prstClr val="white"/>
              </a:solidFill>
              <a:effectLst/>
              <a:uLnTx/>
              <a:uFillTx/>
              <a:latin typeface="Calibri" panose="020F0502020204030204"/>
              <a:ea typeface="+mn-ea"/>
              <a:cs typeface="+mn-cs"/>
            </a:endParaRPr>
          </a:p>
        </p:txBody>
      </p:sp>
      <p:sp>
        <p:nvSpPr>
          <p:cNvPr id="26" name="CuadroTexto 25">
            <a:extLst>
              <a:ext uri="{FF2B5EF4-FFF2-40B4-BE49-F238E27FC236}">
                <a16:creationId xmlns:a16="http://schemas.microsoft.com/office/drawing/2014/main" id="{F6476339-F5AB-ABE1-8F56-6191A2C294F4}"/>
              </a:ext>
            </a:extLst>
          </p:cNvPr>
          <p:cNvSpPr txBox="1"/>
          <p:nvPr/>
        </p:nvSpPr>
        <p:spPr>
          <a:xfrm>
            <a:off x="5139001" y="5867974"/>
            <a:ext cx="6444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1" i="0" u="none" strike="noStrike" kern="1200" cap="none" spc="0" normalizeH="0" baseline="0" noProof="0">
                <a:ln>
                  <a:noFill/>
                </a:ln>
                <a:solidFill>
                  <a:srgbClr val="002060"/>
                </a:solidFill>
                <a:effectLst/>
                <a:highlight>
                  <a:srgbClr val="FFFF00"/>
                </a:highlight>
                <a:uLnTx/>
                <a:uFillTx/>
                <a:latin typeface="Calibri" panose="020F0502020204030204"/>
                <a:ea typeface="+mn-ea"/>
                <a:cs typeface="+mn-cs"/>
              </a:rPr>
              <a:t>-3-</a:t>
            </a:r>
            <a:endParaRPr kumimoji="0" lang="es-EC" sz="1800" b="1" i="0" u="none" strike="noStrike" kern="1200" cap="none" spc="0" normalizeH="0" baseline="0" noProof="0">
              <a:ln>
                <a:noFill/>
              </a:ln>
              <a:solidFill>
                <a:srgbClr val="002060"/>
              </a:solidFill>
              <a:effectLst/>
              <a:highlight>
                <a:srgbClr val="FFFF00"/>
              </a:highlight>
              <a:uLnTx/>
              <a:uFillTx/>
              <a:latin typeface="Calibri" panose="020F0502020204030204"/>
              <a:ea typeface="+mn-ea"/>
              <a:cs typeface="+mn-cs"/>
            </a:endParaRPr>
          </a:p>
        </p:txBody>
      </p:sp>
      <p:sp>
        <p:nvSpPr>
          <p:cNvPr id="8" name="CuadroTexto 7">
            <a:extLst>
              <a:ext uri="{FF2B5EF4-FFF2-40B4-BE49-F238E27FC236}">
                <a16:creationId xmlns:a16="http://schemas.microsoft.com/office/drawing/2014/main" id="{CAEDD304-290F-FAD4-A8AA-3932B938E2D7}"/>
              </a:ext>
            </a:extLst>
          </p:cNvPr>
          <p:cNvSpPr txBox="1"/>
          <p:nvPr/>
        </p:nvSpPr>
        <p:spPr>
          <a:xfrm>
            <a:off x="5016099" y="6222776"/>
            <a:ext cx="6444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1" i="0" u="none" strike="noStrike" kern="1200" cap="none" spc="0" normalizeH="0" baseline="0" noProof="0">
                <a:ln>
                  <a:noFill/>
                </a:ln>
                <a:solidFill>
                  <a:srgbClr val="002060"/>
                </a:solidFill>
                <a:effectLst/>
                <a:highlight>
                  <a:srgbClr val="FFFF00"/>
                </a:highlight>
                <a:uLnTx/>
                <a:uFillTx/>
                <a:latin typeface="Calibri" panose="020F0502020204030204"/>
                <a:ea typeface="+mn-ea"/>
                <a:cs typeface="+mn-cs"/>
              </a:rPr>
              <a:t>-3-</a:t>
            </a:r>
            <a:endParaRPr kumimoji="0" lang="es-EC" sz="1800" b="1" i="0" u="none" strike="noStrike" kern="1200" cap="none" spc="0" normalizeH="0" baseline="0" noProof="0">
              <a:ln>
                <a:noFill/>
              </a:ln>
              <a:solidFill>
                <a:srgbClr val="002060"/>
              </a:solidFill>
              <a:effectLst/>
              <a:highlight>
                <a:srgbClr val="FFFF00"/>
              </a:highlight>
              <a:uLnTx/>
              <a:uFillTx/>
              <a:latin typeface="Calibri" panose="020F0502020204030204"/>
              <a:ea typeface="+mn-ea"/>
              <a:cs typeface="+mn-cs"/>
            </a:endParaRPr>
          </a:p>
        </p:txBody>
      </p:sp>
      <p:sp>
        <p:nvSpPr>
          <p:cNvPr id="11" name="CuadroTexto 10">
            <a:extLst>
              <a:ext uri="{FF2B5EF4-FFF2-40B4-BE49-F238E27FC236}">
                <a16:creationId xmlns:a16="http://schemas.microsoft.com/office/drawing/2014/main" id="{CD68475C-3B7C-CCA2-966F-DEED9A33A95D}"/>
              </a:ext>
            </a:extLst>
          </p:cNvPr>
          <p:cNvSpPr txBox="1"/>
          <p:nvPr/>
        </p:nvSpPr>
        <p:spPr>
          <a:xfrm>
            <a:off x="11258843" y="2508125"/>
            <a:ext cx="6444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1" i="0" u="none" strike="noStrike" kern="1200" cap="none" spc="0" normalizeH="0" baseline="0" noProof="0">
                <a:ln>
                  <a:noFill/>
                </a:ln>
                <a:solidFill>
                  <a:srgbClr val="002060"/>
                </a:solidFill>
                <a:effectLst/>
                <a:highlight>
                  <a:srgbClr val="FFFF00"/>
                </a:highlight>
                <a:uLnTx/>
                <a:uFillTx/>
                <a:latin typeface="Calibri" panose="020F0502020204030204"/>
                <a:ea typeface="+mn-ea"/>
                <a:cs typeface="+mn-cs"/>
              </a:rPr>
              <a:t>-2-</a:t>
            </a:r>
            <a:endParaRPr kumimoji="0" lang="es-EC" sz="1800" b="1" i="0" u="none" strike="noStrike" kern="1200" cap="none" spc="0" normalizeH="0" baseline="0" noProof="0">
              <a:ln>
                <a:noFill/>
              </a:ln>
              <a:solidFill>
                <a:srgbClr val="002060"/>
              </a:solidFill>
              <a:effectLst/>
              <a:highlight>
                <a:srgbClr val="FFFF00"/>
              </a:highlight>
              <a:uLnTx/>
              <a:uFillTx/>
              <a:latin typeface="Calibri" panose="020F0502020204030204"/>
              <a:ea typeface="+mn-ea"/>
              <a:cs typeface="+mn-cs"/>
            </a:endParaRPr>
          </a:p>
        </p:txBody>
      </p:sp>
      <p:sp>
        <p:nvSpPr>
          <p:cNvPr id="3" name="Botón de acción: en blanco 2">
            <a:hlinkClick r:id="rId5" action="ppaction://hlinksldjump" highlightClick="1"/>
            <a:extLst>
              <a:ext uri="{FF2B5EF4-FFF2-40B4-BE49-F238E27FC236}">
                <a16:creationId xmlns:a16="http://schemas.microsoft.com/office/drawing/2014/main" id="{50999CD7-1914-557A-CB67-CCEC71BF2949}"/>
              </a:ext>
            </a:extLst>
          </p:cNvPr>
          <p:cNvSpPr/>
          <p:nvPr/>
        </p:nvSpPr>
        <p:spPr>
          <a:xfrm>
            <a:off x="10727704" y="-885"/>
            <a:ext cx="1464296" cy="335902"/>
          </a:xfrm>
          <a:prstGeom prst="actionButtonBlan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C" sz="1800" b="0" i="0" u="none" strike="noStrike" kern="1200" cap="none" spc="0" normalizeH="0" baseline="0" noProof="0">
                <a:ln>
                  <a:noFill/>
                </a:ln>
                <a:solidFill>
                  <a:prstClr val="white"/>
                </a:solidFill>
                <a:effectLst/>
                <a:uLnTx/>
                <a:uFillTx/>
                <a:latin typeface="Calibri" panose="020F0502020204030204"/>
                <a:ea typeface="+mn-ea"/>
                <a:cs typeface="+mn-cs"/>
              </a:rPr>
              <a:t>Índice</a:t>
            </a:r>
            <a:endParaRPr kumimoji="0" lang="es-E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674980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9DF72ADE-BAE9-484E-84CE-E8979DDABC94}"/>
              </a:ext>
            </a:extLst>
          </p:cNvPr>
          <p:cNvSpPr>
            <a:spLocks noGrp="1"/>
          </p:cNvSpPr>
          <p:nvPr>
            <p:ph type="title"/>
          </p:nvPr>
        </p:nvSpPr>
        <p:spPr>
          <a:xfrm>
            <a:off x="1" y="1"/>
            <a:ext cx="3256367" cy="709119"/>
          </a:xfrm>
          <a:solidFill>
            <a:schemeClr val="accent4">
              <a:lumMod val="60000"/>
              <a:lumOff val="40000"/>
            </a:schemeClr>
          </a:solidFill>
        </p:spPr>
        <p:style>
          <a:lnRef idx="2">
            <a:schemeClr val="accent1"/>
          </a:lnRef>
          <a:fillRef idx="1">
            <a:schemeClr val="lt1"/>
          </a:fillRef>
          <a:effectRef idx="0">
            <a:schemeClr val="accent1"/>
          </a:effectRef>
          <a:fontRef idx="minor">
            <a:schemeClr val="dk1"/>
          </a:fontRef>
        </p:style>
        <p:txBody>
          <a:bodyPr>
            <a:normAutofit/>
          </a:bodyPr>
          <a:lstStyle/>
          <a:p>
            <a:r>
              <a:rPr lang="es-MX" sz="1400">
                <a:latin typeface="AcmeFont" pitchFamily="2" charset="0"/>
              </a:rPr>
              <a:t>Taller: </a:t>
            </a:r>
            <a:r>
              <a:rPr lang="es-MX" sz="1400"/>
              <a:t>Ejercicio 81</a:t>
            </a:r>
            <a:endParaRPr lang="es-ES" sz="1400"/>
          </a:p>
        </p:txBody>
      </p:sp>
      <p:cxnSp>
        <p:nvCxnSpPr>
          <p:cNvPr id="5" name="Conector recto 4">
            <a:extLst>
              <a:ext uri="{FF2B5EF4-FFF2-40B4-BE49-F238E27FC236}">
                <a16:creationId xmlns:a16="http://schemas.microsoft.com/office/drawing/2014/main" id="{B56C916C-A930-4B45-9FEB-EAC26D680858}"/>
              </a:ext>
            </a:extLst>
          </p:cNvPr>
          <p:cNvCxnSpPr>
            <a:cxnSpLocks/>
          </p:cNvCxnSpPr>
          <p:nvPr/>
        </p:nvCxnSpPr>
        <p:spPr>
          <a:xfrm>
            <a:off x="3256383" y="709120"/>
            <a:ext cx="0" cy="6148880"/>
          </a:xfrm>
          <a:prstGeom prst="line">
            <a:avLst/>
          </a:prstGeom>
        </p:spPr>
        <p:style>
          <a:lnRef idx="3">
            <a:schemeClr val="accent1"/>
          </a:lnRef>
          <a:fillRef idx="0">
            <a:schemeClr val="accent1"/>
          </a:fillRef>
          <a:effectRef idx="2">
            <a:schemeClr val="accent1"/>
          </a:effectRef>
          <a:fontRef idx="minor">
            <a:schemeClr val="tx1"/>
          </a:fontRef>
        </p:style>
      </p:cxnSp>
      <p:sp>
        <p:nvSpPr>
          <p:cNvPr id="16" name="CuadroTexto 15">
            <a:extLst>
              <a:ext uri="{FF2B5EF4-FFF2-40B4-BE49-F238E27FC236}">
                <a16:creationId xmlns:a16="http://schemas.microsoft.com/office/drawing/2014/main" id="{B1925488-C881-4A19-A93C-2E217166D1A0}"/>
              </a:ext>
            </a:extLst>
          </p:cNvPr>
          <p:cNvSpPr txBox="1"/>
          <p:nvPr/>
        </p:nvSpPr>
        <p:spPr>
          <a:xfrm>
            <a:off x="106748" y="4958291"/>
            <a:ext cx="2891329" cy="954107"/>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C" sz="1400" b="1" i="0" u="none" strike="noStrike" kern="1200" cap="none" spc="0" normalizeH="0" baseline="0" noProof="0">
                <a:ln>
                  <a:noFill/>
                </a:ln>
                <a:solidFill>
                  <a:prstClr val="black"/>
                </a:solidFill>
                <a:effectLst/>
                <a:uLnTx/>
                <a:uFillTx/>
                <a:latin typeface="Calibri" panose="020F0502020204030204"/>
                <a:ea typeface="+mn-ea"/>
                <a:cs typeface="+mn-cs"/>
              </a:rPr>
              <a:t>Objetivos de la lámina:</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ES" sz="1400" b="0" i="0" u="none" strike="noStrike" kern="1200" cap="none" spc="0" normalizeH="0" baseline="0" noProof="0">
                <a:ln>
                  <a:noFill/>
                </a:ln>
                <a:solidFill>
                  <a:prstClr val="black"/>
                </a:solidFill>
                <a:effectLst/>
                <a:uLnTx/>
                <a:uFillTx/>
                <a:latin typeface="Calibri" panose="020F0502020204030204"/>
                <a:ea typeface="+mn-ea"/>
                <a:cs typeface="+mn-cs"/>
              </a:rPr>
              <a:t>Estilizar el contenido del formulario y configurar envío de datos.</a:t>
            </a:r>
          </a:p>
        </p:txBody>
      </p:sp>
      <p:pic>
        <p:nvPicPr>
          <p:cNvPr id="17" name="Imagen 16">
            <a:extLst>
              <a:ext uri="{FF2B5EF4-FFF2-40B4-BE49-F238E27FC236}">
                <a16:creationId xmlns:a16="http://schemas.microsoft.com/office/drawing/2014/main" id="{07AF594D-2BC1-4EA0-9855-66C150454A4F}"/>
              </a:ext>
            </a:extLst>
          </p:cNvPr>
          <p:cNvPicPr>
            <a:picLocks noChangeAspect="1"/>
          </p:cNvPicPr>
          <p:nvPr/>
        </p:nvPicPr>
        <p:blipFill>
          <a:blip r:embed="rId3"/>
          <a:stretch>
            <a:fillRect/>
          </a:stretch>
        </p:blipFill>
        <p:spPr>
          <a:xfrm>
            <a:off x="76038" y="2011836"/>
            <a:ext cx="993895" cy="854078"/>
          </a:xfrm>
          <a:prstGeom prst="rect">
            <a:avLst/>
          </a:prstGeom>
        </p:spPr>
      </p:pic>
      <p:sp>
        <p:nvSpPr>
          <p:cNvPr id="18" name="CuadroTexto 17">
            <a:extLst>
              <a:ext uri="{FF2B5EF4-FFF2-40B4-BE49-F238E27FC236}">
                <a16:creationId xmlns:a16="http://schemas.microsoft.com/office/drawing/2014/main" id="{137D2C75-4FC0-4811-A9B7-F2AED8DD12CA}"/>
              </a:ext>
            </a:extLst>
          </p:cNvPr>
          <p:cNvSpPr txBox="1"/>
          <p:nvPr/>
        </p:nvSpPr>
        <p:spPr>
          <a:xfrm>
            <a:off x="80567" y="2926313"/>
            <a:ext cx="3098569" cy="209288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C" sz="1300" b="1" i="0" u="none" strike="noStrike" kern="1200" cap="none" spc="0" normalizeH="0" baseline="0" noProof="0">
                <a:ln>
                  <a:noFill/>
                </a:ln>
                <a:solidFill>
                  <a:prstClr val="black"/>
                </a:solidFill>
                <a:effectLst/>
                <a:uLnTx/>
                <a:uFillTx/>
                <a:latin typeface="Agency FB" panose="020B0503020202020204" pitchFamily="34" charset="0"/>
                <a:ea typeface="+mn-ea"/>
                <a:cs typeface="+mn-cs"/>
              </a:rPr>
              <a:t>Misión. </a:t>
            </a:r>
            <a:r>
              <a:rPr kumimoji="0" lang="es-MX" sz="1300" b="0" i="0" u="none" strike="noStrike" kern="1200" cap="none" spc="0" normalizeH="0" baseline="0" noProof="0">
                <a:ln>
                  <a:noFill/>
                </a:ln>
                <a:solidFill>
                  <a:prstClr val="black"/>
                </a:solidFill>
                <a:effectLst/>
                <a:uLnTx/>
                <a:uFillTx/>
                <a:latin typeface="Agency FB" panose="020B0503020202020204" pitchFamily="34" charset="0"/>
                <a:ea typeface="+mn-ea"/>
                <a:cs typeface="+mn-cs"/>
              </a:rPr>
              <a:t>Formar profesionales competentes y emprendedores desde lo académico, la investigación, y la vinculación, que contribuyan a mejorar la calidad de vida de la sociedad.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300" b="0" i="0" u="none" strike="noStrike" kern="1200" cap="none" spc="0" normalizeH="0" baseline="0" noProof="0">
              <a:ln>
                <a:noFill/>
              </a:ln>
              <a:solidFill>
                <a:prstClr val="black"/>
              </a:solidFill>
              <a:effectLst/>
              <a:uLnTx/>
              <a:uFillTx/>
              <a:latin typeface="Agency FB" panose="020B0503020202020204" pitchFamily="34" charset="0"/>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C" sz="1300" b="1" i="0" u="none" strike="noStrike" kern="1200" cap="none" spc="0" normalizeH="0" baseline="0" noProof="0">
                <a:ln>
                  <a:noFill/>
                </a:ln>
                <a:solidFill>
                  <a:prstClr val="black"/>
                </a:solidFill>
                <a:effectLst/>
                <a:uLnTx/>
                <a:uFillTx/>
                <a:latin typeface="Agency FB" panose="020B0503020202020204" pitchFamily="34" charset="0"/>
                <a:ea typeface="+mn-ea"/>
                <a:cs typeface="+mn-cs"/>
              </a:rPr>
              <a:t>Visión. </a:t>
            </a:r>
            <a:r>
              <a:rPr kumimoji="0" lang="es-MX" sz="1300" b="0" i="0" u="none" strike="noStrike" kern="1200" cap="none" spc="0" normalizeH="0" baseline="0" noProof="0">
                <a:ln>
                  <a:noFill/>
                </a:ln>
                <a:solidFill>
                  <a:prstClr val="black"/>
                </a:solidFill>
                <a:effectLst/>
                <a:uLnTx/>
                <a:uFillTx/>
                <a:latin typeface="Agency FB" panose="020B0503020202020204" pitchFamily="34" charset="0"/>
                <a:ea typeface="+mn-ea"/>
                <a:cs typeface="+mn-cs"/>
              </a:rPr>
              <a:t>Ser un referente nacional e internacional de Institución de Educación Superior que contribuye al desarrollo social, cultural y productivo con profesionales éticos, creativos, cualificados y con sentido de pertinencia.</a:t>
            </a:r>
            <a:endParaRPr kumimoji="0" lang="es-ES" sz="1300" b="0" i="0" u="none" strike="noStrike" kern="1200" cap="none" spc="0" normalizeH="0" baseline="0" noProof="0">
              <a:ln>
                <a:noFill/>
              </a:ln>
              <a:solidFill>
                <a:prstClr val="black"/>
              </a:solidFill>
              <a:effectLst/>
              <a:uLnTx/>
              <a:uFillTx/>
              <a:latin typeface="Agency FB" panose="020B0503020202020204" pitchFamily="34" charset="0"/>
              <a:ea typeface="+mn-ea"/>
              <a:cs typeface="+mn-cs"/>
            </a:endParaRPr>
          </a:p>
        </p:txBody>
      </p:sp>
      <p:sp>
        <p:nvSpPr>
          <p:cNvPr id="23" name="Rectángulo 22">
            <a:extLst>
              <a:ext uri="{FF2B5EF4-FFF2-40B4-BE49-F238E27FC236}">
                <a16:creationId xmlns:a16="http://schemas.microsoft.com/office/drawing/2014/main" id="{EAF93728-98EC-43CF-8689-136A3EE39D11}"/>
              </a:ext>
            </a:extLst>
          </p:cNvPr>
          <p:cNvSpPr/>
          <p:nvPr/>
        </p:nvSpPr>
        <p:spPr>
          <a:xfrm>
            <a:off x="93308" y="6489877"/>
            <a:ext cx="2530373" cy="292388"/>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C" sz="1300" b="0" i="0" u="none" strike="noStrike" kern="1200" cap="none" spc="0" normalizeH="0" baseline="0" noProof="0">
                <a:ln w="0"/>
                <a:solidFill>
                  <a:srgbClr val="00B050"/>
                </a:solidFill>
                <a:effectLst>
                  <a:outerShdw blurRad="38100" dist="25400" dir="5400000" algn="ctr" rotWithShape="0">
                    <a:srgbClr val="6E747A">
                      <a:alpha val="43000"/>
                    </a:srgbClr>
                  </a:outerShdw>
                </a:effectLst>
                <a:uLnTx/>
                <a:uFillTx/>
                <a:latin typeface="Calibri" panose="020F0502020204030204"/>
                <a:ea typeface="+mn-ea"/>
                <a:cs typeface="+mn-cs"/>
              </a:rPr>
              <a:t>M</a:t>
            </a:r>
            <a:r>
              <a:rPr kumimoji="0" lang="es-ES" sz="1300" b="0" i="0" u="none" strike="noStrike" kern="1200" cap="none" spc="0" normalizeH="0" baseline="0" noProof="0">
                <a:ln w="0"/>
                <a:solidFill>
                  <a:srgbClr val="00B050"/>
                </a:solidFill>
                <a:effectLst>
                  <a:outerShdw blurRad="38100" dist="25400" dir="5400000" algn="ctr" rotWithShape="0">
                    <a:srgbClr val="6E747A">
                      <a:alpha val="43000"/>
                    </a:srgbClr>
                  </a:outerShdw>
                </a:effectLst>
                <a:uLnTx/>
                <a:uFillTx/>
                <a:latin typeface="Calibri" panose="020F0502020204030204"/>
                <a:ea typeface="+mn-ea"/>
                <a:cs typeface="+mn-cs"/>
              </a:rPr>
              <a:t>sig. Ing. Robert Moreira Centeno</a:t>
            </a:r>
          </a:p>
        </p:txBody>
      </p:sp>
      <p:sp>
        <p:nvSpPr>
          <p:cNvPr id="7" name="CuadroTexto 6">
            <a:extLst>
              <a:ext uri="{FF2B5EF4-FFF2-40B4-BE49-F238E27FC236}">
                <a16:creationId xmlns:a16="http://schemas.microsoft.com/office/drawing/2014/main" id="{EDBA032E-CCEE-20C9-9480-9F2F3DEAEACA}"/>
              </a:ext>
            </a:extLst>
          </p:cNvPr>
          <p:cNvSpPr txBox="1"/>
          <p:nvPr/>
        </p:nvSpPr>
        <p:spPr>
          <a:xfrm>
            <a:off x="3514689" y="1116576"/>
            <a:ext cx="8313516" cy="526297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C" sz="1600" b="1" i="0" u="none" strike="noStrike" kern="1200" cap="none" spc="0" normalizeH="0" baseline="0" noProof="0" dirty="0">
                <a:ln>
                  <a:noFill/>
                </a:ln>
                <a:solidFill>
                  <a:prstClr val="black"/>
                </a:solidFill>
                <a:effectLst/>
                <a:uLnTx/>
                <a:uFillTx/>
                <a:latin typeface="Calibri" panose="020F0502020204030204"/>
                <a:ea typeface="+mn-ea"/>
                <a:cs typeface="+mn-cs"/>
              </a:rPr>
              <a:t>Nota (19/04/2023). </a:t>
            </a:r>
          </a:p>
          <a:p>
            <a:pPr marL="342900" marR="0" lvl="0" indent="-342900" algn="just" defTabSz="914400" rtl="0" eaLnBrk="1" fontAlgn="auto" latinLnBrk="0" hangingPunct="1">
              <a:lnSpc>
                <a:spcPct val="100000"/>
              </a:lnSpc>
              <a:spcBef>
                <a:spcPts val="0"/>
              </a:spcBef>
              <a:spcAft>
                <a:spcPts val="0"/>
              </a:spcAft>
              <a:buClrTx/>
              <a:buSzTx/>
              <a:buFont typeface="+mj-lt"/>
              <a:buAutoNum type="arabicPeriod"/>
              <a:tabLst/>
              <a:defRPr/>
            </a:pPr>
            <a:r>
              <a:rPr kumimoji="0" lang="es-ES" sz="1600" b="0" i="0" u="none" strike="noStrike" kern="1200" cap="none" spc="0" normalizeH="0" baseline="0" noProof="0" dirty="0">
                <a:ln>
                  <a:noFill/>
                </a:ln>
                <a:solidFill>
                  <a:prstClr val="black"/>
                </a:solidFill>
                <a:effectLst/>
                <a:uLnTx/>
                <a:uFillTx/>
                <a:latin typeface="Calibri" panose="020F0502020204030204"/>
                <a:ea typeface="+mn-ea"/>
                <a:cs typeface="+mn-cs"/>
              </a:rPr>
              <a:t>Se debe entender que cuando se creó el formulario "signup.html" se configuro para que al presionar el botón "</a:t>
            </a:r>
            <a:r>
              <a:rPr kumimoji="0" lang="es-ES" sz="1600" b="0" i="0" u="none" strike="noStrike" kern="1200" cap="none" spc="0" normalizeH="0" baseline="0" noProof="0" dirty="0" err="1">
                <a:ln>
                  <a:noFill/>
                </a:ln>
                <a:solidFill>
                  <a:prstClr val="black"/>
                </a:solidFill>
                <a:effectLst/>
                <a:uLnTx/>
                <a:uFillTx/>
                <a:latin typeface="Calibri" panose="020F0502020204030204"/>
                <a:ea typeface="+mn-ea"/>
                <a:cs typeface="+mn-cs"/>
              </a:rPr>
              <a:t>signup</a:t>
            </a:r>
            <a:r>
              <a:rPr kumimoji="0" lang="es-ES" sz="1600" b="0" i="0" u="none" strike="noStrike" kern="1200" cap="none" spc="0" normalizeH="0" baseline="0" noProof="0" dirty="0">
                <a:ln>
                  <a:noFill/>
                </a:ln>
                <a:solidFill>
                  <a:prstClr val="black"/>
                </a:solidFill>
                <a:effectLst/>
                <a:uLnTx/>
                <a:uFillTx/>
                <a:latin typeface="Calibri" panose="020F0502020204030204"/>
                <a:ea typeface="+mn-ea"/>
                <a:cs typeface="+mn-cs"/>
              </a:rPr>
              <a:t>" se envíen los datos a la ruta "/</a:t>
            </a:r>
            <a:r>
              <a:rPr kumimoji="0" lang="es-ES" sz="1600" b="0" i="0" u="none" strike="noStrike" kern="1200" cap="none" spc="0" normalizeH="0" baseline="0" noProof="0" dirty="0" err="1">
                <a:ln>
                  <a:noFill/>
                </a:ln>
                <a:solidFill>
                  <a:prstClr val="black"/>
                </a:solidFill>
                <a:effectLst/>
                <a:uLnTx/>
                <a:uFillTx/>
                <a:latin typeface="Calibri" panose="020F0502020204030204"/>
                <a:ea typeface="+mn-ea"/>
                <a:cs typeface="+mn-cs"/>
              </a:rPr>
              <a:t>signup</a:t>
            </a:r>
            <a:r>
              <a:rPr kumimoji="0" lang="es-ES" sz="1600" b="0" i="0" u="none" strike="noStrike" kern="1200" cap="none" spc="0" normalizeH="0" baseline="0" noProof="0" dirty="0">
                <a:ln>
                  <a:noFill/>
                </a:ln>
                <a:solidFill>
                  <a:prstClr val="black"/>
                </a:solidFill>
                <a:effectLst/>
                <a:uLnTx/>
                <a:uFillTx/>
                <a:latin typeface="Calibri" panose="020F0502020204030204"/>
                <a:ea typeface="+mn-ea"/>
                <a:cs typeface="+mn-cs"/>
              </a:rPr>
              <a:t>/". Si se inspecciona el código cada vez que se envíe el formulario se observa que siempre se redirige a si mismo, de hecho a veces no es necesario tipear el nombre "</a:t>
            </a:r>
            <a:r>
              <a:rPr kumimoji="0" lang="es-ES" sz="1600" b="0" i="0" u="none" strike="noStrike" kern="1200" cap="none" spc="0" normalizeH="0" baseline="0" noProof="0" dirty="0" err="1">
                <a:ln>
                  <a:noFill/>
                </a:ln>
                <a:solidFill>
                  <a:prstClr val="black"/>
                </a:solidFill>
                <a:effectLst/>
                <a:uLnTx/>
                <a:uFillTx/>
                <a:latin typeface="Calibri" panose="020F0502020204030204"/>
                <a:ea typeface="+mn-ea"/>
                <a:cs typeface="+mn-cs"/>
              </a:rPr>
              <a:t>action</a:t>
            </a:r>
            <a:r>
              <a:rPr kumimoji="0" lang="es-ES" sz="1600" b="0" i="0" u="none" strike="noStrike" kern="1200" cap="none" spc="0" normalizeH="0" baseline="0" noProof="0" dirty="0">
                <a:ln>
                  <a:noFill/>
                </a:ln>
                <a:solidFill>
                  <a:prstClr val="black"/>
                </a:solidFill>
                <a:effectLst/>
                <a:uLnTx/>
                <a:uFillTx/>
                <a:latin typeface="Calibri" panose="020F0502020204030204"/>
                <a:ea typeface="+mn-ea"/>
                <a:cs typeface="+mn-cs"/>
              </a:rPr>
              <a:t>="/</a:t>
            </a:r>
            <a:r>
              <a:rPr kumimoji="0" lang="es-ES" sz="1600" b="0" i="0" u="none" strike="noStrike" kern="1200" cap="none" spc="0" normalizeH="0" baseline="0" noProof="0" dirty="0" err="1">
                <a:ln>
                  <a:noFill/>
                </a:ln>
                <a:solidFill>
                  <a:prstClr val="black"/>
                </a:solidFill>
                <a:effectLst/>
                <a:uLnTx/>
                <a:uFillTx/>
                <a:latin typeface="Calibri" panose="020F0502020204030204"/>
                <a:ea typeface="+mn-ea"/>
                <a:cs typeface="+mn-cs"/>
              </a:rPr>
              <a:t>signup</a:t>
            </a:r>
            <a:r>
              <a:rPr kumimoji="0" lang="es-ES" sz="1600" b="0" i="0" u="none" strike="noStrike" kern="1200" cap="none" spc="0" normalizeH="0" baseline="0" noProof="0" dirty="0">
                <a:ln>
                  <a:noFill/>
                </a:ln>
                <a:solidFill>
                  <a:prstClr val="black"/>
                </a:solidFill>
                <a:effectLst/>
                <a:uLnTx/>
                <a:uFillTx/>
                <a:latin typeface="Calibri" panose="020F0502020204030204"/>
                <a:ea typeface="+mn-ea"/>
                <a:cs typeface="+mn-cs"/>
              </a:rPr>
              <a:t>/"" porque si no se coloca el formulario lo va a enviar los datos a la misma ruta donde fue servido, es decir si este formulario fue servido en el "http://127.0.0.1:8000/</a:t>
            </a:r>
            <a:r>
              <a:rPr kumimoji="0" lang="es-ES" sz="1600" b="0" i="0" u="none" strike="noStrike" kern="1200" cap="none" spc="0" normalizeH="0" baseline="0" noProof="0" dirty="0" err="1">
                <a:ln>
                  <a:noFill/>
                </a:ln>
                <a:solidFill>
                  <a:prstClr val="black"/>
                </a:solidFill>
                <a:effectLst/>
                <a:uLnTx/>
                <a:uFillTx/>
                <a:latin typeface="Calibri" panose="020F0502020204030204"/>
                <a:ea typeface="+mn-ea"/>
                <a:cs typeface="+mn-cs"/>
              </a:rPr>
              <a:t>signup</a:t>
            </a:r>
            <a:r>
              <a:rPr kumimoji="0" lang="es-ES" sz="1600" b="0" i="0" u="none" strike="noStrike" kern="1200" cap="none" spc="0" normalizeH="0" baseline="0" noProof="0" dirty="0">
                <a:ln>
                  <a:noFill/>
                </a:ln>
                <a:solidFill>
                  <a:prstClr val="black"/>
                </a:solidFill>
                <a:effectLst/>
                <a:uLnTx/>
                <a:uFillTx/>
                <a:latin typeface="Calibri" panose="020F0502020204030204"/>
                <a:ea typeface="+mn-ea"/>
                <a:cs typeface="+mn-cs"/>
              </a:rPr>
              <a:t>/" y no tiene ningún "</a:t>
            </a:r>
            <a:r>
              <a:rPr kumimoji="0" lang="es-ES" sz="1600" b="0" i="0" u="none" strike="noStrike" kern="1200" cap="none" spc="0" normalizeH="0" baseline="0" noProof="0" dirty="0" err="1">
                <a:ln>
                  <a:noFill/>
                </a:ln>
                <a:solidFill>
                  <a:prstClr val="black"/>
                </a:solidFill>
                <a:effectLst/>
                <a:uLnTx/>
                <a:uFillTx/>
                <a:latin typeface="Calibri" panose="020F0502020204030204"/>
                <a:ea typeface="+mn-ea"/>
                <a:cs typeface="+mn-cs"/>
              </a:rPr>
              <a:t>action</a:t>
            </a:r>
            <a:r>
              <a:rPr kumimoji="0" lang="es-ES" sz="1600" b="0" i="0" u="none" strike="noStrike" kern="1200" cap="none" spc="0" normalizeH="0" baseline="0" noProof="0" dirty="0">
                <a:ln>
                  <a:noFill/>
                </a:ln>
                <a:solidFill>
                  <a:prstClr val="black"/>
                </a:solidFill>
                <a:effectLst/>
                <a:uLnTx/>
                <a:uFillTx/>
                <a:latin typeface="Calibri" panose="020F0502020204030204"/>
                <a:ea typeface="+mn-ea"/>
                <a:cs typeface="+mn-cs"/>
              </a:rPr>
              <a:t>" el va a enviar la misma ruta al mismo "http://127.0.0.1:8000/</a:t>
            </a:r>
            <a:r>
              <a:rPr kumimoji="0" lang="es-ES" sz="1600" b="0" i="0" u="none" strike="noStrike" kern="1200" cap="none" spc="0" normalizeH="0" baseline="0" noProof="0" dirty="0" err="1">
                <a:ln>
                  <a:noFill/>
                </a:ln>
                <a:solidFill>
                  <a:prstClr val="black"/>
                </a:solidFill>
                <a:effectLst/>
                <a:uLnTx/>
                <a:uFillTx/>
                <a:latin typeface="Calibri" panose="020F0502020204030204"/>
                <a:ea typeface="+mn-ea"/>
                <a:cs typeface="+mn-cs"/>
              </a:rPr>
              <a:t>signup</a:t>
            </a:r>
            <a:r>
              <a:rPr kumimoji="0" lang="es-ES" sz="1600" b="0" i="0" u="none" strike="noStrike" kern="1200" cap="none" spc="0" normalizeH="0" baseline="0" noProof="0" dirty="0">
                <a:ln>
                  <a:noFill/>
                </a:ln>
                <a:solidFill>
                  <a:prstClr val="black"/>
                </a:solidFill>
                <a:effectLst/>
                <a:uLnTx/>
                <a:uFillTx/>
                <a:latin typeface="Calibri" panose="020F0502020204030204"/>
                <a:ea typeface="+mn-ea"/>
                <a:cs typeface="+mn-cs"/>
              </a:rPr>
              <a:t>/", lo cual significaría que esta llegando a la función "</a:t>
            </a:r>
            <a:r>
              <a:rPr kumimoji="0" lang="es-ES" sz="1600" b="0" i="0" u="none" strike="noStrike" kern="1200" cap="none" spc="0" normalizeH="0" baseline="0" noProof="0" dirty="0" err="1">
                <a:ln>
                  <a:noFill/>
                </a:ln>
                <a:solidFill>
                  <a:prstClr val="black"/>
                </a:solidFill>
                <a:effectLst/>
                <a:uLnTx/>
                <a:uFillTx/>
                <a:latin typeface="Calibri" panose="020F0502020204030204"/>
                <a:ea typeface="+mn-ea"/>
                <a:cs typeface="+mn-cs"/>
              </a:rPr>
              <a:t>signup</a:t>
            </a:r>
            <a:r>
              <a:rPr kumimoji="0" lang="es-ES" sz="1600" b="0" i="0" u="none" strike="noStrike" kern="1200" cap="none" spc="0" normalizeH="0" baseline="0" noProof="0" dirty="0">
                <a:ln>
                  <a:noFill/>
                </a:ln>
                <a:solidFill>
                  <a:prstClr val="black"/>
                </a:solidFill>
                <a:effectLst/>
                <a:uLnTx/>
                <a:uFillTx/>
                <a:latin typeface="Calibri" panose="020F0502020204030204"/>
                <a:ea typeface="+mn-ea"/>
                <a:cs typeface="+mn-cs"/>
              </a:rPr>
              <a:t>" de "</a:t>
            </a:r>
            <a:r>
              <a:rPr kumimoji="0" lang="es-ES" sz="1600" b="0" i="0" u="none" strike="noStrike" kern="1200" cap="none" spc="0" normalizeH="0" baseline="0" noProof="0" dirty="0" err="1">
                <a:ln>
                  <a:noFill/>
                </a:ln>
                <a:solidFill>
                  <a:prstClr val="black"/>
                </a:solidFill>
                <a:effectLst/>
                <a:uLnTx/>
                <a:uFillTx/>
                <a:latin typeface="Calibri" panose="020F0502020204030204"/>
                <a:ea typeface="+mn-ea"/>
                <a:cs typeface="+mn-cs"/>
              </a:rPr>
              <a:t>tasks</a:t>
            </a:r>
            <a:r>
              <a:rPr kumimoji="0" lang="es-ES" sz="1600" b="0" i="0" u="none" strike="noStrike" kern="1200" cap="none" spc="0" normalizeH="0" baseline="0" noProof="0" dirty="0">
                <a:ln>
                  <a:noFill/>
                </a:ln>
                <a:solidFill>
                  <a:prstClr val="black"/>
                </a:solidFill>
                <a:effectLst/>
                <a:uLnTx/>
                <a:uFillTx/>
                <a:latin typeface="Calibri" panose="020F0502020204030204"/>
                <a:ea typeface="+mn-ea"/>
                <a:cs typeface="+mn-cs"/>
              </a:rPr>
              <a:t>/views.py"</a:t>
            </a:r>
          </a:p>
          <a:p>
            <a:pPr marL="342900" marR="0" lvl="0" indent="-342900" algn="just" defTabSz="914400" rtl="0" eaLnBrk="1" fontAlgn="auto" latinLnBrk="0" hangingPunct="1">
              <a:lnSpc>
                <a:spcPct val="100000"/>
              </a:lnSpc>
              <a:spcBef>
                <a:spcPts val="0"/>
              </a:spcBef>
              <a:spcAft>
                <a:spcPts val="0"/>
              </a:spcAft>
              <a:buClrTx/>
              <a:buSzTx/>
              <a:buFont typeface="+mj-lt"/>
              <a:buAutoNum type="arabicPeriod"/>
              <a:tabLst/>
              <a:defRPr/>
            </a:pPr>
            <a:r>
              <a:rPr kumimoji="0" lang="es-ES" sz="1600" b="0" i="0" u="none" strike="noStrike" kern="1200" cap="none" spc="0" normalizeH="0" baseline="0" noProof="0" dirty="0">
                <a:ln>
                  <a:noFill/>
                </a:ln>
                <a:solidFill>
                  <a:prstClr val="black"/>
                </a:solidFill>
                <a:effectLst/>
                <a:uLnTx/>
                <a:uFillTx/>
                <a:latin typeface="Calibri" panose="020F0502020204030204"/>
                <a:ea typeface="+mn-ea"/>
                <a:cs typeface="+mn-cs"/>
              </a:rPr>
              <a:t>Entonces se le puede indicar que si llega a través del método "</a:t>
            </a:r>
            <a:r>
              <a:rPr kumimoji="0" lang="es-ES" sz="1600" b="0" i="0" u="none" strike="noStrike" kern="1200" cap="none" spc="0" normalizeH="0" baseline="0" noProof="0" dirty="0" err="1">
                <a:ln>
                  <a:noFill/>
                </a:ln>
                <a:solidFill>
                  <a:prstClr val="black"/>
                </a:solidFill>
                <a:effectLst/>
                <a:uLnTx/>
                <a:uFillTx/>
                <a:latin typeface="Calibri" panose="020F0502020204030204"/>
                <a:ea typeface="+mn-ea"/>
                <a:cs typeface="+mn-cs"/>
              </a:rPr>
              <a:t>get</a:t>
            </a:r>
            <a:r>
              <a:rPr kumimoji="0" lang="es-ES" sz="1600" b="0" i="0" u="none" strike="noStrike" kern="1200" cap="none" spc="0" normalizeH="0" baseline="0" noProof="0" dirty="0">
                <a:ln>
                  <a:noFill/>
                </a:ln>
                <a:solidFill>
                  <a:prstClr val="black"/>
                </a:solidFill>
                <a:effectLst/>
                <a:uLnTx/>
                <a:uFillTx/>
                <a:latin typeface="Calibri" panose="020F0502020204030204"/>
                <a:ea typeface="+mn-ea"/>
                <a:cs typeface="+mn-cs"/>
              </a:rPr>
              <a:t>" que es la petición que hace el navegador significa que esta: "tratando de servir algo"/"ver la interfaz", pero si llega a través del método "post" significa que esta misma ruta esta tratando de procesar datos, entonces para poder diferenciarlos se agrega la condición "</a:t>
            </a:r>
            <a:r>
              <a:rPr kumimoji="0" lang="es-ES" sz="1600" b="0" i="0" u="none" strike="noStrike" kern="1200" cap="none" spc="0" normalizeH="0" baseline="0" noProof="0" dirty="0" err="1">
                <a:ln>
                  <a:noFill/>
                </a:ln>
                <a:solidFill>
                  <a:prstClr val="black"/>
                </a:solidFill>
                <a:effectLst/>
                <a:uLnTx/>
                <a:uFillTx/>
                <a:latin typeface="Calibri" panose="020F0502020204030204"/>
                <a:ea typeface="+mn-ea"/>
                <a:cs typeface="+mn-cs"/>
              </a:rPr>
              <a:t>if</a:t>
            </a:r>
            <a:r>
              <a:rPr kumimoji="0" lang="es-ES" sz="16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s-ES" sz="1600" b="0" i="0" u="none" strike="noStrike" kern="1200" cap="none" spc="0" normalizeH="0" baseline="0" noProof="0" dirty="0" err="1">
                <a:ln>
                  <a:noFill/>
                </a:ln>
                <a:solidFill>
                  <a:prstClr val="black"/>
                </a:solidFill>
                <a:effectLst/>
                <a:uLnTx/>
                <a:uFillTx/>
                <a:latin typeface="Calibri" panose="020F0502020204030204"/>
                <a:ea typeface="+mn-ea"/>
                <a:cs typeface="+mn-cs"/>
              </a:rPr>
              <a:t>request.method</a:t>
            </a:r>
            <a:r>
              <a:rPr kumimoji="0" lang="es-ES" sz="1600" b="0" i="0" u="none" strike="noStrike" kern="1200" cap="none" spc="0" normalizeH="0" baseline="0" noProof="0" dirty="0">
                <a:ln>
                  <a:noFill/>
                </a:ln>
                <a:solidFill>
                  <a:prstClr val="black"/>
                </a:solidFill>
                <a:effectLst/>
                <a:uLnTx/>
                <a:uFillTx/>
                <a:latin typeface="Calibri" panose="020F0502020204030204"/>
                <a:ea typeface="+mn-ea"/>
                <a:cs typeface="+mn-cs"/>
              </a:rPr>
              <a:t> == 'GET':" </a:t>
            </a:r>
          </a:p>
          <a:p>
            <a:pPr marL="342900" marR="0" lvl="0" indent="-342900" algn="just" defTabSz="914400" rtl="0" eaLnBrk="1" fontAlgn="auto" latinLnBrk="0" hangingPunct="1">
              <a:lnSpc>
                <a:spcPct val="100000"/>
              </a:lnSpc>
              <a:spcBef>
                <a:spcPts val="0"/>
              </a:spcBef>
              <a:spcAft>
                <a:spcPts val="0"/>
              </a:spcAft>
              <a:buClrTx/>
              <a:buSzTx/>
              <a:buFont typeface="+mj-lt"/>
              <a:buAutoNum type="arabicPeriod"/>
              <a:tabLst/>
              <a:defRPr/>
            </a:pPr>
            <a:r>
              <a:rPr kumimoji="0" lang="es-ES" sz="1600" b="0" i="0" u="none" strike="noStrike" kern="1200" cap="none" spc="0" normalizeH="0" baseline="0" noProof="0" dirty="0">
                <a:ln>
                  <a:noFill/>
                </a:ln>
                <a:solidFill>
                  <a:prstClr val="black"/>
                </a:solidFill>
                <a:effectLst/>
                <a:uLnTx/>
                <a:uFillTx/>
                <a:latin typeface="Calibri" panose="020F0502020204030204"/>
                <a:ea typeface="+mn-ea"/>
                <a:cs typeface="+mn-cs"/>
              </a:rPr>
              <a:t>Al ejecutar este código en la ruta "http://127.0.0.1:8000/</a:t>
            </a:r>
            <a:r>
              <a:rPr kumimoji="0" lang="es-ES" sz="1600" b="0" i="0" u="none" strike="noStrike" kern="1200" cap="none" spc="0" normalizeH="0" baseline="0" noProof="0" dirty="0" err="1">
                <a:ln>
                  <a:noFill/>
                </a:ln>
                <a:solidFill>
                  <a:prstClr val="black"/>
                </a:solidFill>
                <a:effectLst/>
                <a:uLnTx/>
                <a:uFillTx/>
                <a:latin typeface="Calibri" panose="020F0502020204030204"/>
                <a:ea typeface="+mn-ea"/>
                <a:cs typeface="+mn-cs"/>
              </a:rPr>
              <a:t>signup</a:t>
            </a:r>
            <a:r>
              <a:rPr kumimoji="0" lang="es-ES" sz="16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s-ES" sz="1600" b="1" i="0" u="none" strike="noStrike" kern="1200" cap="none" spc="0" normalizeH="0" baseline="0" noProof="0" dirty="0">
                <a:ln>
                  <a:noFill/>
                </a:ln>
                <a:solidFill>
                  <a:prstClr val="black"/>
                </a:solidFill>
                <a:effectLst/>
                <a:uLnTx/>
                <a:uFillTx/>
                <a:latin typeface="Calibri" panose="020F0502020204030204"/>
                <a:ea typeface="+mn-ea"/>
                <a:cs typeface="+mn-cs"/>
              </a:rPr>
              <a:t>aparecerá un mensaje que dice "Enviando formulario"</a:t>
            </a:r>
            <a:r>
              <a:rPr kumimoji="0" lang="es-ES" sz="1600" b="0" i="0" u="none" strike="noStrike" kern="1200" cap="none" spc="0" normalizeH="0" baseline="0" noProof="0" dirty="0">
                <a:ln>
                  <a:noFill/>
                </a:ln>
                <a:solidFill>
                  <a:prstClr val="black"/>
                </a:solidFill>
                <a:effectLst/>
                <a:uLnTx/>
                <a:uFillTx/>
                <a:latin typeface="Calibri" panose="020F0502020204030204"/>
                <a:ea typeface="+mn-ea"/>
                <a:cs typeface="+mn-cs"/>
              </a:rPr>
              <a:t>. OJO. para lograr ver bien la ejecución de esto se debe frenar a </a:t>
            </a:r>
            <a:r>
              <a:rPr kumimoji="0" lang="es-ES" sz="1600" b="0" i="0" u="none" strike="noStrike" kern="1200" cap="none" spc="0" normalizeH="0" baseline="0" noProof="0" dirty="0" err="1">
                <a:ln>
                  <a:noFill/>
                </a:ln>
                <a:solidFill>
                  <a:prstClr val="black"/>
                </a:solidFill>
                <a:effectLst/>
                <a:uLnTx/>
                <a:uFillTx/>
                <a:latin typeface="Calibri" panose="020F0502020204030204"/>
                <a:ea typeface="+mn-ea"/>
                <a:cs typeface="+mn-cs"/>
              </a:rPr>
              <a:t>runserver</a:t>
            </a:r>
            <a:r>
              <a:rPr kumimoji="0" lang="es-ES" sz="1600" b="0" i="0" u="none" strike="noStrike" kern="1200" cap="none" spc="0" normalizeH="0" baseline="0" noProof="0" dirty="0">
                <a:ln>
                  <a:noFill/>
                </a:ln>
                <a:solidFill>
                  <a:prstClr val="black"/>
                </a:solidFill>
                <a:effectLst/>
                <a:uLnTx/>
                <a:uFillTx/>
                <a:latin typeface="Calibri" panose="020F0502020204030204"/>
                <a:ea typeface="+mn-ea"/>
                <a:cs typeface="+mn-cs"/>
              </a:rPr>
              <a:t>, volver a arrancarlo y ejecutar en una nueva pestaña del navegador la ruta "http://127.0.0.1:8000/</a:t>
            </a:r>
            <a:r>
              <a:rPr kumimoji="0" lang="es-ES" sz="1600" b="0" i="0" u="none" strike="noStrike" kern="1200" cap="none" spc="0" normalizeH="0" baseline="0" noProof="0" dirty="0" err="1">
                <a:ln>
                  <a:noFill/>
                </a:ln>
                <a:solidFill>
                  <a:prstClr val="black"/>
                </a:solidFill>
                <a:effectLst/>
                <a:uLnTx/>
                <a:uFillTx/>
                <a:latin typeface="Calibri" panose="020F0502020204030204"/>
                <a:ea typeface="+mn-ea"/>
                <a:cs typeface="+mn-cs"/>
              </a:rPr>
              <a:t>signup</a:t>
            </a:r>
            <a:r>
              <a:rPr kumimoji="0" lang="es-ES" sz="1600" b="0" i="0" u="none" strike="noStrike" kern="1200" cap="none" spc="0" normalizeH="0" baseline="0" noProof="0" dirty="0">
                <a:ln>
                  <a:noFill/>
                </a:ln>
                <a:solidFill>
                  <a:prstClr val="black"/>
                </a:solidFill>
                <a:effectLst/>
                <a:uLnTx/>
                <a:uFillTx/>
                <a:latin typeface="Calibri" panose="020F0502020204030204"/>
                <a:ea typeface="+mn-ea"/>
                <a:cs typeface="+mn-cs"/>
              </a:rPr>
              <a:t>/". El mensaje "Enviando formulario" quiere decir que el navegador ha enviado un dato al servidor, y el servidor ha identificado el método GET. Si se llenan datos en el formulario y se presiona el botón </a:t>
            </a:r>
            <a:r>
              <a:rPr kumimoji="0" lang="es-ES" sz="1600" b="0" i="0" u="none" strike="noStrike" kern="1200" cap="none" spc="0" normalizeH="0" baseline="0" noProof="0" dirty="0" err="1">
                <a:ln>
                  <a:noFill/>
                </a:ln>
                <a:solidFill>
                  <a:prstClr val="black"/>
                </a:solidFill>
                <a:effectLst/>
                <a:uLnTx/>
                <a:uFillTx/>
                <a:latin typeface="Calibri" panose="020F0502020204030204"/>
                <a:ea typeface="+mn-ea"/>
                <a:cs typeface="+mn-cs"/>
              </a:rPr>
              <a:t>submit</a:t>
            </a:r>
            <a:r>
              <a:rPr kumimoji="0" lang="es-ES" sz="16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s-ES" sz="1600" b="1" i="0" u="none" strike="noStrike" kern="1200" cap="none" spc="0" normalizeH="0" baseline="0" noProof="0" dirty="0">
                <a:ln>
                  <a:noFill/>
                </a:ln>
                <a:solidFill>
                  <a:prstClr val="black"/>
                </a:solidFill>
                <a:effectLst/>
                <a:uLnTx/>
                <a:uFillTx/>
                <a:latin typeface="Calibri" panose="020F0502020204030204"/>
                <a:ea typeface="+mn-ea"/>
                <a:cs typeface="+mn-cs"/>
              </a:rPr>
              <a:t>aparecerá el mensaje “Obteniendo datos</a:t>
            </a:r>
            <a:r>
              <a:rPr lang="es-ES" sz="1600" b="1" dirty="0">
                <a:solidFill>
                  <a:prstClr val="black"/>
                </a:solidFill>
                <a:latin typeface="Calibri" panose="020F0502020204030204"/>
              </a:rPr>
              <a:t>”</a:t>
            </a:r>
            <a:r>
              <a:rPr kumimoji="0" lang="es-ES" sz="16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s-ES" sz="1600" b="1" i="0" u="none" strike="noStrike" kern="1200" cap="none" spc="0" normalizeH="0" baseline="0" noProof="0" dirty="0">
                <a:ln>
                  <a:noFill/>
                </a:ln>
                <a:solidFill>
                  <a:prstClr val="black"/>
                </a:solidFill>
                <a:effectLst/>
                <a:uLnTx/>
                <a:uFillTx/>
                <a:latin typeface="Calibri" panose="020F0502020204030204"/>
                <a:ea typeface="+mn-ea"/>
                <a:cs typeface="+mn-cs"/>
              </a:rPr>
              <a:t>N</a:t>
            </a:r>
            <a:r>
              <a:rPr lang="es-ES" sz="1600" b="1" dirty="0">
                <a:solidFill>
                  <a:prstClr val="black"/>
                </a:solidFill>
                <a:latin typeface="Calibri" panose="020F0502020204030204"/>
              </a:rPr>
              <a:t>OTA 21/03/2025.</a:t>
            </a:r>
            <a:r>
              <a:rPr lang="es-ES" sz="1600" dirty="0">
                <a:solidFill>
                  <a:prstClr val="black"/>
                </a:solidFill>
                <a:latin typeface="Calibri" panose="020F0502020204030204"/>
              </a:rPr>
              <a:t> Ya en esta fecha, por la versión actualizada de Python no es necesario volver a ejecutar el comando </a:t>
            </a:r>
            <a:r>
              <a:rPr lang="es-ES" sz="1600" dirty="0" err="1">
                <a:solidFill>
                  <a:prstClr val="black"/>
                </a:solidFill>
                <a:latin typeface="Calibri" panose="020F0502020204030204"/>
              </a:rPr>
              <a:t>runserver</a:t>
            </a:r>
            <a:r>
              <a:rPr lang="es-ES" sz="1600" dirty="0">
                <a:solidFill>
                  <a:prstClr val="black"/>
                </a:solidFill>
                <a:latin typeface="Calibri" panose="020F0502020204030204"/>
              </a:rPr>
              <a:t>.</a:t>
            </a:r>
            <a:endParaRPr kumimoji="0" lang="es-EC"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CuadroTexto 7">
            <a:extLst>
              <a:ext uri="{FF2B5EF4-FFF2-40B4-BE49-F238E27FC236}">
                <a16:creationId xmlns:a16="http://schemas.microsoft.com/office/drawing/2014/main" id="{7B9C1A33-B028-4184-9C2B-E288FD051C33}"/>
              </a:ext>
            </a:extLst>
          </p:cNvPr>
          <p:cNvSpPr txBox="1"/>
          <p:nvPr/>
        </p:nvSpPr>
        <p:spPr>
          <a:xfrm>
            <a:off x="3437442" y="11851"/>
            <a:ext cx="7151906"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1" i="0" u="none" strike="noStrike" kern="1200" cap="none" spc="0" normalizeH="0" baseline="0" noProof="0">
                <a:ln>
                  <a:noFill/>
                </a:ln>
                <a:solidFill>
                  <a:prstClr val="black"/>
                </a:solidFill>
                <a:effectLst/>
                <a:uLnTx/>
                <a:uFillTx/>
                <a:latin typeface="Calibri" panose="020F0502020204030204"/>
                <a:ea typeface="+mn-ea"/>
                <a:cs typeface="+mn-cs"/>
              </a:rPr>
              <a:t>Figura 4.1(version1). </a:t>
            </a:r>
            <a:r>
              <a:rPr kumimoji="0" lang="es-ES" sz="1800" b="0" i="0" u="none" strike="noStrike" kern="1200" cap="none" spc="0" normalizeH="0" baseline="0" noProof="0">
                <a:ln>
                  <a:noFill/>
                </a:ln>
                <a:solidFill>
                  <a:prstClr val="black"/>
                </a:solidFill>
                <a:effectLst/>
                <a:uLnTx/>
                <a:uFillTx/>
                <a:latin typeface="Calibri" panose="020F0502020204030204"/>
                <a:ea typeface="+mn-ea"/>
                <a:cs typeface="+mn-cs"/>
              </a:rPr>
              <a:t>Recibir el dato desde una vista y guardarlo en una base de datos. Recibir datos escritos en el formulario.(Explicaciones)</a:t>
            </a:r>
          </a:p>
        </p:txBody>
      </p:sp>
      <p:sp>
        <p:nvSpPr>
          <p:cNvPr id="3" name="Botón de acción: en blanco 2">
            <a:hlinkClick r:id="rId4" action="ppaction://hlinksldjump" highlightClick="1"/>
            <a:extLst>
              <a:ext uri="{FF2B5EF4-FFF2-40B4-BE49-F238E27FC236}">
                <a16:creationId xmlns:a16="http://schemas.microsoft.com/office/drawing/2014/main" id="{C7905B8E-789B-71AE-DFF4-4ECCC2690F4E}"/>
              </a:ext>
            </a:extLst>
          </p:cNvPr>
          <p:cNvSpPr/>
          <p:nvPr/>
        </p:nvSpPr>
        <p:spPr>
          <a:xfrm>
            <a:off x="10727704" y="-885"/>
            <a:ext cx="1464296" cy="335902"/>
          </a:xfrm>
          <a:prstGeom prst="actionButtonBlan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C" sz="1800" b="0" i="0" u="none" strike="noStrike" kern="1200" cap="none" spc="0" normalizeH="0" baseline="0" noProof="0">
                <a:ln>
                  <a:noFill/>
                </a:ln>
                <a:solidFill>
                  <a:prstClr val="white"/>
                </a:solidFill>
                <a:effectLst/>
                <a:uLnTx/>
                <a:uFillTx/>
                <a:latin typeface="Calibri" panose="020F0502020204030204"/>
                <a:ea typeface="+mn-ea"/>
                <a:cs typeface="+mn-cs"/>
              </a:rPr>
              <a:t>Índice</a:t>
            </a:r>
            <a:endParaRPr kumimoji="0" lang="es-E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709864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descr="Interfaz de usuario gráfica, Texto, Aplicación, Correo electrónico&#10;&#10;Descripción generada automáticamente">
            <a:extLst>
              <a:ext uri="{FF2B5EF4-FFF2-40B4-BE49-F238E27FC236}">
                <a16:creationId xmlns:a16="http://schemas.microsoft.com/office/drawing/2014/main" id="{9D9F4645-7211-0F26-64DA-FD88050246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69426" y="5037133"/>
            <a:ext cx="3635008" cy="1700161"/>
          </a:xfrm>
          <a:prstGeom prst="rect">
            <a:avLst/>
          </a:prstGeom>
        </p:spPr>
      </p:pic>
      <p:pic>
        <p:nvPicPr>
          <p:cNvPr id="10" name="Imagen 9" descr="Texto&#10;&#10;Descripción generada automáticamente">
            <a:extLst>
              <a:ext uri="{FF2B5EF4-FFF2-40B4-BE49-F238E27FC236}">
                <a16:creationId xmlns:a16="http://schemas.microsoft.com/office/drawing/2014/main" id="{A52023EA-37F6-0363-FD57-F55FC8D7BE9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37442" y="637344"/>
            <a:ext cx="8594350" cy="4226175"/>
          </a:xfrm>
          <a:prstGeom prst="rect">
            <a:avLst/>
          </a:prstGeom>
        </p:spPr>
      </p:pic>
      <p:sp>
        <p:nvSpPr>
          <p:cNvPr id="4" name="Título 3">
            <a:extLst>
              <a:ext uri="{FF2B5EF4-FFF2-40B4-BE49-F238E27FC236}">
                <a16:creationId xmlns:a16="http://schemas.microsoft.com/office/drawing/2014/main" id="{9DF72ADE-BAE9-484E-84CE-E8979DDABC94}"/>
              </a:ext>
            </a:extLst>
          </p:cNvPr>
          <p:cNvSpPr>
            <a:spLocks noGrp="1"/>
          </p:cNvSpPr>
          <p:nvPr>
            <p:ph type="title"/>
          </p:nvPr>
        </p:nvSpPr>
        <p:spPr>
          <a:xfrm>
            <a:off x="1" y="1"/>
            <a:ext cx="3256367" cy="709119"/>
          </a:xfrm>
          <a:solidFill>
            <a:schemeClr val="accent4">
              <a:lumMod val="60000"/>
              <a:lumOff val="40000"/>
            </a:schemeClr>
          </a:solidFill>
        </p:spPr>
        <p:style>
          <a:lnRef idx="2">
            <a:schemeClr val="accent1"/>
          </a:lnRef>
          <a:fillRef idx="1">
            <a:schemeClr val="lt1"/>
          </a:fillRef>
          <a:effectRef idx="0">
            <a:schemeClr val="accent1"/>
          </a:effectRef>
          <a:fontRef idx="minor">
            <a:schemeClr val="dk1"/>
          </a:fontRef>
        </p:style>
        <p:txBody>
          <a:bodyPr>
            <a:normAutofit/>
          </a:bodyPr>
          <a:lstStyle/>
          <a:p>
            <a:r>
              <a:rPr lang="es-MX" sz="1400">
                <a:latin typeface="AcmeFont" pitchFamily="2" charset="0"/>
              </a:rPr>
              <a:t>Taller: </a:t>
            </a:r>
            <a:r>
              <a:rPr lang="es-MX" sz="1400"/>
              <a:t>Ejercicio 81</a:t>
            </a:r>
            <a:endParaRPr lang="es-ES" sz="1400"/>
          </a:p>
        </p:txBody>
      </p:sp>
      <p:cxnSp>
        <p:nvCxnSpPr>
          <p:cNvPr id="5" name="Conector recto 4">
            <a:extLst>
              <a:ext uri="{FF2B5EF4-FFF2-40B4-BE49-F238E27FC236}">
                <a16:creationId xmlns:a16="http://schemas.microsoft.com/office/drawing/2014/main" id="{B56C916C-A930-4B45-9FEB-EAC26D680858}"/>
              </a:ext>
            </a:extLst>
          </p:cNvPr>
          <p:cNvCxnSpPr>
            <a:cxnSpLocks/>
          </p:cNvCxnSpPr>
          <p:nvPr/>
        </p:nvCxnSpPr>
        <p:spPr>
          <a:xfrm>
            <a:off x="3256383" y="709120"/>
            <a:ext cx="0" cy="6148880"/>
          </a:xfrm>
          <a:prstGeom prst="line">
            <a:avLst/>
          </a:prstGeom>
        </p:spPr>
        <p:style>
          <a:lnRef idx="3">
            <a:schemeClr val="accent1"/>
          </a:lnRef>
          <a:fillRef idx="0">
            <a:schemeClr val="accent1"/>
          </a:fillRef>
          <a:effectRef idx="2">
            <a:schemeClr val="accent1"/>
          </a:effectRef>
          <a:fontRef idx="minor">
            <a:schemeClr val="tx1"/>
          </a:fontRef>
        </p:style>
      </p:cxnSp>
      <p:sp>
        <p:nvSpPr>
          <p:cNvPr id="16" name="CuadroTexto 15">
            <a:extLst>
              <a:ext uri="{FF2B5EF4-FFF2-40B4-BE49-F238E27FC236}">
                <a16:creationId xmlns:a16="http://schemas.microsoft.com/office/drawing/2014/main" id="{B1925488-C881-4A19-A93C-2E217166D1A0}"/>
              </a:ext>
            </a:extLst>
          </p:cNvPr>
          <p:cNvSpPr txBox="1"/>
          <p:nvPr/>
        </p:nvSpPr>
        <p:spPr>
          <a:xfrm>
            <a:off x="106748" y="4958291"/>
            <a:ext cx="2891329" cy="7386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C" sz="1400" b="1" i="0" u="none" strike="noStrike" kern="1200" cap="none" spc="0" normalizeH="0" baseline="0" noProof="0">
                <a:ln>
                  <a:noFill/>
                </a:ln>
                <a:solidFill>
                  <a:prstClr val="black"/>
                </a:solidFill>
                <a:effectLst/>
                <a:uLnTx/>
                <a:uFillTx/>
                <a:latin typeface="Calibri" panose="020F0502020204030204"/>
                <a:ea typeface="+mn-ea"/>
                <a:cs typeface="+mn-cs"/>
              </a:rPr>
              <a:t>Objetivos de la lámina:</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ES" sz="1400" b="0" i="0" u="none" strike="noStrike" kern="1200" cap="none" spc="0" normalizeH="0" baseline="0" noProof="0">
                <a:ln>
                  <a:noFill/>
                </a:ln>
                <a:solidFill>
                  <a:prstClr val="black"/>
                </a:solidFill>
                <a:effectLst/>
                <a:uLnTx/>
                <a:uFillTx/>
                <a:latin typeface="Calibri" panose="020F0502020204030204"/>
                <a:ea typeface="+mn-ea"/>
                <a:cs typeface="+mn-cs"/>
              </a:rPr>
              <a:t>Mostrar datos recibidos en consola.</a:t>
            </a:r>
          </a:p>
        </p:txBody>
      </p:sp>
      <p:pic>
        <p:nvPicPr>
          <p:cNvPr id="17" name="Imagen 16">
            <a:extLst>
              <a:ext uri="{FF2B5EF4-FFF2-40B4-BE49-F238E27FC236}">
                <a16:creationId xmlns:a16="http://schemas.microsoft.com/office/drawing/2014/main" id="{07AF594D-2BC1-4EA0-9855-66C150454A4F}"/>
              </a:ext>
            </a:extLst>
          </p:cNvPr>
          <p:cNvPicPr>
            <a:picLocks noChangeAspect="1"/>
          </p:cNvPicPr>
          <p:nvPr/>
        </p:nvPicPr>
        <p:blipFill>
          <a:blip r:embed="rId5"/>
          <a:stretch>
            <a:fillRect/>
          </a:stretch>
        </p:blipFill>
        <p:spPr>
          <a:xfrm>
            <a:off x="76038" y="2011836"/>
            <a:ext cx="993895" cy="854078"/>
          </a:xfrm>
          <a:prstGeom prst="rect">
            <a:avLst/>
          </a:prstGeom>
        </p:spPr>
      </p:pic>
      <p:sp>
        <p:nvSpPr>
          <p:cNvPr id="18" name="CuadroTexto 17">
            <a:extLst>
              <a:ext uri="{FF2B5EF4-FFF2-40B4-BE49-F238E27FC236}">
                <a16:creationId xmlns:a16="http://schemas.microsoft.com/office/drawing/2014/main" id="{137D2C75-4FC0-4811-A9B7-F2AED8DD12CA}"/>
              </a:ext>
            </a:extLst>
          </p:cNvPr>
          <p:cNvSpPr txBox="1"/>
          <p:nvPr/>
        </p:nvSpPr>
        <p:spPr>
          <a:xfrm>
            <a:off x="80567" y="2926313"/>
            <a:ext cx="3098569" cy="209288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C" sz="1300" b="1" i="0" u="none" strike="noStrike" kern="1200" cap="none" spc="0" normalizeH="0" baseline="0" noProof="0">
                <a:ln>
                  <a:noFill/>
                </a:ln>
                <a:solidFill>
                  <a:prstClr val="black"/>
                </a:solidFill>
                <a:effectLst/>
                <a:uLnTx/>
                <a:uFillTx/>
                <a:latin typeface="Agency FB" panose="020B0503020202020204" pitchFamily="34" charset="0"/>
                <a:ea typeface="+mn-ea"/>
                <a:cs typeface="+mn-cs"/>
              </a:rPr>
              <a:t>Misión. </a:t>
            </a:r>
            <a:r>
              <a:rPr kumimoji="0" lang="es-MX" sz="1300" b="0" i="0" u="none" strike="noStrike" kern="1200" cap="none" spc="0" normalizeH="0" baseline="0" noProof="0">
                <a:ln>
                  <a:noFill/>
                </a:ln>
                <a:solidFill>
                  <a:prstClr val="black"/>
                </a:solidFill>
                <a:effectLst/>
                <a:uLnTx/>
                <a:uFillTx/>
                <a:latin typeface="Agency FB" panose="020B0503020202020204" pitchFamily="34" charset="0"/>
                <a:ea typeface="+mn-ea"/>
                <a:cs typeface="+mn-cs"/>
              </a:rPr>
              <a:t>Formar profesionales competentes y emprendedores desde lo académico, la investigación, y la vinculación, que contribuyan a mejorar la calidad de vida de la sociedad.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300" b="0" i="0" u="none" strike="noStrike" kern="1200" cap="none" spc="0" normalizeH="0" baseline="0" noProof="0">
              <a:ln>
                <a:noFill/>
              </a:ln>
              <a:solidFill>
                <a:prstClr val="black"/>
              </a:solidFill>
              <a:effectLst/>
              <a:uLnTx/>
              <a:uFillTx/>
              <a:latin typeface="Agency FB" panose="020B0503020202020204" pitchFamily="34" charset="0"/>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C" sz="1300" b="1" i="0" u="none" strike="noStrike" kern="1200" cap="none" spc="0" normalizeH="0" baseline="0" noProof="0">
                <a:ln>
                  <a:noFill/>
                </a:ln>
                <a:solidFill>
                  <a:prstClr val="black"/>
                </a:solidFill>
                <a:effectLst/>
                <a:uLnTx/>
                <a:uFillTx/>
                <a:latin typeface="Agency FB" panose="020B0503020202020204" pitchFamily="34" charset="0"/>
                <a:ea typeface="+mn-ea"/>
                <a:cs typeface="+mn-cs"/>
              </a:rPr>
              <a:t>Visión. </a:t>
            </a:r>
            <a:r>
              <a:rPr kumimoji="0" lang="es-MX" sz="1300" b="0" i="0" u="none" strike="noStrike" kern="1200" cap="none" spc="0" normalizeH="0" baseline="0" noProof="0">
                <a:ln>
                  <a:noFill/>
                </a:ln>
                <a:solidFill>
                  <a:prstClr val="black"/>
                </a:solidFill>
                <a:effectLst/>
                <a:uLnTx/>
                <a:uFillTx/>
                <a:latin typeface="Agency FB" panose="020B0503020202020204" pitchFamily="34" charset="0"/>
                <a:ea typeface="+mn-ea"/>
                <a:cs typeface="+mn-cs"/>
              </a:rPr>
              <a:t>Ser un referente nacional e internacional de Institución de Educación Superior que contribuye al desarrollo social, cultural y productivo con profesionales éticos, creativos, cualificados y con sentido de pertinencia.</a:t>
            </a:r>
            <a:endParaRPr kumimoji="0" lang="es-ES" sz="1300" b="0" i="0" u="none" strike="noStrike" kern="1200" cap="none" spc="0" normalizeH="0" baseline="0" noProof="0">
              <a:ln>
                <a:noFill/>
              </a:ln>
              <a:solidFill>
                <a:prstClr val="black"/>
              </a:solidFill>
              <a:effectLst/>
              <a:uLnTx/>
              <a:uFillTx/>
              <a:latin typeface="Agency FB" panose="020B0503020202020204" pitchFamily="34" charset="0"/>
              <a:ea typeface="+mn-ea"/>
              <a:cs typeface="+mn-cs"/>
            </a:endParaRPr>
          </a:p>
        </p:txBody>
      </p:sp>
      <p:sp>
        <p:nvSpPr>
          <p:cNvPr id="23" name="Rectángulo 22">
            <a:extLst>
              <a:ext uri="{FF2B5EF4-FFF2-40B4-BE49-F238E27FC236}">
                <a16:creationId xmlns:a16="http://schemas.microsoft.com/office/drawing/2014/main" id="{EAF93728-98EC-43CF-8689-136A3EE39D11}"/>
              </a:ext>
            </a:extLst>
          </p:cNvPr>
          <p:cNvSpPr/>
          <p:nvPr/>
        </p:nvSpPr>
        <p:spPr>
          <a:xfrm>
            <a:off x="93308" y="6489877"/>
            <a:ext cx="2530373" cy="292388"/>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C" sz="1300" b="0" i="0" u="none" strike="noStrike" kern="1200" cap="none" spc="0" normalizeH="0" baseline="0" noProof="0">
                <a:ln w="0"/>
                <a:solidFill>
                  <a:srgbClr val="00B050"/>
                </a:solidFill>
                <a:effectLst>
                  <a:outerShdw blurRad="38100" dist="25400" dir="5400000" algn="ctr" rotWithShape="0">
                    <a:srgbClr val="6E747A">
                      <a:alpha val="43000"/>
                    </a:srgbClr>
                  </a:outerShdw>
                </a:effectLst>
                <a:uLnTx/>
                <a:uFillTx/>
                <a:latin typeface="Calibri" panose="020F0502020204030204"/>
                <a:ea typeface="+mn-ea"/>
                <a:cs typeface="+mn-cs"/>
              </a:rPr>
              <a:t>M</a:t>
            </a:r>
            <a:r>
              <a:rPr kumimoji="0" lang="es-ES" sz="1300" b="0" i="0" u="none" strike="noStrike" kern="1200" cap="none" spc="0" normalizeH="0" baseline="0" noProof="0">
                <a:ln w="0"/>
                <a:solidFill>
                  <a:srgbClr val="00B050"/>
                </a:solidFill>
                <a:effectLst>
                  <a:outerShdw blurRad="38100" dist="25400" dir="5400000" algn="ctr" rotWithShape="0">
                    <a:srgbClr val="6E747A">
                      <a:alpha val="43000"/>
                    </a:srgbClr>
                  </a:outerShdw>
                </a:effectLst>
                <a:uLnTx/>
                <a:uFillTx/>
                <a:latin typeface="Calibri" panose="020F0502020204030204"/>
                <a:ea typeface="+mn-ea"/>
                <a:cs typeface="+mn-cs"/>
              </a:rPr>
              <a:t>sig. Ing. Robert Moreira Centeno</a:t>
            </a:r>
          </a:p>
        </p:txBody>
      </p:sp>
      <p:sp>
        <p:nvSpPr>
          <p:cNvPr id="6" name="CuadroTexto 5">
            <a:extLst>
              <a:ext uri="{FF2B5EF4-FFF2-40B4-BE49-F238E27FC236}">
                <a16:creationId xmlns:a16="http://schemas.microsoft.com/office/drawing/2014/main" id="{7FC1FBA4-F025-F269-BB7C-ECD5082576C2}"/>
              </a:ext>
            </a:extLst>
          </p:cNvPr>
          <p:cNvSpPr txBox="1"/>
          <p:nvPr/>
        </p:nvSpPr>
        <p:spPr>
          <a:xfrm>
            <a:off x="3437442" y="11851"/>
            <a:ext cx="729026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1" i="0" u="none" strike="noStrike" kern="1200" cap="none" spc="0" normalizeH="0" baseline="0" noProof="0">
                <a:ln>
                  <a:noFill/>
                </a:ln>
                <a:solidFill>
                  <a:prstClr val="black"/>
                </a:solidFill>
                <a:effectLst/>
                <a:uLnTx/>
                <a:uFillTx/>
                <a:latin typeface="Calibri" panose="020F0502020204030204"/>
                <a:ea typeface="+mn-ea"/>
                <a:cs typeface="+mn-cs"/>
              </a:rPr>
              <a:t>Figura 4.1(version2). </a:t>
            </a:r>
            <a:r>
              <a:rPr kumimoji="0" lang="es-ES" sz="1800" b="0" i="0" u="none" strike="noStrike" kern="1200" cap="none" spc="0" normalizeH="0" baseline="0" noProof="0">
                <a:ln>
                  <a:noFill/>
                </a:ln>
                <a:solidFill>
                  <a:prstClr val="black"/>
                </a:solidFill>
                <a:effectLst/>
                <a:uLnTx/>
                <a:uFillTx/>
                <a:latin typeface="Calibri" panose="020F0502020204030204"/>
                <a:ea typeface="+mn-ea"/>
                <a:cs typeface="+mn-cs"/>
              </a:rPr>
              <a:t>Recibir el dato desde una vista y guardarlo en una base de datos. Recibir datos escritos en el formulario.</a:t>
            </a:r>
          </a:p>
        </p:txBody>
      </p:sp>
      <p:sp>
        <p:nvSpPr>
          <p:cNvPr id="14" name="Rectángulo 13">
            <a:extLst>
              <a:ext uri="{FF2B5EF4-FFF2-40B4-BE49-F238E27FC236}">
                <a16:creationId xmlns:a16="http://schemas.microsoft.com/office/drawing/2014/main" id="{6456271E-7207-2074-17E4-5C7C84B475E4}"/>
              </a:ext>
            </a:extLst>
          </p:cNvPr>
          <p:cNvSpPr/>
          <p:nvPr/>
        </p:nvSpPr>
        <p:spPr>
          <a:xfrm>
            <a:off x="3495026" y="4456292"/>
            <a:ext cx="8536766" cy="40722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w="3175">
                <a:solidFill>
                  <a:prstClr val="black"/>
                </a:solidFill>
              </a:ln>
              <a:solidFill>
                <a:prstClr val="white"/>
              </a:solidFill>
              <a:effectLst/>
              <a:uLnTx/>
              <a:uFillTx/>
              <a:latin typeface="Calibri" panose="020F0502020204030204"/>
              <a:ea typeface="+mn-ea"/>
              <a:cs typeface="+mn-cs"/>
            </a:endParaRPr>
          </a:p>
        </p:txBody>
      </p:sp>
      <p:sp>
        <p:nvSpPr>
          <p:cNvPr id="15" name="CuadroTexto 14">
            <a:extLst>
              <a:ext uri="{FF2B5EF4-FFF2-40B4-BE49-F238E27FC236}">
                <a16:creationId xmlns:a16="http://schemas.microsoft.com/office/drawing/2014/main" id="{534BBF61-55FF-FC7C-3AB4-3BACE83E19AF}"/>
              </a:ext>
            </a:extLst>
          </p:cNvPr>
          <p:cNvSpPr txBox="1"/>
          <p:nvPr/>
        </p:nvSpPr>
        <p:spPr>
          <a:xfrm>
            <a:off x="10186930" y="4033606"/>
            <a:ext cx="54077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1" i="0" u="none" strike="noStrike" kern="1200" cap="none" spc="0" normalizeH="0" baseline="0" noProof="0">
                <a:ln>
                  <a:noFill/>
                </a:ln>
                <a:solidFill>
                  <a:srgbClr val="002060"/>
                </a:solidFill>
                <a:effectLst/>
                <a:highlight>
                  <a:srgbClr val="FFFF00"/>
                </a:highlight>
                <a:uLnTx/>
                <a:uFillTx/>
                <a:latin typeface="Calibri" panose="020F0502020204030204"/>
                <a:ea typeface="+mn-ea"/>
                <a:cs typeface="+mn-cs"/>
              </a:rPr>
              <a:t>-2-</a:t>
            </a:r>
            <a:endParaRPr kumimoji="0" lang="es-EC" sz="1800" b="1" i="0" u="none" strike="noStrike" kern="1200" cap="none" spc="0" normalizeH="0" baseline="0" noProof="0">
              <a:ln>
                <a:noFill/>
              </a:ln>
              <a:solidFill>
                <a:srgbClr val="002060"/>
              </a:solidFill>
              <a:effectLst/>
              <a:highlight>
                <a:srgbClr val="FFFF00"/>
              </a:highlight>
              <a:uLnTx/>
              <a:uFillTx/>
              <a:latin typeface="Calibri" panose="020F0502020204030204"/>
              <a:ea typeface="+mn-ea"/>
              <a:cs typeface="+mn-cs"/>
            </a:endParaRPr>
          </a:p>
        </p:txBody>
      </p:sp>
      <p:sp>
        <p:nvSpPr>
          <p:cNvPr id="19" name="Rectángulo 18">
            <a:extLst>
              <a:ext uri="{FF2B5EF4-FFF2-40B4-BE49-F238E27FC236}">
                <a16:creationId xmlns:a16="http://schemas.microsoft.com/office/drawing/2014/main" id="{0894584A-DEA7-7FE9-C625-5C24EBBF3F75}"/>
              </a:ext>
            </a:extLst>
          </p:cNvPr>
          <p:cNvSpPr/>
          <p:nvPr/>
        </p:nvSpPr>
        <p:spPr>
          <a:xfrm>
            <a:off x="7246374" y="2269067"/>
            <a:ext cx="1376516" cy="139836"/>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w="3175">
                <a:solidFill>
                  <a:prstClr val="black"/>
                </a:solidFill>
              </a:ln>
              <a:solidFill>
                <a:prstClr val="white"/>
              </a:solidFill>
              <a:effectLst/>
              <a:uLnTx/>
              <a:uFillTx/>
              <a:latin typeface="Calibri" panose="020F0502020204030204"/>
              <a:ea typeface="+mn-ea"/>
              <a:cs typeface="+mn-cs"/>
            </a:endParaRPr>
          </a:p>
        </p:txBody>
      </p:sp>
      <p:sp>
        <p:nvSpPr>
          <p:cNvPr id="11" name="CuadroTexto 10">
            <a:extLst>
              <a:ext uri="{FF2B5EF4-FFF2-40B4-BE49-F238E27FC236}">
                <a16:creationId xmlns:a16="http://schemas.microsoft.com/office/drawing/2014/main" id="{CD68475C-3B7C-CCA2-966F-DEED9A33A95D}"/>
              </a:ext>
            </a:extLst>
          </p:cNvPr>
          <p:cNvSpPr txBox="1"/>
          <p:nvPr/>
        </p:nvSpPr>
        <p:spPr>
          <a:xfrm>
            <a:off x="8622890" y="2132929"/>
            <a:ext cx="6444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1" i="0" u="none" strike="noStrike" kern="1200" cap="none" spc="0" normalizeH="0" baseline="0" noProof="0">
                <a:ln>
                  <a:noFill/>
                </a:ln>
                <a:solidFill>
                  <a:srgbClr val="002060"/>
                </a:solidFill>
                <a:effectLst/>
                <a:highlight>
                  <a:srgbClr val="FFFF00"/>
                </a:highlight>
                <a:uLnTx/>
                <a:uFillTx/>
                <a:latin typeface="Calibri" panose="020F0502020204030204"/>
                <a:ea typeface="+mn-ea"/>
                <a:cs typeface="+mn-cs"/>
              </a:rPr>
              <a:t>-1-</a:t>
            </a:r>
            <a:endParaRPr kumimoji="0" lang="es-EC" sz="1800" b="1" i="0" u="none" strike="noStrike" kern="1200" cap="none" spc="0" normalizeH="0" baseline="0" noProof="0">
              <a:ln>
                <a:noFill/>
              </a:ln>
              <a:solidFill>
                <a:srgbClr val="002060"/>
              </a:solidFill>
              <a:effectLst/>
              <a:highlight>
                <a:srgbClr val="FFFF00"/>
              </a:highlight>
              <a:uLnTx/>
              <a:uFillTx/>
              <a:latin typeface="Calibri" panose="020F0502020204030204"/>
              <a:ea typeface="+mn-ea"/>
              <a:cs typeface="+mn-cs"/>
            </a:endParaRPr>
          </a:p>
        </p:txBody>
      </p:sp>
      <p:sp>
        <p:nvSpPr>
          <p:cNvPr id="7" name="Botón de acción: en blanco 6">
            <a:hlinkClick r:id="rId6" action="ppaction://hlinksldjump" highlightClick="1"/>
            <a:extLst>
              <a:ext uri="{FF2B5EF4-FFF2-40B4-BE49-F238E27FC236}">
                <a16:creationId xmlns:a16="http://schemas.microsoft.com/office/drawing/2014/main" id="{BDB1D5AA-650A-0D30-494F-0E3FA4531D5A}"/>
              </a:ext>
            </a:extLst>
          </p:cNvPr>
          <p:cNvSpPr/>
          <p:nvPr/>
        </p:nvSpPr>
        <p:spPr>
          <a:xfrm>
            <a:off x="10727704" y="-885"/>
            <a:ext cx="1464296" cy="335902"/>
          </a:xfrm>
          <a:prstGeom prst="actionButtonBlan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C" sz="1800" b="0" i="0" u="none" strike="noStrike" kern="1200" cap="none" spc="0" normalizeH="0" baseline="0" noProof="0">
                <a:ln>
                  <a:noFill/>
                </a:ln>
                <a:solidFill>
                  <a:prstClr val="white"/>
                </a:solidFill>
                <a:effectLst/>
                <a:uLnTx/>
                <a:uFillTx/>
                <a:latin typeface="Calibri" panose="020F0502020204030204"/>
                <a:ea typeface="+mn-ea"/>
                <a:cs typeface="+mn-cs"/>
              </a:rPr>
              <a:t>Índice</a:t>
            </a:r>
            <a:endParaRPr kumimoji="0" lang="es-E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CuadroTexto 7">
            <a:extLst>
              <a:ext uri="{FF2B5EF4-FFF2-40B4-BE49-F238E27FC236}">
                <a16:creationId xmlns:a16="http://schemas.microsoft.com/office/drawing/2014/main" id="{C4CDE2E6-41A7-B9E8-AEE5-C203431B461A}"/>
              </a:ext>
            </a:extLst>
          </p:cNvPr>
          <p:cNvSpPr txBox="1"/>
          <p:nvPr/>
        </p:nvSpPr>
        <p:spPr>
          <a:xfrm>
            <a:off x="3333631" y="5005980"/>
            <a:ext cx="4878212" cy="1384995"/>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C" sz="1400" b="1" i="0" u="none" strike="noStrike" kern="1200" cap="none" spc="0" normalizeH="0" baseline="0" noProof="0" dirty="0">
                <a:ln>
                  <a:noFill/>
                </a:ln>
                <a:solidFill>
                  <a:prstClr val="black"/>
                </a:solidFill>
                <a:effectLst/>
                <a:uLnTx/>
                <a:uFillTx/>
                <a:latin typeface="Calibri" panose="020F0502020204030204"/>
                <a:ea typeface="+mn-ea"/>
                <a:cs typeface="+mn-cs"/>
              </a:rPr>
              <a:t>Nota (19/04/2023).  1) </a:t>
            </a:r>
            <a:r>
              <a:rPr kumimoji="0" lang="es-ES" sz="1400" b="0" i="0" u="none" strike="noStrike" kern="1200" cap="none" spc="0" normalizeH="0" baseline="0" noProof="0" dirty="0">
                <a:ln>
                  <a:noFill/>
                </a:ln>
                <a:solidFill>
                  <a:prstClr val="black"/>
                </a:solidFill>
                <a:effectLst/>
                <a:uLnTx/>
                <a:uFillTx/>
                <a:latin typeface="Calibri" panose="020F0502020204030204"/>
                <a:ea typeface="+mn-ea"/>
                <a:cs typeface="+mn-cs"/>
              </a:rPr>
              <a:t>Se puede cambiar la sentencia "</a:t>
            </a:r>
            <a:r>
              <a:rPr kumimoji="0" lang="es-ES" sz="1400" b="0" i="0" u="none" strike="noStrike" kern="1200" cap="none" spc="0" normalizeH="0" baseline="0" noProof="0" dirty="0" err="1">
                <a:ln>
                  <a:noFill/>
                </a:ln>
                <a:solidFill>
                  <a:prstClr val="black"/>
                </a:solidFill>
                <a:effectLst/>
                <a:uLnTx/>
                <a:uFillTx/>
                <a:latin typeface="Calibri" panose="020F0502020204030204"/>
                <a:ea typeface="+mn-ea"/>
                <a:cs typeface="+mn-cs"/>
              </a:rPr>
              <a:t>print</a:t>
            </a:r>
            <a:r>
              <a:rPr kumimoji="0" lang="es-ES" sz="1400" b="0" i="0" u="none" strike="noStrike" kern="1200" cap="none" spc="0" normalizeH="0" baseline="0" noProof="0" dirty="0">
                <a:ln>
                  <a:noFill/>
                </a:ln>
                <a:solidFill>
                  <a:prstClr val="black"/>
                </a:solidFill>
                <a:effectLst/>
                <a:uLnTx/>
                <a:uFillTx/>
                <a:latin typeface="Calibri" panose="020F0502020204030204"/>
                <a:ea typeface="+mn-ea"/>
                <a:cs typeface="+mn-cs"/>
              </a:rPr>
              <a:t>('Obteniendo datos')" por "</a:t>
            </a:r>
            <a:r>
              <a:rPr kumimoji="0" lang="es-ES" sz="1400" b="0" i="0" u="none" strike="noStrike" kern="1200" cap="none" spc="0" normalizeH="0" baseline="0" noProof="0" dirty="0" err="1">
                <a:ln>
                  <a:noFill/>
                </a:ln>
                <a:solidFill>
                  <a:prstClr val="black"/>
                </a:solidFill>
                <a:effectLst/>
                <a:uLnTx/>
                <a:uFillTx/>
                <a:latin typeface="Calibri" panose="020F0502020204030204"/>
                <a:ea typeface="+mn-ea"/>
                <a:cs typeface="+mn-cs"/>
              </a:rPr>
              <a:t>print</a:t>
            </a:r>
            <a:r>
              <a:rPr kumimoji="0" lang="es-ES" sz="1400" b="0" i="0" u="none" strike="noStrike" kern="1200" cap="none" spc="0" normalizeH="0" baseline="0" noProof="0" dirty="0">
                <a:ln>
                  <a:noFill/>
                </a:ln>
                <a:solidFill>
                  <a:prstClr val="black"/>
                </a:solidFill>
                <a:effectLst/>
                <a:uLnTx/>
                <a:uFillTx/>
                <a:latin typeface="Calibri" panose="020F0502020204030204"/>
                <a:ea typeface="+mn-ea"/>
                <a:cs typeface="+mn-cs"/>
              </a:rPr>
              <a:t>(</a:t>
            </a:r>
            <a:r>
              <a:rPr kumimoji="0" lang="es-ES" sz="1400" b="0" i="0" u="none" strike="noStrike" kern="1200" cap="none" spc="0" normalizeH="0" baseline="0" noProof="0" dirty="0" err="1">
                <a:ln>
                  <a:noFill/>
                </a:ln>
                <a:solidFill>
                  <a:prstClr val="black"/>
                </a:solidFill>
                <a:effectLst/>
                <a:uLnTx/>
                <a:uFillTx/>
                <a:latin typeface="Calibri" panose="020F0502020204030204"/>
                <a:ea typeface="+mn-ea"/>
                <a:cs typeface="+mn-cs"/>
              </a:rPr>
              <a:t>request.POST</a:t>
            </a:r>
            <a:r>
              <a:rPr kumimoji="0" lang="es-ES" sz="14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s-ES" sz="1400" b="1" i="0" u="none" strike="noStrike" kern="1200" cap="none" spc="0" normalizeH="0" baseline="0" noProof="0" dirty="0">
                <a:ln>
                  <a:noFill/>
                </a:ln>
                <a:solidFill>
                  <a:prstClr val="black"/>
                </a:solidFill>
                <a:effectLst/>
                <a:uLnTx/>
                <a:uFillTx/>
                <a:latin typeface="Calibri" panose="020F0502020204030204"/>
                <a:ea typeface="+mn-ea"/>
                <a:cs typeface="+mn-cs"/>
              </a:rPr>
              <a:t>2) </a:t>
            </a:r>
            <a:r>
              <a:rPr kumimoji="0" lang="es-ES" sz="1400" b="0" i="0" u="none" strike="noStrike" kern="1200" cap="none" spc="0" normalizeH="0" baseline="0" noProof="0" dirty="0">
                <a:ln>
                  <a:noFill/>
                </a:ln>
                <a:solidFill>
                  <a:prstClr val="black"/>
                </a:solidFill>
                <a:effectLst/>
                <a:uLnTx/>
                <a:uFillTx/>
                <a:latin typeface="Calibri" panose="020F0502020204030204"/>
                <a:ea typeface="+mn-ea"/>
                <a:cs typeface="+mn-cs"/>
              </a:rPr>
              <a:t>Se mostrarán los datos enviados en el formulario que aparecerá junto con el token generado en la "Figura3.2.1", una vez obteniendo los datos se pueden guardar los mismos en una base de datos, compararlos, procesarlos, lo que se desee.</a:t>
            </a:r>
            <a:endParaRPr kumimoji="0" lang="es-EC"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9" name="Conector recto de flecha 8">
            <a:extLst>
              <a:ext uri="{FF2B5EF4-FFF2-40B4-BE49-F238E27FC236}">
                <a16:creationId xmlns:a16="http://schemas.microsoft.com/office/drawing/2014/main" id="{97F56AF9-E4EE-3071-88FB-F5456AADD750}"/>
              </a:ext>
            </a:extLst>
          </p:cNvPr>
          <p:cNvCxnSpPr>
            <a:cxnSpLocks/>
          </p:cNvCxnSpPr>
          <p:nvPr/>
        </p:nvCxnSpPr>
        <p:spPr>
          <a:xfrm flipH="1" flipV="1">
            <a:off x="8289090" y="4863519"/>
            <a:ext cx="383460" cy="1753247"/>
          </a:xfrm>
          <a:prstGeom prst="straightConnector1">
            <a:avLst/>
          </a:prstGeom>
          <a:ln w="57150">
            <a:tailEnd type="triangle"/>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15597886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n 7" descr="Texto&#10;&#10;Descripción generada automáticamente">
            <a:extLst>
              <a:ext uri="{FF2B5EF4-FFF2-40B4-BE49-F238E27FC236}">
                <a16:creationId xmlns:a16="http://schemas.microsoft.com/office/drawing/2014/main" id="{686BFDEC-99D7-A4A9-3C74-44419A30D208}"/>
              </a:ext>
            </a:extLst>
          </p:cNvPr>
          <p:cNvPicPr>
            <a:picLocks noChangeAspect="1"/>
          </p:cNvPicPr>
          <p:nvPr/>
        </p:nvPicPr>
        <p:blipFill rotWithShape="1">
          <a:blip r:embed="rId3">
            <a:extLst>
              <a:ext uri="{28A0092B-C50C-407E-A947-70E740481C1C}">
                <a14:useLocalDpi xmlns:a14="http://schemas.microsoft.com/office/drawing/2010/main" val="0"/>
              </a:ext>
            </a:extLst>
          </a:blip>
          <a:srcRect b="2568"/>
          <a:stretch/>
        </p:blipFill>
        <p:spPr>
          <a:xfrm>
            <a:off x="3630779" y="709120"/>
            <a:ext cx="8134499" cy="5442629"/>
          </a:xfrm>
          <a:prstGeom prst="rect">
            <a:avLst/>
          </a:prstGeom>
        </p:spPr>
      </p:pic>
      <p:sp>
        <p:nvSpPr>
          <p:cNvPr id="4" name="Título 3">
            <a:extLst>
              <a:ext uri="{FF2B5EF4-FFF2-40B4-BE49-F238E27FC236}">
                <a16:creationId xmlns:a16="http://schemas.microsoft.com/office/drawing/2014/main" id="{9DF72ADE-BAE9-484E-84CE-E8979DDABC94}"/>
              </a:ext>
            </a:extLst>
          </p:cNvPr>
          <p:cNvSpPr>
            <a:spLocks noGrp="1"/>
          </p:cNvSpPr>
          <p:nvPr>
            <p:ph type="title"/>
          </p:nvPr>
        </p:nvSpPr>
        <p:spPr>
          <a:xfrm>
            <a:off x="1" y="1"/>
            <a:ext cx="3256367" cy="709119"/>
          </a:xfrm>
          <a:solidFill>
            <a:schemeClr val="accent4">
              <a:lumMod val="60000"/>
              <a:lumOff val="40000"/>
            </a:schemeClr>
          </a:solidFill>
        </p:spPr>
        <p:style>
          <a:lnRef idx="2">
            <a:schemeClr val="accent1"/>
          </a:lnRef>
          <a:fillRef idx="1">
            <a:schemeClr val="lt1"/>
          </a:fillRef>
          <a:effectRef idx="0">
            <a:schemeClr val="accent1"/>
          </a:effectRef>
          <a:fontRef idx="minor">
            <a:schemeClr val="dk1"/>
          </a:fontRef>
        </p:style>
        <p:txBody>
          <a:bodyPr>
            <a:normAutofit/>
          </a:bodyPr>
          <a:lstStyle/>
          <a:p>
            <a:r>
              <a:rPr lang="es-MX" sz="1400">
                <a:latin typeface="AcmeFont" pitchFamily="2" charset="0"/>
              </a:rPr>
              <a:t>Taller: </a:t>
            </a:r>
            <a:r>
              <a:rPr lang="es-MX" sz="1400"/>
              <a:t>Ejercicio 81</a:t>
            </a:r>
            <a:endParaRPr lang="es-ES" sz="1400"/>
          </a:p>
        </p:txBody>
      </p:sp>
      <p:cxnSp>
        <p:nvCxnSpPr>
          <p:cNvPr id="5" name="Conector recto 4">
            <a:extLst>
              <a:ext uri="{FF2B5EF4-FFF2-40B4-BE49-F238E27FC236}">
                <a16:creationId xmlns:a16="http://schemas.microsoft.com/office/drawing/2014/main" id="{B56C916C-A930-4B45-9FEB-EAC26D680858}"/>
              </a:ext>
            </a:extLst>
          </p:cNvPr>
          <p:cNvCxnSpPr>
            <a:cxnSpLocks/>
          </p:cNvCxnSpPr>
          <p:nvPr/>
        </p:nvCxnSpPr>
        <p:spPr>
          <a:xfrm>
            <a:off x="3256383" y="709120"/>
            <a:ext cx="0" cy="6148880"/>
          </a:xfrm>
          <a:prstGeom prst="line">
            <a:avLst/>
          </a:prstGeom>
        </p:spPr>
        <p:style>
          <a:lnRef idx="3">
            <a:schemeClr val="accent1"/>
          </a:lnRef>
          <a:fillRef idx="0">
            <a:schemeClr val="accent1"/>
          </a:fillRef>
          <a:effectRef idx="2">
            <a:schemeClr val="accent1"/>
          </a:effectRef>
          <a:fontRef idx="minor">
            <a:schemeClr val="tx1"/>
          </a:fontRef>
        </p:style>
      </p:cxnSp>
      <p:sp>
        <p:nvSpPr>
          <p:cNvPr id="16" name="CuadroTexto 15">
            <a:extLst>
              <a:ext uri="{FF2B5EF4-FFF2-40B4-BE49-F238E27FC236}">
                <a16:creationId xmlns:a16="http://schemas.microsoft.com/office/drawing/2014/main" id="{B1925488-C881-4A19-A93C-2E217166D1A0}"/>
              </a:ext>
            </a:extLst>
          </p:cNvPr>
          <p:cNvSpPr txBox="1"/>
          <p:nvPr/>
        </p:nvSpPr>
        <p:spPr>
          <a:xfrm>
            <a:off x="106748" y="4958291"/>
            <a:ext cx="2891329" cy="1600438"/>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C" sz="1400" b="1" i="0" u="none" strike="noStrike" kern="1200" cap="none" spc="0" normalizeH="0" baseline="0" noProof="0">
                <a:ln>
                  <a:noFill/>
                </a:ln>
                <a:solidFill>
                  <a:prstClr val="black"/>
                </a:solidFill>
                <a:effectLst/>
                <a:uLnTx/>
                <a:uFillTx/>
                <a:latin typeface="Calibri" panose="020F0502020204030204"/>
                <a:ea typeface="+mn-ea"/>
                <a:cs typeface="+mn-cs"/>
              </a:rPr>
              <a:t>Objetivos de la lámina:</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ES" sz="1400" b="0" i="0" u="none" strike="noStrike" kern="1200" cap="none" spc="0" normalizeH="0" baseline="0" noProof="0">
                <a:ln>
                  <a:noFill/>
                </a:ln>
                <a:solidFill>
                  <a:prstClr val="black"/>
                </a:solidFill>
                <a:effectLst/>
                <a:uLnTx/>
                <a:uFillTx/>
                <a:latin typeface="Calibri" panose="020F0502020204030204"/>
                <a:ea typeface="+mn-ea"/>
                <a:cs typeface="+mn-cs"/>
              </a:rPr>
              <a:t>Configurar la función "</a:t>
            </a:r>
            <a:r>
              <a:rPr kumimoji="0" lang="es-ES" sz="1400" b="0" i="0" u="none" strike="noStrike" kern="1200" cap="none" spc="0" normalizeH="0" baseline="0" noProof="0" err="1">
                <a:ln>
                  <a:noFill/>
                </a:ln>
                <a:solidFill>
                  <a:prstClr val="black"/>
                </a:solidFill>
                <a:effectLst/>
                <a:uLnTx/>
                <a:uFillTx/>
                <a:latin typeface="Calibri" panose="020F0502020204030204"/>
                <a:ea typeface="+mn-ea"/>
                <a:cs typeface="+mn-cs"/>
              </a:rPr>
              <a:t>signup</a:t>
            </a:r>
            <a:r>
              <a:rPr kumimoji="0" lang="es-ES" sz="1400" b="0" i="0" u="none" strike="noStrike" kern="1200" cap="none" spc="0" normalizeH="0" baseline="0" noProof="0">
                <a:ln>
                  <a:noFill/>
                </a:ln>
                <a:solidFill>
                  <a:prstClr val="black"/>
                </a:solidFill>
                <a:effectLst/>
                <a:uLnTx/>
                <a:uFillTx/>
                <a:latin typeface="Calibri" panose="020F0502020204030204"/>
                <a:ea typeface="+mn-ea"/>
                <a:cs typeface="+mn-cs"/>
              </a:rPr>
              <a:t>" para que muestre la página de recepción de datos con el método GET, y redireccione al proceso de ingreso con el método POST.</a:t>
            </a:r>
          </a:p>
        </p:txBody>
      </p:sp>
      <p:pic>
        <p:nvPicPr>
          <p:cNvPr id="17" name="Imagen 16">
            <a:extLst>
              <a:ext uri="{FF2B5EF4-FFF2-40B4-BE49-F238E27FC236}">
                <a16:creationId xmlns:a16="http://schemas.microsoft.com/office/drawing/2014/main" id="{07AF594D-2BC1-4EA0-9855-66C150454A4F}"/>
              </a:ext>
            </a:extLst>
          </p:cNvPr>
          <p:cNvPicPr>
            <a:picLocks noChangeAspect="1"/>
          </p:cNvPicPr>
          <p:nvPr/>
        </p:nvPicPr>
        <p:blipFill>
          <a:blip r:embed="rId4"/>
          <a:stretch>
            <a:fillRect/>
          </a:stretch>
        </p:blipFill>
        <p:spPr>
          <a:xfrm>
            <a:off x="76038" y="2011836"/>
            <a:ext cx="993895" cy="854078"/>
          </a:xfrm>
          <a:prstGeom prst="rect">
            <a:avLst/>
          </a:prstGeom>
        </p:spPr>
      </p:pic>
      <p:sp>
        <p:nvSpPr>
          <p:cNvPr id="18" name="CuadroTexto 17">
            <a:extLst>
              <a:ext uri="{FF2B5EF4-FFF2-40B4-BE49-F238E27FC236}">
                <a16:creationId xmlns:a16="http://schemas.microsoft.com/office/drawing/2014/main" id="{137D2C75-4FC0-4811-A9B7-F2AED8DD12CA}"/>
              </a:ext>
            </a:extLst>
          </p:cNvPr>
          <p:cNvSpPr txBox="1"/>
          <p:nvPr/>
        </p:nvSpPr>
        <p:spPr>
          <a:xfrm>
            <a:off x="80567" y="2926313"/>
            <a:ext cx="3098569" cy="209288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C" sz="1300" b="1" i="0" u="none" strike="noStrike" kern="1200" cap="none" spc="0" normalizeH="0" baseline="0" noProof="0">
                <a:ln>
                  <a:noFill/>
                </a:ln>
                <a:solidFill>
                  <a:prstClr val="black"/>
                </a:solidFill>
                <a:effectLst/>
                <a:uLnTx/>
                <a:uFillTx/>
                <a:latin typeface="Agency FB" panose="020B0503020202020204" pitchFamily="34" charset="0"/>
                <a:ea typeface="+mn-ea"/>
                <a:cs typeface="+mn-cs"/>
              </a:rPr>
              <a:t>Misión. </a:t>
            </a:r>
            <a:r>
              <a:rPr kumimoji="0" lang="es-MX" sz="1300" b="0" i="0" u="none" strike="noStrike" kern="1200" cap="none" spc="0" normalizeH="0" baseline="0" noProof="0">
                <a:ln>
                  <a:noFill/>
                </a:ln>
                <a:solidFill>
                  <a:prstClr val="black"/>
                </a:solidFill>
                <a:effectLst/>
                <a:uLnTx/>
                <a:uFillTx/>
                <a:latin typeface="Agency FB" panose="020B0503020202020204" pitchFamily="34" charset="0"/>
                <a:ea typeface="+mn-ea"/>
                <a:cs typeface="+mn-cs"/>
              </a:rPr>
              <a:t>Formar profesionales competentes y emprendedores desde lo académico, la investigación, y la vinculación, que contribuyan a mejorar la calidad de vida de la sociedad.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300" b="0" i="0" u="none" strike="noStrike" kern="1200" cap="none" spc="0" normalizeH="0" baseline="0" noProof="0">
              <a:ln>
                <a:noFill/>
              </a:ln>
              <a:solidFill>
                <a:prstClr val="black"/>
              </a:solidFill>
              <a:effectLst/>
              <a:uLnTx/>
              <a:uFillTx/>
              <a:latin typeface="Agency FB" panose="020B0503020202020204" pitchFamily="34" charset="0"/>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C" sz="1300" b="1" i="0" u="none" strike="noStrike" kern="1200" cap="none" spc="0" normalizeH="0" baseline="0" noProof="0">
                <a:ln>
                  <a:noFill/>
                </a:ln>
                <a:solidFill>
                  <a:prstClr val="black"/>
                </a:solidFill>
                <a:effectLst/>
                <a:uLnTx/>
                <a:uFillTx/>
                <a:latin typeface="Agency FB" panose="020B0503020202020204" pitchFamily="34" charset="0"/>
                <a:ea typeface="+mn-ea"/>
                <a:cs typeface="+mn-cs"/>
              </a:rPr>
              <a:t>Visión. </a:t>
            </a:r>
            <a:r>
              <a:rPr kumimoji="0" lang="es-MX" sz="1300" b="0" i="0" u="none" strike="noStrike" kern="1200" cap="none" spc="0" normalizeH="0" baseline="0" noProof="0">
                <a:ln>
                  <a:noFill/>
                </a:ln>
                <a:solidFill>
                  <a:prstClr val="black"/>
                </a:solidFill>
                <a:effectLst/>
                <a:uLnTx/>
                <a:uFillTx/>
                <a:latin typeface="Agency FB" panose="020B0503020202020204" pitchFamily="34" charset="0"/>
                <a:ea typeface="+mn-ea"/>
                <a:cs typeface="+mn-cs"/>
              </a:rPr>
              <a:t>Ser un referente nacional e internacional de Institución de Educación Superior que contribuye al desarrollo social, cultural y productivo con profesionales éticos, creativos, cualificados y con sentido de pertinencia.</a:t>
            </a:r>
            <a:endParaRPr kumimoji="0" lang="es-ES" sz="1300" b="0" i="0" u="none" strike="noStrike" kern="1200" cap="none" spc="0" normalizeH="0" baseline="0" noProof="0">
              <a:ln>
                <a:noFill/>
              </a:ln>
              <a:solidFill>
                <a:prstClr val="black"/>
              </a:solidFill>
              <a:effectLst/>
              <a:uLnTx/>
              <a:uFillTx/>
              <a:latin typeface="Agency FB" panose="020B0503020202020204" pitchFamily="34" charset="0"/>
              <a:ea typeface="+mn-ea"/>
              <a:cs typeface="+mn-cs"/>
            </a:endParaRPr>
          </a:p>
        </p:txBody>
      </p:sp>
      <p:sp>
        <p:nvSpPr>
          <p:cNvPr id="23" name="Rectángulo 22">
            <a:extLst>
              <a:ext uri="{FF2B5EF4-FFF2-40B4-BE49-F238E27FC236}">
                <a16:creationId xmlns:a16="http://schemas.microsoft.com/office/drawing/2014/main" id="{EAF93728-98EC-43CF-8689-136A3EE39D11}"/>
              </a:ext>
            </a:extLst>
          </p:cNvPr>
          <p:cNvSpPr/>
          <p:nvPr/>
        </p:nvSpPr>
        <p:spPr>
          <a:xfrm>
            <a:off x="93308" y="6489877"/>
            <a:ext cx="2530373" cy="292388"/>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C" sz="1300" b="0" i="0" u="none" strike="noStrike" kern="1200" cap="none" spc="0" normalizeH="0" baseline="0" noProof="0">
                <a:ln w="0"/>
                <a:solidFill>
                  <a:srgbClr val="00B050"/>
                </a:solidFill>
                <a:effectLst>
                  <a:outerShdw blurRad="38100" dist="25400" dir="5400000" algn="ctr" rotWithShape="0">
                    <a:srgbClr val="6E747A">
                      <a:alpha val="43000"/>
                    </a:srgbClr>
                  </a:outerShdw>
                </a:effectLst>
                <a:uLnTx/>
                <a:uFillTx/>
                <a:latin typeface="Calibri" panose="020F0502020204030204"/>
                <a:ea typeface="+mn-ea"/>
                <a:cs typeface="+mn-cs"/>
              </a:rPr>
              <a:t>M</a:t>
            </a:r>
            <a:r>
              <a:rPr kumimoji="0" lang="es-ES" sz="1300" b="0" i="0" u="none" strike="noStrike" kern="1200" cap="none" spc="0" normalizeH="0" baseline="0" noProof="0">
                <a:ln w="0"/>
                <a:solidFill>
                  <a:srgbClr val="00B050"/>
                </a:solidFill>
                <a:effectLst>
                  <a:outerShdw blurRad="38100" dist="25400" dir="5400000" algn="ctr" rotWithShape="0">
                    <a:srgbClr val="6E747A">
                      <a:alpha val="43000"/>
                    </a:srgbClr>
                  </a:outerShdw>
                </a:effectLst>
                <a:uLnTx/>
                <a:uFillTx/>
                <a:latin typeface="Calibri" panose="020F0502020204030204"/>
                <a:ea typeface="+mn-ea"/>
                <a:cs typeface="+mn-cs"/>
              </a:rPr>
              <a:t>sig. Ing. Robert Moreira Centeno</a:t>
            </a:r>
          </a:p>
        </p:txBody>
      </p:sp>
      <p:sp>
        <p:nvSpPr>
          <p:cNvPr id="6" name="CuadroTexto 5">
            <a:extLst>
              <a:ext uri="{FF2B5EF4-FFF2-40B4-BE49-F238E27FC236}">
                <a16:creationId xmlns:a16="http://schemas.microsoft.com/office/drawing/2014/main" id="{7FC1FBA4-F025-F269-BB7C-ECD5082576C2}"/>
              </a:ext>
            </a:extLst>
          </p:cNvPr>
          <p:cNvSpPr txBox="1"/>
          <p:nvPr/>
        </p:nvSpPr>
        <p:spPr>
          <a:xfrm>
            <a:off x="3437442" y="11851"/>
            <a:ext cx="729026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1" i="0" u="none" strike="noStrike" kern="1200" cap="none" spc="0" normalizeH="0" baseline="0" noProof="0">
                <a:ln>
                  <a:noFill/>
                </a:ln>
                <a:solidFill>
                  <a:prstClr val="black"/>
                </a:solidFill>
                <a:effectLst/>
                <a:uLnTx/>
                <a:uFillTx/>
                <a:latin typeface="Calibri" panose="020F0502020204030204"/>
                <a:ea typeface="+mn-ea"/>
                <a:cs typeface="+mn-cs"/>
              </a:rPr>
              <a:t>Figura 4.2. </a:t>
            </a:r>
            <a:r>
              <a:rPr kumimoji="0" lang="es-ES" sz="1800" b="0" i="0" u="none" strike="noStrike" kern="1200" cap="none" spc="0" normalizeH="0" baseline="0" noProof="0">
                <a:ln>
                  <a:noFill/>
                </a:ln>
                <a:solidFill>
                  <a:prstClr val="black"/>
                </a:solidFill>
                <a:effectLst/>
                <a:uLnTx/>
                <a:uFillTx/>
                <a:latin typeface="Calibri" panose="020F0502020204030204"/>
                <a:ea typeface="+mn-ea"/>
                <a:cs typeface="+mn-cs"/>
              </a:rPr>
              <a:t>Recibir el dato desde una vista y guardarlo en una base de datos. Guardar usuario en modelo </a:t>
            </a:r>
            <a:r>
              <a:rPr kumimoji="0" lang="es-ES" sz="1800" b="0" i="0" u="none" strike="noStrike" kern="1200" cap="none" spc="0" normalizeH="0" baseline="0" noProof="0" err="1">
                <a:ln>
                  <a:noFill/>
                </a:ln>
                <a:solidFill>
                  <a:prstClr val="black"/>
                </a:solidFill>
                <a:effectLst/>
                <a:uLnTx/>
                <a:uFillTx/>
                <a:latin typeface="Calibri" panose="020F0502020204030204"/>
                <a:ea typeface="+mn-ea"/>
                <a:cs typeface="+mn-cs"/>
              </a:rPr>
              <a:t>User</a:t>
            </a:r>
            <a:r>
              <a:rPr kumimoji="0" lang="es-ES" sz="1800" b="0" i="0" u="none" strike="noStrike" kern="1200" cap="none" spc="0" normalizeH="0" baseline="0" noProof="0">
                <a:ln>
                  <a:noFill/>
                </a:ln>
                <a:solidFill>
                  <a:prstClr val="black"/>
                </a:solidFill>
                <a:effectLst/>
                <a:uLnTx/>
                <a:uFillTx/>
                <a:latin typeface="Calibri" panose="020F0502020204030204"/>
                <a:ea typeface="+mn-ea"/>
                <a:cs typeface="+mn-cs"/>
              </a:rPr>
              <a:t>.</a:t>
            </a:r>
          </a:p>
        </p:txBody>
      </p:sp>
      <p:sp>
        <p:nvSpPr>
          <p:cNvPr id="14" name="Rectángulo 13">
            <a:extLst>
              <a:ext uri="{FF2B5EF4-FFF2-40B4-BE49-F238E27FC236}">
                <a16:creationId xmlns:a16="http://schemas.microsoft.com/office/drawing/2014/main" id="{6456271E-7207-2074-17E4-5C7C84B475E4}"/>
              </a:ext>
            </a:extLst>
          </p:cNvPr>
          <p:cNvSpPr/>
          <p:nvPr/>
        </p:nvSpPr>
        <p:spPr>
          <a:xfrm>
            <a:off x="4998706" y="5878807"/>
            <a:ext cx="4145294" cy="17655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w="3175">
                <a:solidFill>
                  <a:prstClr val="black"/>
                </a:solidFill>
              </a:ln>
              <a:solidFill>
                <a:prstClr val="white"/>
              </a:solidFill>
              <a:effectLst/>
              <a:uLnTx/>
              <a:uFillTx/>
              <a:latin typeface="Calibri" panose="020F0502020204030204"/>
              <a:ea typeface="+mn-ea"/>
              <a:cs typeface="+mn-cs"/>
            </a:endParaRPr>
          </a:p>
        </p:txBody>
      </p:sp>
      <p:sp>
        <p:nvSpPr>
          <p:cNvPr id="15" name="CuadroTexto 14">
            <a:extLst>
              <a:ext uri="{FF2B5EF4-FFF2-40B4-BE49-F238E27FC236}">
                <a16:creationId xmlns:a16="http://schemas.microsoft.com/office/drawing/2014/main" id="{534BBF61-55FF-FC7C-3AB4-3BACE83E19AF}"/>
              </a:ext>
            </a:extLst>
          </p:cNvPr>
          <p:cNvSpPr txBox="1"/>
          <p:nvPr/>
        </p:nvSpPr>
        <p:spPr>
          <a:xfrm>
            <a:off x="9144000" y="5782417"/>
            <a:ext cx="54077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1" i="0" u="none" strike="noStrike" kern="1200" cap="none" spc="0" normalizeH="0" baseline="0" noProof="0">
                <a:ln>
                  <a:noFill/>
                </a:ln>
                <a:solidFill>
                  <a:srgbClr val="002060"/>
                </a:solidFill>
                <a:effectLst/>
                <a:highlight>
                  <a:srgbClr val="FFFF00"/>
                </a:highlight>
                <a:uLnTx/>
                <a:uFillTx/>
                <a:latin typeface="Calibri" panose="020F0502020204030204"/>
                <a:ea typeface="+mn-ea"/>
                <a:cs typeface="+mn-cs"/>
              </a:rPr>
              <a:t>-3-</a:t>
            </a:r>
            <a:endParaRPr kumimoji="0" lang="es-EC" sz="1800" b="1" i="0" u="none" strike="noStrike" kern="1200" cap="none" spc="0" normalizeH="0" baseline="0" noProof="0">
              <a:ln>
                <a:noFill/>
              </a:ln>
              <a:solidFill>
                <a:srgbClr val="002060"/>
              </a:solidFill>
              <a:effectLst/>
              <a:highlight>
                <a:srgbClr val="FFFF00"/>
              </a:highlight>
              <a:uLnTx/>
              <a:uFillTx/>
              <a:latin typeface="Calibri" panose="020F0502020204030204"/>
              <a:ea typeface="+mn-ea"/>
              <a:cs typeface="+mn-cs"/>
            </a:endParaRPr>
          </a:p>
        </p:txBody>
      </p:sp>
      <p:sp>
        <p:nvSpPr>
          <p:cNvPr id="19" name="Rectángulo 18">
            <a:extLst>
              <a:ext uri="{FF2B5EF4-FFF2-40B4-BE49-F238E27FC236}">
                <a16:creationId xmlns:a16="http://schemas.microsoft.com/office/drawing/2014/main" id="{0894584A-DEA7-7FE9-C625-5C24EBBF3F75}"/>
              </a:ext>
            </a:extLst>
          </p:cNvPr>
          <p:cNvSpPr/>
          <p:nvPr/>
        </p:nvSpPr>
        <p:spPr>
          <a:xfrm>
            <a:off x="4998706" y="3491082"/>
            <a:ext cx="3425368" cy="42704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w="3175">
                <a:solidFill>
                  <a:prstClr val="black"/>
                </a:solidFill>
              </a:ln>
              <a:solidFill>
                <a:prstClr val="white"/>
              </a:solidFill>
              <a:effectLst/>
              <a:uLnTx/>
              <a:uFillTx/>
              <a:latin typeface="Calibri" panose="020F0502020204030204"/>
              <a:ea typeface="+mn-ea"/>
              <a:cs typeface="+mn-cs"/>
            </a:endParaRPr>
          </a:p>
        </p:txBody>
      </p:sp>
      <p:sp>
        <p:nvSpPr>
          <p:cNvPr id="11" name="CuadroTexto 10">
            <a:extLst>
              <a:ext uri="{FF2B5EF4-FFF2-40B4-BE49-F238E27FC236}">
                <a16:creationId xmlns:a16="http://schemas.microsoft.com/office/drawing/2014/main" id="{CD68475C-3B7C-CCA2-966F-DEED9A33A95D}"/>
              </a:ext>
            </a:extLst>
          </p:cNvPr>
          <p:cNvSpPr txBox="1"/>
          <p:nvPr/>
        </p:nvSpPr>
        <p:spPr>
          <a:xfrm>
            <a:off x="8535079" y="3335274"/>
            <a:ext cx="6444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1" i="0" u="none" strike="noStrike" kern="1200" cap="none" spc="0" normalizeH="0" baseline="0" noProof="0" dirty="0">
                <a:ln>
                  <a:noFill/>
                </a:ln>
                <a:solidFill>
                  <a:srgbClr val="002060"/>
                </a:solidFill>
                <a:effectLst/>
                <a:highlight>
                  <a:srgbClr val="FFFF00"/>
                </a:highlight>
                <a:uLnTx/>
                <a:uFillTx/>
                <a:latin typeface="Calibri" panose="020F0502020204030204"/>
                <a:ea typeface="+mn-ea"/>
                <a:cs typeface="+mn-cs"/>
              </a:rPr>
              <a:t>-1-</a:t>
            </a:r>
            <a:endParaRPr kumimoji="0" lang="es-EC" sz="1800" b="1" i="0" u="none" strike="noStrike" kern="1200" cap="none" spc="0" normalizeH="0" baseline="0" noProof="0" dirty="0">
              <a:ln>
                <a:noFill/>
              </a:ln>
              <a:solidFill>
                <a:srgbClr val="002060"/>
              </a:solidFill>
              <a:effectLst/>
              <a:highlight>
                <a:srgbClr val="FFFF00"/>
              </a:highlight>
              <a:uLnTx/>
              <a:uFillTx/>
              <a:latin typeface="Calibri" panose="020F0502020204030204"/>
              <a:ea typeface="+mn-ea"/>
              <a:cs typeface="+mn-cs"/>
            </a:endParaRPr>
          </a:p>
        </p:txBody>
      </p:sp>
      <p:sp>
        <p:nvSpPr>
          <p:cNvPr id="9" name="Rectángulo 8">
            <a:extLst>
              <a:ext uri="{FF2B5EF4-FFF2-40B4-BE49-F238E27FC236}">
                <a16:creationId xmlns:a16="http://schemas.microsoft.com/office/drawing/2014/main" id="{EFE6AE59-8603-B680-C052-8E74D293309E}"/>
              </a:ext>
            </a:extLst>
          </p:cNvPr>
          <p:cNvSpPr/>
          <p:nvPr/>
        </p:nvSpPr>
        <p:spPr>
          <a:xfrm>
            <a:off x="4358640" y="1959341"/>
            <a:ext cx="3278730" cy="17655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w="3175">
                <a:solidFill>
                  <a:prstClr val="black"/>
                </a:solidFill>
              </a:ln>
              <a:solidFill>
                <a:prstClr val="white"/>
              </a:solidFill>
              <a:effectLst/>
              <a:uLnTx/>
              <a:uFillTx/>
              <a:latin typeface="Calibri" panose="020F0502020204030204"/>
              <a:ea typeface="+mn-ea"/>
              <a:cs typeface="+mn-cs"/>
            </a:endParaRPr>
          </a:p>
        </p:txBody>
      </p:sp>
      <p:sp>
        <p:nvSpPr>
          <p:cNvPr id="12" name="CuadroTexto 11">
            <a:extLst>
              <a:ext uri="{FF2B5EF4-FFF2-40B4-BE49-F238E27FC236}">
                <a16:creationId xmlns:a16="http://schemas.microsoft.com/office/drawing/2014/main" id="{DBF5ECB5-F036-FF73-431F-7BDD4D5BD204}"/>
              </a:ext>
            </a:extLst>
          </p:cNvPr>
          <p:cNvSpPr txBox="1"/>
          <p:nvPr/>
        </p:nvSpPr>
        <p:spPr>
          <a:xfrm>
            <a:off x="7651852" y="1949181"/>
            <a:ext cx="6444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1" i="0" u="none" strike="noStrike" kern="1200" cap="none" spc="0" normalizeH="0" baseline="0" noProof="0">
                <a:ln>
                  <a:noFill/>
                </a:ln>
                <a:solidFill>
                  <a:srgbClr val="002060"/>
                </a:solidFill>
                <a:effectLst/>
                <a:highlight>
                  <a:srgbClr val="FFFF00"/>
                </a:highlight>
                <a:uLnTx/>
                <a:uFillTx/>
                <a:latin typeface="Calibri" panose="020F0502020204030204"/>
                <a:ea typeface="+mn-ea"/>
                <a:cs typeface="+mn-cs"/>
              </a:rPr>
              <a:t>-2-</a:t>
            </a:r>
            <a:endParaRPr kumimoji="0" lang="es-EC" sz="1800" b="1" i="0" u="none" strike="noStrike" kern="1200" cap="none" spc="0" normalizeH="0" baseline="0" noProof="0">
              <a:ln>
                <a:noFill/>
              </a:ln>
              <a:solidFill>
                <a:srgbClr val="002060"/>
              </a:solidFill>
              <a:effectLst/>
              <a:highlight>
                <a:srgbClr val="FFFF00"/>
              </a:highlight>
              <a:uLnTx/>
              <a:uFillTx/>
              <a:latin typeface="Calibri" panose="020F0502020204030204"/>
              <a:ea typeface="+mn-ea"/>
              <a:cs typeface="+mn-cs"/>
            </a:endParaRPr>
          </a:p>
        </p:txBody>
      </p:sp>
      <p:sp>
        <p:nvSpPr>
          <p:cNvPr id="13" name="Rectángulo 12">
            <a:extLst>
              <a:ext uri="{FF2B5EF4-FFF2-40B4-BE49-F238E27FC236}">
                <a16:creationId xmlns:a16="http://schemas.microsoft.com/office/drawing/2014/main" id="{28BAE9EF-F4A9-1D24-56EC-290514CEFED5}"/>
              </a:ext>
            </a:extLst>
          </p:cNvPr>
          <p:cNvSpPr/>
          <p:nvPr/>
        </p:nvSpPr>
        <p:spPr>
          <a:xfrm>
            <a:off x="4358640" y="1763036"/>
            <a:ext cx="4050952" cy="17655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w="3175">
                <a:solidFill>
                  <a:prstClr val="black"/>
                </a:solidFill>
              </a:ln>
              <a:solidFill>
                <a:prstClr val="white"/>
              </a:solidFill>
              <a:effectLst/>
              <a:uLnTx/>
              <a:uFillTx/>
              <a:latin typeface="Calibri" panose="020F0502020204030204"/>
              <a:ea typeface="+mn-ea"/>
              <a:cs typeface="+mn-cs"/>
            </a:endParaRPr>
          </a:p>
        </p:txBody>
      </p:sp>
      <p:sp>
        <p:nvSpPr>
          <p:cNvPr id="20" name="CuadroTexto 19">
            <a:extLst>
              <a:ext uri="{FF2B5EF4-FFF2-40B4-BE49-F238E27FC236}">
                <a16:creationId xmlns:a16="http://schemas.microsoft.com/office/drawing/2014/main" id="{B11CEFD3-A9BE-04F3-BA7B-0E6BED3E5F08}"/>
              </a:ext>
            </a:extLst>
          </p:cNvPr>
          <p:cNvSpPr txBox="1"/>
          <p:nvPr/>
        </p:nvSpPr>
        <p:spPr>
          <a:xfrm>
            <a:off x="8424074" y="1752876"/>
            <a:ext cx="6444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1" i="0" u="none" strike="noStrike" kern="1200" cap="none" spc="0" normalizeH="0" baseline="0" noProof="0">
                <a:ln>
                  <a:noFill/>
                </a:ln>
                <a:solidFill>
                  <a:srgbClr val="002060"/>
                </a:solidFill>
                <a:effectLst/>
                <a:highlight>
                  <a:srgbClr val="FFFF00"/>
                </a:highlight>
                <a:uLnTx/>
                <a:uFillTx/>
                <a:latin typeface="Calibri" panose="020F0502020204030204"/>
                <a:ea typeface="+mn-ea"/>
                <a:cs typeface="+mn-cs"/>
              </a:rPr>
              <a:t>-4-</a:t>
            </a:r>
            <a:endParaRPr kumimoji="0" lang="es-EC" sz="1800" b="1" i="0" u="none" strike="noStrike" kern="1200" cap="none" spc="0" normalizeH="0" baseline="0" noProof="0">
              <a:ln>
                <a:noFill/>
              </a:ln>
              <a:solidFill>
                <a:srgbClr val="002060"/>
              </a:solidFill>
              <a:effectLst/>
              <a:highlight>
                <a:srgbClr val="FFFF00"/>
              </a:highlight>
              <a:uLnTx/>
              <a:uFillTx/>
              <a:latin typeface="Calibri" panose="020F0502020204030204"/>
              <a:ea typeface="+mn-ea"/>
              <a:cs typeface="+mn-cs"/>
            </a:endParaRPr>
          </a:p>
        </p:txBody>
      </p:sp>
      <p:sp>
        <p:nvSpPr>
          <p:cNvPr id="21" name="Rectángulo 20">
            <a:extLst>
              <a:ext uri="{FF2B5EF4-FFF2-40B4-BE49-F238E27FC236}">
                <a16:creationId xmlns:a16="http://schemas.microsoft.com/office/drawing/2014/main" id="{D3EEF8DD-4A6C-5500-CB19-4C6C8D857A30}"/>
              </a:ext>
            </a:extLst>
          </p:cNvPr>
          <p:cNvSpPr/>
          <p:nvPr/>
        </p:nvSpPr>
        <p:spPr>
          <a:xfrm>
            <a:off x="5720080" y="4529108"/>
            <a:ext cx="5963920" cy="64233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w="3175">
                <a:solidFill>
                  <a:prstClr val="black"/>
                </a:solidFill>
              </a:ln>
              <a:solidFill>
                <a:prstClr val="white"/>
              </a:solidFill>
              <a:effectLst/>
              <a:uLnTx/>
              <a:uFillTx/>
              <a:latin typeface="Calibri" panose="020F0502020204030204"/>
              <a:ea typeface="+mn-ea"/>
              <a:cs typeface="+mn-cs"/>
            </a:endParaRPr>
          </a:p>
        </p:txBody>
      </p:sp>
      <p:sp>
        <p:nvSpPr>
          <p:cNvPr id="22" name="CuadroTexto 21">
            <a:extLst>
              <a:ext uri="{FF2B5EF4-FFF2-40B4-BE49-F238E27FC236}">
                <a16:creationId xmlns:a16="http://schemas.microsoft.com/office/drawing/2014/main" id="{D8D25F5D-3512-6CC9-BFF5-A0EAE0070436}"/>
              </a:ext>
            </a:extLst>
          </p:cNvPr>
          <p:cNvSpPr txBox="1"/>
          <p:nvPr/>
        </p:nvSpPr>
        <p:spPr>
          <a:xfrm>
            <a:off x="10913274" y="4134307"/>
            <a:ext cx="55736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1" i="0" u="none" strike="noStrike" kern="1200" cap="none" spc="0" normalizeH="0" baseline="0" noProof="0">
                <a:ln>
                  <a:noFill/>
                </a:ln>
                <a:solidFill>
                  <a:srgbClr val="002060"/>
                </a:solidFill>
                <a:effectLst/>
                <a:highlight>
                  <a:srgbClr val="FFFF00"/>
                </a:highlight>
                <a:uLnTx/>
                <a:uFillTx/>
                <a:latin typeface="Calibri" panose="020F0502020204030204"/>
                <a:ea typeface="+mn-ea"/>
                <a:cs typeface="+mn-cs"/>
              </a:rPr>
              <a:t>-4-</a:t>
            </a:r>
            <a:endParaRPr kumimoji="0" lang="es-EC" sz="1800" b="1" i="0" u="none" strike="noStrike" kern="1200" cap="none" spc="0" normalizeH="0" baseline="0" noProof="0">
              <a:ln>
                <a:noFill/>
              </a:ln>
              <a:solidFill>
                <a:srgbClr val="002060"/>
              </a:solidFill>
              <a:effectLst/>
              <a:highlight>
                <a:srgbClr val="FFFF00"/>
              </a:highlight>
              <a:uLnTx/>
              <a:uFillTx/>
              <a:latin typeface="Calibri" panose="020F0502020204030204"/>
              <a:ea typeface="+mn-ea"/>
              <a:cs typeface="+mn-cs"/>
            </a:endParaRPr>
          </a:p>
        </p:txBody>
      </p:sp>
      <p:sp>
        <p:nvSpPr>
          <p:cNvPr id="3" name="Botón de acción: en blanco 2">
            <a:hlinkClick r:id="rId5" action="ppaction://hlinksldjump" highlightClick="1"/>
            <a:extLst>
              <a:ext uri="{FF2B5EF4-FFF2-40B4-BE49-F238E27FC236}">
                <a16:creationId xmlns:a16="http://schemas.microsoft.com/office/drawing/2014/main" id="{86980D34-F596-59A4-FD5C-FEFAF0600EB3}"/>
              </a:ext>
            </a:extLst>
          </p:cNvPr>
          <p:cNvSpPr/>
          <p:nvPr/>
        </p:nvSpPr>
        <p:spPr>
          <a:xfrm>
            <a:off x="10727704" y="-885"/>
            <a:ext cx="1464296" cy="335902"/>
          </a:xfrm>
          <a:prstGeom prst="actionButtonBlan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C" sz="1800" b="0" i="0" u="none" strike="noStrike" kern="1200" cap="none" spc="0" normalizeH="0" baseline="0" noProof="0">
                <a:ln>
                  <a:noFill/>
                </a:ln>
                <a:solidFill>
                  <a:prstClr val="white"/>
                </a:solidFill>
                <a:effectLst/>
                <a:uLnTx/>
                <a:uFillTx/>
                <a:latin typeface="Calibri" panose="020F0502020204030204"/>
                <a:ea typeface="+mn-ea"/>
                <a:cs typeface="+mn-cs"/>
              </a:rPr>
              <a:t>Índice</a:t>
            </a:r>
            <a:endParaRPr kumimoji="0" lang="es-E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CuadroTexto 1">
            <a:extLst>
              <a:ext uri="{FF2B5EF4-FFF2-40B4-BE49-F238E27FC236}">
                <a16:creationId xmlns:a16="http://schemas.microsoft.com/office/drawing/2014/main" id="{230B638C-5A65-2182-ED2D-B7A1B89A9ABC}"/>
              </a:ext>
            </a:extLst>
          </p:cNvPr>
          <p:cNvSpPr txBox="1"/>
          <p:nvPr/>
        </p:nvSpPr>
        <p:spPr>
          <a:xfrm>
            <a:off x="9068538" y="3190009"/>
            <a:ext cx="3042895" cy="646331"/>
          </a:xfrm>
          <a:prstGeom prst="rect">
            <a:avLst/>
          </a:prstGeom>
          <a:noFill/>
        </p:spPr>
        <p:txBody>
          <a:bodyPr wrap="square" rtlCol="0">
            <a:spAutoFit/>
          </a:bodyPr>
          <a:lstStyle/>
          <a:p>
            <a:r>
              <a:rPr lang="es-ES" dirty="0">
                <a:solidFill>
                  <a:srgbClr val="FF0000"/>
                </a:solidFill>
              </a:rPr>
              <a:t>Se pone lo que antes estaba en el </a:t>
            </a:r>
            <a:r>
              <a:rPr lang="es-ES" dirty="0" err="1">
                <a:solidFill>
                  <a:srgbClr val="FF0000"/>
                </a:solidFill>
              </a:rPr>
              <a:t>else</a:t>
            </a:r>
            <a:endParaRPr lang="es-EC" dirty="0">
              <a:solidFill>
                <a:srgbClr val="FF0000"/>
              </a:solidFill>
            </a:endParaRPr>
          </a:p>
        </p:txBody>
      </p:sp>
      <p:sp>
        <p:nvSpPr>
          <p:cNvPr id="7" name="CuadroTexto 6">
            <a:extLst>
              <a:ext uri="{FF2B5EF4-FFF2-40B4-BE49-F238E27FC236}">
                <a16:creationId xmlns:a16="http://schemas.microsoft.com/office/drawing/2014/main" id="{A58342A1-8BC5-2E5C-95A7-BB0B97575864}"/>
              </a:ext>
            </a:extLst>
          </p:cNvPr>
          <p:cNvSpPr txBox="1"/>
          <p:nvPr/>
        </p:nvSpPr>
        <p:spPr>
          <a:xfrm>
            <a:off x="3580958" y="4582606"/>
            <a:ext cx="1746156" cy="923330"/>
          </a:xfrm>
          <a:prstGeom prst="rect">
            <a:avLst/>
          </a:prstGeom>
          <a:noFill/>
        </p:spPr>
        <p:txBody>
          <a:bodyPr wrap="square" rtlCol="0">
            <a:spAutoFit/>
          </a:bodyPr>
          <a:lstStyle/>
          <a:p>
            <a:r>
              <a:rPr lang="es-ES" dirty="0">
                <a:solidFill>
                  <a:srgbClr val="FF0000"/>
                </a:solidFill>
              </a:rPr>
              <a:t>Todo el bloque </a:t>
            </a:r>
            <a:r>
              <a:rPr lang="es-ES" dirty="0" err="1">
                <a:solidFill>
                  <a:srgbClr val="FF0000"/>
                </a:solidFill>
              </a:rPr>
              <a:t>else</a:t>
            </a:r>
            <a:r>
              <a:rPr lang="es-ES" dirty="0">
                <a:solidFill>
                  <a:srgbClr val="FF0000"/>
                </a:solidFill>
              </a:rPr>
              <a:t> fue reescrito</a:t>
            </a:r>
            <a:endParaRPr lang="es-EC" dirty="0">
              <a:solidFill>
                <a:srgbClr val="FF0000"/>
              </a:solidFill>
            </a:endParaRPr>
          </a:p>
        </p:txBody>
      </p:sp>
    </p:spTree>
    <p:extLst>
      <p:ext uri="{BB962C8B-B14F-4D97-AF65-F5344CB8AC3E}">
        <p14:creationId xmlns:p14="http://schemas.microsoft.com/office/powerpoint/2010/main" val="17265602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9DF72ADE-BAE9-484E-84CE-E8979DDABC94}"/>
              </a:ext>
            </a:extLst>
          </p:cNvPr>
          <p:cNvSpPr>
            <a:spLocks noGrp="1"/>
          </p:cNvSpPr>
          <p:nvPr>
            <p:ph type="title"/>
          </p:nvPr>
        </p:nvSpPr>
        <p:spPr>
          <a:xfrm>
            <a:off x="1" y="1"/>
            <a:ext cx="3256367" cy="709119"/>
          </a:xfrm>
          <a:solidFill>
            <a:schemeClr val="accent4">
              <a:lumMod val="60000"/>
              <a:lumOff val="40000"/>
            </a:schemeClr>
          </a:solidFill>
        </p:spPr>
        <p:style>
          <a:lnRef idx="2">
            <a:schemeClr val="accent1"/>
          </a:lnRef>
          <a:fillRef idx="1">
            <a:schemeClr val="lt1"/>
          </a:fillRef>
          <a:effectRef idx="0">
            <a:schemeClr val="accent1"/>
          </a:effectRef>
          <a:fontRef idx="minor">
            <a:schemeClr val="dk1"/>
          </a:fontRef>
        </p:style>
        <p:txBody>
          <a:bodyPr>
            <a:normAutofit/>
          </a:bodyPr>
          <a:lstStyle/>
          <a:p>
            <a:r>
              <a:rPr lang="es-MX" sz="1400">
                <a:latin typeface="AcmeFont" pitchFamily="2" charset="0"/>
              </a:rPr>
              <a:t>Taller: </a:t>
            </a:r>
            <a:r>
              <a:rPr lang="es-MX" sz="1400"/>
              <a:t>Ejercicio 81</a:t>
            </a:r>
            <a:endParaRPr lang="es-ES" sz="1400"/>
          </a:p>
        </p:txBody>
      </p:sp>
      <p:cxnSp>
        <p:nvCxnSpPr>
          <p:cNvPr id="5" name="Conector recto 4">
            <a:extLst>
              <a:ext uri="{FF2B5EF4-FFF2-40B4-BE49-F238E27FC236}">
                <a16:creationId xmlns:a16="http://schemas.microsoft.com/office/drawing/2014/main" id="{B56C916C-A930-4B45-9FEB-EAC26D680858}"/>
              </a:ext>
            </a:extLst>
          </p:cNvPr>
          <p:cNvCxnSpPr>
            <a:cxnSpLocks/>
          </p:cNvCxnSpPr>
          <p:nvPr/>
        </p:nvCxnSpPr>
        <p:spPr>
          <a:xfrm>
            <a:off x="3256383" y="709120"/>
            <a:ext cx="0" cy="6148880"/>
          </a:xfrm>
          <a:prstGeom prst="line">
            <a:avLst/>
          </a:prstGeom>
        </p:spPr>
        <p:style>
          <a:lnRef idx="3">
            <a:schemeClr val="accent1"/>
          </a:lnRef>
          <a:fillRef idx="0">
            <a:schemeClr val="accent1"/>
          </a:fillRef>
          <a:effectRef idx="2">
            <a:schemeClr val="accent1"/>
          </a:effectRef>
          <a:fontRef idx="minor">
            <a:schemeClr val="tx1"/>
          </a:fontRef>
        </p:style>
      </p:cxnSp>
      <p:sp>
        <p:nvSpPr>
          <p:cNvPr id="16" name="CuadroTexto 15">
            <a:extLst>
              <a:ext uri="{FF2B5EF4-FFF2-40B4-BE49-F238E27FC236}">
                <a16:creationId xmlns:a16="http://schemas.microsoft.com/office/drawing/2014/main" id="{B1925488-C881-4A19-A93C-2E217166D1A0}"/>
              </a:ext>
            </a:extLst>
          </p:cNvPr>
          <p:cNvSpPr txBox="1"/>
          <p:nvPr/>
        </p:nvSpPr>
        <p:spPr>
          <a:xfrm>
            <a:off x="106748" y="4958291"/>
            <a:ext cx="2891329" cy="1600438"/>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C" sz="1400" b="1" i="0" u="none" strike="noStrike" kern="1200" cap="none" spc="0" normalizeH="0" baseline="0" noProof="0">
                <a:ln>
                  <a:noFill/>
                </a:ln>
                <a:solidFill>
                  <a:prstClr val="black"/>
                </a:solidFill>
                <a:effectLst/>
                <a:uLnTx/>
                <a:uFillTx/>
                <a:latin typeface="Calibri" panose="020F0502020204030204"/>
                <a:ea typeface="+mn-ea"/>
                <a:cs typeface="+mn-cs"/>
              </a:rPr>
              <a:t>Objetivos de la lámina:</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ES" sz="1400" b="0" i="0" u="none" strike="noStrike" kern="1200" cap="none" spc="0" normalizeH="0" baseline="0" noProof="0">
                <a:ln>
                  <a:noFill/>
                </a:ln>
                <a:solidFill>
                  <a:prstClr val="black"/>
                </a:solidFill>
                <a:effectLst/>
                <a:uLnTx/>
                <a:uFillTx/>
                <a:latin typeface="Calibri" panose="020F0502020204030204"/>
                <a:ea typeface="+mn-ea"/>
                <a:cs typeface="+mn-cs"/>
              </a:rPr>
              <a:t>Configurar la función "</a:t>
            </a:r>
            <a:r>
              <a:rPr kumimoji="0" lang="es-ES" sz="1400" b="0" i="0" u="none" strike="noStrike" kern="1200" cap="none" spc="0" normalizeH="0" baseline="0" noProof="0" err="1">
                <a:ln>
                  <a:noFill/>
                </a:ln>
                <a:solidFill>
                  <a:prstClr val="black"/>
                </a:solidFill>
                <a:effectLst/>
                <a:uLnTx/>
                <a:uFillTx/>
                <a:latin typeface="Calibri" panose="020F0502020204030204"/>
                <a:ea typeface="+mn-ea"/>
                <a:cs typeface="+mn-cs"/>
              </a:rPr>
              <a:t>signup</a:t>
            </a:r>
            <a:r>
              <a:rPr kumimoji="0" lang="es-ES" sz="1400" b="0" i="0" u="none" strike="noStrike" kern="1200" cap="none" spc="0" normalizeH="0" baseline="0" noProof="0">
                <a:ln>
                  <a:noFill/>
                </a:ln>
                <a:solidFill>
                  <a:prstClr val="black"/>
                </a:solidFill>
                <a:effectLst/>
                <a:uLnTx/>
                <a:uFillTx/>
                <a:latin typeface="Calibri" panose="020F0502020204030204"/>
                <a:ea typeface="+mn-ea"/>
                <a:cs typeface="+mn-cs"/>
              </a:rPr>
              <a:t>" para que muestre la página de recepción de datos con el método GET, y redireccione al proceso de ingreso con el método POST.</a:t>
            </a:r>
          </a:p>
        </p:txBody>
      </p:sp>
      <p:pic>
        <p:nvPicPr>
          <p:cNvPr id="17" name="Imagen 16">
            <a:extLst>
              <a:ext uri="{FF2B5EF4-FFF2-40B4-BE49-F238E27FC236}">
                <a16:creationId xmlns:a16="http://schemas.microsoft.com/office/drawing/2014/main" id="{07AF594D-2BC1-4EA0-9855-66C150454A4F}"/>
              </a:ext>
            </a:extLst>
          </p:cNvPr>
          <p:cNvPicPr>
            <a:picLocks noChangeAspect="1"/>
          </p:cNvPicPr>
          <p:nvPr/>
        </p:nvPicPr>
        <p:blipFill>
          <a:blip r:embed="rId3"/>
          <a:stretch>
            <a:fillRect/>
          </a:stretch>
        </p:blipFill>
        <p:spPr>
          <a:xfrm>
            <a:off x="76038" y="2011836"/>
            <a:ext cx="993895" cy="854078"/>
          </a:xfrm>
          <a:prstGeom prst="rect">
            <a:avLst/>
          </a:prstGeom>
        </p:spPr>
      </p:pic>
      <p:sp>
        <p:nvSpPr>
          <p:cNvPr id="18" name="CuadroTexto 17">
            <a:extLst>
              <a:ext uri="{FF2B5EF4-FFF2-40B4-BE49-F238E27FC236}">
                <a16:creationId xmlns:a16="http://schemas.microsoft.com/office/drawing/2014/main" id="{137D2C75-4FC0-4811-A9B7-F2AED8DD12CA}"/>
              </a:ext>
            </a:extLst>
          </p:cNvPr>
          <p:cNvSpPr txBox="1"/>
          <p:nvPr/>
        </p:nvSpPr>
        <p:spPr>
          <a:xfrm>
            <a:off x="80567" y="2926313"/>
            <a:ext cx="3098569" cy="209288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C" sz="1300" b="1" i="0" u="none" strike="noStrike" kern="1200" cap="none" spc="0" normalizeH="0" baseline="0" noProof="0">
                <a:ln>
                  <a:noFill/>
                </a:ln>
                <a:solidFill>
                  <a:prstClr val="black"/>
                </a:solidFill>
                <a:effectLst/>
                <a:uLnTx/>
                <a:uFillTx/>
                <a:latin typeface="Agency FB" panose="020B0503020202020204" pitchFamily="34" charset="0"/>
                <a:ea typeface="+mn-ea"/>
                <a:cs typeface="+mn-cs"/>
              </a:rPr>
              <a:t>Misión. </a:t>
            </a:r>
            <a:r>
              <a:rPr kumimoji="0" lang="es-MX" sz="1300" b="0" i="0" u="none" strike="noStrike" kern="1200" cap="none" spc="0" normalizeH="0" baseline="0" noProof="0">
                <a:ln>
                  <a:noFill/>
                </a:ln>
                <a:solidFill>
                  <a:prstClr val="black"/>
                </a:solidFill>
                <a:effectLst/>
                <a:uLnTx/>
                <a:uFillTx/>
                <a:latin typeface="Agency FB" panose="020B0503020202020204" pitchFamily="34" charset="0"/>
                <a:ea typeface="+mn-ea"/>
                <a:cs typeface="+mn-cs"/>
              </a:rPr>
              <a:t>Formar profesionales competentes y emprendedores desde lo académico, la investigación, y la vinculación, que contribuyan a mejorar la calidad de vida de la sociedad.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300" b="0" i="0" u="none" strike="noStrike" kern="1200" cap="none" spc="0" normalizeH="0" baseline="0" noProof="0">
              <a:ln>
                <a:noFill/>
              </a:ln>
              <a:solidFill>
                <a:prstClr val="black"/>
              </a:solidFill>
              <a:effectLst/>
              <a:uLnTx/>
              <a:uFillTx/>
              <a:latin typeface="Agency FB" panose="020B0503020202020204" pitchFamily="34" charset="0"/>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C" sz="1300" b="1" i="0" u="none" strike="noStrike" kern="1200" cap="none" spc="0" normalizeH="0" baseline="0" noProof="0">
                <a:ln>
                  <a:noFill/>
                </a:ln>
                <a:solidFill>
                  <a:prstClr val="black"/>
                </a:solidFill>
                <a:effectLst/>
                <a:uLnTx/>
                <a:uFillTx/>
                <a:latin typeface="Agency FB" panose="020B0503020202020204" pitchFamily="34" charset="0"/>
                <a:ea typeface="+mn-ea"/>
                <a:cs typeface="+mn-cs"/>
              </a:rPr>
              <a:t>Visión. </a:t>
            </a:r>
            <a:r>
              <a:rPr kumimoji="0" lang="es-MX" sz="1300" b="0" i="0" u="none" strike="noStrike" kern="1200" cap="none" spc="0" normalizeH="0" baseline="0" noProof="0">
                <a:ln>
                  <a:noFill/>
                </a:ln>
                <a:solidFill>
                  <a:prstClr val="black"/>
                </a:solidFill>
                <a:effectLst/>
                <a:uLnTx/>
                <a:uFillTx/>
                <a:latin typeface="Agency FB" panose="020B0503020202020204" pitchFamily="34" charset="0"/>
                <a:ea typeface="+mn-ea"/>
                <a:cs typeface="+mn-cs"/>
              </a:rPr>
              <a:t>Ser un referente nacional e internacional de Institución de Educación Superior que contribuye al desarrollo social, cultural y productivo con profesionales éticos, creativos, cualificados y con sentido de pertinencia.</a:t>
            </a:r>
            <a:endParaRPr kumimoji="0" lang="es-ES" sz="1300" b="0" i="0" u="none" strike="noStrike" kern="1200" cap="none" spc="0" normalizeH="0" baseline="0" noProof="0">
              <a:ln>
                <a:noFill/>
              </a:ln>
              <a:solidFill>
                <a:prstClr val="black"/>
              </a:solidFill>
              <a:effectLst/>
              <a:uLnTx/>
              <a:uFillTx/>
              <a:latin typeface="Agency FB" panose="020B0503020202020204" pitchFamily="34" charset="0"/>
              <a:ea typeface="+mn-ea"/>
              <a:cs typeface="+mn-cs"/>
            </a:endParaRPr>
          </a:p>
        </p:txBody>
      </p:sp>
      <p:sp>
        <p:nvSpPr>
          <p:cNvPr id="23" name="Rectángulo 22">
            <a:extLst>
              <a:ext uri="{FF2B5EF4-FFF2-40B4-BE49-F238E27FC236}">
                <a16:creationId xmlns:a16="http://schemas.microsoft.com/office/drawing/2014/main" id="{EAF93728-98EC-43CF-8689-136A3EE39D11}"/>
              </a:ext>
            </a:extLst>
          </p:cNvPr>
          <p:cNvSpPr/>
          <p:nvPr/>
        </p:nvSpPr>
        <p:spPr>
          <a:xfrm>
            <a:off x="93308" y="6489877"/>
            <a:ext cx="2530373" cy="292388"/>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C" sz="1300" b="0" i="0" u="none" strike="noStrike" kern="1200" cap="none" spc="0" normalizeH="0" baseline="0" noProof="0">
                <a:ln w="0"/>
                <a:solidFill>
                  <a:srgbClr val="00B050"/>
                </a:solidFill>
                <a:effectLst>
                  <a:outerShdw blurRad="38100" dist="25400" dir="5400000" algn="ctr" rotWithShape="0">
                    <a:srgbClr val="6E747A">
                      <a:alpha val="43000"/>
                    </a:srgbClr>
                  </a:outerShdw>
                </a:effectLst>
                <a:uLnTx/>
                <a:uFillTx/>
                <a:latin typeface="Calibri" panose="020F0502020204030204"/>
                <a:ea typeface="+mn-ea"/>
                <a:cs typeface="+mn-cs"/>
              </a:rPr>
              <a:t>M</a:t>
            </a:r>
            <a:r>
              <a:rPr kumimoji="0" lang="es-ES" sz="1300" b="0" i="0" u="none" strike="noStrike" kern="1200" cap="none" spc="0" normalizeH="0" baseline="0" noProof="0">
                <a:ln w="0"/>
                <a:solidFill>
                  <a:srgbClr val="00B050"/>
                </a:solidFill>
                <a:effectLst>
                  <a:outerShdw blurRad="38100" dist="25400" dir="5400000" algn="ctr" rotWithShape="0">
                    <a:srgbClr val="6E747A">
                      <a:alpha val="43000"/>
                    </a:srgbClr>
                  </a:outerShdw>
                </a:effectLst>
                <a:uLnTx/>
                <a:uFillTx/>
                <a:latin typeface="Calibri" panose="020F0502020204030204"/>
                <a:ea typeface="+mn-ea"/>
                <a:cs typeface="+mn-cs"/>
              </a:rPr>
              <a:t>sig. Ing. Robert Moreira Centeno</a:t>
            </a:r>
          </a:p>
        </p:txBody>
      </p:sp>
      <p:sp>
        <p:nvSpPr>
          <p:cNvPr id="3" name="CuadroTexto 2">
            <a:extLst>
              <a:ext uri="{FF2B5EF4-FFF2-40B4-BE49-F238E27FC236}">
                <a16:creationId xmlns:a16="http://schemas.microsoft.com/office/drawing/2014/main" id="{CC1E2FF6-566C-D7F3-934E-9BE54D6598FB}"/>
              </a:ext>
            </a:extLst>
          </p:cNvPr>
          <p:cNvSpPr txBox="1"/>
          <p:nvPr/>
        </p:nvSpPr>
        <p:spPr>
          <a:xfrm>
            <a:off x="3437442" y="11851"/>
            <a:ext cx="729026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1" i="0" u="none" strike="noStrike" kern="1200" cap="none" spc="0" normalizeH="0" baseline="0" noProof="0">
                <a:ln>
                  <a:noFill/>
                </a:ln>
                <a:solidFill>
                  <a:prstClr val="black"/>
                </a:solidFill>
                <a:effectLst/>
                <a:uLnTx/>
                <a:uFillTx/>
                <a:latin typeface="Calibri" panose="020F0502020204030204"/>
                <a:ea typeface="+mn-ea"/>
                <a:cs typeface="+mn-cs"/>
              </a:rPr>
              <a:t>Figura 4.2. </a:t>
            </a:r>
            <a:r>
              <a:rPr kumimoji="0" lang="es-ES" sz="1800" b="0" i="0" u="none" strike="noStrike" kern="1200" cap="none" spc="0" normalizeH="0" baseline="0" noProof="0">
                <a:ln>
                  <a:noFill/>
                </a:ln>
                <a:solidFill>
                  <a:prstClr val="black"/>
                </a:solidFill>
                <a:effectLst/>
                <a:uLnTx/>
                <a:uFillTx/>
                <a:latin typeface="Calibri" panose="020F0502020204030204"/>
                <a:ea typeface="+mn-ea"/>
                <a:cs typeface="+mn-cs"/>
              </a:rPr>
              <a:t>Recibir el dato desde una vista y guardarlo en una base de datos. Guardar usuario en modelo </a:t>
            </a:r>
            <a:r>
              <a:rPr kumimoji="0" lang="es-ES" sz="1800" b="0" i="0" u="none" strike="noStrike" kern="1200" cap="none" spc="0" normalizeH="0" baseline="0" noProof="0" err="1">
                <a:ln>
                  <a:noFill/>
                </a:ln>
                <a:solidFill>
                  <a:prstClr val="black"/>
                </a:solidFill>
                <a:effectLst/>
                <a:uLnTx/>
                <a:uFillTx/>
                <a:latin typeface="Calibri" panose="020F0502020204030204"/>
                <a:ea typeface="+mn-ea"/>
                <a:cs typeface="+mn-cs"/>
              </a:rPr>
              <a:t>User</a:t>
            </a:r>
            <a:r>
              <a:rPr kumimoji="0" lang="es-ES" sz="1800" b="0" i="0" u="none" strike="noStrike" kern="1200" cap="none" spc="0" normalizeH="0" baseline="0" noProof="0">
                <a:ln>
                  <a:noFill/>
                </a:ln>
                <a:solidFill>
                  <a:prstClr val="black"/>
                </a:solidFill>
                <a:effectLst/>
                <a:uLnTx/>
                <a:uFillTx/>
                <a:latin typeface="Calibri" panose="020F0502020204030204"/>
                <a:ea typeface="+mn-ea"/>
                <a:cs typeface="+mn-cs"/>
              </a:rPr>
              <a:t>. (Explicaciones)</a:t>
            </a:r>
          </a:p>
        </p:txBody>
      </p:sp>
      <p:sp>
        <p:nvSpPr>
          <p:cNvPr id="10" name="CuadroTexto 9">
            <a:extLst>
              <a:ext uri="{FF2B5EF4-FFF2-40B4-BE49-F238E27FC236}">
                <a16:creationId xmlns:a16="http://schemas.microsoft.com/office/drawing/2014/main" id="{5597F633-F8CF-6C86-DBD9-D96124DEA2E5}"/>
              </a:ext>
            </a:extLst>
          </p:cNvPr>
          <p:cNvSpPr txBox="1"/>
          <p:nvPr/>
        </p:nvSpPr>
        <p:spPr>
          <a:xfrm>
            <a:off x="3514689" y="1116576"/>
            <a:ext cx="8313516" cy="452431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C" sz="1800" b="1" i="0" u="none" strike="noStrike" kern="1200" cap="none" spc="0" normalizeH="0" baseline="0" noProof="0" dirty="0">
                <a:ln>
                  <a:noFill/>
                </a:ln>
                <a:solidFill>
                  <a:prstClr val="black"/>
                </a:solidFill>
                <a:effectLst/>
                <a:uLnTx/>
                <a:uFillTx/>
                <a:latin typeface="Calibri" panose="020F0502020204030204"/>
                <a:ea typeface="+mn-ea"/>
                <a:cs typeface="+mn-cs"/>
              </a:rPr>
              <a:t>Nota (24/04/2023). </a:t>
            </a:r>
          </a:p>
          <a:p>
            <a:pPr marL="342900" marR="0" lvl="0" indent="-342900" algn="just" defTabSz="914400" rtl="0" eaLnBrk="1" fontAlgn="auto" latinLnBrk="0" hangingPunct="1">
              <a:lnSpc>
                <a:spcPct val="100000"/>
              </a:lnSpc>
              <a:spcBef>
                <a:spcPts val="0"/>
              </a:spcBef>
              <a:spcAft>
                <a:spcPts val="0"/>
              </a:spcAft>
              <a:buClrTx/>
              <a:buSzTx/>
              <a:buFont typeface="+mj-lt"/>
              <a:buAutoNum type="arabicPeriod"/>
              <a:tabLst/>
              <a:defRPr/>
            </a:pPr>
            <a:r>
              <a:rPr kumimoji="0" lang="es-ES" sz="1800" b="0" i="0" u="none" strike="noStrike" kern="1200" cap="none" spc="0" normalizeH="0" baseline="0" noProof="0" dirty="0">
                <a:ln>
                  <a:noFill/>
                </a:ln>
                <a:solidFill>
                  <a:prstClr val="black"/>
                </a:solidFill>
                <a:effectLst/>
                <a:uLnTx/>
                <a:uFillTx/>
                <a:latin typeface="Calibri" panose="020F0502020204030204"/>
                <a:ea typeface="+mn-ea"/>
                <a:cs typeface="+mn-cs"/>
              </a:rPr>
              <a:t>En el bloque "</a:t>
            </a:r>
            <a:r>
              <a:rPr kumimoji="0" lang="es-ES" sz="1800" b="0" i="0" u="none" strike="noStrike" kern="1200" cap="none" spc="0" normalizeH="0" baseline="0" noProof="0" dirty="0" err="1">
                <a:ln>
                  <a:noFill/>
                </a:ln>
                <a:solidFill>
                  <a:prstClr val="black"/>
                </a:solidFill>
                <a:effectLst/>
                <a:uLnTx/>
                <a:uFillTx/>
                <a:latin typeface="Calibri" panose="020F0502020204030204"/>
                <a:ea typeface="+mn-ea"/>
                <a:cs typeface="+mn-cs"/>
              </a:rPr>
              <a:t>if</a:t>
            </a:r>
            <a:r>
              <a:rPr kumimoji="0" lang="es-ES"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s-ES" sz="1800" b="0" i="0" u="none" strike="noStrike" kern="1200" cap="none" spc="0" normalizeH="0" baseline="0" noProof="0" dirty="0" err="1">
                <a:ln>
                  <a:noFill/>
                </a:ln>
                <a:solidFill>
                  <a:prstClr val="black"/>
                </a:solidFill>
                <a:effectLst/>
                <a:uLnTx/>
                <a:uFillTx/>
                <a:latin typeface="Calibri" panose="020F0502020204030204"/>
                <a:ea typeface="+mn-ea"/>
                <a:cs typeface="+mn-cs"/>
              </a:rPr>
              <a:t>request.method</a:t>
            </a:r>
            <a:r>
              <a:rPr kumimoji="0" lang="es-ES" sz="1800" b="0" i="0" u="none" strike="noStrike" kern="1200" cap="none" spc="0" normalizeH="0" baseline="0" noProof="0" dirty="0">
                <a:ln>
                  <a:noFill/>
                </a:ln>
                <a:solidFill>
                  <a:prstClr val="black"/>
                </a:solidFill>
                <a:effectLst/>
                <a:uLnTx/>
                <a:uFillTx/>
                <a:latin typeface="Calibri" panose="020F0502020204030204"/>
                <a:ea typeface="+mn-ea"/>
                <a:cs typeface="+mn-cs"/>
              </a:rPr>
              <a:t> == 'GET':" Se envía el formulario para que aparezca al cargar la página "http://127.0.0.1:8000/</a:t>
            </a:r>
            <a:r>
              <a:rPr kumimoji="0" lang="es-ES" sz="1800" b="0" i="0" u="none" strike="noStrike" kern="1200" cap="none" spc="0" normalizeH="0" baseline="0" noProof="0" dirty="0" err="1">
                <a:ln>
                  <a:noFill/>
                </a:ln>
                <a:solidFill>
                  <a:prstClr val="black"/>
                </a:solidFill>
                <a:effectLst/>
                <a:uLnTx/>
                <a:uFillTx/>
                <a:latin typeface="Calibri" panose="020F0502020204030204"/>
                <a:ea typeface="+mn-ea"/>
                <a:cs typeface="+mn-cs"/>
              </a:rPr>
              <a:t>signup</a:t>
            </a:r>
            <a:r>
              <a:rPr kumimoji="0" lang="es-ES" sz="1800" b="0" i="0" u="none" strike="noStrike" kern="1200" cap="none" spc="0" normalizeH="0" baseline="0" noProof="0" dirty="0">
                <a:ln>
                  <a:noFill/>
                </a:ln>
                <a:solidFill>
                  <a:prstClr val="black"/>
                </a:solidFill>
                <a:effectLst/>
                <a:uLnTx/>
                <a:uFillTx/>
                <a:latin typeface="Calibri" panose="020F0502020204030204"/>
                <a:ea typeface="+mn-ea"/>
                <a:cs typeface="+mn-cs"/>
              </a:rPr>
              <a:t>/" </a:t>
            </a:r>
          </a:p>
          <a:p>
            <a:pPr marL="342900" marR="0" lvl="0" indent="-342900" algn="just" defTabSz="914400" rtl="0" eaLnBrk="1" fontAlgn="auto" latinLnBrk="0" hangingPunct="1">
              <a:lnSpc>
                <a:spcPct val="100000"/>
              </a:lnSpc>
              <a:spcBef>
                <a:spcPts val="0"/>
              </a:spcBef>
              <a:spcAft>
                <a:spcPts val="0"/>
              </a:spcAft>
              <a:buClrTx/>
              <a:buSzTx/>
              <a:buFont typeface="+mj-lt"/>
              <a:buAutoNum type="arabicPeriod"/>
              <a:tabLst/>
              <a:defRPr/>
            </a:pPr>
            <a:r>
              <a:rPr kumimoji="0" lang="es-ES" sz="1800" b="0" i="0" u="none" strike="noStrike" kern="1200" cap="none" spc="0" normalizeH="0" baseline="0" noProof="0" dirty="0">
                <a:ln>
                  <a:noFill/>
                </a:ln>
                <a:solidFill>
                  <a:prstClr val="black"/>
                </a:solidFill>
                <a:effectLst/>
                <a:uLnTx/>
                <a:uFillTx/>
                <a:latin typeface="Calibri" panose="020F0502020204030204"/>
                <a:ea typeface="+mn-ea"/>
                <a:cs typeface="+mn-cs"/>
              </a:rPr>
              <a:t>Para el envío de mensajes se usa "</a:t>
            </a:r>
            <a:r>
              <a:rPr kumimoji="0" lang="es-ES" sz="1800" b="0" i="0" u="none" strike="noStrike" kern="1200" cap="none" spc="0" normalizeH="0" baseline="0" noProof="0" dirty="0" err="1">
                <a:ln>
                  <a:noFill/>
                </a:ln>
                <a:solidFill>
                  <a:prstClr val="black"/>
                </a:solidFill>
                <a:effectLst/>
                <a:uLnTx/>
                <a:uFillTx/>
                <a:latin typeface="Calibri" panose="020F0502020204030204"/>
                <a:ea typeface="+mn-ea"/>
                <a:cs typeface="+mn-cs"/>
              </a:rPr>
              <a:t>from</a:t>
            </a:r>
            <a:r>
              <a:rPr kumimoji="0" lang="es-ES"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s-ES" sz="1800" b="0" i="0" u="none" strike="noStrike" kern="1200" cap="none" spc="0" normalizeH="0" baseline="0" noProof="0" dirty="0" err="1">
                <a:ln>
                  <a:noFill/>
                </a:ln>
                <a:solidFill>
                  <a:prstClr val="black"/>
                </a:solidFill>
                <a:effectLst/>
                <a:uLnTx/>
                <a:uFillTx/>
                <a:latin typeface="Calibri" panose="020F0502020204030204"/>
                <a:ea typeface="+mn-ea"/>
                <a:cs typeface="+mn-cs"/>
              </a:rPr>
              <a:t>django.http</a:t>
            </a:r>
            <a:r>
              <a:rPr kumimoji="0" lang="es-ES"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s-ES" sz="1800" b="0" i="0" u="none" strike="noStrike" kern="1200" cap="none" spc="0" normalizeH="0" baseline="0" noProof="0" dirty="0" err="1">
                <a:ln>
                  <a:noFill/>
                </a:ln>
                <a:solidFill>
                  <a:prstClr val="black"/>
                </a:solidFill>
                <a:effectLst/>
                <a:uLnTx/>
                <a:uFillTx/>
                <a:latin typeface="Calibri" panose="020F0502020204030204"/>
                <a:ea typeface="+mn-ea"/>
                <a:cs typeface="+mn-cs"/>
              </a:rPr>
              <a:t>import</a:t>
            </a:r>
            <a:r>
              <a:rPr kumimoji="0" lang="es-ES"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s-ES" sz="1800" b="0" i="0" u="none" strike="noStrike" kern="1200" cap="none" spc="0" normalizeH="0" baseline="0" noProof="0" dirty="0" err="1">
                <a:ln>
                  <a:noFill/>
                </a:ln>
                <a:solidFill>
                  <a:prstClr val="black"/>
                </a:solidFill>
                <a:effectLst/>
                <a:uLnTx/>
                <a:uFillTx/>
                <a:latin typeface="Calibri" panose="020F0502020204030204"/>
                <a:ea typeface="+mn-ea"/>
                <a:cs typeface="+mn-cs"/>
              </a:rPr>
              <a:t>HttpResponse</a:t>
            </a:r>
            <a:r>
              <a:rPr kumimoji="0" lang="es-ES" sz="1800" b="0" i="0" u="none" strike="noStrike" kern="1200" cap="none" spc="0" normalizeH="0" baseline="0" noProof="0" dirty="0">
                <a:ln>
                  <a:noFill/>
                </a:ln>
                <a:solidFill>
                  <a:prstClr val="black"/>
                </a:solidFill>
                <a:effectLst/>
                <a:uLnTx/>
                <a:uFillTx/>
                <a:latin typeface="Calibri" panose="020F0502020204030204"/>
                <a:ea typeface="+mn-ea"/>
                <a:cs typeface="+mn-cs"/>
              </a:rPr>
              <a:t>" </a:t>
            </a:r>
          </a:p>
          <a:p>
            <a:pPr marL="342900" marR="0" lvl="0" indent="-342900" algn="just" defTabSz="914400" rtl="0" eaLnBrk="1" fontAlgn="auto" latinLnBrk="0" hangingPunct="1">
              <a:lnSpc>
                <a:spcPct val="100000"/>
              </a:lnSpc>
              <a:spcBef>
                <a:spcPts val="0"/>
              </a:spcBef>
              <a:spcAft>
                <a:spcPts val="0"/>
              </a:spcAft>
              <a:buClrTx/>
              <a:buSzTx/>
              <a:buFont typeface="+mj-lt"/>
              <a:buAutoNum type="arabicPeriod"/>
              <a:tabLst/>
              <a:defRPr/>
            </a:pPr>
            <a:r>
              <a:rPr kumimoji="0" lang="es-ES" sz="1800" b="0" i="0" u="none" strike="noStrike" kern="1200" cap="none" spc="0" normalizeH="0" baseline="0" noProof="0" dirty="0">
                <a:ln>
                  <a:noFill/>
                </a:ln>
                <a:solidFill>
                  <a:prstClr val="black"/>
                </a:solidFill>
                <a:effectLst/>
                <a:uLnTx/>
                <a:uFillTx/>
                <a:latin typeface="Calibri" panose="020F0502020204030204"/>
                <a:ea typeface="+mn-ea"/>
                <a:cs typeface="+mn-cs"/>
              </a:rPr>
              <a:t>Si las contraseñas no coinciden se coloca un texto que diga "</a:t>
            </a:r>
            <a:r>
              <a:rPr kumimoji="0" lang="es-ES" sz="1800" b="0" i="0" u="none" strike="noStrike" kern="1200" cap="none" spc="0" normalizeH="0" baseline="0" noProof="0" dirty="0" err="1">
                <a:ln>
                  <a:noFill/>
                </a:ln>
                <a:solidFill>
                  <a:prstClr val="black"/>
                </a:solidFill>
                <a:effectLst/>
                <a:uLnTx/>
                <a:uFillTx/>
                <a:latin typeface="Calibri" panose="020F0502020204030204"/>
                <a:ea typeface="+mn-ea"/>
                <a:cs typeface="+mn-cs"/>
              </a:rPr>
              <a:t>Password</a:t>
            </a:r>
            <a:r>
              <a:rPr kumimoji="0" lang="es-ES" sz="1800" b="0" i="0" u="none" strike="noStrike" kern="1200" cap="none" spc="0" normalizeH="0" baseline="0" noProof="0" dirty="0">
                <a:ln>
                  <a:noFill/>
                </a:ln>
                <a:solidFill>
                  <a:prstClr val="black"/>
                </a:solidFill>
                <a:effectLst/>
                <a:uLnTx/>
                <a:uFillTx/>
                <a:latin typeface="Calibri" panose="020F0502020204030204"/>
                <a:ea typeface="+mn-ea"/>
                <a:cs typeface="+mn-cs"/>
              </a:rPr>
              <a:t> do </a:t>
            </a:r>
            <a:r>
              <a:rPr kumimoji="0" lang="es-ES" sz="1800" b="0" i="0" u="none" strike="noStrike" kern="1200" cap="none" spc="0" normalizeH="0" baseline="0" noProof="0" dirty="0" err="1">
                <a:ln>
                  <a:noFill/>
                </a:ln>
                <a:solidFill>
                  <a:prstClr val="black"/>
                </a:solidFill>
                <a:effectLst/>
                <a:uLnTx/>
                <a:uFillTx/>
                <a:latin typeface="Calibri" panose="020F0502020204030204"/>
                <a:ea typeface="+mn-ea"/>
                <a:cs typeface="+mn-cs"/>
              </a:rPr>
              <a:t>not</a:t>
            </a:r>
            <a:r>
              <a:rPr kumimoji="0" lang="es-ES" sz="1800" b="0" i="0" u="none" strike="noStrike" kern="1200" cap="none" spc="0" normalizeH="0" baseline="0" noProof="0" dirty="0">
                <a:ln>
                  <a:noFill/>
                </a:ln>
                <a:solidFill>
                  <a:prstClr val="black"/>
                </a:solidFill>
                <a:effectLst/>
                <a:uLnTx/>
                <a:uFillTx/>
                <a:latin typeface="Calibri" panose="020F0502020204030204"/>
                <a:ea typeface="+mn-ea"/>
                <a:cs typeface="+mn-cs"/>
              </a:rPr>
              <a:t> match"  </a:t>
            </a:r>
          </a:p>
          <a:p>
            <a:pPr marL="342900" marR="0" lvl="0" indent="-342900" algn="just" defTabSz="914400" rtl="0" eaLnBrk="1" fontAlgn="auto" latinLnBrk="0" hangingPunct="1">
              <a:lnSpc>
                <a:spcPct val="100000"/>
              </a:lnSpc>
              <a:spcBef>
                <a:spcPts val="0"/>
              </a:spcBef>
              <a:spcAft>
                <a:spcPts val="0"/>
              </a:spcAft>
              <a:buClrTx/>
              <a:buSzTx/>
              <a:buFont typeface="+mj-lt"/>
              <a:buAutoNum type="arabicPeriod"/>
              <a:tabLst/>
              <a:defRPr/>
            </a:pPr>
            <a:r>
              <a:rPr kumimoji="0" lang="es-ES" sz="1800" b="0" i="0" u="none" strike="noStrike" kern="1200" cap="none" spc="0" normalizeH="0" baseline="0" noProof="0" dirty="0">
                <a:ln>
                  <a:noFill/>
                </a:ln>
                <a:solidFill>
                  <a:prstClr val="black"/>
                </a:solidFill>
                <a:effectLst/>
                <a:uLnTx/>
                <a:uFillTx/>
                <a:latin typeface="Calibri" panose="020F0502020204030204"/>
                <a:ea typeface="+mn-ea"/>
                <a:cs typeface="+mn-cs"/>
              </a:rPr>
              <a:t>Se verifica si password1 y password2 son correctos para poder guardarlos, para guardar se tiene un modelo que brinda </a:t>
            </a:r>
            <a:r>
              <a:rPr kumimoji="0" lang="es-ES" sz="1800" b="0" i="0" u="none" strike="noStrike" kern="1200" cap="none" spc="0" normalizeH="0" baseline="0" noProof="0" dirty="0" err="1">
                <a:ln>
                  <a:noFill/>
                </a:ln>
                <a:solidFill>
                  <a:prstClr val="black"/>
                </a:solidFill>
                <a:effectLst/>
                <a:uLnTx/>
                <a:uFillTx/>
                <a:latin typeface="Calibri" panose="020F0502020204030204"/>
                <a:ea typeface="+mn-ea"/>
                <a:cs typeface="+mn-cs"/>
              </a:rPr>
              <a:t>django</a:t>
            </a:r>
            <a:r>
              <a:rPr kumimoji="0" lang="es-ES" sz="1800" b="0" i="0" u="none" strike="noStrike" kern="1200" cap="none" spc="0" normalizeH="0" baseline="0" noProof="0" dirty="0">
                <a:ln>
                  <a:noFill/>
                </a:ln>
                <a:solidFill>
                  <a:prstClr val="black"/>
                </a:solidFill>
                <a:effectLst/>
                <a:uLnTx/>
                <a:uFillTx/>
                <a:latin typeface="Calibri" panose="020F0502020204030204"/>
                <a:ea typeface="+mn-ea"/>
                <a:cs typeface="+mn-cs"/>
              </a:rPr>
              <a:t> con "</a:t>
            </a:r>
            <a:r>
              <a:rPr kumimoji="0" lang="es-ES" sz="1800" b="0" i="0" u="none" strike="noStrike" kern="1200" cap="none" spc="0" normalizeH="0" baseline="0" noProof="0" dirty="0" err="1">
                <a:ln>
                  <a:noFill/>
                </a:ln>
                <a:solidFill>
                  <a:prstClr val="black"/>
                </a:solidFill>
                <a:effectLst/>
                <a:uLnTx/>
                <a:uFillTx/>
                <a:latin typeface="Calibri" panose="020F0502020204030204"/>
                <a:ea typeface="+mn-ea"/>
                <a:cs typeface="+mn-cs"/>
              </a:rPr>
              <a:t>from</a:t>
            </a:r>
            <a:r>
              <a:rPr kumimoji="0" lang="es-ES"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s-ES" sz="1800" b="0" i="0" u="none" strike="noStrike" kern="1200" cap="none" spc="0" normalizeH="0" baseline="0" noProof="0" dirty="0" err="1">
                <a:ln>
                  <a:noFill/>
                </a:ln>
                <a:solidFill>
                  <a:prstClr val="black"/>
                </a:solidFill>
                <a:effectLst/>
                <a:uLnTx/>
                <a:uFillTx/>
                <a:latin typeface="Calibri" panose="020F0502020204030204"/>
                <a:ea typeface="+mn-ea"/>
                <a:cs typeface="+mn-cs"/>
              </a:rPr>
              <a:t>django.contrib.auth.models</a:t>
            </a:r>
            <a:r>
              <a:rPr kumimoji="0" lang="es-ES"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s-ES" sz="1800" b="0" i="0" u="none" strike="noStrike" kern="1200" cap="none" spc="0" normalizeH="0" baseline="0" noProof="0" dirty="0" err="1">
                <a:ln>
                  <a:noFill/>
                </a:ln>
                <a:solidFill>
                  <a:prstClr val="black"/>
                </a:solidFill>
                <a:effectLst/>
                <a:uLnTx/>
                <a:uFillTx/>
                <a:latin typeface="Calibri" panose="020F0502020204030204"/>
                <a:ea typeface="+mn-ea"/>
                <a:cs typeface="+mn-cs"/>
              </a:rPr>
              <a:t>import</a:t>
            </a:r>
            <a:r>
              <a:rPr kumimoji="0" lang="es-ES"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s-ES" sz="1800" b="0" i="0" u="none" strike="noStrike" kern="1200" cap="none" spc="0" normalizeH="0" baseline="0" noProof="0" dirty="0" err="1">
                <a:ln>
                  <a:noFill/>
                </a:ln>
                <a:solidFill>
                  <a:prstClr val="black"/>
                </a:solidFill>
                <a:effectLst/>
                <a:uLnTx/>
                <a:uFillTx/>
                <a:latin typeface="Calibri" panose="020F0502020204030204"/>
                <a:ea typeface="+mn-ea"/>
                <a:cs typeface="+mn-cs"/>
              </a:rPr>
              <a:t>User</a:t>
            </a:r>
            <a:r>
              <a:rPr kumimoji="0" lang="es-ES" sz="1800" b="0" i="0" u="none" strike="noStrike" kern="1200" cap="none" spc="0" normalizeH="0" baseline="0" noProof="0" dirty="0">
                <a:ln>
                  <a:noFill/>
                </a:ln>
                <a:solidFill>
                  <a:prstClr val="black"/>
                </a:solidFill>
                <a:effectLst/>
                <a:uLnTx/>
                <a:uFillTx/>
                <a:latin typeface="Calibri" panose="020F0502020204030204"/>
                <a:ea typeface="+mn-ea"/>
                <a:cs typeface="+mn-cs"/>
              </a:rPr>
              <a:t>", que espera dos parámetros: el usuario y la contraseña, el usuario y </a:t>
            </a:r>
            <a:r>
              <a:rPr kumimoji="0" lang="es-ES" sz="1800" b="0" i="0" u="none" strike="noStrike" kern="1200" cap="none" spc="0" normalizeH="0" baseline="0" noProof="0">
                <a:ln>
                  <a:noFill/>
                </a:ln>
                <a:solidFill>
                  <a:prstClr val="black"/>
                </a:solidFill>
                <a:effectLst/>
                <a:uLnTx/>
                <a:uFillTx/>
                <a:latin typeface="Calibri" panose="020F0502020204030204"/>
                <a:ea typeface="+mn-ea"/>
                <a:cs typeface="+mn-cs"/>
              </a:rPr>
              <a:t>la contraseña </a:t>
            </a:r>
            <a:r>
              <a:rPr kumimoji="0" lang="es-ES" sz="1800" b="0" i="0" u="none" strike="noStrike" kern="1200" cap="none" spc="0" normalizeH="0" baseline="0" noProof="0" dirty="0">
                <a:ln>
                  <a:noFill/>
                </a:ln>
                <a:solidFill>
                  <a:prstClr val="black"/>
                </a:solidFill>
                <a:effectLst/>
                <a:uLnTx/>
                <a:uFillTx/>
                <a:latin typeface="Calibri" panose="020F0502020204030204"/>
                <a:ea typeface="+mn-ea"/>
                <a:cs typeface="+mn-cs"/>
              </a:rPr>
              <a:t>vienen desde "</a:t>
            </a:r>
            <a:r>
              <a:rPr kumimoji="0" lang="es-ES" sz="1800" b="0" i="0" u="none" strike="noStrike" kern="1200" cap="none" spc="0" normalizeH="0" baseline="0" noProof="0" dirty="0" err="1">
                <a:ln>
                  <a:noFill/>
                </a:ln>
                <a:solidFill>
                  <a:prstClr val="black"/>
                </a:solidFill>
                <a:effectLst/>
                <a:uLnTx/>
                <a:uFillTx/>
                <a:latin typeface="Calibri" panose="020F0502020204030204"/>
                <a:ea typeface="+mn-ea"/>
                <a:cs typeface="+mn-cs"/>
              </a:rPr>
              <a:t>request.POST</a:t>
            </a:r>
            <a:r>
              <a:rPr kumimoji="0" lang="es-ES" sz="1800" b="0" i="0" u="none" strike="noStrike" kern="1200" cap="none" spc="0" normalizeH="0" baseline="0" noProof="0" dirty="0">
                <a:ln>
                  <a:noFill/>
                </a:ln>
                <a:solidFill>
                  <a:prstClr val="black"/>
                </a:solidFill>
                <a:effectLst/>
                <a:uLnTx/>
                <a:uFillTx/>
                <a:latin typeface="Calibri" panose="020F0502020204030204"/>
                <a:ea typeface="+mn-ea"/>
                <a:cs typeface="+mn-cs"/>
              </a:rPr>
              <a:t>". El objeto "</a:t>
            </a:r>
            <a:r>
              <a:rPr kumimoji="0" lang="es-ES" sz="1800" b="0" i="0" u="none" strike="noStrike" kern="1200" cap="none" spc="0" normalizeH="0" baseline="0" noProof="0" dirty="0" err="1">
                <a:ln>
                  <a:noFill/>
                </a:ln>
                <a:solidFill>
                  <a:prstClr val="black"/>
                </a:solidFill>
                <a:effectLst/>
                <a:uLnTx/>
                <a:uFillTx/>
                <a:latin typeface="Calibri" panose="020F0502020204030204"/>
                <a:ea typeface="+mn-ea"/>
                <a:cs typeface="+mn-cs"/>
              </a:rPr>
              <a:t>user</a:t>
            </a:r>
            <a:r>
              <a:rPr kumimoji="0" lang="es-ES" sz="1800" b="0" i="0" u="none" strike="noStrike" kern="1200" cap="none" spc="0" normalizeH="0" baseline="0" noProof="0" dirty="0">
                <a:ln>
                  <a:noFill/>
                </a:ln>
                <a:solidFill>
                  <a:prstClr val="black"/>
                </a:solidFill>
                <a:effectLst/>
                <a:uLnTx/>
                <a:uFillTx/>
                <a:latin typeface="Calibri" panose="020F0502020204030204"/>
                <a:ea typeface="+mn-ea"/>
                <a:cs typeface="+mn-cs"/>
              </a:rPr>
              <a:t>" se guarda con el método "</a:t>
            </a:r>
            <a:r>
              <a:rPr kumimoji="0" lang="es-ES" sz="1800" b="0" i="0" u="none" strike="noStrike" kern="1200" cap="none" spc="0" normalizeH="0" baseline="0" noProof="0" dirty="0" err="1">
                <a:ln>
                  <a:noFill/>
                </a:ln>
                <a:solidFill>
                  <a:prstClr val="black"/>
                </a:solidFill>
                <a:effectLst/>
                <a:uLnTx/>
                <a:uFillTx/>
                <a:latin typeface="Calibri" panose="020F0502020204030204"/>
                <a:ea typeface="+mn-ea"/>
                <a:cs typeface="+mn-cs"/>
              </a:rPr>
              <a:t>user.save</a:t>
            </a:r>
            <a:r>
              <a:rPr kumimoji="0" lang="es-ES" sz="1800" b="0" i="0" u="none" strike="noStrike" kern="1200" cap="none" spc="0" normalizeH="0" baseline="0" noProof="0" dirty="0">
                <a:ln>
                  <a:noFill/>
                </a:ln>
                <a:solidFill>
                  <a:prstClr val="black"/>
                </a:solidFill>
                <a:effectLst/>
                <a:uLnTx/>
                <a:uFillTx/>
                <a:latin typeface="Calibri" panose="020F0502020204030204"/>
                <a:ea typeface="+mn-ea"/>
                <a:cs typeface="+mn-cs"/>
              </a:rPr>
              <a:t>()", en </a:t>
            </a:r>
            <a:r>
              <a:rPr kumimoji="0" lang="es-ES" sz="1800" b="0" i="0" u="none" strike="noStrike" kern="1200" cap="none" spc="0" normalizeH="0" baseline="0" noProof="0" dirty="0" err="1">
                <a:ln>
                  <a:noFill/>
                </a:ln>
                <a:solidFill>
                  <a:prstClr val="black"/>
                </a:solidFill>
                <a:effectLst/>
                <a:uLnTx/>
                <a:uFillTx/>
                <a:latin typeface="Calibri" panose="020F0502020204030204"/>
                <a:ea typeface="+mn-ea"/>
                <a:cs typeface="+mn-cs"/>
              </a:rPr>
              <a:t>django</a:t>
            </a:r>
            <a:r>
              <a:rPr kumimoji="0" lang="es-ES" sz="1800" b="0" i="0" u="none" strike="noStrike" kern="1200" cap="none" spc="0" normalizeH="0" baseline="0" noProof="0" dirty="0">
                <a:ln>
                  <a:noFill/>
                </a:ln>
                <a:solidFill>
                  <a:prstClr val="black"/>
                </a:solidFill>
                <a:effectLst/>
                <a:uLnTx/>
                <a:uFillTx/>
                <a:latin typeface="Calibri" panose="020F0502020204030204"/>
                <a:ea typeface="+mn-ea"/>
                <a:cs typeface="+mn-cs"/>
              </a:rPr>
              <a:t> se tiene el archivo "db.sqlite3" y va a intentar guardarlo allí </a:t>
            </a:r>
          </a:p>
          <a:p>
            <a:pPr marL="342900" marR="0" lvl="0" indent="-342900" algn="just" defTabSz="914400" rtl="0" eaLnBrk="1" fontAlgn="auto" latinLnBrk="0" hangingPunct="1">
              <a:lnSpc>
                <a:spcPct val="100000"/>
              </a:lnSpc>
              <a:spcBef>
                <a:spcPts val="0"/>
              </a:spcBef>
              <a:spcAft>
                <a:spcPts val="0"/>
              </a:spcAft>
              <a:buClrTx/>
              <a:buSzTx/>
              <a:buFont typeface="+mj-lt"/>
              <a:buAutoNum type="arabicPeriod"/>
              <a:tabLst/>
              <a:defRPr/>
            </a:pPr>
            <a:r>
              <a:rPr kumimoji="0" lang="es-ES" sz="1800" b="0" i="0" u="none" strike="noStrike" kern="1200" cap="none" spc="0" normalizeH="0" baseline="0" noProof="0" dirty="0">
                <a:ln>
                  <a:noFill/>
                </a:ln>
                <a:solidFill>
                  <a:prstClr val="black"/>
                </a:solidFill>
                <a:effectLst/>
                <a:uLnTx/>
                <a:uFillTx/>
                <a:latin typeface="Calibri" panose="020F0502020204030204"/>
                <a:ea typeface="+mn-ea"/>
                <a:cs typeface="+mn-cs"/>
              </a:rPr>
              <a:t>Se ubica el bloque try-</a:t>
            </a:r>
            <a:r>
              <a:rPr kumimoji="0" lang="es-ES" sz="1800" b="0" i="0" u="none" strike="noStrike" kern="1200" cap="none" spc="0" normalizeH="0" baseline="0" noProof="0" dirty="0" err="1">
                <a:ln>
                  <a:noFill/>
                </a:ln>
                <a:solidFill>
                  <a:prstClr val="black"/>
                </a:solidFill>
                <a:effectLst/>
                <a:uLnTx/>
                <a:uFillTx/>
                <a:latin typeface="Calibri" panose="020F0502020204030204"/>
                <a:ea typeface="+mn-ea"/>
                <a:cs typeface="+mn-cs"/>
              </a:rPr>
              <a:t>except</a:t>
            </a:r>
            <a:r>
              <a:rPr kumimoji="0" lang="es-ES" sz="1800" b="0" i="0" u="none" strike="noStrike" kern="1200" cap="none" spc="0" normalizeH="0" baseline="0" noProof="0" dirty="0">
                <a:ln>
                  <a:noFill/>
                </a:ln>
                <a:solidFill>
                  <a:prstClr val="black"/>
                </a:solidFill>
                <a:effectLst/>
                <a:uLnTx/>
                <a:uFillTx/>
                <a:latin typeface="Calibri" panose="020F0502020204030204"/>
                <a:ea typeface="+mn-ea"/>
                <a:cs typeface="+mn-cs"/>
              </a:rPr>
              <a:t> para que si hay algún error no se tumbe toda la aplicación </a:t>
            </a:r>
          </a:p>
          <a:p>
            <a:pPr marL="342900" marR="0" lvl="0" indent="-342900" algn="just" defTabSz="914400" rtl="0" eaLnBrk="1" fontAlgn="auto" latinLnBrk="0" hangingPunct="1">
              <a:lnSpc>
                <a:spcPct val="100000"/>
              </a:lnSpc>
              <a:spcBef>
                <a:spcPts val="0"/>
              </a:spcBef>
              <a:spcAft>
                <a:spcPts val="0"/>
              </a:spcAft>
              <a:buClrTx/>
              <a:buSzTx/>
              <a:buFont typeface="+mj-lt"/>
              <a:buAutoNum type="arabicPeriod"/>
              <a:tabLst/>
              <a:defRPr/>
            </a:pPr>
            <a:r>
              <a:rPr kumimoji="0" lang="es-ES" sz="1800" b="0" i="0" u="none" strike="noStrike" kern="1200" cap="none" spc="0" normalizeH="0" baseline="0" noProof="0" dirty="0">
                <a:ln>
                  <a:noFill/>
                </a:ln>
                <a:solidFill>
                  <a:prstClr val="black"/>
                </a:solidFill>
                <a:effectLst/>
                <a:uLnTx/>
                <a:uFillTx/>
                <a:latin typeface="Calibri" panose="020F0502020204030204"/>
                <a:ea typeface="+mn-ea"/>
                <a:cs typeface="+mn-cs"/>
              </a:rPr>
              <a:t>Al intentar guardar saldrá algún error con respecto a que no existe un modelo, para evitar este error ejecutar el comando "</a:t>
            </a:r>
            <a:r>
              <a:rPr kumimoji="0" lang="es-ES" sz="1800" b="0" i="0" u="none" strike="noStrike" kern="1200" cap="none" spc="0" normalizeH="0" baseline="0" noProof="0" dirty="0" err="1">
                <a:ln>
                  <a:noFill/>
                </a:ln>
                <a:solidFill>
                  <a:prstClr val="black"/>
                </a:solidFill>
                <a:effectLst/>
                <a:uLnTx/>
                <a:uFillTx/>
                <a:latin typeface="Calibri" panose="020F0502020204030204"/>
                <a:ea typeface="+mn-ea"/>
                <a:cs typeface="+mn-cs"/>
              </a:rPr>
              <a:t>python</a:t>
            </a:r>
            <a:r>
              <a:rPr kumimoji="0" lang="es-ES" sz="1800" b="0" i="0" u="none" strike="noStrike" kern="1200" cap="none" spc="0" normalizeH="0" baseline="0" noProof="0" dirty="0">
                <a:ln>
                  <a:noFill/>
                </a:ln>
                <a:solidFill>
                  <a:prstClr val="black"/>
                </a:solidFill>
                <a:effectLst/>
                <a:uLnTx/>
                <a:uFillTx/>
                <a:latin typeface="Calibri" panose="020F0502020204030204"/>
                <a:ea typeface="+mn-ea"/>
                <a:cs typeface="+mn-cs"/>
              </a:rPr>
              <a:t> manage.py </a:t>
            </a:r>
            <a:r>
              <a:rPr kumimoji="0" lang="es-ES" sz="1800" b="0" i="0" u="none" strike="noStrike" kern="1200" cap="none" spc="0" normalizeH="0" baseline="0" noProof="0" dirty="0" err="1">
                <a:ln>
                  <a:noFill/>
                </a:ln>
                <a:solidFill>
                  <a:prstClr val="black"/>
                </a:solidFill>
                <a:effectLst/>
                <a:uLnTx/>
                <a:uFillTx/>
                <a:latin typeface="Calibri" panose="020F0502020204030204"/>
                <a:ea typeface="+mn-ea"/>
                <a:cs typeface="+mn-cs"/>
              </a:rPr>
              <a:t>migrate</a:t>
            </a:r>
            <a:r>
              <a:rPr kumimoji="0" lang="es-ES" sz="18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sp>
        <p:nvSpPr>
          <p:cNvPr id="6" name="Botón de acción: en blanco 5">
            <a:hlinkClick r:id="rId4" action="ppaction://hlinksldjump" highlightClick="1"/>
            <a:extLst>
              <a:ext uri="{FF2B5EF4-FFF2-40B4-BE49-F238E27FC236}">
                <a16:creationId xmlns:a16="http://schemas.microsoft.com/office/drawing/2014/main" id="{01C9BCA2-AC28-0A7C-A65C-35A6E55C8319}"/>
              </a:ext>
            </a:extLst>
          </p:cNvPr>
          <p:cNvSpPr/>
          <p:nvPr/>
        </p:nvSpPr>
        <p:spPr>
          <a:xfrm>
            <a:off x="10727704" y="-885"/>
            <a:ext cx="1464296" cy="335902"/>
          </a:xfrm>
          <a:prstGeom prst="actionButtonBlan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C" sz="1800" b="0" i="0" u="none" strike="noStrike" kern="1200" cap="none" spc="0" normalizeH="0" baseline="0" noProof="0">
                <a:ln>
                  <a:noFill/>
                </a:ln>
                <a:solidFill>
                  <a:prstClr val="white"/>
                </a:solidFill>
                <a:effectLst/>
                <a:uLnTx/>
                <a:uFillTx/>
                <a:latin typeface="Calibri" panose="020F0502020204030204"/>
                <a:ea typeface="+mn-ea"/>
                <a:cs typeface="+mn-cs"/>
              </a:rPr>
              <a:t>Índice</a:t>
            </a:r>
            <a:endParaRPr kumimoji="0" lang="es-E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469789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descr="Texto&#10;&#10;Descripción generada automáticamente">
            <a:extLst>
              <a:ext uri="{FF2B5EF4-FFF2-40B4-BE49-F238E27FC236}">
                <a16:creationId xmlns:a16="http://schemas.microsoft.com/office/drawing/2014/main" id="{96B52D7E-EBAD-9A93-8EF5-A2060D6F4F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78326" y="833604"/>
            <a:ext cx="8913674" cy="5087245"/>
          </a:xfrm>
          <a:prstGeom prst="rect">
            <a:avLst/>
          </a:prstGeom>
        </p:spPr>
      </p:pic>
      <p:sp>
        <p:nvSpPr>
          <p:cNvPr id="4" name="Título 3">
            <a:extLst>
              <a:ext uri="{FF2B5EF4-FFF2-40B4-BE49-F238E27FC236}">
                <a16:creationId xmlns:a16="http://schemas.microsoft.com/office/drawing/2014/main" id="{9DF72ADE-BAE9-484E-84CE-E8979DDABC94}"/>
              </a:ext>
            </a:extLst>
          </p:cNvPr>
          <p:cNvSpPr>
            <a:spLocks noGrp="1"/>
          </p:cNvSpPr>
          <p:nvPr>
            <p:ph type="title"/>
          </p:nvPr>
        </p:nvSpPr>
        <p:spPr>
          <a:xfrm>
            <a:off x="1" y="1"/>
            <a:ext cx="3256367" cy="709119"/>
          </a:xfrm>
          <a:solidFill>
            <a:schemeClr val="accent4">
              <a:lumMod val="60000"/>
              <a:lumOff val="40000"/>
            </a:schemeClr>
          </a:solidFill>
        </p:spPr>
        <p:style>
          <a:lnRef idx="2">
            <a:schemeClr val="accent1"/>
          </a:lnRef>
          <a:fillRef idx="1">
            <a:schemeClr val="lt1"/>
          </a:fillRef>
          <a:effectRef idx="0">
            <a:schemeClr val="accent1"/>
          </a:effectRef>
          <a:fontRef idx="minor">
            <a:schemeClr val="dk1"/>
          </a:fontRef>
        </p:style>
        <p:txBody>
          <a:bodyPr>
            <a:normAutofit/>
          </a:bodyPr>
          <a:lstStyle/>
          <a:p>
            <a:r>
              <a:rPr lang="es-MX" sz="1400">
                <a:latin typeface="AcmeFont" pitchFamily="2" charset="0"/>
              </a:rPr>
              <a:t>Taller: </a:t>
            </a:r>
            <a:r>
              <a:rPr lang="es-MX" sz="1400"/>
              <a:t>Ejercicio 81</a:t>
            </a:r>
            <a:endParaRPr lang="es-ES" sz="1400"/>
          </a:p>
        </p:txBody>
      </p:sp>
      <p:cxnSp>
        <p:nvCxnSpPr>
          <p:cNvPr id="5" name="Conector recto 4">
            <a:extLst>
              <a:ext uri="{FF2B5EF4-FFF2-40B4-BE49-F238E27FC236}">
                <a16:creationId xmlns:a16="http://schemas.microsoft.com/office/drawing/2014/main" id="{B56C916C-A930-4B45-9FEB-EAC26D680858}"/>
              </a:ext>
            </a:extLst>
          </p:cNvPr>
          <p:cNvCxnSpPr>
            <a:cxnSpLocks/>
          </p:cNvCxnSpPr>
          <p:nvPr/>
        </p:nvCxnSpPr>
        <p:spPr>
          <a:xfrm>
            <a:off x="3256383" y="709120"/>
            <a:ext cx="0" cy="6148880"/>
          </a:xfrm>
          <a:prstGeom prst="line">
            <a:avLst/>
          </a:prstGeom>
        </p:spPr>
        <p:style>
          <a:lnRef idx="3">
            <a:schemeClr val="accent1"/>
          </a:lnRef>
          <a:fillRef idx="0">
            <a:schemeClr val="accent1"/>
          </a:fillRef>
          <a:effectRef idx="2">
            <a:schemeClr val="accent1"/>
          </a:effectRef>
          <a:fontRef idx="minor">
            <a:schemeClr val="tx1"/>
          </a:fontRef>
        </p:style>
      </p:cxnSp>
      <p:sp>
        <p:nvSpPr>
          <p:cNvPr id="16" name="CuadroTexto 15">
            <a:extLst>
              <a:ext uri="{FF2B5EF4-FFF2-40B4-BE49-F238E27FC236}">
                <a16:creationId xmlns:a16="http://schemas.microsoft.com/office/drawing/2014/main" id="{B1925488-C881-4A19-A93C-2E217166D1A0}"/>
              </a:ext>
            </a:extLst>
          </p:cNvPr>
          <p:cNvSpPr txBox="1"/>
          <p:nvPr/>
        </p:nvSpPr>
        <p:spPr>
          <a:xfrm>
            <a:off x="106748" y="4958291"/>
            <a:ext cx="2891329" cy="7386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C" sz="1400" b="1" i="0" u="none" strike="noStrike" kern="1200" cap="none" spc="0" normalizeH="0" baseline="0" noProof="0">
                <a:ln>
                  <a:noFill/>
                </a:ln>
                <a:solidFill>
                  <a:prstClr val="black"/>
                </a:solidFill>
                <a:effectLst/>
                <a:uLnTx/>
                <a:uFillTx/>
                <a:latin typeface="Calibri" panose="020F0502020204030204"/>
                <a:ea typeface="+mn-ea"/>
                <a:cs typeface="+mn-cs"/>
              </a:rPr>
              <a:t>Objetivos de la lámina:</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ES" sz="1400" b="0" i="0" u="none" strike="noStrike" kern="1200" cap="none" spc="0" normalizeH="0" baseline="0" noProof="0">
                <a:ln>
                  <a:noFill/>
                </a:ln>
                <a:solidFill>
                  <a:prstClr val="black"/>
                </a:solidFill>
                <a:effectLst/>
                <a:uLnTx/>
                <a:uFillTx/>
                <a:latin typeface="Calibri" panose="020F0502020204030204"/>
                <a:ea typeface="+mn-ea"/>
                <a:cs typeface="+mn-cs"/>
              </a:rPr>
              <a:t>Mostrar un mensaje distinto a "</a:t>
            </a:r>
            <a:r>
              <a:rPr kumimoji="0" lang="es-ES" sz="1400" b="0" i="0" u="none" strike="noStrike" kern="1200" cap="none" spc="0" normalizeH="0" baseline="0" noProof="0" err="1">
                <a:ln>
                  <a:noFill/>
                </a:ln>
                <a:solidFill>
                  <a:prstClr val="black"/>
                </a:solidFill>
                <a:effectLst/>
                <a:uLnTx/>
                <a:uFillTx/>
                <a:latin typeface="Calibri" panose="020F0502020204030204"/>
                <a:ea typeface="+mn-ea"/>
                <a:cs typeface="+mn-cs"/>
              </a:rPr>
              <a:t>Password</a:t>
            </a:r>
            <a:r>
              <a:rPr kumimoji="0" lang="es-ES" sz="1400" b="0" i="0" u="none" strike="noStrike" kern="1200" cap="none" spc="0" normalizeH="0" baseline="0" noProof="0">
                <a:ln>
                  <a:noFill/>
                </a:ln>
                <a:solidFill>
                  <a:prstClr val="black"/>
                </a:solidFill>
                <a:effectLst/>
                <a:uLnTx/>
                <a:uFillTx/>
                <a:latin typeface="Calibri" panose="020F0502020204030204"/>
                <a:ea typeface="+mn-ea"/>
                <a:cs typeface="+mn-cs"/>
              </a:rPr>
              <a:t> do </a:t>
            </a:r>
            <a:r>
              <a:rPr kumimoji="0" lang="es-ES" sz="1400" b="0" i="0" u="none" strike="noStrike" kern="1200" cap="none" spc="0" normalizeH="0" baseline="0" noProof="0" err="1">
                <a:ln>
                  <a:noFill/>
                </a:ln>
                <a:solidFill>
                  <a:prstClr val="black"/>
                </a:solidFill>
                <a:effectLst/>
                <a:uLnTx/>
                <a:uFillTx/>
                <a:latin typeface="Calibri" panose="020F0502020204030204"/>
                <a:ea typeface="+mn-ea"/>
                <a:cs typeface="+mn-cs"/>
              </a:rPr>
              <a:t>not</a:t>
            </a:r>
            <a:r>
              <a:rPr kumimoji="0" lang="es-ES" sz="1400" b="0" i="0" u="none" strike="noStrike" kern="1200" cap="none" spc="0" normalizeH="0" baseline="0" noProof="0">
                <a:ln>
                  <a:noFill/>
                </a:ln>
                <a:solidFill>
                  <a:prstClr val="black"/>
                </a:solidFill>
                <a:effectLst/>
                <a:uLnTx/>
                <a:uFillTx/>
                <a:latin typeface="Calibri" panose="020F0502020204030204"/>
                <a:ea typeface="+mn-ea"/>
                <a:cs typeface="+mn-cs"/>
              </a:rPr>
              <a:t> match"</a:t>
            </a:r>
          </a:p>
        </p:txBody>
      </p:sp>
      <p:pic>
        <p:nvPicPr>
          <p:cNvPr id="17" name="Imagen 16">
            <a:extLst>
              <a:ext uri="{FF2B5EF4-FFF2-40B4-BE49-F238E27FC236}">
                <a16:creationId xmlns:a16="http://schemas.microsoft.com/office/drawing/2014/main" id="{07AF594D-2BC1-4EA0-9855-66C150454A4F}"/>
              </a:ext>
            </a:extLst>
          </p:cNvPr>
          <p:cNvPicPr>
            <a:picLocks noChangeAspect="1"/>
          </p:cNvPicPr>
          <p:nvPr/>
        </p:nvPicPr>
        <p:blipFill>
          <a:blip r:embed="rId4"/>
          <a:stretch>
            <a:fillRect/>
          </a:stretch>
        </p:blipFill>
        <p:spPr>
          <a:xfrm>
            <a:off x="76038" y="2011836"/>
            <a:ext cx="993895" cy="854078"/>
          </a:xfrm>
          <a:prstGeom prst="rect">
            <a:avLst/>
          </a:prstGeom>
        </p:spPr>
      </p:pic>
      <p:sp>
        <p:nvSpPr>
          <p:cNvPr id="18" name="CuadroTexto 17">
            <a:extLst>
              <a:ext uri="{FF2B5EF4-FFF2-40B4-BE49-F238E27FC236}">
                <a16:creationId xmlns:a16="http://schemas.microsoft.com/office/drawing/2014/main" id="{137D2C75-4FC0-4811-A9B7-F2AED8DD12CA}"/>
              </a:ext>
            </a:extLst>
          </p:cNvPr>
          <p:cNvSpPr txBox="1"/>
          <p:nvPr/>
        </p:nvSpPr>
        <p:spPr>
          <a:xfrm>
            <a:off x="80567" y="2926313"/>
            <a:ext cx="3098569" cy="209288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C" sz="1300" b="1" i="0" u="none" strike="noStrike" kern="1200" cap="none" spc="0" normalizeH="0" baseline="0" noProof="0">
                <a:ln>
                  <a:noFill/>
                </a:ln>
                <a:solidFill>
                  <a:prstClr val="black"/>
                </a:solidFill>
                <a:effectLst/>
                <a:uLnTx/>
                <a:uFillTx/>
                <a:latin typeface="Agency FB" panose="020B0503020202020204" pitchFamily="34" charset="0"/>
                <a:ea typeface="+mn-ea"/>
                <a:cs typeface="+mn-cs"/>
              </a:rPr>
              <a:t>Misión. </a:t>
            </a:r>
            <a:r>
              <a:rPr kumimoji="0" lang="es-MX" sz="1300" b="0" i="0" u="none" strike="noStrike" kern="1200" cap="none" spc="0" normalizeH="0" baseline="0" noProof="0">
                <a:ln>
                  <a:noFill/>
                </a:ln>
                <a:solidFill>
                  <a:prstClr val="black"/>
                </a:solidFill>
                <a:effectLst/>
                <a:uLnTx/>
                <a:uFillTx/>
                <a:latin typeface="Agency FB" panose="020B0503020202020204" pitchFamily="34" charset="0"/>
                <a:ea typeface="+mn-ea"/>
                <a:cs typeface="+mn-cs"/>
              </a:rPr>
              <a:t>Formar profesionales competentes y emprendedores desde lo académico, la investigación, y la vinculación, que contribuyan a mejorar la calidad de vida de la sociedad.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300" b="0" i="0" u="none" strike="noStrike" kern="1200" cap="none" spc="0" normalizeH="0" baseline="0" noProof="0">
              <a:ln>
                <a:noFill/>
              </a:ln>
              <a:solidFill>
                <a:prstClr val="black"/>
              </a:solidFill>
              <a:effectLst/>
              <a:uLnTx/>
              <a:uFillTx/>
              <a:latin typeface="Agency FB" panose="020B0503020202020204" pitchFamily="34" charset="0"/>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C" sz="1300" b="1" i="0" u="none" strike="noStrike" kern="1200" cap="none" spc="0" normalizeH="0" baseline="0" noProof="0">
                <a:ln>
                  <a:noFill/>
                </a:ln>
                <a:solidFill>
                  <a:prstClr val="black"/>
                </a:solidFill>
                <a:effectLst/>
                <a:uLnTx/>
                <a:uFillTx/>
                <a:latin typeface="Agency FB" panose="020B0503020202020204" pitchFamily="34" charset="0"/>
                <a:ea typeface="+mn-ea"/>
                <a:cs typeface="+mn-cs"/>
              </a:rPr>
              <a:t>Visión. </a:t>
            </a:r>
            <a:r>
              <a:rPr kumimoji="0" lang="es-MX" sz="1300" b="0" i="0" u="none" strike="noStrike" kern="1200" cap="none" spc="0" normalizeH="0" baseline="0" noProof="0">
                <a:ln>
                  <a:noFill/>
                </a:ln>
                <a:solidFill>
                  <a:prstClr val="black"/>
                </a:solidFill>
                <a:effectLst/>
                <a:uLnTx/>
                <a:uFillTx/>
                <a:latin typeface="Agency FB" panose="020B0503020202020204" pitchFamily="34" charset="0"/>
                <a:ea typeface="+mn-ea"/>
                <a:cs typeface="+mn-cs"/>
              </a:rPr>
              <a:t>Ser un referente nacional e internacional de Institución de Educación Superior que contribuye al desarrollo social, cultural y productivo con profesionales éticos, creativos, cualificados y con sentido de pertinencia.</a:t>
            </a:r>
            <a:endParaRPr kumimoji="0" lang="es-ES" sz="1300" b="0" i="0" u="none" strike="noStrike" kern="1200" cap="none" spc="0" normalizeH="0" baseline="0" noProof="0">
              <a:ln>
                <a:noFill/>
              </a:ln>
              <a:solidFill>
                <a:prstClr val="black"/>
              </a:solidFill>
              <a:effectLst/>
              <a:uLnTx/>
              <a:uFillTx/>
              <a:latin typeface="Agency FB" panose="020B0503020202020204" pitchFamily="34" charset="0"/>
              <a:ea typeface="+mn-ea"/>
              <a:cs typeface="+mn-cs"/>
            </a:endParaRPr>
          </a:p>
        </p:txBody>
      </p:sp>
      <p:sp>
        <p:nvSpPr>
          <p:cNvPr id="23" name="Rectángulo 22">
            <a:extLst>
              <a:ext uri="{FF2B5EF4-FFF2-40B4-BE49-F238E27FC236}">
                <a16:creationId xmlns:a16="http://schemas.microsoft.com/office/drawing/2014/main" id="{EAF93728-98EC-43CF-8689-136A3EE39D11}"/>
              </a:ext>
            </a:extLst>
          </p:cNvPr>
          <p:cNvSpPr/>
          <p:nvPr/>
        </p:nvSpPr>
        <p:spPr>
          <a:xfrm>
            <a:off x="93308" y="6489877"/>
            <a:ext cx="2530373" cy="292388"/>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C" sz="1300" b="0" i="0" u="none" strike="noStrike" kern="1200" cap="none" spc="0" normalizeH="0" baseline="0" noProof="0">
                <a:ln w="0"/>
                <a:solidFill>
                  <a:srgbClr val="00B050"/>
                </a:solidFill>
                <a:effectLst>
                  <a:outerShdw blurRad="38100" dist="25400" dir="5400000" algn="ctr" rotWithShape="0">
                    <a:srgbClr val="6E747A">
                      <a:alpha val="43000"/>
                    </a:srgbClr>
                  </a:outerShdw>
                </a:effectLst>
                <a:uLnTx/>
                <a:uFillTx/>
                <a:latin typeface="Calibri" panose="020F0502020204030204"/>
                <a:ea typeface="+mn-ea"/>
                <a:cs typeface="+mn-cs"/>
              </a:rPr>
              <a:t>M</a:t>
            </a:r>
            <a:r>
              <a:rPr kumimoji="0" lang="es-ES" sz="1300" b="0" i="0" u="none" strike="noStrike" kern="1200" cap="none" spc="0" normalizeH="0" baseline="0" noProof="0">
                <a:ln w="0"/>
                <a:solidFill>
                  <a:srgbClr val="00B050"/>
                </a:solidFill>
                <a:effectLst>
                  <a:outerShdw blurRad="38100" dist="25400" dir="5400000" algn="ctr" rotWithShape="0">
                    <a:srgbClr val="6E747A">
                      <a:alpha val="43000"/>
                    </a:srgbClr>
                  </a:outerShdw>
                </a:effectLst>
                <a:uLnTx/>
                <a:uFillTx/>
                <a:latin typeface="Calibri" panose="020F0502020204030204"/>
                <a:ea typeface="+mn-ea"/>
                <a:cs typeface="+mn-cs"/>
              </a:rPr>
              <a:t>sig. Ing. Robert Moreira Centeno</a:t>
            </a:r>
          </a:p>
        </p:txBody>
      </p:sp>
      <p:sp>
        <p:nvSpPr>
          <p:cNvPr id="6" name="CuadroTexto 5">
            <a:extLst>
              <a:ext uri="{FF2B5EF4-FFF2-40B4-BE49-F238E27FC236}">
                <a16:creationId xmlns:a16="http://schemas.microsoft.com/office/drawing/2014/main" id="{7FC1FBA4-F025-F269-BB7C-ECD5082576C2}"/>
              </a:ext>
            </a:extLst>
          </p:cNvPr>
          <p:cNvSpPr txBox="1"/>
          <p:nvPr/>
        </p:nvSpPr>
        <p:spPr>
          <a:xfrm>
            <a:off x="3437442" y="11851"/>
            <a:ext cx="729026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1" i="0" u="none" strike="noStrike" kern="1200" cap="none" spc="0" normalizeH="0" baseline="0" noProof="0">
                <a:ln>
                  <a:noFill/>
                </a:ln>
                <a:solidFill>
                  <a:prstClr val="black"/>
                </a:solidFill>
                <a:effectLst/>
                <a:uLnTx/>
                <a:uFillTx/>
                <a:latin typeface="Calibri" panose="020F0502020204030204"/>
                <a:ea typeface="+mn-ea"/>
                <a:cs typeface="+mn-cs"/>
              </a:rPr>
              <a:t>Figura 4.3. </a:t>
            </a:r>
            <a:r>
              <a:rPr kumimoji="0" lang="es-ES" sz="1800" b="0" i="0" u="none" strike="noStrike" kern="1200" cap="none" spc="0" normalizeH="0" baseline="0" noProof="0">
                <a:ln>
                  <a:noFill/>
                </a:ln>
                <a:solidFill>
                  <a:prstClr val="black"/>
                </a:solidFill>
                <a:effectLst/>
                <a:uLnTx/>
                <a:uFillTx/>
                <a:latin typeface="Calibri" panose="020F0502020204030204"/>
                <a:ea typeface="+mn-ea"/>
                <a:cs typeface="+mn-cs"/>
              </a:rPr>
              <a:t>Recibir el dato desde una vista y guardarlo en una base de datos. Mostrar un mensaje encima del formulario </a:t>
            </a:r>
            <a:r>
              <a:rPr kumimoji="0" lang="es-ES" sz="1800" b="0" i="0" u="none" strike="noStrike" kern="1200" cap="none" spc="0" normalizeH="0" baseline="0" noProof="0" err="1">
                <a:ln>
                  <a:noFill/>
                </a:ln>
                <a:solidFill>
                  <a:prstClr val="black"/>
                </a:solidFill>
                <a:effectLst/>
                <a:uLnTx/>
                <a:uFillTx/>
                <a:latin typeface="Calibri" panose="020F0502020204030204"/>
                <a:ea typeface="+mn-ea"/>
                <a:cs typeface="+mn-cs"/>
              </a:rPr>
              <a:t>signup</a:t>
            </a:r>
            <a:r>
              <a:rPr kumimoji="0" lang="es-ES" sz="1800" b="0" i="0" u="none" strike="noStrike" kern="1200" cap="none" spc="0" normalizeH="0" baseline="0" noProof="0">
                <a:ln>
                  <a:noFill/>
                </a:ln>
                <a:solidFill>
                  <a:prstClr val="black"/>
                </a:solidFill>
                <a:effectLst/>
                <a:uLnTx/>
                <a:uFillTx/>
                <a:latin typeface="Calibri" panose="020F0502020204030204"/>
                <a:ea typeface="+mn-ea"/>
                <a:cs typeface="+mn-cs"/>
              </a:rPr>
              <a:t>.</a:t>
            </a:r>
          </a:p>
        </p:txBody>
      </p:sp>
      <p:sp>
        <p:nvSpPr>
          <p:cNvPr id="19" name="Rectángulo 18">
            <a:extLst>
              <a:ext uri="{FF2B5EF4-FFF2-40B4-BE49-F238E27FC236}">
                <a16:creationId xmlns:a16="http://schemas.microsoft.com/office/drawing/2014/main" id="{0894584A-DEA7-7FE9-C625-5C24EBBF3F75}"/>
              </a:ext>
            </a:extLst>
          </p:cNvPr>
          <p:cNvSpPr/>
          <p:nvPr/>
        </p:nvSpPr>
        <p:spPr>
          <a:xfrm>
            <a:off x="4450080" y="4301135"/>
            <a:ext cx="4050952" cy="82186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w="3175">
                <a:solidFill>
                  <a:prstClr val="black"/>
                </a:solidFill>
              </a:ln>
              <a:solidFill>
                <a:prstClr val="white"/>
              </a:solidFill>
              <a:effectLst/>
              <a:uLnTx/>
              <a:uFillTx/>
              <a:latin typeface="Calibri" panose="020F0502020204030204"/>
              <a:ea typeface="+mn-ea"/>
              <a:cs typeface="+mn-cs"/>
            </a:endParaRPr>
          </a:p>
        </p:txBody>
      </p:sp>
      <p:sp>
        <p:nvSpPr>
          <p:cNvPr id="11" name="CuadroTexto 10">
            <a:extLst>
              <a:ext uri="{FF2B5EF4-FFF2-40B4-BE49-F238E27FC236}">
                <a16:creationId xmlns:a16="http://schemas.microsoft.com/office/drawing/2014/main" id="{CD68475C-3B7C-CCA2-966F-DEED9A33A95D}"/>
              </a:ext>
            </a:extLst>
          </p:cNvPr>
          <p:cNvSpPr txBox="1"/>
          <p:nvPr/>
        </p:nvSpPr>
        <p:spPr>
          <a:xfrm>
            <a:off x="8101842" y="4238928"/>
            <a:ext cx="6444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1" i="0" u="none" strike="noStrike" kern="1200" cap="none" spc="0" normalizeH="0" baseline="0" noProof="0">
                <a:ln>
                  <a:noFill/>
                </a:ln>
                <a:solidFill>
                  <a:srgbClr val="002060"/>
                </a:solidFill>
                <a:effectLst/>
                <a:highlight>
                  <a:srgbClr val="FFFF00"/>
                </a:highlight>
                <a:uLnTx/>
                <a:uFillTx/>
                <a:latin typeface="Calibri" panose="020F0502020204030204"/>
                <a:ea typeface="+mn-ea"/>
                <a:cs typeface="+mn-cs"/>
              </a:rPr>
              <a:t>-1-</a:t>
            </a:r>
            <a:endParaRPr kumimoji="0" lang="es-EC" sz="1800" b="1" i="0" u="none" strike="noStrike" kern="1200" cap="none" spc="0" normalizeH="0" baseline="0" noProof="0">
              <a:ln>
                <a:noFill/>
              </a:ln>
              <a:solidFill>
                <a:srgbClr val="002060"/>
              </a:solidFill>
              <a:effectLst/>
              <a:highlight>
                <a:srgbClr val="FFFF00"/>
              </a:highlight>
              <a:uLnTx/>
              <a:uFillTx/>
              <a:latin typeface="Calibri" panose="020F0502020204030204"/>
              <a:ea typeface="+mn-ea"/>
              <a:cs typeface="+mn-cs"/>
            </a:endParaRPr>
          </a:p>
        </p:txBody>
      </p:sp>
      <p:sp>
        <p:nvSpPr>
          <p:cNvPr id="9" name="Rectángulo 8">
            <a:extLst>
              <a:ext uri="{FF2B5EF4-FFF2-40B4-BE49-F238E27FC236}">
                <a16:creationId xmlns:a16="http://schemas.microsoft.com/office/drawing/2014/main" id="{EFE6AE59-8603-B680-C052-8E74D293309E}"/>
              </a:ext>
            </a:extLst>
          </p:cNvPr>
          <p:cNvSpPr/>
          <p:nvPr/>
        </p:nvSpPr>
        <p:spPr>
          <a:xfrm>
            <a:off x="9936721" y="1353629"/>
            <a:ext cx="701040" cy="16256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w="3175">
                <a:solidFill>
                  <a:prstClr val="black"/>
                </a:solidFill>
              </a:ln>
              <a:solidFill>
                <a:prstClr val="white"/>
              </a:solidFill>
              <a:effectLst/>
              <a:uLnTx/>
              <a:uFillTx/>
              <a:latin typeface="Calibri" panose="020F0502020204030204"/>
              <a:ea typeface="+mn-ea"/>
              <a:cs typeface="+mn-cs"/>
            </a:endParaRPr>
          </a:p>
        </p:txBody>
      </p:sp>
      <p:sp>
        <p:nvSpPr>
          <p:cNvPr id="12" name="CuadroTexto 11">
            <a:extLst>
              <a:ext uri="{FF2B5EF4-FFF2-40B4-BE49-F238E27FC236}">
                <a16:creationId xmlns:a16="http://schemas.microsoft.com/office/drawing/2014/main" id="{DBF5ECB5-F036-FF73-431F-7BDD4D5BD204}"/>
              </a:ext>
            </a:extLst>
          </p:cNvPr>
          <p:cNvSpPr txBox="1"/>
          <p:nvPr/>
        </p:nvSpPr>
        <p:spPr>
          <a:xfrm>
            <a:off x="9441706" y="1250243"/>
            <a:ext cx="6444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1" i="0" u="none" strike="noStrike" kern="1200" cap="none" spc="0" normalizeH="0" baseline="0" noProof="0">
                <a:ln>
                  <a:noFill/>
                </a:ln>
                <a:solidFill>
                  <a:srgbClr val="002060"/>
                </a:solidFill>
                <a:effectLst/>
                <a:highlight>
                  <a:srgbClr val="FFFF00"/>
                </a:highlight>
                <a:uLnTx/>
                <a:uFillTx/>
                <a:latin typeface="Calibri" panose="020F0502020204030204"/>
                <a:ea typeface="+mn-ea"/>
                <a:cs typeface="+mn-cs"/>
              </a:rPr>
              <a:t>-2-</a:t>
            </a:r>
            <a:endParaRPr kumimoji="0" lang="es-EC" sz="1800" b="1" i="0" u="none" strike="noStrike" kern="1200" cap="none" spc="0" normalizeH="0" baseline="0" noProof="0">
              <a:ln>
                <a:noFill/>
              </a:ln>
              <a:solidFill>
                <a:srgbClr val="002060"/>
              </a:solidFill>
              <a:effectLst/>
              <a:highlight>
                <a:srgbClr val="FFFF00"/>
              </a:highlight>
              <a:uLnTx/>
              <a:uFillTx/>
              <a:latin typeface="Calibri" panose="020F0502020204030204"/>
              <a:ea typeface="+mn-ea"/>
              <a:cs typeface="+mn-cs"/>
            </a:endParaRPr>
          </a:p>
        </p:txBody>
      </p:sp>
      <p:sp>
        <p:nvSpPr>
          <p:cNvPr id="3" name="Botón de acción: en blanco 2">
            <a:hlinkClick r:id="rId5" action="ppaction://hlinksldjump" highlightClick="1"/>
            <a:extLst>
              <a:ext uri="{FF2B5EF4-FFF2-40B4-BE49-F238E27FC236}">
                <a16:creationId xmlns:a16="http://schemas.microsoft.com/office/drawing/2014/main" id="{0FDE51EA-75D3-F9BA-EF5F-AA9E3713B373}"/>
              </a:ext>
            </a:extLst>
          </p:cNvPr>
          <p:cNvSpPr/>
          <p:nvPr/>
        </p:nvSpPr>
        <p:spPr>
          <a:xfrm>
            <a:off x="10727704" y="-885"/>
            <a:ext cx="1464296" cy="335902"/>
          </a:xfrm>
          <a:prstGeom prst="actionButtonBlan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C" sz="1800" b="0" i="0" u="none" strike="noStrike" kern="1200" cap="none" spc="0" normalizeH="0" baseline="0" noProof="0">
                <a:ln>
                  <a:noFill/>
                </a:ln>
                <a:solidFill>
                  <a:prstClr val="white"/>
                </a:solidFill>
                <a:effectLst/>
                <a:uLnTx/>
                <a:uFillTx/>
                <a:latin typeface="Calibri" panose="020F0502020204030204"/>
                <a:ea typeface="+mn-ea"/>
                <a:cs typeface="+mn-cs"/>
              </a:rPr>
              <a:t>Índice</a:t>
            </a:r>
            <a:endParaRPr kumimoji="0" lang="es-E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8" name="Conector recto de flecha 7">
            <a:extLst>
              <a:ext uri="{FF2B5EF4-FFF2-40B4-BE49-F238E27FC236}">
                <a16:creationId xmlns:a16="http://schemas.microsoft.com/office/drawing/2014/main" id="{34E99D5D-1CF3-DD3F-F2B8-AEF208A1A69F}"/>
              </a:ext>
            </a:extLst>
          </p:cNvPr>
          <p:cNvCxnSpPr/>
          <p:nvPr/>
        </p:nvCxnSpPr>
        <p:spPr>
          <a:xfrm flipH="1">
            <a:off x="8501032" y="4778477"/>
            <a:ext cx="387329" cy="17981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0" name="CuadroTexto 9">
            <a:extLst>
              <a:ext uri="{FF2B5EF4-FFF2-40B4-BE49-F238E27FC236}">
                <a16:creationId xmlns:a16="http://schemas.microsoft.com/office/drawing/2014/main" id="{030EE401-5561-6314-12B5-C7C7D4D1EDFE}"/>
              </a:ext>
            </a:extLst>
          </p:cNvPr>
          <p:cNvSpPr txBox="1"/>
          <p:nvPr/>
        </p:nvSpPr>
        <p:spPr>
          <a:xfrm>
            <a:off x="8964817" y="4285094"/>
            <a:ext cx="3008671"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0" i="0" u="none" strike="noStrike" kern="1200" cap="none" spc="0" normalizeH="0" baseline="0" noProof="0">
                <a:ln>
                  <a:noFill/>
                </a:ln>
                <a:solidFill>
                  <a:srgbClr val="FF0000"/>
                </a:solidFill>
                <a:effectLst/>
                <a:uLnTx/>
                <a:uFillTx/>
                <a:latin typeface="Calibri" panose="020F0502020204030204"/>
                <a:ea typeface="+mn-ea"/>
                <a:cs typeface="+mn-cs"/>
              </a:rPr>
              <a:t>No importa si se deja esta coma o se la quita</a:t>
            </a:r>
            <a:endParaRPr kumimoji="0" lang="es-EC" sz="1800" b="0" i="0" u="none" strike="noStrike" kern="1200" cap="none" spc="0" normalizeH="0" baseline="0" noProof="0">
              <a:ln>
                <a:noFill/>
              </a:ln>
              <a:solidFill>
                <a:srgbClr val="FF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722126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9DF72ADE-BAE9-484E-84CE-E8979DDABC94}"/>
              </a:ext>
            </a:extLst>
          </p:cNvPr>
          <p:cNvSpPr>
            <a:spLocks noGrp="1"/>
          </p:cNvSpPr>
          <p:nvPr>
            <p:ph type="title"/>
          </p:nvPr>
        </p:nvSpPr>
        <p:spPr>
          <a:xfrm>
            <a:off x="1" y="1"/>
            <a:ext cx="3256367" cy="709119"/>
          </a:xfrm>
          <a:solidFill>
            <a:schemeClr val="accent4">
              <a:lumMod val="60000"/>
              <a:lumOff val="40000"/>
            </a:schemeClr>
          </a:solidFill>
        </p:spPr>
        <p:style>
          <a:lnRef idx="2">
            <a:schemeClr val="accent1"/>
          </a:lnRef>
          <a:fillRef idx="1">
            <a:schemeClr val="lt1"/>
          </a:fillRef>
          <a:effectRef idx="0">
            <a:schemeClr val="accent1"/>
          </a:effectRef>
          <a:fontRef idx="minor">
            <a:schemeClr val="dk1"/>
          </a:fontRef>
        </p:style>
        <p:txBody>
          <a:bodyPr>
            <a:normAutofit/>
          </a:bodyPr>
          <a:lstStyle/>
          <a:p>
            <a:r>
              <a:rPr lang="es-MX" sz="1400">
                <a:latin typeface="AcmeFont" pitchFamily="2" charset="0"/>
              </a:rPr>
              <a:t>Taller: </a:t>
            </a:r>
            <a:r>
              <a:rPr lang="es-MX" sz="1400"/>
              <a:t>Ejercicio 81</a:t>
            </a:r>
            <a:endParaRPr lang="es-ES" sz="1400"/>
          </a:p>
        </p:txBody>
      </p:sp>
      <p:cxnSp>
        <p:nvCxnSpPr>
          <p:cNvPr id="5" name="Conector recto 4">
            <a:extLst>
              <a:ext uri="{FF2B5EF4-FFF2-40B4-BE49-F238E27FC236}">
                <a16:creationId xmlns:a16="http://schemas.microsoft.com/office/drawing/2014/main" id="{B56C916C-A930-4B45-9FEB-EAC26D680858}"/>
              </a:ext>
            </a:extLst>
          </p:cNvPr>
          <p:cNvCxnSpPr>
            <a:cxnSpLocks/>
          </p:cNvCxnSpPr>
          <p:nvPr/>
        </p:nvCxnSpPr>
        <p:spPr>
          <a:xfrm>
            <a:off x="3256383" y="709120"/>
            <a:ext cx="0" cy="6148880"/>
          </a:xfrm>
          <a:prstGeom prst="line">
            <a:avLst/>
          </a:prstGeom>
        </p:spPr>
        <p:style>
          <a:lnRef idx="3">
            <a:schemeClr val="accent1"/>
          </a:lnRef>
          <a:fillRef idx="0">
            <a:schemeClr val="accent1"/>
          </a:fillRef>
          <a:effectRef idx="2">
            <a:schemeClr val="accent1"/>
          </a:effectRef>
          <a:fontRef idx="minor">
            <a:schemeClr val="tx1"/>
          </a:fontRef>
        </p:style>
      </p:cxnSp>
      <p:sp>
        <p:nvSpPr>
          <p:cNvPr id="16" name="CuadroTexto 15">
            <a:extLst>
              <a:ext uri="{FF2B5EF4-FFF2-40B4-BE49-F238E27FC236}">
                <a16:creationId xmlns:a16="http://schemas.microsoft.com/office/drawing/2014/main" id="{B1925488-C881-4A19-A93C-2E217166D1A0}"/>
              </a:ext>
            </a:extLst>
          </p:cNvPr>
          <p:cNvSpPr txBox="1"/>
          <p:nvPr/>
        </p:nvSpPr>
        <p:spPr>
          <a:xfrm>
            <a:off x="106748" y="4958291"/>
            <a:ext cx="2891329" cy="7386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C" sz="1400" b="1" i="0" u="none" strike="noStrike" kern="1200" cap="none" spc="0" normalizeH="0" baseline="0" noProof="0">
                <a:ln>
                  <a:noFill/>
                </a:ln>
                <a:solidFill>
                  <a:prstClr val="black"/>
                </a:solidFill>
                <a:effectLst/>
                <a:uLnTx/>
                <a:uFillTx/>
                <a:latin typeface="Calibri" panose="020F0502020204030204"/>
                <a:ea typeface="+mn-ea"/>
                <a:cs typeface="+mn-cs"/>
              </a:rPr>
              <a:t>Objetivos de la lámina:</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ES" sz="1400" b="0" i="0" u="none" strike="noStrike" kern="1200" cap="none" spc="0" normalizeH="0" baseline="0" noProof="0">
                <a:ln>
                  <a:noFill/>
                </a:ln>
                <a:solidFill>
                  <a:prstClr val="black"/>
                </a:solidFill>
                <a:effectLst/>
                <a:uLnTx/>
                <a:uFillTx/>
                <a:latin typeface="Calibri" panose="020F0502020204030204"/>
                <a:ea typeface="+mn-ea"/>
                <a:cs typeface="+mn-cs"/>
              </a:rPr>
              <a:t>Mostrar un mensaje distinto a "</a:t>
            </a:r>
            <a:r>
              <a:rPr kumimoji="0" lang="es-ES" sz="1400" b="0" i="0" u="none" strike="noStrike" kern="1200" cap="none" spc="0" normalizeH="0" baseline="0" noProof="0" err="1">
                <a:ln>
                  <a:noFill/>
                </a:ln>
                <a:solidFill>
                  <a:prstClr val="black"/>
                </a:solidFill>
                <a:effectLst/>
                <a:uLnTx/>
                <a:uFillTx/>
                <a:latin typeface="Calibri" panose="020F0502020204030204"/>
                <a:ea typeface="+mn-ea"/>
                <a:cs typeface="+mn-cs"/>
              </a:rPr>
              <a:t>Password</a:t>
            </a:r>
            <a:r>
              <a:rPr kumimoji="0" lang="es-ES" sz="1400" b="0" i="0" u="none" strike="noStrike" kern="1200" cap="none" spc="0" normalizeH="0" baseline="0" noProof="0">
                <a:ln>
                  <a:noFill/>
                </a:ln>
                <a:solidFill>
                  <a:prstClr val="black"/>
                </a:solidFill>
                <a:effectLst/>
                <a:uLnTx/>
                <a:uFillTx/>
                <a:latin typeface="Calibri" panose="020F0502020204030204"/>
                <a:ea typeface="+mn-ea"/>
                <a:cs typeface="+mn-cs"/>
              </a:rPr>
              <a:t> do </a:t>
            </a:r>
            <a:r>
              <a:rPr kumimoji="0" lang="es-ES" sz="1400" b="0" i="0" u="none" strike="noStrike" kern="1200" cap="none" spc="0" normalizeH="0" baseline="0" noProof="0" err="1">
                <a:ln>
                  <a:noFill/>
                </a:ln>
                <a:solidFill>
                  <a:prstClr val="black"/>
                </a:solidFill>
                <a:effectLst/>
                <a:uLnTx/>
                <a:uFillTx/>
                <a:latin typeface="Calibri" panose="020F0502020204030204"/>
                <a:ea typeface="+mn-ea"/>
                <a:cs typeface="+mn-cs"/>
              </a:rPr>
              <a:t>not</a:t>
            </a:r>
            <a:r>
              <a:rPr kumimoji="0" lang="es-ES" sz="1400" b="0" i="0" u="none" strike="noStrike" kern="1200" cap="none" spc="0" normalizeH="0" baseline="0" noProof="0">
                <a:ln>
                  <a:noFill/>
                </a:ln>
                <a:solidFill>
                  <a:prstClr val="black"/>
                </a:solidFill>
                <a:effectLst/>
                <a:uLnTx/>
                <a:uFillTx/>
                <a:latin typeface="Calibri" panose="020F0502020204030204"/>
                <a:ea typeface="+mn-ea"/>
                <a:cs typeface="+mn-cs"/>
              </a:rPr>
              <a:t> match"</a:t>
            </a:r>
          </a:p>
        </p:txBody>
      </p:sp>
      <p:pic>
        <p:nvPicPr>
          <p:cNvPr id="17" name="Imagen 16">
            <a:extLst>
              <a:ext uri="{FF2B5EF4-FFF2-40B4-BE49-F238E27FC236}">
                <a16:creationId xmlns:a16="http://schemas.microsoft.com/office/drawing/2014/main" id="{07AF594D-2BC1-4EA0-9855-66C150454A4F}"/>
              </a:ext>
            </a:extLst>
          </p:cNvPr>
          <p:cNvPicPr>
            <a:picLocks noChangeAspect="1"/>
          </p:cNvPicPr>
          <p:nvPr/>
        </p:nvPicPr>
        <p:blipFill>
          <a:blip r:embed="rId3"/>
          <a:stretch>
            <a:fillRect/>
          </a:stretch>
        </p:blipFill>
        <p:spPr>
          <a:xfrm>
            <a:off x="76038" y="2011836"/>
            <a:ext cx="993895" cy="854078"/>
          </a:xfrm>
          <a:prstGeom prst="rect">
            <a:avLst/>
          </a:prstGeom>
        </p:spPr>
      </p:pic>
      <p:sp>
        <p:nvSpPr>
          <p:cNvPr id="18" name="CuadroTexto 17">
            <a:extLst>
              <a:ext uri="{FF2B5EF4-FFF2-40B4-BE49-F238E27FC236}">
                <a16:creationId xmlns:a16="http://schemas.microsoft.com/office/drawing/2014/main" id="{137D2C75-4FC0-4811-A9B7-F2AED8DD12CA}"/>
              </a:ext>
            </a:extLst>
          </p:cNvPr>
          <p:cNvSpPr txBox="1"/>
          <p:nvPr/>
        </p:nvSpPr>
        <p:spPr>
          <a:xfrm>
            <a:off x="80567" y="2926313"/>
            <a:ext cx="3098569" cy="209288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C" sz="1300" b="1" i="0" u="none" strike="noStrike" kern="1200" cap="none" spc="0" normalizeH="0" baseline="0" noProof="0">
                <a:ln>
                  <a:noFill/>
                </a:ln>
                <a:solidFill>
                  <a:prstClr val="black"/>
                </a:solidFill>
                <a:effectLst/>
                <a:uLnTx/>
                <a:uFillTx/>
                <a:latin typeface="Agency FB" panose="020B0503020202020204" pitchFamily="34" charset="0"/>
                <a:ea typeface="+mn-ea"/>
                <a:cs typeface="+mn-cs"/>
              </a:rPr>
              <a:t>Misión. </a:t>
            </a:r>
            <a:r>
              <a:rPr kumimoji="0" lang="es-MX" sz="1300" b="0" i="0" u="none" strike="noStrike" kern="1200" cap="none" spc="0" normalizeH="0" baseline="0" noProof="0">
                <a:ln>
                  <a:noFill/>
                </a:ln>
                <a:solidFill>
                  <a:prstClr val="black"/>
                </a:solidFill>
                <a:effectLst/>
                <a:uLnTx/>
                <a:uFillTx/>
                <a:latin typeface="Agency FB" panose="020B0503020202020204" pitchFamily="34" charset="0"/>
                <a:ea typeface="+mn-ea"/>
                <a:cs typeface="+mn-cs"/>
              </a:rPr>
              <a:t>Formar profesionales competentes y emprendedores desde lo académico, la investigación, y la vinculación, que contribuyan a mejorar la calidad de vida de la sociedad.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300" b="0" i="0" u="none" strike="noStrike" kern="1200" cap="none" spc="0" normalizeH="0" baseline="0" noProof="0">
              <a:ln>
                <a:noFill/>
              </a:ln>
              <a:solidFill>
                <a:prstClr val="black"/>
              </a:solidFill>
              <a:effectLst/>
              <a:uLnTx/>
              <a:uFillTx/>
              <a:latin typeface="Agency FB" panose="020B0503020202020204" pitchFamily="34" charset="0"/>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C" sz="1300" b="1" i="0" u="none" strike="noStrike" kern="1200" cap="none" spc="0" normalizeH="0" baseline="0" noProof="0">
                <a:ln>
                  <a:noFill/>
                </a:ln>
                <a:solidFill>
                  <a:prstClr val="black"/>
                </a:solidFill>
                <a:effectLst/>
                <a:uLnTx/>
                <a:uFillTx/>
                <a:latin typeface="Agency FB" panose="020B0503020202020204" pitchFamily="34" charset="0"/>
                <a:ea typeface="+mn-ea"/>
                <a:cs typeface="+mn-cs"/>
              </a:rPr>
              <a:t>Visión. </a:t>
            </a:r>
            <a:r>
              <a:rPr kumimoji="0" lang="es-MX" sz="1300" b="0" i="0" u="none" strike="noStrike" kern="1200" cap="none" spc="0" normalizeH="0" baseline="0" noProof="0">
                <a:ln>
                  <a:noFill/>
                </a:ln>
                <a:solidFill>
                  <a:prstClr val="black"/>
                </a:solidFill>
                <a:effectLst/>
                <a:uLnTx/>
                <a:uFillTx/>
                <a:latin typeface="Agency FB" panose="020B0503020202020204" pitchFamily="34" charset="0"/>
                <a:ea typeface="+mn-ea"/>
                <a:cs typeface="+mn-cs"/>
              </a:rPr>
              <a:t>Ser un referente nacional e internacional de Institución de Educación Superior que contribuye al desarrollo social, cultural y productivo con profesionales éticos, creativos, cualificados y con sentido de pertinencia.</a:t>
            </a:r>
            <a:endParaRPr kumimoji="0" lang="es-ES" sz="1300" b="0" i="0" u="none" strike="noStrike" kern="1200" cap="none" spc="0" normalizeH="0" baseline="0" noProof="0">
              <a:ln>
                <a:noFill/>
              </a:ln>
              <a:solidFill>
                <a:prstClr val="black"/>
              </a:solidFill>
              <a:effectLst/>
              <a:uLnTx/>
              <a:uFillTx/>
              <a:latin typeface="Agency FB" panose="020B0503020202020204" pitchFamily="34" charset="0"/>
              <a:ea typeface="+mn-ea"/>
              <a:cs typeface="+mn-cs"/>
            </a:endParaRPr>
          </a:p>
        </p:txBody>
      </p:sp>
      <p:sp>
        <p:nvSpPr>
          <p:cNvPr id="23" name="Rectángulo 22">
            <a:extLst>
              <a:ext uri="{FF2B5EF4-FFF2-40B4-BE49-F238E27FC236}">
                <a16:creationId xmlns:a16="http://schemas.microsoft.com/office/drawing/2014/main" id="{EAF93728-98EC-43CF-8689-136A3EE39D11}"/>
              </a:ext>
            </a:extLst>
          </p:cNvPr>
          <p:cNvSpPr/>
          <p:nvPr/>
        </p:nvSpPr>
        <p:spPr>
          <a:xfrm>
            <a:off x="93308" y="6489877"/>
            <a:ext cx="2530373" cy="292388"/>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C" sz="1300" b="0" i="0" u="none" strike="noStrike" kern="1200" cap="none" spc="0" normalizeH="0" baseline="0" noProof="0">
                <a:ln w="0"/>
                <a:solidFill>
                  <a:srgbClr val="00B050"/>
                </a:solidFill>
                <a:effectLst>
                  <a:outerShdw blurRad="38100" dist="25400" dir="5400000" algn="ctr" rotWithShape="0">
                    <a:srgbClr val="6E747A">
                      <a:alpha val="43000"/>
                    </a:srgbClr>
                  </a:outerShdw>
                </a:effectLst>
                <a:uLnTx/>
                <a:uFillTx/>
                <a:latin typeface="Calibri" panose="020F0502020204030204"/>
                <a:ea typeface="+mn-ea"/>
                <a:cs typeface="+mn-cs"/>
              </a:rPr>
              <a:t>M</a:t>
            </a:r>
            <a:r>
              <a:rPr kumimoji="0" lang="es-ES" sz="1300" b="0" i="0" u="none" strike="noStrike" kern="1200" cap="none" spc="0" normalizeH="0" baseline="0" noProof="0">
                <a:ln w="0"/>
                <a:solidFill>
                  <a:srgbClr val="00B050"/>
                </a:solidFill>
                <a:effectLst>
                  <a:outerShdw blurRad="38100" dist="25400" dir="5400000" algn="ctr" rotWithShape="0">
                    <a:srgbClr val="6E747A">
                      <a:alpha val="43000"/>
                    </a:srgbClr>
                  </a:outerShdw>
                </a:effectLst>
                <a:uLnTx/>
                <a:uFillTx/>
                <a:latin typeface="Calibri" panose="020F0502020204030204"/>
                <a:ea typeface="+mn-ea"/>
                <a:cs typeface="+mn-cs"/>
              </a:rPr>
              <a:t>sig. Ing. Robert Moreira Centeno</a:t>
            </a:r>
          </a:p>
        </p:txBody>
      </p:sp>
      <p:sp>
        <p:nvSpPr>
          <p:cNvPr id="10" name="CuadroTexto 9">
            <a:extLst>
              <a:ext uri="{FF2B5EF4-FFF2-40B4-BE49-F238E27FC236}">
                <a16:creationId xmlns:a16="http://schemas.microsoft.com/office/drawing/2014/main" id="{5597F633-F8CF-6C86-DBD9-D96124DEA2E5}"/>
              </a:ext>
            </a:extLst>
          </p:cNvPr>
          <p:cNvSpPr txBox="1"/>
          <p:nvPr/>
        </p:nvSpPr>
        <p:spPr>
          <a:xfrm>
            <a:off x="3474626" y="662985"/>
            <a:ext cx="8313516" cy="258532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C" sz="1800" b="1" i="0" u="none" strike="noStrike" kern="1200" cap="none" spc="0" normalizeH="0" baseline="0" noProof="0" dirty="0">
                <a:ln>
                  <a:noFill/>
                </a:ln>
                <a:solidFill>
                  <a:prstClr val="black"/>
                </a:solidFill>
                <a:effectLst/>
                <a:uLnTx/>
                <a:uFillTx/>
                <a:latin typeface="Calibri" panose="020F0502020204030204"/>
                <a:ea typeface="+mn-ea"/>
                <a:cs typeface="+mn-cs"/>
              </a:rPr>
              <a:t>Nota (24/04/2023). </a:t>
            </a:r>
          </a:p>
          <a:p>
            <a:pPr marL="342900" marR="0" lvl="0" indent="-342900" algn="just" defTabSz="914400" rtl="0" eaLnBrk="1" fontAlgn="auto" latinLnBrk="0" hangingPunct="1">
              <a:lnSpc>
                <a:spcPct val="100000"/>
              </a:lnSpc>
              <a:spcBef>
                <a:spcPts val="0"/>
              </a:spcBef>
              <a:spcAft>
                <a:spcPts val="0"/>
              </a:spcAft>
              <a:buClrTx/>
              <a:buSzTx/>
              <a:buFont typeface="+mj-lt"/>
              <a:buAutoNum type="arabicPeriod"/>
              <a:tabLst/>
              <a:defRPr/>
            </a:pPr>
            <a:r>
              <a:rPr kumimoji="0" lang="es-ES" sz="1800" b="0" i="0" u="none" strike="noStrike" kern="1200" cap="none" spc="0" normalizeH="0" baseline="0" noProof="0" dirty="0">
                <a:ln>
                  <a:noFill/>
                </a:ln>
                <a:solidFill>
                  <a:prstClr val="black"/>
                </a:solidFill>
                <a:effectLst/>
                <a:uLnTx/>
                <a:uFillTx/>
                <a:latin typeface="Calibri" panose="020F0502020204030204"/>
                <a:ea typeface="+mn-ea"/>
                <a:cs typeface="+mn-cs"/>
              </a:rPr>
              <a:t>En el bloque </a:t>
            </a:r>
            <a:r>
              <a:rPr kumimoji="0" lang="es-ES" sz="1800" b="0" i="0" u="none" strike="noStrike" kern="1200" cap="none" spc="0" normalizeH="0" baseline="0" noProof="0" dirty="0" err="1">
                <a:ln>
                  <a:noFill/>
                </a:ln>
                <a:solidFill>
                  <a:prstClr val="black"/>
                </a:solidFill>
                <a:effectLst/>
                <a:uLnTx/>
                <a:uFillTx/>
                <a:latin typeface="Calibri" panose="020F0502020204030204"/>
                <a:ea typeface="+mn-ea"/>
                <a:cs typeface="+mn-cs"/>
              </a:rPr>
              <a:t>except</a:t>
            </a:r>
            <a:r>
              <a:rPr kumimoji="0" lang="es-ES" sz="1800" b="0" i="0" u="none" strike="noStrike" kern="1200" cap="none" spc="0" normalizeH="0" baseline="0" noProof="0" dirty="0">
                <a:ln>
                  <a:noFill/>
                </a:ln>
                <a:solidFill>
                  <a:prstClr val="black"/>
                </a:solidFill>
                <a:effectLst/>
                <a:uLnTx/>
                <a:uFillTx/>
                <a:latin typeface="Calibri" panose="020F0502020204030204"/>
                <a:ea typeface="+mn-ea"/>
                <a:cs typeface="+mn-cs"/>
              </a:rPr>
              <a:t> en lugar del mensaje "</a:t>
            </a:r>
            <a:r>
              <a:rPr kumimoji="0" lang="es-ES" sz="1800" b="0" i="0" u="none" strike="noStrike" kern="1200" cap="none" spc="0" normalizeH="0" baseline="0" noProof="0" dirty="0" err="1">
                <a:ln>
                  <a:noFill/>
                </a:ln>
                <a:solidFill>
                  <a:prstClr val="black"/>
                </a:solidFill>
                <a:effectLst/>
                <a:uLnTx/>
                <a:uFillTx/>
                <a:latin typeface="Calibri" panose="020F0502020204030204"/>
                <a:ea typeface="+mn-ea"/>
                <a:cs typeface="+mn-cs"/>
              </a:rPr>
              <a:t>Username</a:t>
            </a:r>
            <a:r>
              <a:rPr kumimoji="0" lang="es-ES"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s-ES" sz="1800" b="0" i="0" u="none" strike="noStrike" kern="1200" cap="none" spc="0" normalizeH="0" baseline="0" noProof="0" dirty="0" err="1">
                <a:ln>
                  <a:noFill/>
                </a:ln>
                <a:solidFill>
                  <a:prstClr val="black"/>
                </a:solidFill>
                <a:effectLst/>
                <a:uLnTx/>
                <a:uFillTx/>
                <a:latin typeface="Calibri" panose="020F0502020204030204"/>
                <a:ea typeface="+mn-ea"/>
                <a:cs typeface="+mn-cs"/>
              </a:rPr>
              <a:t>already</a:t>
            </a:r>
            <a:r>
              <a:rPr kumimoji="0" lang="es-ES"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s-ES" sz="1800" b="0" i="0" u="none" strike="noStrike" kern="1200" cap="none" spc="0" normalizeH="0" baseline="0" noProof="0" dirty="0" err="1">
                <a:ln>
                  <a:noFill/>
                </a:ln>
                <a:solidFill>
                  <a:prstClr val="black"/>
                </a:solidFill>
                <a:effectLst/>
                <a:uLnTx/>
                <a:uFillTx/>
                <a:latin typeface="Calibri" panose="020F0502020204030204"/>
                <a:ea typeface="+mn-ea"/>
                <a:cs typeface="+mn-cs"/>
              </a:rPr>
              <a:t>exists</a:t>
            </a:r>
            <a:r>
              <a:rPr kumimoji="0" lang="es-ES" sz="1800" b="0" i="0" u="none" strike="noStrike" kern="1200" cap="none" spc="0" normalizeH="0" baseline="0" noProof="0" dirty="0">
                <a:ln>
                  <a:noFill/>
                </a:ln>
                <a:solidFill>
                  <a:prstClr val="black"/>
                </a:solidFill>
                <a:effectLst/>
                <a:uLnTx/>
                <a:uFillTx/>
                <a:latin typeface="Calibri" panose="020F0502020204030204"/>
                <a:ea typeface="+mn-ea"/>
                <a:cs typeface="+mn-cs"/>
              </a:rPr>
              <a:t>" se envía el formulario junto con un error para renderizarlo </a:t>
            </a:r>
          </a:p>
          <a:p>
            <a:pPr marL="342900" marR="0" lvl="0" indent="-342900" algn="just" defTabSz="914400" rtl="0" eaLnBrk="1" fontAlgn="auto" latinLnBrk="0" hangingPunct="1">
              <a:lnSpc>
                <a:spcPct val="100000"/>
              </a:lnSpc>
              <a:spcBef>
                <a:spcPts val="0"/>
              </a:spcBef>
              <a:spcAft>
                <a:spcPts val="0"/>
              </a:spcAft>
              <a:buClrTx/>
              <a:buSzTx/>
              <a:buFont typeface="+mj-lt"/>
              <a:buAutoNum type="arabicPeriod"/>
              <a:tabLst/>
              <a:defRPr/>
            </a:pPr>
            <a:r>
              <a:rPr kumimoji="0" lang="es-ES" sz="1800" b="0" i="0" u="none" strike="noStrike" kern="1200" cap="none" spc="0" normalizeH="0" baseline="0" noProof="0" dirty="0">
                <a:ln>
                  <a:noFill/>
                </a:ln>
                <a:solidFill>
                  <a:prstClr val="black"/>
                </a:solidFill>
                <a:effectLst/>
                <a:uLnTx/>
                <a:uFillTx/>
                <a:latin typeface="Calibri" panose="020F0502020204030204"/>
                <a:ea typeface="+mn-ea"/>
                <a:cs typeface="+mn-cs"/>
              </a:rPr>
              <a:t>Para que dicho error sea mostrado se debe agregar la variable "{{error}}" en la página "signup.html", con ello al ejecutar "http://127.0.0.1:8000/</a:t>
            </a:r>
            <a:r>
              <a:rPr kumimoji="0" lang="es-ES" sz="1800" b="0" i="0" u="none" strike="noStrike" kern="1200" cap="none" spc="0" normalizeH="0" baseline="0" noProof="0" dirty="0" err="1">
                <a:ln>
                  <a:noFill/>
                </a:ln>
                <a:solidFill>
                  <a:prstClr val="black"/>
                </a:solidFill>
                <a:effectLst/>
                <a:uLnTx/>
                <a:uFillTx/>
                <a:latin typeface="Calibri" panose="020F0502020204030204"/>
                <a:ea typeface="+mn-ea"/>
                <a:cs typeface="+mn-cs"/>
              </a:rPr>
              <a:t>signup</a:t>
            </a:r>
            <a:r>
              <a:rPr kumimoji="0" lang="es-ES" sz="1800" b="0" i="0" u="none" strike="noStrike" kern="1200" cap="none" spc="0" normalizeH="0" baseline="0" noProof="0" dirty="0">
                <a:ln>
                  <a:noFill/>
                </a:ln>
                <a:solidFill>
                  <a:prstClr val="black"/>
                </a:solidFill>
                <a:effectLst/>
                <a:uLnTx/>
                <a:uFillTx/>
                <a:latin typeface="Calibri" panose="020F0502020204030204"/>
                <a:ea typeface="+mn-ea"/>
                <a:cs typeface="+mn-cs"/>
              </a:rPr>
              <a:t>/" saldrán los errores "</a:t>
            </a:r>
            <a:r>
              <a:rPr kumimoji="0" lang="es-ES" sz="1800" b="0" i="0" u="none" strike="noStrike" kern="1200" cap="none" spc="0" normalizeH="0" baseline="0" noProof="0" dirty="0" err="1">
                <a:ln>
                  <a:noFill/>
                </a:ln>
                <a:solidFill>
                  <a:prstClr val="black"/>
                </a:solidFill>
                <a:effectLst/>
                <a:uLnTx/>
                <a:uFillTx/>
                <a:latin typeface="Calibri" panose="020F0502020204030204"/>
                <a:ea typeface="+mn-ea"/>
                <a:cs typeface="+mn-cs"/>
              </a:rPr>
              <a:t>Password</a:t>
            </a:r>
            <a:r>
              <a:rPr kumimoji="0" lang="es-ES" sz="1800" b="0" i="0" u="none" strike="noStrike" kern="1200" cap="none" spc="0" normalizeH="0" baseline="0" noProof="0" dirty="0">
                <a:ln>
                  <a:noFill/>
                </a:ln>
                <a:solidFill>
                  <a:prstClr val="black"/>
                </a:solidFill>
                <a:effectLst/>
                <a:uLnTx/>
                <a:uFillTx/>
                <a:latin typeface="Calibri" panose="020F0502020204030204"/>
                <a:ea typeface="+mn-ea"/>
                <a:cs typeface="+mn-cs"/>
              </a:rPr>
              <a:t> do </a:t>
            </a:r>
            <a:r>
              <a:rPr kumimoji="0" lang="es-ES" sz="1800" b="0" i="0" u="none" strike="noStrike" kern="1200" cap="none" spc="0" normalizeH="0" baseline="0" noProof="0" dirty="0" err="1">
                <a:ln>
                  <a:noFill/>
                </a:ln>
                <a:solidFill>
                  <a:prstClr val="black"/>
                </a:solidFill>
                <a:effectLst/>
                <a:uLnTx/>
                <a:uFillTx/>
                <a:latin typeface="Calibri" panose="020F0502020204030204"/>
                <a:ea typeface="+mn-ea"/>
                <a:cs typeface="+mn-cs"/>
              </a:rPr>
              <a:t>not</a:t>
            </a:r>
            <a:r>
              <a:rPr kumimoji="0" lang="es-ES" sz="1800" b="0" i="0" u="none" strike="noStrike" kern="1200" cap="none" spc="0" normalizeH="0" baseline="0" noProof="0" dirty="0">
                <a:ln>
                  <a:noFill/>
                </a:ln>
                <a:solidFill>
                  <a:prstClr val="black"/>
                </a:solidFill>
                <a:effectLst/>
                <a:uLnTx/>
                <a:uFillTx/>
                <a:latin typeface="Calibri" panose="020F0502020204030204"/>
                <a:ea typeface="+mn-ea"/>
                <a:cs typeface="+mn-cs"/>
              </a:rPr>
              <a:t> match" o "</a:t>
            </a:r>
            <a:r>
              <a:rPr kumimoji="0" lang="es-ES" sz="1800" b="0" i="0" u="none" strike="noStrike" kern="1200" cap="none" spc="0" normalizeH="0" baseline="0" noProof="0" dirty="0" err="1">
                <a:ln>
                  <a:noFill/>
                </a:ln>
                <a:solidFill>
                  <a:prstClr val="black"/>
                </a:solidFill>
                <a:effectLst/>
                <a:uLnTx/>
                <a:uFillTx/>
                <a:latin typeface="Calibri" panose="020F0502020204030204"/>
                <a:ea typeface="+mn-ea"/>
                <a:cs typeface="+mn-cs"/>
              </a:rPr>
              <a:t>Username</a:t>
            </a:r>
            <a:r>
              <a:rPr kumimoji="0" lang="es-ES"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s-ES" sz="1800" b="0" i="0" u="none" strike="noStrike" kern="1200" cap="none" spc="0" normalizeH="0" baseline="0" noProof="0" dirty="0" err="1">
                <a:ln>
                  <a:noFill/>
                </a:ln>
                <a:solidFill>
                  <a:prstClr val="black"/>
                </a:solidFill>
                <a:effectLst/>
                <a:uLnTx/>
                <a:uFillTx/>
                <a:latin typeface="Calibri" panose="020F0502020204030204"/>
                <a:ea typeface="+mn-ea"/>
                <a:cs typeface="+mn-cs"/>
              </a:rPr>
              <a:t>already</a:t>
            </a:r>
            <a:r>
              <a:rPr kumimoji="0" lang="es-ES"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s-ES" sz="1800" b="0" i="0" u="none" strike="noStrike" kern="1200" cap="none" spc="0" normalizeH="0" baseline="0" noProof="0" dirty="0" err="1">
                <a:ln>
                  <a:noFill/>
                </a:ln>
                <a:solidFill>
                  <a:prstClr val="black"/>
                </a:solidFill>
                <a:effectLst/>
                <a:uLnTx/>
                <a:uFillTx/>
                <a:latin typeface="Calibri" panose="020F0502020204030204"/>
                <a:ea typeface="+mn-ea"/>
                <a:cs typeface="+mn-cs"/>
              </a:rPr>
              <a:t>exists</a:t>
            </a:r>
            <a:r>
              <a:rPr kumimoji="0" lang="es-ES" sz="1800" b="0" i="0" u="none" strike="noStrike" kern="1200" cap="none" spc="0" normalizeH="0" baseline="0" noProof="0" dirty="0">
                <a:ln>
                  <a:noFill/>
                </a:ln>
                <a:solidFill>
                  <a:prstClr val="black"/>
                </a:solidFill>
                <a:effectLst/>
                <a:uLnTx/>
                <a:uFillTx/>
                <a:latin typeface="Calibri" panose="020F0502020204030204"/>
                <a:ea typeface="+mn-ea"/>
                <a:cs typeface="+mn-cs"/>
              </a:rPr>
              <a:t>" si hubiese respectivamente contraseñas no coincidentes o usuarios ya creados.</a:t>
            </a:r>
          </a:p>
          <a:p>
            <a:pPr marL="342900" marR="0" lvl="0" indent="-342900" algn="just" defTabSz="914400" rtl="0" eaLnBrk="1" fontAlgn="auto" latinLnBrk="0" hangingPunct="1">
              <a:lnSpc>
                <a:spcPct val="100000"/>
              </a:lnSpc>
              <a:spcBef>
                <a:spcPts val="0"/>
              </a:spcBef>
              <a:spcAft>
                <a:spcPts val="0"/>
              </a:spcAft>
              <a:buClrTx/>
              <a:buSzTx/>
              <a:buFont typeface="+mj-lt"/>
              <a:buAutoNum type="arabicPeriod"/>
              <a:tabLst/>
              <a:defRPr/>
            </a:pPr>
            <a:r>
              <a:rPr lang="es-ES" dirty="0">
                <a:solidFill>
                  <a:prstClr val="black"/>
                </a:solidFill>
                <a:latin typeface="Calibri" panose="020F0502020204030204"/>
              </a:rPr>
              <a:t>Es necesario ejecutar previamente el comando “Python .\manage.py </a:t>
            </a:r>
            <a:r>
              <a:rPr lang="es-ES" dirty="0" err="1">
                <a:solidFill>
                  <a:prstClr val="black"/>
                </a:solidFill>
                <a:latin typeface="Calibri" panose="020F0502020204030204"/>
              </a:rPr>
              <a:t>migrate</a:t>
            </a:r>
            <a:r>
              <a:rPr lang="es-ES" dirty="0">
                <a:solidFill>
                  <a:prstClr val="black"/>
                </a:solidFill>
                <a:latin typeface="Calibri" panose="020F0502020204030204"/>
              </a:rPr>
              <a:t>” y luego “Python .\manage.py </a:t>
            </a:r>
            <a:r>
              <a:rPr lang="es-ES" dirty="0" err="1">
                <a:solidFill>
                  <a:prstClr val="black"/>
                </a:solidFill>
                <a:latin typeface="Calibri" panose="020F0502020204030204"/>
              </a:rPr>
              <a:t>runserver</a:t>
            </a:r>
            <a:r>
              <a:rPr lang="es-ES" dirty="0">
                <a:solidFill>
                  <a:prstClr val="black"/>
                </a:solidFill>
                <a:latin typeface="Calibri" panose="020F0502020204030204"/>
              </a:rPr>
              <a:t>” </a:t>
            </a:r>
            <a:endParaRPr kumimoji="0" lang="es-E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CuadroTexto 5">
            <a:extLst>
              <a:ext uri="{FF2B5EF4-FFF2-40B4-BE49-F238E27FC236}">
                <a16:creationId xmlns:a16="http://schemas.microsoft.com/office/drawing/2014/main" id="{F2CCCECD-A855-8039-7E90-BD8F826DF812}"/>
              </a:ext>
            </a:extLst>
          </p:cNvPr>
          <p:cNvSpPr txBox="1"/>
          <p:nvPr/>
        </p:nvSpPr>
        <p:spPr>
          <a:xfrm>
            <a:off x="3437442" y="11851"/>
            <a:ext cx="729026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1" i="0" u="none" strike="noStrike" kern="1200" cap="none" spc="0" normalizeH="0" baseline="0" noProof="0">
                <a:ln>
                  <a:noFill/>
                </a:ln>
                <a:solidFill>
                  <a:prstClr val="black"/>
                </a:solidFill>
                <a:effectLst/>
                <a:uLnTx/>
                <a:uFillTx/>
                <a:latin typeface="Calibri" panose="020F0502020204030204"/>
                <a:ea typeface="+mn-ea"/>
                <a:cs typeface="+mn-cs"/>
              </a:rPr>
              <a:t>Figura 4.3. </a:t>
            </a:r>
            <a:r>
              <a:rPr kumimoji="0" lang="es-ES" sz="1800" b="0" i="0" u="none" strike="noStrike" kern="1200" cap="none" spc="0" normalizeH="0" baseline="0" noProof="0">
                <a:ln>
                  <a:noFill/>
                </a:ln>
                <a:solidFill>
                  <a:prstClr val="black"/>
                </a:solidFill>
                <a:effectLst/>
                <a:uLnTx/>
                <a:uFillTx/>
                <a:latin typeface="Calibri" panose="020F0502020204030204"/>
                <a:ea typeface="+mn-ea"/>
                <a:cs typeface="+mn-cs"/>
              </a:rPr>
              <a:t>Recibir el dato desde una vista y guardarlo en una base de datos. Mostrar un mensaje encima del formulario </a:t>
            </a:r>
            <a:r>
              <a:rPr kumimoji="0" lang="es-ES" sz="1800" b="0" i="0" u="none" strike="noStrike" kern="1200" cap="none" spc="0" normalizeH="0" baseline="0" noProof="0" err="1">
                <a:ln>
                  <a:noFill/>
                </a:ln>
                <a:solidFill>
                  <a:prstClr val="black"/>
                </a:solidFill>
                <a:effectLst/>
                <a:uLnTx/>
                <a:uFillTx/>
                <a:latin typeface="Calibri" panose="020F0502020204030204"/>
                <a:ea typeface="+mn-ea"/>
                <a:cs typeface="+mn-cs"/>
              </a:rPr>
              <a:t>signup</a:t>
            </a:r>
            <a:r>
              <a:rPr kumimoji="0" lang="es-ES" sz="1800" b="0" i="0" u="none" strike="noStrike" kern="1200" cap="none" spc="0" normalizeH="0" baseline="0" noProof="0">
                <a:ln>
                  <a:noFill/>
                </a:ln>
                <a:solidFill>
                  <a:prstClr val="black"/>
                </a:solidFill>
                <a:effectLst/>
                <a:uLnTx/>
                <a:uFillTx/>
                <a:latin typeface="Calibri" panose="020F0502020204030204"/>
                <a:ea typeface="+mn-ea"/>
                <a:cs typeface="+mn-cs"/>
              </a:rPr>
              <a:t>. (Explicaciones)</a:t>
            </a:r>
          </a:p>
        </p:txBody>
      </p:sp>
      <p:sp>
        <p:nvSpPr>
          <p:cNvPr id="3" name="Botón de acción: en blanco 2">
            <a:hlinkClick r:id="rId4" action="ppaction://hlinksldjump" highlightClick="1"/>
            <a:extLst>
              <a:ext uri="{FF2B5EF4-FFF2-40B4-BE49-F238E27FC236}">
                <a16:creationId xmlns:a16="http://schemas.microsoft.com/office/drawing/2014/main" id="{21EFB560-6767-CB7C-8743-01806F5AF5F6}"/>
              </a:ext>
            </a:extLst>
          </p:cNvPr>
          <p:cNvSpPr/>
          <p:nvPr/>
        </p:nvSpPr>
        <p:spPr>
          <a:xfrm>
            <a:off x="10727704" y="-885"/>
            <a:ext cx="1464296" cy="335902"/>
          </a:xfrm>
          <a:prstGeom prst="actionButtonBlan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C" sz="1800" b="0" i="0" u="none" strike="noStrike" kern="1200" cap="none" spc="0" normalizeH="0" baseline="0" noProof="0">
                <a:ln>
                  <a:noFill/>
                </a:ln>
                <a:solidFill>
                  <a:prstClr val="white"/>
                </a:solidFill>
                <a:effectLst/>
                <a:uLnTx/>
                <a:uFillTx/>
                <a:latin typeface="Calibri" panose="020F0502020204030204"/>
                <a:ea typeface="+mn-ea"/>
                <a:cs typeface="+mn-cs"/>
              </a:rPr>
              <a:t>Índice</a:t>
            </a:r>
            <a:endParaRPr kumimoji="0" lang="es-E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Imagen 6">
            <a:extLst>
              <a:ext uri="{FF2B5EF4-FFF2-40B4-BE49-F238E27FC236}">
                <a16:creationId xmlns:a16="http://schemas.microsoft.com/office/drawing/2014/main" id="{29373C6E-7331-57FA-1C32-3D881F210D9D}"/>
              </a:ext>
            </a:extLst>
          </p:cNvPr>
          <p:cNvPicPr>
            <a:picLocks noChangeAspect="1"/>
          </p:cNvPicPr>
          <p:nvPr/>
        </p:nvPicPr>
        <p:blipFill>
          <a:blip r:embed="rId5"/>
          <a:stretch>
            <a:fillRect/>
          </a:stretch>
        </p:blipFill>
        <p:spPr>
          <a:xfrm>
            <a:off x="3437442" y="3304155"/>
            <a:ext cx="4116131" cy="1906480"/>
          </a:xfrm>
          <a:prstGeom prst="rect">
            <a:avLst/>
          </a:prstGeom>
        </p:spPr>
      </p:pic>
      <p:pic>
        <p:nvPicPr>
          <p:cNvPr id="9" name="Imagen 8">
            <a:extLst>
              <a:ext uri="{FF2B5EF4-FFF2-40B4-BE49-F238E27FC236}">
                <a16:creationId xmlns:a16="http://schemas.microsoft.com/office/drawing/2014/main" id="{FFD22930-3067-CDA3-A147-9373ABE2DEBB}"/>
              </a:ext>
            </a:extLst>
          </p:cNvPr>
          <p:cNvPicPr>
            <a:picLocks noChangeAspect="1"/>
          </p:cNvPicPr>
          <p:nvPr/>
        </p:nvPicPr>
        <p:blipFill>
          <a:blip r:embed="rId6"/>
          <a:stretch>
            <a:fillRect/>
          </a:stretch>
        </p:blipFill>
        <p:spPr>
          <a:xfrm>
            <a:off x="7906456" y="3383156"/>
            <a:ext cx="4178796" cy="1827479"/>
          </a:xfrm>
          <a:prstGeom prst="rect">
            <a:avLst/>
          </a:prstGeom>
        </p:spPr>
      </p:pic>
      <p:pic>
        <p:nvPicPr>
          <p:cNvPr id="12" name="Imagen 11">
            <a:extLst>
              <a:ext uri="{FF2B5EF4-FFF2-40B4-BE49-F238E27FC236}">
                <a16:creationId xmlns:a16="http://schemas.microsoft.com/office/drawing/2014/main" id="{0A3AE017-BF85-D44A-4FFC-184EA2E2D0BC}"/>
              </a:ext>
            </a:extLst>
          </p:cNvPr>
          <p:cNvPicPr>
            <a:picLocks noChangeAspect="1"/>
          </p:cNvPicPr>
          <p:nvPr/>
        </p:nvPicPr>
        <p:blipFill>
          <a:blip r:embed="rId7"/>
          <a:stretch>
            <a:fillRect/>
          </a:stretch>
        </p:blipFill>
        <p:spPr>
          <a:xfrm>
            <a:off x="5947160" y="5566010"/>
            <a:ext cx="2818306" cy="826213"/>
          </a:xfrm>
          <a:prstGeom prst="rect">
            <a:avLst/>
          </a:prstGeom>
        </p:spPr>
      </p:pic>
      <p:sp>
        <p:nvSpPr>
          <p:cNvPr id="13" name="Rectángulo 12">
            <a:extLst>
              <a:ext uri="{FF2B5EF4-FFF2-40B4-BE49-F238E27FC236}">
                <a16:creationId xmlns:a16="http://schemas.microsoft.com/office/drawing/2014/main" id="{400AEFF3-04E5-E74D-8059-E6E0794E74CF}"/>
              </a:ext>
            </a:extLst>
          </p:cNvPr>
          <p:cNvSpPr/>
          <p:nvPr/>
        </p:nvSpPr>
        <p:spPr>
          <a:xfrm>
            <a:off x="3437442" y="3606296"/>
            <a:ext cx="1170066" cy="20222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w="3175">
                <a:solidFill>
                  <a:prstClr val="black"/>
                </a:solidFill>
              </a:ln>
              <a:solidFill>
                <a:prstClr val="white"/>
              </a:solidFill>
              <a:effectLst/>
              <a:uLnTx/>
              <a:uFillTx/>
              <a:latin typeface="Calibri" panose="020F0502020204030204"/>
              <a:ea typeface="+mn-ea"/>
              <a:cs typeface="+mn-cs"/>
            </a:endParaRPr>
          </a:p>
        </p:txBody>
      </p:sp>
      <p:sp>
        <p:nvSpPr>
          <p:cNvPr id="14" name="Rectángulo 13">
            <a:extLst>
              <a:ext uri="{FF2B5EF4-FFF2-40B4-BE49-F238E27FC236}">
                <a16:creationId xmlns:a16="http://schemas.microsoft.com/office/drawing/2014/main" id="{43DBB73A-C3F9-BB9B-F389-C82F92E0CD51}"/>
              </a:ext>
            </a:extLst>
          </p:cNvPr>
          <p:cNvSpPr/>
          <p:nvPr/>
        </p:nvSpPr>
        <p:spPr>
          <a:xfrm>
            <a:off x="7906456" y="3682448"/>
            <a:ext cx="1184278" cy="12607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w="3175">
                <a:solidFill>
                  <a:prstClr val="black"/>
                </a:solidFill>
              </a:ln>
              <a:solidFill>
                <a:prstClr val="white"/>
              </a:solidFill>
              <a:effectLst/>
              <a:uLnTx/>
              <a:uFillTx/>
              <a:latin typeface="Calibri" panose="020F0502020204030204"/>
              <a:ea typeface="+mn-ea"/>
              <a:cs typeface="+mn-cs"/>
            </a:endParaRPr>
          </a:p>
        </p:txBody>
      </p:sp>
      <p:sp>
        <p:nvSpPr>
          <p:cNvPr id="15" name="Rectángulo 14">
            <a:extLst>
              <a:ext uri="{FF2B5EF4-FFF2-40B4-BE49-F238E27FC236}">
                <a16:creationId xmlns:a16="http://schemas.microsoft.com/office/drawing/2014/main" id="{FE3C1752-A9FA-783F-328C-638D17568253}"/>
              </a:ext>
            </a:extLst>
          </p:cNvPr>
          <p:cNvSpPr/>
          <p:nvPr/>
        </p:nvSpPr>
        <p:spPr>
          <a:xfrm>
            <a:off x="5912507" y="5989666"/>
            <a:ext cx="1802188" cy="20637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w="3175">
                <a:solidFill>
                  <a:prstClr val="black"/>
                </a:solidFill>
              </a:ln>
              <a:solidFill>
                <a:prstClr val="white"/>
              </a:solidFill>
              <a:effectLst/>
              <a:uLnTx/>
              <a:uFillTx/>
              <a:latin typeface="Calibri" panose="020F0502020204030204"/>
              <a:ea typeface="+mn-ea"/>
              <a:cs typeface="+mn-cs"/>
            </a:endParaRPr>
          </a:p>
        </p:txBody>
      </p:sp>
      <p:sp>
        <p:nvSpPr>
          <p:cNvPr id="19" name="CuadroTexto 18">
            <a:extLst>
              <a:ext uri="{FF2B5EF4-FFF2-40B4-BE49-F238E27FC236}">
                <a16:creationId xmlns:a16="http://schemas.microsoft.com/office/drawing/2014/main" id="{5C8811B8-E291-592E-E36A-7C7D1C2F6AE4}"/>
              </a:ext>
            </a:extLst>
          </p:cNvPr>
          <p:cNvSpPr txBox="1"/>
          <p:nvPr/>
        </p:nvSpPr>
        <p:spPr>
          <a:xfrm>
            <a:off x="5851525" y="3522742"/>
            <a:ext cx="1819922" cy="369332"/>
          </a:xfrm>
          <a:prstGeom prst="rect">
            <a:avLst/>
          </a:prstGeom>
          <a:noFill/>
        </p:spPr>
        <p:txBody>
          <a:bodyPr wrap="square" rtlCol="0">
            <a:spAutoFit/>
          </a:bodyPr>
          <a:lstStyle/>
          <a:p>
            <a:r>
              <a:rPr lang="es-ES" b="1" dirty="0">
                <a:solidFill>
                  <a:srgbClr val="00B050"/>
                </a:solidFill>
              </a:rPr>
              <a:t>Variable “error”</a:t>
            </a:r>
            <a:endParaRPr lang="es-EC" b="1" dirty="0">
              <a:solidFill>
                <a:srgbClr val="00B050"/>
              </a:solidFill>
            </a:endParaRPr>
          </a:p>
        </p:txBody>
      </p:sp>
      <p:cxnSp>
        <p:nvCxnSpPr>
          <p:cNvPr id="20" name="Conector recto de flecha 19">
            <a:extLst>
              <a:ext uri="{FF2B5EF4-FFF2-40B4-BE49-F238E27FC236}">
                <a16:creationId xmlns:a16="http://schemas.microsoft.com/office/drawing/2014/main" id="{B8EFB6EA-A31F-7D67-D3B2-9F03A86949CD}"/>
              </a:ext>
            </a:extLst>
          </p:cNvPr>
          <p:cNvCxnSpPr>
            <a:cxnSpLocks/>
            <a:stCxn id="19" idx="1"/>
          </p:cNvCxnSpPr>
          <p:nvPr/>
        </p:nvCxnSpPr>
        <p:spPr>
          <a:xfrm flipH="1">
            <a:off x="4629147" y="3707408"/>
            <a:ext cx="1222378" cy="0"/>
          </a:xfrm>
          <a:prstGeom prst="straightConnector1">
            <a:avLst/>
          </a:prstGeom>
          <a:ln w="57150">
            <a:tailEnd type="triangle"/>
          </a:ln>
        </p:spPr>
        <p:style>
          <a:lnRef idx="3">
            <a:schemeClr val="accent6"/>
          </a:lnRef>
          <a:fillRef idx="0">
            <a:schemeClr val="accent6"/>
          </a:fillRef>
          <a:effectRef idx="2">
            <a:schemeClr val="accent6"/>
          </a:effectRef>
          <a:fontRef idx="minor">
            <a:schemeClr val="tx1"/>
          </a:fontRef>
        </p:style>
      </p:cxnSp>
      <p:cxnSp>
        <p:nvCxnSpPr>
          <p:cNvPr id="24" name="Conector recto de flecha 23">
            <a:extLst>
              <a:ext uri="{FF2B5EF4-FFF2-40B4-BE49-F238E27FC236}">
                <a16:creationId xmlns:a16="http://schemas.microsoft.com/office/drawing/2014/main" id="{2E477A41-00C1-4EEE-E243-640D24D1B5E3}"/>
              </a:ext>
            </a:extLst>
          </p:cNvPr>
          <p:cNvCxnSpPr>
            <a:cxnSpLocks/>
            <a:endCxn id="14" idx="1"/>
          </p:cNvCxnSpPr>
          <p:nvPr/>
        </p:nvCxnSpPr>
        <p:spPr>
          <a:xfrm>
            <a:off x="7356313" y="3745484"/>
            <a:ext cx="550143" cy="0"/>
          </a:xfrm>
          <a:prstGeom prst="straightConnector1">
            <a:avLst/>
          </a:prstGeom>
          <a:ln w="57150">
            <a:tailEnd type="triangle"/>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35302360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9DF72ADE-BAE9-484E-84CE-E8979DDABC94}"/>
              </a:ext>
            </a:extLst>
          </p:cNvPr>
          <p:cNvSpPr>
            <a:spLocks noGrp="1"/>
          </p:cNvSpPr>
          <p:nvPr>
            <p:ph type="title"/>
          </p:nvPr>
        </p:nvSpPr>
        <p:spPr>
          <a:xfrm>
            <a:off x="1" y="1"/>
            <a:ext cx="3256367" cy="709119"/>
          </a:xfrm>
          <a:solidFill>
            <a:schemeClr val="accent4">
              <a:lumMod val="60000"/>
              <a:lumOff val="40000"/>
            </a:schemeClr>
          </a:solidFill>
        </p:spPr>
        <p:style>
          <a:lnRef idx="2">
            <a:schemeClr val="accent1"/>
          </a:lnRef>
          <a:fillRef idx="1">
            <a:schemeClr val="lt1"/>
          </a:fillRef>
          <a:effectRef idx="0">
            <a:schemeClr val="accent1"/>
          </a:effectRef>
          <a:fontRef idx="minor">
            <a:schemeClr val="dk1"/>
          </a:fontRef>
        </p:style>
        <p:txBody>
          <a:bodyPr>
            <a:normAutofit/>
          </a:bodyPr>
          <a:lstStyle/>
          <a:p>
            <a:r>
              <a:rPr lang="es-MX" sz="1400">
                <a:latin typeface="AcmeFont" pitchFamily="2" charset="0"/>
              </a:rPr>
              <a:t>Taller: </a:t>
            </a:r>
            <a:r>
              <a:rPr lang="es-MX" sz="1400"/>
              <a:t>Ejercicio 81</a:t>
            </a:r>
            <a:endParaRPr lang="es-ES" sz="1400"/>
          </a:p>
        </p:txBody>
      </p:sp>
      <p:cxnSp>
        <p:nvCxnSpPr>
          <p:cNvPr id="5" name="Conector recto 4">
            <a:extLst>
              <a:ext uri="{FF2B5EF4-FFF2-40B4-BE49-F238E27FC236}">
                <a16:creationId xmlns:a16="http://schemas.microsoft.com/office/drawing/2014/main" id="{B56C916C-A930-4B45-9FEB-EAC26D680858}"/>
              </a:ext>
            </a:extLst>
          </p:cNvPr>
          <p:cNvCxnSpPr>
            <a:cxnSpLocks/>
          </p:cNvCxnSpPr>
          <p:nvPr/>
        </p:nvCxnSpPr>
        <p:spPr>
          <a:xfrm>
            <a:off x="3256383" y="709120"/>
            <a:ext cx="0" cy="6148880"/>
          </a:xfrm>
          <a:prstGeom prst="line">
            <a:avLst/>
          </a:prstGeom>
        </p:spPr>
        <p:style>
          <a:lnRef idx="3">
            <a:schemeClr val="accent1"/>
          </a:lnRef>
          <a:fillRef idx="0">
            <a:schemeClr val="accent1"/>
          </a:fillRef>
          <a:effectRef idx="2">
            <a:schemeClr val="accent1"/>
          </a:effectRef>
          <a:fontRef idx="minor">
            <a:schemeClr val="tx1"/>
          </a:fontRef>
        </p:style>
      </p:cxnSp>
      <p:sp>
        <p:nvSpPr>
          <p:cNvPr id="16" name="CuadroTexto 15">
            <a:extLst>
              <a:ext uri="{FF2B5EF4-FFF2-40B4-BE49-F238E27FC236}">
                <a16:creationId xmlns:a16="http://schemas.microsoft.com/office/drawing/2014/main" id="{B1925488-C881-4A19-A93C-2E217166D1A0}"/>
              </a:ext>
            </a:extLst>
          </p:cNvPr>
          <p:cNvSpPr txBox="1"/>
          <p:nvPr/>
        </p:nvSpPr>
        <p:spPr>
          <a:xfrm>
            <a:off x="106748" y="4958291"/>
            <a:ext cx="2891329" cy="7386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C" sz="1400" b="1" i="0" u="none" strike="noStrike" kern="1200" cap="none" spc="0" normalizeH="0" baseline="0" noProof="0" dirty="0">
                <a:ln>
                  <a:noFill/>
                </a:ln>
                <a:solidFill>
                  <a:prstClr val="black"/>
                </a:solidFill>
                <a:effectLst/>
                <a:uLnTx/>
                <a:uFillTx/>
                <a:latin typeface="Calibri" panose="020F0502020204030204"/>
                <a:ea typeface="+mn-ea"/>
                <a:cs typeface="+mn-cs"/>
              </a:rPr>
              <a:t>Objetivos de la lámina:</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ES" sz="1400" b="0" i="0" u="none" strike="noStrike" kern="1200" cap="none" spc="0" normalizeH="0" baseline="0" noProof="0" dirty="0">
                <a:ln>
                  <a:noFill/>
                </a:ln>
                <a:solidFill>
                  <a:prstClr val="black"/>
                </a:solidFill>
                <a:effectLst/>
                <a:uLnTx/>
                <a:uFillTx/>
                <a:latin typeface="Calibri" panose="020F0502020204030204"/>
                <a:ea typeface="+mn-ea"/>
                <a:cs typeface="+mn-cs"/>
              </a:rPr>
              <a:t>Crear proyecto </a:t>
            </a:r>
            <a:r>
              <a:rPr kumimoji="0" lang="es-ES" sz="1400" b="0" i="0" u="none" strike="noStrike" kern="1200" cap="none" spc="0" normalizeH="0" baseline="0" noProof="0" dirty="0" err="1">
                <a:ln>
                  <a:noFill/>
                </a:ln>
                <a:solidFill>
                  <a:prstClr val="black"/>
                </a:solidFill>
                <a:effectLst/>
                <a:uLnTx/>
                <a:uFillTx/>
                <a:latin typeface="Calibri" panose="020F0502020204030204"/>
                <a:ea typeface="+mn-ea"/>
                <a:cs typeface="+mn-cs"/>
              </a:rPr>
              <a:t>django</a:t>
            </a:r>
            <a:r>
              <a:rPr kumimoji="0" lang="es-ES" sz="1400" b="0" i="0" u="none" strike="noStrike" kern="1200" cap="none" spc="0" normalizeH="0" baseline="0" noProof="0" dirty="0">
                <a:ln>
                  <a:noFill/>
                </a:ln>
                <a:solidFill>
                  <a:prstClr val="black"/>
                </a:solidFill>
                <a:effectLst/>
                <a:uLnTx/>
                <a:uFillTx/>
                <a:latin typeface="Calibri" panose="020F0502020204030204"/>
                <a:ea typeface="+mn-ea"/>
                <a:cs typeface="+mn-cs"/>
              </a:rPr>
              <a:t> e inicializarlo.</a:t>
            </a:r>
            <a:endParaRPr kumimoji="0" lang="es-EC"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7" name="Imagen 16">
            <a:extLst>
              <a:ext uri="{FF2B5EF4-FFF2-40B4-BE49-F238E27FC236}">
                <a16:creationId xmlns:a16="http://schemas.microsoft.com/office/drawing/2014/main" id="{07AF594D-2BC1-4EA0-9855-66C150454A4F}"/>
              </a:ext>
            </a:extLst>
          </p:cNvPr>
          <p:cNvPicPr>
            <a:picLocks noChangeAspect="1"/>
          </p:cNvPicPr>
          <p:nvPr/>
        </p:nvPicPr>
        <p:blipFill>
          <a:blip r:embed="rId3"/>
          <a:stretch>
            <a:fillRect/>
          </a:stretch>
        </p:blipFill>
        <p:spPr>
          <a:xfrm>
            <a:off x="76038" y="2011836"/>
            <a:ext cx="993895" cy="854078"/>
          </a:xfrm>
          <a:prstGeom prst="rect">
            <a:avLst/>
          </a:prstGeom>
        </p:spPr>
      </p:pic>
      <p:sp>
        <p:nvSpPr>
          <p:cNvPr id="18" name="CuadroTexto 17">
            <a:extLst>
              <a:ext uri="{FF2B5EF4-FFF2-40B4-BE49-F238E27FC236}">
                <a16:creationId xmlns:a16="http://schemas.microsoft.com/office/drawing/2014/main" id="{137D2C75-4FC0-4811-A9B7-F2AED8DD12CA}"/>
              </a:ext>
            </a:extLst>
          </p:cNvPr>
          <p:cNvSpPr txBox="1"/>
          <p:nvPr/>
        </p:nvSpPr>
        <p:spPr>
          <a:xfrm>
            <a:off x="80567" y="2926313"/>
            <a:ext cx="3098569" cy="209288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C" sz="1300" b="1" i="0" u="none" strike="noStrike" kern="1200" cap="none" spc="0" normalizeH="0" baseline="0" noProof="0">
                <a:ln>
                  <a:noFill/>
                </a:ln>
                <a:solidFill>
                  <a:prstClr val="black"/>
                </a:solidFill>
                <a:effectLst/>
                <a:uLnTx/>
                <a:uFillTx/>
                <a:latin typeface="Agency FB" panose="020B0503020202020204" pitchFamily="34" charset="0"/>
                <a:ea typeface="+mn-ea"/>
                <a:cs typeface="+mn-cs"/>
              </a:rPr>
              <a:t>Misión. </a:t>
            </a:r>
            <a:r>
              <a:rPr kumimoji="0" lang="es-MX" sz="1300" b="0" i="0" u="none" strike="noStrike" kern="1200" cap="none" spc="0" normalizeH="0" baseline="0" noProof="0">
                <a:ln>
                  <a:noFill/>
                </a:ln>
                <a:solidFill>
                  <a:prstClr val="black"/>
                </a:solidFill>
                <a:effectLst/>
                <a:uLnTx/>
                <a:uFillTx/>
                <a:latin typeface="Agency FB" panose="020B0503020202020204" pitchFamily="34" charset="0"/>
                <a:ea typeface="+mn-ea"/>
                <a:cs typeface="+mn-cs"/>
              </a:rPr>
              <a:t>Formar profesionales competentes y emprendedores desde lo académico, la investigación, y la vinculación, que contribuyan a mejorar la calidad de vida de la sociedad.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300" b="0" i="0" u="none" strike="noStrike" kern="1200" cap="none" spc="0" normalizeH="0" baseline="0" noProof="0">
              <a:ln>
                <a:noFill/>
              </a:ln>
              <a:solidFill>
                <a:prstClr val="black"/>
              </a:solidFill>
              <a:effectLst/>
              <a:uLnTx/>
              <a:uFillTx/>
              <a:latin typeface="Agency FB" panose="020B0503020202020204" pitchFamily="34" charset="0"/>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C" sz="1300" b="1" i="0" u="none" strike="noStrike" kern="1200" cap="none" spc="0" normalizeH="0" baseline="0" noProof="0">
                <a:ln>
                  <a:noFill/>
                </a:ln>
                <a:solidFill>
                  <a:prstClr val="black"/>
                </a:solidFill>
                <a:effectLst/>
                <a:uLnTx/>
                <a:uFillTx/>
                <a:latin typeface="Agency FB" panose="020B0503020202020204" pitchFamily="34" charset="0"/>
                <a:ea typeface="+mn-ea"/>
                <a:cs typeface="+mn-cs"/>
              </a:rPr>
              <a:t>Visión. </a:t>
            </a:r>
            <a:r>
              <a:rPr kumimoji="0" lang="es-MX" sz="1300" b="0" i="0" u="none" strike="noStrike" kern="1200" cap="none" spc="0" normalizeH="0" baseline="0" noProof="0">
                <a:ln>
                  <a:noFill/>
                </a:ln>
                <a:solidFill>
                  <a:prstClr val="black"/>
                </a:solidFill>
                <a:effectLst/>
                <a:uLnTx/>
                <a:uFillTx/>
                <a:latin typeface="Agency FB" panose="020B0503020202020204" pitchFamily="34" charset="0"/>
                <a:ea typeface="+mn-ea"/>
                <a:cs typeface="+mn-cs"/>
              </a:rPr>
              <a:t>Ser un referente nacional e internacional de Institución de Educación Superior que contribuye al desarrollo social, cultural y productivo con profesionales éticos, creativos, cualificados y con sentido de pertinencia.</a:t>
            </a:r>
            <a:endParaRPr kumimoji="0" lang="es-ES" sz="1300" b="0" i="0" u="none" strike="noStrike" kern="1200" cap="none" spc="0" normalizeH="0" baseline="0" noProof="0">
              <a:ln>
                <a:noFill/>
              </a:ln>
              <a:solidFill>
                <a:prstClr val="black"/>
              </a:solidFill>
              <a:effectLst/>
              <a:uLnTx/>
              <a:uFillTx/>
              <a:latin typeface="Agency FB" panose="020B0503020202020204" pitchFamily="34" charset="0"/>
              <a:ea typeface="+mn-ea"/>
              <a:cs typeface="+mn-cs"/>
            </a:endParaRPr>
          </a:p>
        </p:txBody>
      </p:sp>
      <p:sp>
        <p:nvSpPr>
          <p:cNvPr id="23" name="Rectángulo 22">
            <a:extLst>
              <a:ext uri="{FF2B5EF4-FFF2-40B4-BE49-F238E27FC236}">
                <a16:creationId xmlns:a16="http://schemas.microsoft.com/office/drawing/2014/main" id="{EAF93728-98EC-43CF-8689-136A3EE39D11}"/>
              </a:ext>
            </a:extLst>
          </p:cNvPr>
          <p:cNvSpPr/>
          <p:nvPr/>
        </p:nvSpPr>
        <p:spPr>
          <a:xfrm>
            <a:off x="93308" y="6489877"/>
            <a:ext cx="2530373" cy="292388"/>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C" sz="1300" b="0" i="0" u="none" strike="noStrike" kern="1200" cap="none" spc="0" normalizeH="0" baseline="0" noProof="0">
                <a:ln w="0"/>
                <a:solidFill>
                  <a:srgbClr val="00B050"/>
                </a:solidFill>
                <a:effectLst>
                  <a:outerShdw blurRad="38100" dist="25400" dir="5400000" algn="ctr" rotWithShape="0">
                    <a:srgbClr val="6E747A">
                      <a:alpha val="43000"/>
                    </a:srgbClr>
                  </a:outerShdw>
                </a:effectLst>
                <a:uLnTx/>
                <a:uFillTx/>
                <a:latin typeface="Calibri" panose="020F0502020204030204"/>
                <a:ea typeface="+mn-ea"/>
                <a:cs typeface="+mn-cs"/>
              </a:rPr>
              <a:t>M</a:t>
            </a:r>
            <a:r>
              <a:rPr kumimoji="0" lang="es-ES" sz="1300" b="0" i="0" u="none" strike="noStrike" kern="1200" cap="none" spc="0" normalizeH="0" baseline="0" noProof="0">
                <a:ln w="0"/>
                <a:solidFill>
                  <a:srgbClr val="00B050"/>
                </a:solidFill>
                <a:effectLst>
                  <a:outerShdw blurRad="38100" dist="25400" dir="5400000" algn="ctr" rotWithShape="0">
                    <a:srgbClr val="6E747A">
                      <a:alpha val="43000"/>
                    </a:srgbClr>
                  </a:outerShdw>
                </a:effectLst>
                <a:uLnTx/>
                <a:uFillTx/>
                <a:latin typeface="Calibri" panose="020F0502020204030204"/>
                <a:ea typeface="+mn-ea"/>
                <a:cs typeface="+mn-cs"/>
              </a:rPr>
              <a:t>sig. Ing. Robert Moreira Centeno</a:t>
            </a:r>
          </a:p>
        </p:txBody>
      </p:sp>
      <p:sp>
        <p:nvSpPr>
          <p:cNvPr id="2" name="Botón de acción: en blanco 1">
            <a:hlinkClick r:id="rId4" action="ppaction://hlinksldjump" highlightClick="1"/>
            <a:extLst>
              <a:ext uri="{FF2B5EF4-FFF2-40B4-BE49-F238E27FC236}">
                <a16:creationId xmlns:a16="http://schemas.microsoft.com/office/drawing/2014/main" id="{C7433896-9BDA-9DBF-B04D-A2D06CFE390C}"/>
              </a:ext>
            </a:extLst>
          </p:cNvPr>
          <p:cNvSpPr/>
          <p:nvPr/>
        </p:nvSpPr>
        <p:spPr>
          <a:xfrm>
            <a:off x="10727704" y="-885"/>
            <a:ext cx="1464296" cy="335902"/>
          </a:xfrm>
          <a:prstGeom prst="actionButtonBlan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C" sz="1800" b="0" i="0" u="none" strike="noStrike" kern="1200" cap="none" spc="0" normalizeH="0" baseline="0" noProof="0">
                <a:ln>
                  <a:noFill/>
                </a:ln>
                <a:solidFill>
                  <a:prstClr val="white"/>
                </a:solidFill>
                <a:effectLst/>
                <a:uLnTx/>
                <a:uFillTx/>
                <a:latin typeface="Calibri" panose="020F0502020204030204"/>
                <a:ea typeface="+mn-ea"/>
                <a:cs typeface="+mn-cs"/>
              </a:rPr>
              <a:t>Índice</a:t>
            </a:r>
            <a:endParaRPr kumimoji="0" lang="es-E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CuadroTexto 5">
            <a:extLst>
              <a:ext uri="{FF2B5EF4-FFF2-40B4-BE49-F238E27FC236}">
                <a16:creationId xmlns:a16="http://schemas.microsoft.com/office/drawing/2014/main" id="{7FC1FBA4-F025-F269-BB7C-ECD5082576C2}"/>
              </a:ext>
            </a:extLst>
          </p:cNvPr>
          <p:cNvSpPr txBox="1"/>
          <p:nvPr/>
        </p:nvSpPr>
        <p:spPr>
          <a:xfrm>
            <a:off x="3459387" y="103479"/>
            <a:ext cx="7151906"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C" sz="1800" b="1" i="0" u="none" strike="noStrike" kern="1200" cap="none" spc="0" normalizeH="0" baseline="0" noProof="0" dirty="0">
                <a:ln>
                  <a:noFill/>
                </a:ln>
                <a:solidFill>
                  <a:prstClr val="black"/>
                </a:solidFill>
                <a:effectLst/>
                <a:uLnTx/>
                <a:uFillTx/>
                <a:latin typeface="Calibri" panose="020F0502020204030204"/>
                <a:ea typeface="+mn-ea"/>
                <a:cs typeface="+mn-cs"/>
              </a:rPr>
              <a:t>Figura 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0" i="0" u="none" strike="noStrike" kern="1200" cap="none" spc="0" normalizeH="0" baseline="0" noProof="0" dirty="0">
                <a:ln>
                  <a:noFill/>
                </a:ln>
                <a:solidFill>
                  <a:prstClr val="black"/>
                </a:solidFill>
                <a:effectLst/>
                <a:uLnTx/>
                <a:uFillTx/>
                <a:latin typeface="Calibri" panose="020F0502020204030204"/>
                <a:ea typeface="+mn-ea"/>
                <a:cs typeface="+mn-cs"/>
              </a:rPr>
              <a:t>Creación del proyecto </a:t>
            </a:r>
            <a:r>
              <a:rPr kumimoji="0" lang="es-ES" sz="1800" b="0" i="0" u="none" strike="noStrike" kern="1200" cap="none" spc="0" normalizeH="0" baseline="0" noProof="0" dirty="0" err="1">
                <a:ln>
                  <a:noFill/>
                </a:ln>
                <a:solidFill>
                  <a:prstClr val="black"/>
                </a:solidFill>
                <a:effectLst/>
                <a:uLnTx/>
                <a:uFillTx/>
                <a:latin typeface="Calibri" panose="020F0502020204030204"/>
                <a:ea typeface="+mn-ea"/>
                <a:cs typeface="+mn-cs"/>
              </a:rPr>
              <a:t>django</a:t>
            </a:r>
            <a:r>
              <a:rPr kumimoji="0" lang="es-ES" sz="1800" b="0" i="0" u="none" strike="noStrike" kern="1200" cap="none" spc="0" normalizeH="0" baseline="0" noProof="0" dirty="0">
                <a:ln>
                  <a:noFill/>
                </a:ln>
                <a:solidFill>
                  <a:prstClr val="black"/>
                </a:solidFill>
                <a:effectLst/>
                <a:uLnTx/>
                <a:uFillTx/>
                <a:latin typeface="Calibri" panose="020F0502020204030204"/>
                <a:ea typeface="+mn-ea"/>
                <a:cs typeface="+mn-cs"/>
              </a:rPr>
              <a:t> e inicialización del server.</a:t>
            </a:r>
          </a:p>
        </p:txBody>
      </p:sp>
      <p:sp>
        <p:nvSpPr>
          <p:cNvPr id="7" name="CuadroTexto 6">
            <a:extLst>
              <a:ext uri="{FF2B5EF4-FFF2-40B4-BE49-F238E27FC236}">
                <a16:creationId xmlns:a16="http://schemas.microsoft.com/office/drawing/2014/main" id="{79B18310-CAF6-0AF9-995F-7B87F9DF5596}"/>
              </a:ext>
            </a:extLst>
          </p:cNvPr>
          <p:cNvSpPr txBox="1"/>
          <p:nvPr/>
        </p:nvSpPr>
        <p:spPr>
          <a:xfrm>
            <a:off x="3291590" y="5025053"/>
            <a:ext cx="8858369" cy="64633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S" sz="1800" b="1" i="0" u="none" strike="noStrike" kern="1200" cap="none" spc="0" normalizeH="0" baseline="0" noProof="0">
                <a:ln>
                  <a:noFill/>
                </a:ln>
                <a:solidFill>
                  <a:prstClr val="black"/>
                </a:solidFill>
                <a:effectLst/>
                <a:uLnTx/>
                <a:uFillTx/>
                <a:latin typeface="Calibri" panose="020F0502020204030204"/>
                <a:ea typeface="+mn-ea"/>
                <a:cs typeface="+mn-cs"/>
              </a:rPr>
              <a:t>Nota (17/04/2023). </a:t>
            </a:r>
            <a:r>
              <a:rPr kumimoji="0" lang="es-ES" sz="1800" b="0" i="0" u="none" strike="noStrike" kern="1200" cap="none" spc="0" normalizeH="0" baseline="0" noProof="0">
                <a:ln>
                  <a:noFill/>
                </a:ln>
                <a:solidFill>
                  <a:prstClr val="black"/>
                </a:solidFill>
                <a:effectLst/>
                <a:uLnTx/>
                <a:uFillTx/>
                <a:latin typeface="Calibri" panose="020F0502020204030204"/>
                <a:ea typeface="+mn-ea"/>
                <a:cs typeface="+mn-cs"/>
              </a:rPr>
              <a:t>Después de este paso se podrá navegar en la ruta "http://127.0.0.1:8000/"</a:t>
            </a:r>
            <a:endParaRPr kumimoji="0" lang="es-EC"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11" name="Imagen 10" descr="Texto&#10;&#10;Descripción generada automáticamente">
            <a:extLst>
              <a:ext uri="{FF2B5EF4-FFF2-40B4-BE49-F238E27FC236}">
                <a16:creationId xmlns:a16="http://schemas.microsoft.com/office/drawing/2014/main" id="{D600EE93-70EF-4885-FE55-1DCDE114385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33631" y="1261857"/>
            <a:ext cx="8763018" cy="2828362"/>
          </a:xfrm>
          <a:prstGeom prst="rect">
            <a:avLst/>
          </a:prstGeom>
        </p:spPr>
      </p:pic>
      <p:sp>
        <p:nvSpPr>
          <p:cNvPr id="9" name="Rectángulo 8">
            <a:extLst>
              <a:ext uri="{FF2B5EF4-FFF2-40B4-BE49-F238E27FC236}">
                <a16:creationId xmlns:a16="http://schemas.microsoft.com/office/drawing/2014/main" id="{0576A104-56AD-0744-1036-08977805C32B}"/>
              </a:ext>
            </a:extLst>
          </p:cNvPr>
          <p:cNvSpPr/>
          <p:nvPr/>
        </p:nvSpPr>
        <p:spPr>
          <a:xfrm>
            <a:off x="6398563" y="1511746"/>
            <a:ext cx="2302985" cy="35638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w="3175">
                <a:solidFill>
                  <a:prstClr val="black"/>
                </a:solid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453004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n 7" descr="Captura de pantalla de computadora&#10;&#10;Descripción generada automáticamente">
            <a:extLst>
              <a:ext uri="{FF2B5EF4-FFF2-40B4-BE49-F238E27FC236}">
                <a16:creationId xmlns:a16="http://schemas.microsoft.com/office/drawing/2014/main" id="{D1FB64A5-206D-92DB-9124-8B6BD4825A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33615" y="495992"/>
            <a:ext cx="8777816" cy="5958831"/>
          </a:xfrm>
          <a:prstGeom prst="rect">
            <a:avLst/>
          </a:prstGeom>
        </p:spPr>
      </p:pic>
      <p:sp>
        <p:nvSpPr>
          <p:cNvPr id="4" name="Título 3">
            <a:extLst>
              <a:ext uri="{FF2B5EF4-FFF2-40B4-BE49-F238E27FC236}">
                <a16:creationId xmlns:a16="http://schemas.microsoft.com/office/drawing/2014/main" id="{9DF72ADE-BAE9-484E-84CE-E8979DDABC94}"/>
              </a:ext>
            </a:extLst>
          </p:cNvPr>
          <p:cNvSpPr>
            <a:spLocks noGrp="1"/>
          </p:cNvSpPr>
          <p:nvPr>
            <p:ph type="title"/>
          </p:nvPr>
        </p:nvSpPr>
        <p:spPr>
          <a:xfrm>
            <a:off x="1" y="1"/>
            <a:ext cx="3256367" cy="709119"/>
          </a:xfrm>
          <a:solidFill>
            <a:schemeClr val="accent4">
              <a:lumMod val="60000"/>
              <a:lumOff val="40000"/>
            </a:schemeClr>
          </a:solidFill>
        </p:spPr>
        <p:style>
          <a:lnRef idx="2">
            <a:schemeClr val="accent1"/>
          </a:lnRef>
          <a:fillRef idx="1">
            <a:schemeClr val="lt1"/>
          </a:fillRef>
          <a:effectRef idx="0">
            <a:schemeClr val="accent1"/>
          </a:effectRef>
          <a:fontRef idx="minor">
            <a:schemeClr val="dk1"/>
          </a:fontRef>
        </p:style>
        <p:txBody>
          <a:bodyPr>
            <a:normAutofit/>
          </a:bodyPr>
          <a:lstStyle/>
          <a:p>
            <a:r>
              <a:rPr lang="es-MX" sz="1400">
                <a:latin typeface="AcmeFont" pitchFamily="2" charset="0"/>
              </a:rPr>
              <a:t>Taller: </a:t>
            </a:r>
            <a:r>
              <a:rPr lang="es-MX" sz="1400"/>
              <a:t>Ejercicio 81</a:t>
            </a:r>
            <a:endParaRPr lang="es-ES" sz="1400"/>
          </a:p>
        </p:txBody>
      </p:sp>
      <p:cxnSp>
        <p:nvCxnSpPr>
          <p:cNvPr id="5" name="Conector recto 4">
            <a:extLst>
              <a:ext uri="{FF2B5EF4-FFF2-40B4-BE49-F238E27FC236}">
                <a16:creationId xmlns:a16="http://schemas.microsoft.com/office/drawing/2014/main" id="{B56C916C-A930-4B45-9FEB-EAC26D680858}"/>
              </a:ext>
            </a:extLst>
          </p:cNvPr>
          <p:cNvCxnSpPr>
            <a:cxnSpLocks/>
          </p:cNvCxnSpPr>
          <p:nvPr/>
        </p:nvCxnSpPr>
        <p:spPr>
          <a:xfrm>
            <a:off x="3256383" y="709120"/>
            <a:ext cx="0" cy="6148880"/>
          </a:xfrm>
          <a:prstGeom prst="line">
            <a:avLst/>
          </a:prstGeom>
        </p:spPr>
        <p:style>
          <a:lnRef idx="3">
            <a:schemeClr val="accent1"/>
          </a:lnRef>
          <a:fillRef idx="0">
            <a:schemeClr val="accent1"/>
          </a:fillRef>
          <a:effectRef idx="2">
            <a:schemeClr val="accent1"/>
          </a:effectRef>
          <a:fontRef idx="minor">
            <a:schemeClr val="tx1"/>
          </a:fontRef>
        </p:style>
      </p:cxnSp>
      <p:sp>
        <p:nvSpPr>
          <p:cNvPr id="16" name="CuadroTexto 15">
            <a:extLst>
              <a:ext uri="{FF2B5EF4-FFF2-40B4-BE49-F238E27FC236}">
                <a16:creationId xmlns:a16="http://schemas.microsoft.com/office/drawing/2014/main" id="{B1925488-C881-4A19-A93C-2E217166D1A0}"/>
              </a:ext>
            </a:extLst>
          </p:cNvPr>
          <p:cNvSpPr txBox="1"/>
          <p:nvPr/>
        </p:nvSpPr>
        <p:spPr>
          <a:xfrm>
            <a:off x="106748" y="4958291"/>
            <a:ext cx="2891329" cy="523220"/>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C" sz="1400" b="1" i="0" u="none" strike="noStrike" kern="1200" cap="none" spc="0" normalizeH="0" baseline="0" noProof="0">
                <a:ln>
                  <a:noFill/>
                </a:ln>
                <a:solidFill>
                  <a:prstClr val="black"/>
                </a:solidFill>
                <a:effectLst/>
                <a:uLnTx/>
                <a:uFillTx/>
                <a:latin typeface="Calibri" panose="020F0502020204030204"/>
                <a:ea typeface="+mn-ea"/>
                <a:cs typeface="+mn-cs"/>
              </a:rPr>
              <a:t>Objetivos de la lámina:</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ES" sz="1400" b="0" i="0" u="none" strike="noStrike" kern="1200" cap="none" spc="0" normalizeH="0" baseline="0" noProof="0">
                <a:ln>
                  <a:noFill/>
                </a:ln>
                <a:solidFill>
                  <a:prstClr val="black"/>
                </a:solidFill>
                <a:effectLst/>
                <a:uLnTx/>
                <a:uFillTx/>
                <a:latin typeface="Calibri" panose="020F0502020204030204"/>
                <a:ea typeface="+mn-ea"/>
                <a:cs typeface="+mn-cs"/>
              </a:rPr>
              <a:t>Crear la vista </a:t>
            </a:r>
            <a:r>
              <a:rPr kumimoji="0" lang="es-ES" sz="1400" b="0" i="0" u="none" strike="noStrike" kern="1200" cap="none" spc="0" normalizeH="0" baseline="0" noProof="0" err="1">
                <a:ln>
                  <a:noFill/>
                </a:ln>
                <a:solidFill>
                  <a:prstClr val="black"/>
                </a:solidFill>
                <a:effectLst/>
                <a:uLnTx/>
                <a:uFillTx/>
                <a:latin typeface="Calibri" panose="020F0502020204030204"/>
                <a:ea typeface="+mn-ea"/>
                <a:cs typeface="+mn-cs"/>
              </a:rPr>
              <a:t>tasks</a:t>
            </a:r>
            <a:r>
              <a:rPr kumimoji="0" lang="es-ES" sz="1400" b="0" i="0" u="none" strike="noStrike" kern="1200" cap="none" spc="0" normalizeH="0" baseline="0" noProof="0">
                <a:ln>
                  <a:noFill/>
                </a:ln>
                <a:solidFill>
                  <a:prstClr val="black"/>
                </a:solidFill>
                <a:effectLst/>
                <a:uLnTx/>
                <a:uFillTx/>
                <a:latin typeface="Calibri" panose="020F0502020204030204"/>
                <a:ea typeface="+mn-ea"/>
                <a:cs typeface="+mn-cs"/>
              </a:rPr>
              <a:t>.</a:t>
            </a:r>
          </a:p>
        </p:txBody>
      </p:sp>
      <p:pic>
        <p:nvPicPr>
          <p:cNvPr id="17" name="Imagen 16">
            <a:extLst>
              <a:ext uri="{FF2B5EF4-FFF2-40B4-BE49-F238E27FC236}">
                <a16:creationId xmlns:a16="http://schemas.microsoft.com/office/drawing/2014/main" id="{07AF594D-2BC1-4EA0-9855-66C150454A4F}"/>
              </a:ext>
            </a:extLst>
          </p:cNvPr>
          <p:cNvPicPr>
            <a:picLocks noChangeAspect="1"/>
          </p:cNvPicPr>
          <p:nvPr/>
        </p:nvPicPr>
        <p:blipFill>
          <a:blip r:embed="rId4"/>
          <a:stretch>
            <a:fillRect/>
          </a:stretch>
        </p:blipFill>
        <p:spPr>
          <a:xfrm>
            <a:off x="76038" y="2011836"/>
            <a:ext cx="993895" cy="854078"/>
          </a:xfrm>
          <a:prstGeom prst="rect">
            <a:avLst/>
          </a:prstGeom>
        </p:spPr>
      </p:pic>
      <p:sp>
        <p:nvSpPr>
          <p:cNvPr id="18" name="CuadroTexto 17">
            <a:extLst>
              <a:ext uri="{FF2B5EF4-FFF2-40B4-BE49-F238E27FC236}">
                <a16:creationId xmlns:a16="http://schemas.microsoft.com/office/drawing/2014/main" id="{137D2C75-4FC0-4811-A9B7-F2AED8DD12CA}"/>
              </a:ext>
            </a:extLst>
          </p:cNvPr>
          <p:cNvSpPr txBox="1"/>
          <p:nvPr/>
        </p:nvSpPr>
        <p:spPr>
          <a:xfrm>
            <a:off x="80567" y="2926313"/>
            <a:ext cx="3098569" cy="209288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C" sz="1300" b="1" i="0" u="none" strike="noStrike" kern="1200" cap="none" spc="0" normalizeH="0" baseline="0" noProof="0">
                <a:ln>
                  <a:noFill/>
                </a:ln>
                <a:solidFill>
                  <a:prstClr val="black"/>
                </a:solidFill>
                <a:effectLst/>
                <a:uLnTx/>
                <a:uFillTx/>
                <a:latin typeface="Agency FB" panose="020B0503020202020204" pitchFamily="34" charset="0"/>
                <a:ea typeface="+mn-ea"/>
                <a:cs typeface="+mn-cs"/>
              </a:rPr>
              <a:t>Misión. </a:t>
            </a:r>
            <a:r>
              <a:rPr kumimoji="0" lang="es-MX" sz="1300" b="0" i="0" u="none" strike="noStrike" kern="1200" cap="none" spc="0" normalizeH="0" baseline="0" noProof="0">
                <a:ln>
                  <a:noFill/>
                </a:ln>
                <a:solidFill>
                  <a:prstClr val="black"/>
                </a:solidFill>
                <a:effectLst/>
                <a:uLnTx/>
                <a:uFillTx/>
                <a:latin typeface="Agency FB" panose="020B0503020202020204" pitchFamily="34" charset="0"/>
                <a:ea typeface="+mn-ea"/>
                <a:cs typeface="+mn-cs"/>
              </a:rPr>
              <a:t>Formar profesionales competentes y emprendedores desde lo académico, la investigación, y la vinculación, que contribuyan a mejorar la calidad de vida de la sociedad.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300" b="0" i="0" u="none" strike="noStrike" kern="1200" cap="none" spc="0" normalizeH="0" baseline="0" noProof="0">
              <a:ln>
                <a:noFill/>
              </a:ln>
              <a:solidFill>
                <a:prstClr val="black"/>
              </a:solidFill>
              <a:effectLst/>
              <a:uLnTx/>
              <a:uFillTx/>
              <a:latin typeface="Agency FB" panose="020B0503020202020204" pitchFamily="34" charset="0"/>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C" sz="1300" b="1" i="0" u="none" strike="noStrike" kern="1200" cap="none" spc="0" normalizeH="0" baseline="0" noProof="0">
                <a:ln>
                  <a:noFill/>
                </a:ln>
                <a:solidFill>
                  <a:prstClr val="black"/>
                </a:solidFill>
                <a:effectLst/>
                <a:uLnTx/>
                <a:uFillTx/>
                <a:latin typeface="Agency FB" panose="020B0503020202020204" pitchFamily="34" charset="0"/>
                <a:ea typeface="+mn-ea"/>
                <a:cs typeface="+mn-cs"/>
              </a:rPr>
              <a:t>Visión. </a:t>
            </a:r>
            <a:r>
              <a:rPr kumimoji="0" lang="es-MX" sz="1300" b="0" i="0" u="none" strike="noStrike" kern="1200" cap="none" spc="0" normalizeH="0" baseline="0" noProof="0">
                <a:ln>
                  <a:noFill/>
                </a:ln>
                <a:solidFill>
                  <a:prstClr val="black"/>
                </a:solidFill>
                <a:effectLst/>
                <a:uLnTx/>
                <a:uFillTx/>
                <a:latin typeface="Agency FB" panose="020B0503020202020204" pitchFamily="34" charset="0"/>
                <a:ea typeface="+mn-ea"/>
                <a:cs typeface="+mn-cs"/>
              </a:rPr>
              <a:t>Ser un referente nacional e internacional de Institución de Educación Superior que contribuye al desarrollo social, cultural y productivo con profesionales éticos, creativos, cualificados y con sentido de pertinencia.</a:t>
            </a:r>
            <a:endParaRPr kumimoji="0" lang="es-ES" sz="1300" b="0" i="0" u="none" strike="noStrike" kern="1200" cap="none" spc="0" normalizeH="0" baseline="0" noProof="0">
              <a:ln>
                <a:noFill/>
              </a:ln>
              <a:solidFill>
                <a:prstClr val="black"/>
              </a:solidFill>
              <a:effectLst/>
              <a:uLnTx/>
              <a:uFillTx/>
              <a:latin typeface="Agency FB" panose="020B0503020202020204" pitchFamily="34" charset="0"/>
              <a:ea typeface="+mn-ea"/>
              <a:cs typeface="+mn-cs"/>
            </a:endParaRPr>
          </a:p>
        </p:txBody>
      </p:sp>
      <p:sp>
        <p:nvSpPr>
          <p:cNvPr id="23" name="Rectángulo 22">
            <a:extLst>
              <a:ext uri="{FF2B5EF4-FFF2-40B4-BE49-F238E27FC236}">
                <a16:creationId xmlns:a16="http://schemas.microsoft.com/office/drawing/2014/main" id="{EAF93728-98EC-43CF-8689-136A3EE39D11}"/>
              </a:ext>
            </a:extLst>
          </p:cNvPr>
          <p:cNvSpPr/>
          <p:nvPr/>
        </p:nvSpPr>
        <p:spPr>
          <a:xfrm>
            <a:off x="93308" y="6489877"/>
            <a:ext cx="2530373" cy="292388"/>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C" sz="1300" b="0" i="0" u="none" strike="noStrike" kern="1200" cap="none" spc="0" normalizeH="0" baseline="0" noProof="0">
                <a:ln w="0"/>
                <a:solidFill>
                  <a:srgbClr val="00B050"/>
                </a:solidFill>
                <a:effectLst>
                  <a:outerShdw blurRad="38100" dist="25400" dir="5400000" algn="ctr" rotWithShape="0">
                    <a:srgbClr val="6E747A">
                      <a:alpha val="43000"/>
                    </a:srgbClr>
                  </a:outerShdw>
                </a:effectLst>
                <a:uLnTx/>
                <a:uFillTx/>
                <a:latin typeface="Calibri" panose="020F0502020204030204"/>
                <a:ea typeface="+mn-ea"/>
                <a:cs typeface="+mn-cs"/>
              </a:rPr>
              <a:t>M</a:t>
            </a:r>
            <a:r>
              <a:rPr kumimoji="0" lang="es-ES" sz="1300" b="0" i="0" u="none" strike="noStrike" kern="1200" cap="none" spc="0" normalizeH="0" baseline="0" noProof="0">
                <a:ln w="0"/>
                <a:solidFill>
                  <a:srgbClr val="00B050"/>
                </a:solidFill>
                <a:effectLst>
                  <a:outerShdw blurRad="38100" dist="25400" dir="5400000" algn="ctr" rotWithShape="0">
                    <a:srgbClr val="6E747A">
                      <a:alpha val="43000"/>
                    </a:srgbClr>
                  </a:outerShdw>
                </a:effectLst>
                <a:uLnTx/>
                <a:uFillTx/>
                <a:latin typeface="Calibri" panose="020F0502020204030204"/>
                <a:ea typeface="+mn-ea"/>
                <a:cs typeface="+mn-cs"/>
              </a:rPr>
              <a:t>sig. Ing. Robert Moreira Centeno</a:t>
            </a:r>
          </a:p>
        </p:txBody>
      </p:sp>
      <p:sp>
        <p:nvSpPr>
          <p:cNvPr id="6" name="CuadroTexto 5">
            <a:extLst>
              <a:ext uri="{FF2B5EF4-FFF2-40B4-BE49-F238E27FC236}">
                <a16:creationId xmlns:a16="http://schemas.microsoft.com/office/drawing/2014/main" id="{7FC1FBA4-F025-F269-BB7C-ECD5082576C2}"/>
              </a:ext>
            </a:extLst>
          </p:cNvPr>
          <p:cNvSpPr txBox="1"/>
          <p:nvPr/>
        </p:nvSpPr>
        <p:spPr>
          <a:xfrm>
            <a:off x="3437442" y="11851"/>
            <a:ext cx="729026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1" i="0" u="none" strike="noStrike" kern="1200" cap="none" spc="0" normalizeH="0" baseline="0" noProof="0">
                <a:ln>
                  <a:noFill/>
                </a:ln>
                <a:solidFill>
                  <a:prstClr val="black"/>
                </a:solidFill>
                <a:effectLst/>
                <a:uLnTx/>
                <a:uFillTx/>
                <a:latin typeface="Calibri" panose="020F0502020204030204"/>
                <a:ea typeface="+mn-ea"/>
                <a:cs typeface="+mn-cs"/>
              </a:rPr>
              <a:t>Figura 5. </a:t>
            </a:r>
            <a:r>
              <a:rPr kumimoji="0" lang="es-ES" sz="1800" b="0" i="0" u="none" strike="noStrike" kern="1200" cap="none" spc="0" normalizeH="0" baseline="0" noProof="0" err="1">
                <a:ln>
                  <a:noFill/>
                </a:ln>
                <a:solidFill>
                  <a:prstClr val="black"/>
                </a:solidFill>
                <a:effectLst/>
                <a:uLnTx/>
                <a:uFillTx/>
                <a:latin typeface="Calibri" panose="020F0502020204030204"/>
                <a:ea typeface="+mn-ea"/>
                <a:cs typeface="+mn-cs"/>
              </a:rPr>
              <a:t>Login</a:t>
            </a:r>
            <a:r>
              <a:rPr kumimoji="0" lang="es-ES" sz="1800" b="0" i="0" u="none" strike="noStrike" kern="1200" cap="none" spc="0" normalizeH="0" baseline="0" noProof="0">
                <a:ln>
                  <a:noFill/>
                </a:ln>
                <a:solidFill>
                  <a:prstClr val="black"/>
                </a:solidFill>
                <a:effectLst/>
                <a:uLnTx/>
                <a:uFillTx/>
                <a:latin typeface="Calibri" panose="020F0502020204030204"/>
                <a:ea typeface="+mn-ea"/>
                <a:cs typeface="+mn-cs"/>
              </a:rPr>
              <a:t> y vista de tareas.</a:t>
            </a:r>
          </a:p>
        </p:txBody>
      </p:sp>
      <p:sp>
        <p:nvSpPr>
          <p:cNvPr id="19" name="Rectángulo 18">
            <a:extLst>
              <a:ext uri="{FF2B5EF4-FFF2-40B4-BE49-F238E27FC236}">
                <a16:creationId xmlns:a16="http://schemas.microsoft.com/office/drawing/2014/main" id="{0894584A-DEA7-7FE9-C625-5C24EBBF3F75}"/>
              </a:ext>
            </a:extLst>
          </p:cNvPr>
          <p:cNvSpPr/>
          <p:nvPr/>
        </p:nvSpPr>
        <p:spPr>
          <a:xfrm>
            <a:off x="3889086" y="5849706"/>
            <a:ext cx="3873154" cy="60511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w="3175">
                <a:solidFill>
                  <a:prstClr val="black"/>
                </a:solidFill>
              </a:ln>
              <a:solidFill>
                <a:prstClr val="white"/>
              </a:solidFill>
              <a:effectLst/>
              <a:uLnTx/>
              <a:uFillTx/>
              <a:latin typeface="Calibri" panose="020F0502020204030204"/>
              <a:ea typeface="+mn-ea"/>
              <a:cs typeface="+mn-cs"/>
            </a:endParaRPr>
          </a:p>
        </p:txBody>
      </p:sp>
      <p:sp>
        <p:nvSpPr>
          <p:cNvPr id="11" name="CuadroTexto 10">
            <a:extLst>
              <a:ext uri="{FF2B5EF4-FFF2-40B4-BE49-F238E27FC236}">
                <a16:creationId xmlns:a16="http://schemas.microsoft.com/office/drawing/2014/main" id="{CD68475C-3B7C-CCA2-966F-DEED9A33A95D}"/>
              </a:ext>
            </a:extLst>
          </p:cNvPr>
          <p:cNvSpPr txBox="1"/>
          <p:nvPr/>
        </p:nvSpPr>
        <p:spPr>
          <a:xfrm>
            <a:off x="6500025" y="1528338"/>
            <a:ext cx="6444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1" i="0" u="none" strike="noStrike" kern="1200" cap="none" spc="0" normalizeH="0" baseline="0" noProof="0" dirty="0">
                <a:ln>
                  <a:noFill/>
                </a:ln>
                <a:solidFill>
                  <a:srgbClr val="002060"/>
                </a:solidFill>
                <a:effectLst/>
                <a:highlight>
                  <a:srgbClr val="FFFF00"/>
                </a:highlight>
                <a:uLnTx/>
                <a:uFillTx/>
                <a:latin typeface="Calibri" panose="020F0502020204030204"/>
                <a:ea typeface="+mn-ea"/>
                <a:cs typeface="+mn-cs"/>
              </a:rPr>
              <a:t>-1-</a:t>
            </a:r>
            <a:endParaRPr kumimoji="0" lang="es-EC" sz="1800" b="1" i="0" u="none" strike="noStrike" kern="1200" cap="none" spc="0" normalizeH="0" baseline="0" noProof="0" dirty="0">
              <a:ln>
                <a:noFill/>
              </a:ln>
              <a:solidFill>
                <a:srgbClr val="002060"/>
              </a:solidFill>
              <a:effectLst/>
              <a:highlight>
                <a:srgbClr val="FFFF00"/>
              </a:highlight>
              <a:uLnTx/>
              <a:uFillTx/>
              <a:latin typeface="Calibri" panose="020F0502020204030204"/>
              <a:ea typeface="+mn-ea"/>
              <a:cs typeface="+mn-cs"/>
            </a:endParaRPr>
          </a:p>
        </p:txBody>
      </p:sp>
      <p:sp>
        <p:nvSpPr>
          <p:cNvPr id="9" name="Rectángulo 8">
            <a:extLst>
              <a:ext uri="{FF2B5EF4-FFF2-40B4-BE49-F238E27FC236}">
                <a16:creationId xmlns:a16="http://schemas.microsoft.com/office/drawing/2014/main" id="{EFE6AE59-8603-B680-C052-8E74D293309E}"/>
              </a:ext>
            </a:extLst>
          </p:cNvPr>
          <p:cNvSpPr/>
          <p:nvPr/>
        </p:nvSpPr>
        <p:spPr>
          <a:xfrm>
            <a:off x="3417122" y="597360"/>
            <a:ext cx="1297118" cy="26624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w="3175">
                <a:solidFill>
                  <a:prstClr val="black"/>
                </a:solidFill>
              </a:ln>
              <a:solidFill>
                <a:prstClr val="white"/>
              </a:solidFill>
              <a:effectLst/>
              <a:uLnTx/>
              <a:uFillTx/>
              <a:latin typeface="Calibri" panose="020F0502020204030204"/>
              <a:ea typeface="+mn-ea"/>
              <a:cs typeface="+mn-cs"/>
            </a:endParaRPr>
          </a:p>
        </p:txBody>
      </p:sp>
      <p:sp>
        <p:nvSpPr>
          <p:cNvPr id="12" name="CuadroTexto 11">
            <a:extLst>
              <a:ext uri="{FF2B5EF4-FFF2-40B4-BE49-F238E27FC236}">
                <a16:creationId xmlns:a16="http://schemas.microsoft.com/office/drawing/2014/main" id="{DBF5ECB5-F036-FF73-431F-7BDD4D5BD204}"/>
              </a:ext>
            </a:extLst>
          </p:cNvPr>
          <p:cNvSpPr txBox="1"/>
          <p:nvPr/>
        </p:nvSpPr>
        <p:spPr>
          <a:xfrm>
            <a:off x="7762240" y="5776100"/>
            <a:ext cx="6444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1" i="0" u="none" strike="noStrike" kern="1200" cap="none" spc="0" normalizeH="0" baseline="0" noProof="0">
                <a:ln>
                  <a:noFill/>
                </a:ln>
                <a:solidFill>
                  <a:srgbClr val="002060"/>
                </a:solidFill>
                <a:effectLst/>
                <a:highlight>
                  <a:srgbClr val="FFFF00"/>
                </a:highlight>
                <a:uLnTx/>
                <a:uFillTx/>
                <a:latin typeface="Calibri" panose="020F0502020204030204"/>
                <a:ea typeface="+mn-ea"/>
                <a:cs typeface="+mn-cs"/>
              </a:rPr>
              <a:t>-2-</a:t>
            </a:r>
            <a:endParaRPr kumimoji="0" lang="es-EC" sz="1800" b="1" i="0" u="none" strike="noStrike" kern="1200" cap="none" spc="0" normalizeH="0" baseline="0" noProof="0">
              <a:ln>
                <a:noFill/>
              </a:ln>
              <a:solidFill>
                <a:srgbClr val="002060"/>
              </a:solidFill>
              <a:effectLst/>
              <a:highlight>
                <a:srgbClr val="FFFF00"/>
              </a:highlight>
              <a:uLnTx/>
              <a:uFillTx/>
              <a:latin typeface="Calibri" panose="020F0502020204030204"/>
              <a:ea typeface="+mn-ea"/>
              <a:cs typeface="+mn-cs"/>
            </a:endParaRPr>
          </a:p>
        </p:txBody>
      </p:sp>
      <p:pic>
        <p:nvPicPr>
          <p:cNvPr id="13" name="Imagen 12" descr="Imagen que contiene Texto&#10;&#10;Descripción generada automáticamente">
            <a:extLst>
              <a:ext uri="{FF2B5EF4-FFF2-40B4-BE49-F238E27FC236}">
                <a16:creationId xmlns:a16="http://schemas.microsoft.com/office/drawing/2014/main" id="{9B6C97A0-36B5-980C-5076-D071B86179D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43116" y="1629581"/>
            <a:ext cx="1356909" cy="1339733"/>
          </a:xfrm>
          <a:prstGeom prst="rect">
            <a:avLst/>
          </a:prstGeom>
          <a:ln w="28575">
            <a:solidFill>
              <a:srgbClr val="FF0000"/>
            </a:solidFill>
            <a:prstDash val="dash"/>
          </a:ln>
        </p:spPr>
      </p:pic>
      <p:sp>
        <p:nvSpPr>
          <p:cNvPr id="14" name="CuadroTexto 13">
            <a:extLst>
              <a:ext uri="{FF2B5EF4-FFF2-40B4-BE49-F238E27FC236}">
                <a16:creationId xmlns:a16="http://schemas.microsoft.com/office/drawing/2014/main" id="{15CB8EE4-F453-B1C4-4FC1-E19089311127}"/>
              </a:ext>
            </a:extLst>
          </p:cNvPr>
          <p:cNvSpPr txBox="1"/>
          <p:nvPr/>
        </p:nvSpPr>
        <p:spPr>
          <a:xfrm>
            <a:off x="4790404" y="546560"/>
            <a:ext cx="6444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1" i="0" u="none" strike="noStrike" kern="1200" cap="none" spc="0" normalizeH="0" baseline="0" noProof="0">
                <a:ln>
                  <a:noFill/>
                </a:ln>
                <a:solidFill>
                  <a:srgbClr val="002060"/>
                </a:solidFill>
                <a:effectLst/>
                <a:highlight>
                  <a:srgbClr val="FFFF00"/>
                </a:highlight>
                <a:uLnTx/>
                <a:uFillTx/>
                <a:latin typeface="Calibri" panose="020F0502020204030204"/>
                <a:ea typeface="+mn-ea"/>
                <a:cs typeface="+mn-cs"/>
              </a:rPr>
              <a:t>-1-</a:t>
            </a:r>
            <a:endParaRPr kumimoji="0" lang="es-EC" sz="1800" b="1" i="0" u="none" strike="noStrike" kern="1200" cap="none" spc="0" normalizeH="0" baseline="0" noProof="0">
              <a:ln>
                <a:noFill/>
              </a:ln>
              <a:solidFill>
                <a:srgbClr val="002060"/>
              </a:solidFill>
              <a:effectLst/>
              <a:highlight>
                <a:srgbClr val="FFFF00"/>
              </a:highlight>
              <a:uLnTx/>
              <a:uFillTx/>
              <a:latin typeface="Calibri" panose="020F0502020204030204"/>
              <a:ea typeface="+mn-ea"/>
              <a:cs typeface="+mn-cs"/>
            </a:endParaRPr>
          </a:p>
        </p:txBody>
      </p:sp>
      <p:sp>
        <p:nvSpPr>
          <p:cNvPr id="15" name="Rectángulo 14">
            <a:extLst>
              <a:ext uri="{FF2B5EF4-FFF2-40B4-BE49-F238E27FC236}">
                <a16:creationId xmlns:a16="http://schemas.microsoft.com/office/drawing/2014/main" id="{1EAA62C4-CEF2-8F13-DF7A-62950B6A1314}"/>
              </a:ext>
            </a:extLst>
          </p:cNvPr>
          <p:cNvSpPr/>
          <p:nvPr/>
        </p:nvSpPr>
        <p:spPr>
          <a:xfrm>
            <a:off x="7922606" y="2233487"/>
            <a:ext cx="3751234" cy="29635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w="3175">
                <a:solidFill>
                  <a:prstClr val="black"/>
                </a:solidFill>
              </a:ln>
              <a:solidFill>
                <a:prstClr val="white"/>
              </a:solidFill>
              <a:effectLst/>
              <a:uLnTx/>
              <a:uFillTx/>
              <a:latin typeface="Calibri" panose="020F0502020204030204"/>
              <a:ea typeface="+mn-ea"/>
              <a:cs typeface="+mn-cs"/>
            </a:endParaRPr>
          </a:p>
        </p:txBody>
      </p:sp>
      <p:sp>
        <p:nvSpPr>
          <p:cNvPr id="20" name="CuadroTexto 19">
            <a:extLst>
              <a:ext uri="{FF2B5EF4-FFF2-40B4-BE49-F238E27FC236}">
                <a16:creationId xmlns:a16="http://schemas.microsoft.com/office/drawing/2014/main" id="{21DE442B-014C-A90D-D2F2-07D3F4E505B0}"/>
              </a:ext>
            </a:extLst>
          </p:cNvPr>
          <p:cNvSpPr txBox="1"/>
          <p:nvPr/>
        </p:nvSpPr>
        <p:spPr>
          <a:xfrm>
            <a:off x="10815388" y="2529841"/>
            <a:ext cx="6444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1" i="0" u="none" strike="noStrike" kern="1200" cap="none" spc="0" normalizeH="0" baseline="0" noProof="0">
                <a:ln>
                  <a:noFill/>
                </a:ln>
                <a:solidFill>
                  <a:srgbClr val="002060"/>
                </a:solidFill>
                <a:effectLst/>
                <a:highlight>
                  <a:srgbClr val="FFFF00"/>
                </a:highlight>
                <a:uLnTx/>
                <a:uFillTx/>
                <a:latin typeface="Calibri" panose="020F0502020204030204"/>
                <a:ea typeface="+mn-ea"/>
                <a:cs typeface="+mn-cs"/>
              </a:rPr>
              <a:t>-3-</a:t>
            </a:r>
            <a:endParaRPr kumimoji="0" lang="es-EC" sz="1800" b="1" i="0" u="none" strike="noStrike" kern="1200" cap="none" spc="0" normalizeH="0" baseline="0" noProof="0">
              <a:ln>
                <a:noFill/>
              </a:ln>
              <a:solidFill>
                <a:srgbClr val="002060"/>
              </a:solidFill>
              <a:effectLst/>
              <a:highlight>
                <a:srgbClr val="FFFF00"/>
              </a:highlight>
              <a:uLnTx/>
              <a:uFillTx/>
              <a:latin typeface="Calibri" panose="020F0502020204030204"/>
              <a:ea typeface="+mn-ea"/>
              <a:cs typeface="+mn-cs"/>
            </a:endParaRPr>
          </a:p>
        </p:txBody>
      </p:sp>
      <p:sp>
        <p:nvSpPr>
          <p:cNvPr id="3" name="Botón de acción: en blanco 2">
            <a:hlinkClick r:id="rId6" action="ppaction://hlinksldjump" highlightClick="1"/>
            <a:extLst>
              <a:ext uri="{FF2B5EF4-FFF2-40B4-BE49-F238E27FC236}">
                <a16:creationId xmlns:a16="http://schemas.microsoft.com/office/drawing/2014/main" id="{356CA889-AEB8-E355-8926-C54E9909FFBD}"/>
              </a:ext>
            </a:extLst>
          </p:cNvPr>
          <p:cNvSpPr/>
          <p:nvPr/>
        </p:nvSpPr>
        <p:spPr>
          <a:xfrm>
            <a:off x="10727704" y="-885"/>
            <a:ext cx="1464296" cy="335902"/>
          </a:xfrm>
          <a:prstGeom prst="actionButtonBlan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C" sz="1800" b="0" i="0" u="none" strike="noStrike" kern="1200" cap="none" spc="0" normalizeH="0" baseline="0" noProof="0">
                <a:ln>
                  <a:noFill/>
                </a:ln>
                <a:solidFill>
                  <a:prstClr val="white"/>
                </a:solidFill>
                <a:effectLst/>
                <a:uLnTx/>
                <a:uFillTx/>
                <a:latin typeface="Calibri" panose="020F0502020204030204"/>
                <a:ea typeface="+mn-ea"/>
                <a:cs typeface="+mn-cs"/>
              </a:rPr>
              <a:t>Índice</a:t>
            </a:r>
            <a:endParaRPr kumimoji="0" lang="es-E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55743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9DF72ADE-BAE9-484E-84CE-E8979DDABC94}"/>
              </a:ext>
            </a:extLst>
          </p:cNvPr>
          <p:cNvSpPr>
            <a:spLocks noGrp="1"/>
          </p:cNvSpPr>
          <p:nvPr>
            <p:ph type="title"/>
          </p:nvPr>
        </p:nvSpPr>
        <p:spPr>
          <a:xfrm>
            <a:off x="1" y="1"/>
            <a:ext cx="3256367" cy="709119"/>
          </a:xfrm>
          <a:solidFill>
            <a:schemeClr val="accent4">
              <a:lumMod val="60000"/>
              <a:lumOff val="40000"/>
            </a:schemeClr>
          </a:solidFill>
        </p:spPr>
        <p:style>
          <a:lnRef idx="2">
            <a:schemeClr val="accent1"/>
          </a:lnRef>
          <a:fillRef idx="1">
            <a:schemeClr val="lt1"/>
          </a:fillRef>
          <a:effectRef idx="0">
            <a:schemeClr val="accent1"/>
          </a:effectRef>
          <a:fontRef idx="minor">
            <a:schemeClr val="dk1"/>
          </a:fontRef>
        </p:style>
        <p:txBody>
          <a:bodyPr>
            <a:normAutofit/>
          </a:bodyPr>
          <a:lstStyle/>
          <a:p>
            <a:r>
              <a:rPr lang="es-MX" sz="1400">
                <a:latin typeface="AcmeFont" pitchFamily="2" charset="0"/>
              </a:rPr>
              <a:t>Taller: </a:t>
            </a:r>
            <a:r>
              <a:rPr lang="es-MX" sz="1400"/>
              <a:t>Ejercicio 81</a:t>
            </a:r>
            <a:endParaRPr lang="es-ES" sz="1400"/>
          </a:p>
        </p:txBody>
      </p:sp>
      <p:cxnSp>
        <p:nvCxnSpPr>
          <p:cNvPr id="5" name="Conector recto 4">
            <a:extLst>
              <a:ext uri="{FF2B5EF4-FFF2-40B4-BE49-F238E27FC236}">
                <a16:creationId xmlns:a16="http://schemas.microsoft.com/office/drawing/2014/main" id="{B56C916C-A930-4B45-9FEB-EAC26D680858}"/>
              </a:ext>
            </a:extLst>
          </p:cNvPr>
          <p:cNvCxnSpPr>
            <a:cxnSpLocks/>
          </p:cNvCxnSpPr>
          <p:nvPr/>
        </p:nvCxnSpPr>
        <p:spPr>
          <a:xfrm>
            <a:off x="3256383" y="709120"/>
            <a:ext cx="0" cy="6148880"/>
          </a:xfrm>
          <a:prstGeom prst="line">
            <a:avLst/>
          </a:prstGeom>
        </p:spPr>
        <p:style>
          <a:lnRef idx="3">
            <a:schemeClr val="accent1"/>
          </a:lnRef>
          <a:fillRef idx="0">
            <a:schemeClr val="accent1"/>
          </a:fillRef>
          <a:effectRef idx="2">
            <a:schemeClr val="accent1"/>
          </a:effectRef>
          <a:fontRef idx="minor">
            <a:schemeClr val="tx1"/>
          </a:fontRef>
        </p:style>
      </p:cxnSp>
      <p:sp>
        <p:nvSpPr>
          <p:cNvPr id="16" name="CuadroTexto 15">
            <a:extLst>
              <a:ext uri="{FF2B5EF4-FFF2-40B4-BE49-F238E27FC236}">
                <a16:creationId xmlns:a16="http://schemas.microsoft.com/office/drawing/2014/main" id="{B1925488-C881-4A19-A93C-2E217166D1A0}"/>
              </a:ext>
            </a:extLst>
          </p:cNvPr>
          <p:cNvSpPr txBox="1"/>
          <p:nvPr/>
        </p:nvSpPr>
        <p:spPr>
          <a:xfrm>
            <a:off x="106748" y="4958291"/>
            <a:ext cx="2891329" cy="523220"/>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C" sz="1400" b="1" i="0" u="none" strike="noStrike" kern="1200" cap="none" spc="0" normalizeH="0" baseline="0" noProof="0">
                <a:ln>
                  <a:noFill/>
                </a:ln>
                <a:solidFill>
                  <a:prstClr val="black"/>
                </a:solidFill>
                <a:effectLst/>
                <a:uLnTx/>
                <a:uFillTx/>
                <a:latin typeface="Calibri" panose="020F0502020204030204"/>
                <a:ea typeface="+mn-ea"/>
                <a:cs typeface="+mn-cs"/>
              </a:rPr>
              <a:t>Objetivos de la lámina:</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ES" sz="1400" b="0" i="0" u="none" strike="noStrike" kern="1200" cap="none" spc="0" normalizeH="0" baseline="0" noProof="0">
                <a:ln>
                  <a:noFill/>
                </a:ln>
                <a:solidFill>
                  <a:prstClr val="black"/>
                </a:solidFill>
                <a:effectLst/>
                <a:uLnTx/>
                <a:uFillTx/>
                <a:latin typeface="Calibri" panose="020F0502020204030204"/>
                <a:ea typeface="+mn-ea"/>
                <a:cs typeface="+mn-cs"/>
              </a:rPr>
              <a:t>Crear la vista </a:t>
            </a:r>
            <a:r>
              <a:rPr kumimoji="0" lang="es-ES" sz="1400" b="0" i="0" u="none" strike="noStrike" kern="1200" cap="none" spc="0" normalizeH="0" baseline="0" noProof="0" err="1">
                <a:ln>
                  <a:noFill/>
                </a:ln>
                <a:solidFill>
                  <a:prstClr val="black"/>
                </a:solidFill>
                <a:effectLst/>
                <a:uLnTx/>
                <a:uFillTx/>
                <a:latin typeface="Calibri" panose="020F0502020204030204"/>
                <a:ea typeface="+mn-ea"/>
                <a:cs typeface="+mn-cs"/>
              </a:rPr>
              <a:t>tasks</a:t>
            </a:r>
            <a:r>
              <a:rPr kumimoji="0" lang="es-ES" sz="1400" b="0" i="0" u="none" strike="noStrike" kern="1200" cap="none" spc="0" normalizeH="0" baseline="0" noProof="0">
                <a:ln>
                  <a:noFill/>
                </a:ln>
                <a:solidFill>
                  <a:prstClr val="black"/>
                </a:solidFill>
                <a:effectLst/>
                <a:uLnTx/>
                <a:uFillTx/>
                <a:latin typeface="Calibri" panose="020F0502020204030204"/>
                <a:ea typeface="+mn-ea"/>
                <a:cs typeface="+mn-cs"/>
              </a:rPr>
              <a:t>.</a:t>
            </a:r>
          </a:p>
        </p:txBody>
      </p:sp>
      <p:pic>
        <p:nvPicPr>
          <p:cNvPr id="17" name="Imagen 16">
            <a:extLst>
              <a:ext uri="{FF2B5EF4-FFF2-40B4-BE49-F238E27FC236}">
                <a16:creationId xmlns:a16="http://schemas.microsoft.com/office/drawing/2014/main" id="{07AF594D-2BC1-4EA0-9855-66C150454A4F}"/>
              </a:ext>
            </a:extLst>
          </p:cNvPr>
          <p:cNvPicPr>
            <a:picLocks noChangeAspect="1"/>
          </p:cNvPicPr>
          <p:nvPr/>
        </p:nvPicPr>
        <p:blipFill>
          <a:blip r:embed="rId3"/>
          <a:stretch>
            <a:fillRect/>
          </a:stretch>
        </p:blipFill>
        <p:spPr>
          <a:xfrm>
            <a:off x="76038" y="2011836"/>
            <a:ext cx="993895" cy="854078"/>
          </a:xfrm>
          <a:prstGeom prst="rect">
            <a:avLst/>
          </a:prstGeom>
        </p:spPr>
      </p:pic>
      <p:sp>
        <p:nvSpPr>
          <p:cNvPr id="18" name="CuadroTexto 17">
            <a:extLst>
              <a:ext uri="{FF2B5EF4-FFF2-40B4-BE49-F238E27FC236}">
                <a16:creationId xmlns:a16="http://schemas.microsoft.com/office/drawing/2014/main" id="{137D2C75-4FC0-4811-A9B7-F2AED8DD12CA}"/>
              </a:ext>
            </a:extLst>
          </p:cNvPr>
          <p:cNvSpPr txBox="1"/>
          <p:nvPr/>
        </p:nvSpPr>
        <p:spPr>
          <a:xfrm>
            <a:off x="80567" y="2926313"/>
            <a:ext cx="3098569" cy="209288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C" sz="1300" b="1" i="0" u="none" strike="noStrike" kern="1200" cap="none" spc="0" normalizeH="0" baseline="0" noProof="0">
                <a:ln>
                  <a:noFill/>
                </a:ln>
                <a:solidFill>
                  <a:prstClr val="black"/>
                </a:solidFill>
                <a:effectLst/>
                <a:uLnTx/>
                <a:uFillTx/>
                <a:latin typeface="Agency FB" panose="020B0503020202020204" pitchFamily="34" charset="0"/>
                <a:ea typeface="+mn-ea"/>
                <a:cs typeface="+mn-cs"/>
              </a:rPr>
              <a:t>Misión. </a:t>
            </a:r>
            <a:r>
              <a:rPr kumimoji="0" lang="es-MX" sz="1300" b="0" i="0" u="none" strike="noStrike" kern="1200" cap="none" spc="0" normalizeH="0" baseline="0" noProof="0">
                <a:ln>
                  <a:noFill/>
                </a:ln>
                <a:solidFill>
                  <a:prstClr val="black"/>
                </a:solidFill>
                <a:effectLst/>
                <a:uLnTx/>
                <a:uFillTx/>
                <a:latin typeface="Agency FB" panose="020B0503020202020204" pitchFamily="34" charset="0"/>
                <a:ea typeface="+mn-ea"/>
                <a:cs typeface="+mn-cs"/>
              </a:rPr>
              <a:t>Formar profesionales competentes y emprendedores desde lo académico, la investigación, y la vinculación, que contribuyan a mejorar la calidad de vida de la sociedad.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300" b="0" i="0" u="none" strike="noStrike" kern="1200" cap="none" spc="0" normalizeH="0" baseline="0" noProof="0">
              <a:ln>
                <a:noFill/>
              </a:ln>
              <a:solidFill>
                <a:prstClr val="black"/>
              </a:solidFill>
              <a:effectLst/>
              <a:uLnTx/>
              <a:uFillTx/>
              <a:latin typeface="Agency FB" panose="020B0503020202020204" pitchFamily="34" charset="0"/>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C" sz="1300" b="1" i="0" u="none" strike="noStrike" kern="1200" cap="none" spc="0" normalizeH="0" baseline="0" noProof="0">
                <a:ln>
                  <a:noFill/>
                </a:ln>
                <a:solidFill>
                  <a:prstClr val="black"/>
                </a:solidFill>
                <a:effectLst/>
                <a:uLnTx/>
                <a:uFillTx/>
                <a:latin typeface="Agency FB" panose="020B0503020202020204" pitchFamily="34" charset="0"/>
                <a:ea typeface="+mn-ea"/>
                <a:cs typeface="+mn-cs"/>
              </a:rPr>
              <a:t>Visión. </a:t>
            </a:r>
            <a:r>
              <a:rPr kumimoji="0" lang="es-MX" sz="1300" b="0" i="0" u="none" strike="noStrike" kern="1200" cap="none" spc="0" normalizeH="0" baseline="0" noProof="0">
                <a:ln>
                  <a:noFill/>
                </a:ln>
                <a:solidFill>
                  <a:prstClr val="black"/>
                </a:solidFill>
                <a:effectLst/>
                <a:uLnTx/>
                <a:uFillTx/>
                <a:latin typeface="Agency FB" panose="020B0503020202020204" pitchFamily="34" charset="0"/>
                <a:ea typeface="+mn-ea"/>
                <a:cs typeface="+mn-cs"/>
              </a:rPr>
              <a:t>Ser un referente nacional e internacional de Institución de Educación Superior que contribuye al desarrollo social, cultural y productivo con profesionales éticos, creativos, cualificados y con sentido de pertinencia.</a:t>
            </a:r>
            <a:endParaRPr kumimoji="0" lang="es-ES" sz="1300" b="0" i="0" u="none" strike="noStrike" kern="1200" cap="none" spc="0" normalizeH="0" baseline="0" noProof="0">
              <a:ln>
                <a:noFill/>
              </a:ln>
              <a:solidFill>
                <a:prstClr val="black"/>
              </a:solidFill>
              <a:effectLst/>
              <a:uLnTx/>
              <a:uFillTx/>
              <a:latin typeface="Agency FB" panose="020B0503020202020204" pitchFamily="34" charset="0"/>
              <a:ea typeface="+mn-ea"/>
              <a:cs typeface="+mn-cs"/>
            </a:endParaRPr>
          </a:p>
        </p:txBody>
      </p:sp>
      <p:sp>
        <p:nvSpPr>
          <p:cNvPr id="23" name="Rectángulo 22">
            <a:extLst>
              <a:ext uri="{FF2B5EF4-FFF2-40B4-BE49-F238E27FC236}">
                <a16:creationId xmlns:a16="http://schemas.microsoft.com/office/drawing/2014/main" id="{EAF93728-98EC-43CF-8689-136A3EE39D11}"/>
              </a:ext>
            </a:extLst>
          </p:cNvPr>
          <p:cNvSpPr/>
          <p:nvPr/>
        </p:nvSpPr>
        <p:spPr>
          <a:xfrm>
            <a:off x="93308" y="6489877"/>
            <a:ext cx="2530373" cy="292388"/>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C" sz="1300" b="0" i="0" u="none" strike="noStrike" kern="1200" cap="none" spc="0" normalizeH="0" baseline="0" noProof="0">
                <a:ln w="0"/>
                <a:solidFill>
                  <a:srgbClr val="00B050"/>
                </a:solidFill>
                <a:effectLst>
                  <a:outerShdw blurRad="38100" dist="25400" dir="5400000" algn="ctr" rotWithShape="0">
                    <a:srgbClr val="6E747A">
                      <a:alpha val="43000"/>
                    </a:srgbClr>
                  </a:outerShdw>
                </a:effectLst>
                <a:uLnTx/>
                <a:uFillTx/>
                <a:latin typeface="Calibri" panose="020F0502020204030204"/>
                <a:ea typeface="+mn-ea"/>
                <a:cs typeface="+mn-cs"/>
              </a:rPr>
              <a:t>M</a:t>
            </a:r>
            <a:r>
              <a:rPr kumimoji="0" lang="es-ES" sz="1300" b="0" i="0" u="none" strike="noStrike" kern="1200" cap="none" spc="0" normalizeH="0" baseline="0" noProof="0">
                <a:ln w="0"/>
                <a:solidFill>
                  <a:srgbClr val="00B050"/>
                </a:solidFill>
                <a:effectLst>
                  <a:outerShdw blurRad="38100" dist="25400" dir="5400000" algn="ctr" rotWithShape="0">
                    <a:srgbClr val="6E747A">
                      <a:alpha val="43000"/>
                    </a:srgbClr>
                  </a:outerShdw>
                </a:effectLst>
                <a:uLnTx/>
                <a:uFillTx/>
                <a:latin typeface="Calibri" panose="020F0502020204030204"/>
                <a:ea typeface="+mn-ea"/>
                <a:cs typeface="+mn-cs"/>
              </a:rPr>
              <a:t>sig. Ing. Robert Moreira Centeno</a:t>
            </a:r>
          </a:p>
        </p:txBody>
      </p:sp>
      <p:sp>
        <p:nvSpPr>
          <p:cNvPr id="10" name="CuadroTexto 9">
            <a:extLst>
              <a:ext uri="{FF2B5EF4-FFF2-40B4-BE49-F238E27FC236}">
                <a16:creationId xmlns:a16="http://schemas.microsoft.com/office/drawing/2014/main" id="{5597F633-F8CF-6C86-DBD9-D96124DEA2E5}"/>
              </a:ext>
            </a:extLst>
          </p:cNvPr>
          <p:cNvSpPr txBox="1"/>
          <p:nvPr/>
        </p:nvSpPr>
        <p:spPr>
          <a:xfrm>
            <a:off x="3514689" y="1116576"/>
            <a:ext cx="8313516" cy="34163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C" sz="1800" b="1" i="0" u="none" strike="noStrike" kern="1200" cap="none" spc="0" normalizeH="0" baseline="0" noProof="0" dirty="0">
                <a:ln>
                  <a:noFill/>
                </a:ln>
                <a:solidFill>
                  <a:prstClr val="black"/>
                </a:solidFill>
                <a:effectLst/>
                <a:uLnTx/>
                <a:uFillTx/>
                <a:latin typeface="Calibri" panose="020F0502020204030204"/>
                <a:ea typeface="+mn-ea"/>
                <a:cs typeface="+mn-cs"/>
              </a:rPr>
              <a:t>Nota (24/04/2023). </a:t>
            </a:r>
          </a:p>
          <a:p>
            <a:pPr marL="342900" marR="0" lvl="0" indent="-342900" algn="just" defTabSz="914400" rtl="0" eaLnBrk="1" fontAlgn="auto" latinLnBrk="0" hangingPunct="1">
              <a:lnSpc>
                <a:spcPct val="100000"/>
              </a:lnSpc>
              <a:spcBef>
                <a:spcPts val="0"/>
              </a:spcBef>
              <a:spcAft>
                <a:spcPts val="0"/>
              </a:spcAft>
              <a:buClrTx/>
              <a:buSzTx/>
              <a:buFont typeface="+mj-lt"/>
              <a:buAutoNum type="arabicPeriod"/>
              <a:tabLst/>
              <a:defRPr/>
            </a:pPr>
            <a:r>
              <a:rPr kumimoji="0" lang="es-ES" sz="1800" b="0" i="0" u="none" strike="noStrike" kern="1200" cap="none" spc="0" normalizeH="0" baseline="0" noProof="0" dirty="0">
                <a:ln>
                  <a:noFill/>
                </a:ln>
                <a:solidFill>
                  <a:prstClr val="black"/>
                </a:solidFill>
                <a:effectLst/>
                <a:uLnTx/>
                <a:uFillTx/>
                <a:latin typeface="Calibri" panose="020F0502020204030204"/>
                <a:ea typeface="+mn-ea"/>
                <a:cs typeface="+mn-cs"/>
              </a:rPr>
              <a:t>Cuando un usuario se registre se lo va a enviar a una vista especial donde podrá empezar a crear tareas, pero para empezar  a hacer eso primero esa vista tiene que existir en este caso "tasks.html" </a:t>
            </a:r>
          </a:p>
          <a:p>
            <a:pPr marL="342900" marR="0" lvl="0" indent="-342900" algn="just" defTabSz="914400" rtl="0" eaLnBrk="1" fontAlgn="auto" latinLnBrk="0" hangingPunct="1">
              <a:lnSpc>
                <a:spcPct val="100000"/>
              </a:lnSpc>
              <a:spcBef>
                <a:spcPts val="0"/>
              </a:spcBef>
              <a:spcAft>
                <a:spcPts val="0"/>
              </a:spcAft>
              <a:buClrTx/>
              <a:buSzTx/>
              <a:buFont typeface="+mj-lt"/>
              <a:buAutoNum type="arabicPeriod"/>
              <a:tabLst/>
              <a:defRPr/>
            </a:pPr>
            <a:r>
              <a:rPr kumimoji="0" lang="es-ES" sz="1800" b="0" i="0" u="none" strike="noStrike" kern="1200" cap="none" spc="0" normalizeH="0" baseline="0" noProof="0" dirty="0">
                <a:ln>
                  <a:noFill/>
                </a:ln>
                <a:solidFill>
                  <a:prstClr val="black"/>
                </a:solidFill>
                <a:effectLst/>
                <a:uLnTx/>
                <a:uFillTx/>
                <a:latin typeface="Calibri" panose="020F0502020204030204"/>
                <a:ea typeface="+mn-ea"/>
                <a:cs typeface="+mn-cs"/>
              </a:rPr>
              <a:t>Se configura que se muestre esa página </a:t>
            </a:r>
            <a:r>
              <a:rPr kumimoji="0" lang="es-ES" sz="1800" b="0" i="0" u="none" strike="noStrike" kern="1200" cap="none" spc="0" normalizeH="0" baseline="0" noProof="0" dirty="0" err="1">
                <a:ln>
                  <a:noFill/>
                </a:ln>
                <a:solidFill>
                  <a:prstClr val="black"/>
                </a:solidFill>
                <a:effectLst/>
                <a:uLnTx/>
                <a:uFillTx/>
                <a:latin typeface="Calibri" panose="020F0502020204030204"/>
                <a:ea typeface="+mn-ea"/>
                <a:cs typeface="+mn-cs"/>
              </a:rPr>
              <a:t>html</a:t>
            </a:r>
            <a:r>
              <a:rPr kumimoji="0" lang="es-ES" sz="1800" b="0" i="0" u="none" strike="noStrike" kern="1200" cap="none" spc="0" normalizeH="0" baseline="0" noProof="0" dirty="0">
                <a:ln>
                  <a:noFill/>
                </a:ln>
                <a:solidFill>
                  <a:prstClr val="black"/>
                </a:solidFill>
                <a:effectLst/>
                <a:uLnTx/>
                <a:uFillTx/>
                <a:latin typeface="Calibri" panose="020F0502020204030204"/>
                <a:ea typeface="+mn-ea"/>
                <a:cs typeface="+mn-cs"/>
              </a:rPr>
              <a:t> en views.py. Cuando la vista reciba "</a:t>
            </a:r>
            <a:r>
              <a:rPr kumimoji="0" lang="es-ES" sz="1800" b="0" i="0" u="none" strike="noStrike" kern="1200" cap="none" spc="0" normalizeH="0" baseline="0" noProof="0" dirty="0" err="1">
                <a:ln>
                  <a:noFill/>
                </a:ln>
                <a:solidFill>
                  <a:prstClr val="black"/>
                </a:solidFill>
                <a:effectLst/>
                <a:uLnTx/>
                <a:uFillTx/>
                <a:latin typeface="Calibri" panose="020F0502020204030204"/>
                <a:ea typeface="+mn-ea"/>
                <a:cs typeface="+mn-cs"/>
              </a:rPr>
              <a:t>request</a:t>
            </a:r>
            <a:r>
              <a:rPr kumimoji="0" lang="es-ES" sz="1800" b="0" i="0" u="none" strike="noStrike" kern="1200" cap="none" spc="0" normalizeH="0" baseline="0" noProof="0" dirty="0">
                <a:ln>
                  <a:noFill/>
                </a:ln>
                <a:solidFill>
                  <a:prstClr val="black"/>
                </a:solidFill>
                <a:effectLst/>
                <a:uLnTx/>
                <a:uFillTx/>
                <a:latin typeface="Calibri" panose="020F0502020204030204"/>
                <a:ea typeface="+mn-ea"/>
                <a:cs typeface="+mn-cs"/>
              </a:rPr>
              <a:t>" se retornará un render tomando dicho "</a:t>
            </a:r>
            <a:r>
              <a:rPr kumimoji="0" lang="es-ES" sz="1800" b="0" i="0" u="none" strike="noStrike" kern="1200" cap="none" spc="0" normalizeH="0" baseline="0" noProof="0" dirty="0" err="1">
                <a:ln>
                  <a:noFill/>
                </a:ln>
                <a:solidFill>
                  <a:prstClr val="black"/>
                </a:solidFill>
                <a:effectLst/>
                <a:uLnTx/>
                <a:uFillTx/>
                <a:latin typeface="Calibri" panose="020F0502020204030204"/>
                <a:ea typeface="+mn-ea"/>
                <a:cs typeface="+mn-cs"/>
              </a:rPr>
              <a:t>request</a:t>
            </a:r>
            <a:r>
              <a:rPr kumimoji="0" lang="es-ES" sz="1800" b="0" i="0" u="none" strike="noStrike" kern="1200" cap="none" spc="0" normalizeH="0" baseline="0" noProof="0" dirty="0">
                <a:ln>
                  <a:noFill/>
                </a:ln>
                <a:solidFill>
                  <a:prstClr val="black"/>
                </a:solidFill>
                <a:effectLst/>
                <a:uLnTx/>
                <a:uFillTx/>
                <a:latin typeface="Calibri" panose="020F0502020204030204"/>
                <a:ea typeface="+mn-ea"/>
                <a:cs typeface="+mn-cs"/>
              </a:rPr>
              <a:t>" y </a:t>
            </a:r>
            <a:r>
              <a:rPr kumimoji="0" lang="es-ES" sz="1800" b="0" i="0" u="none" strike="noStrike" kern="1200" cap="none" spc="0" normalizeH="0" baseline="0" noProof="0" dirty="0" err="1">
                <a:ln>
                  <a:noFill/>
                </a:ln>
                <a:solidFill>
                  <a:prstClr val="black"/>
                </a:solidFill>
                <a:effectLst/>
                <a:uLnTx/>
                <a:uFillTx/>
                <a:latin typeface="Calibri" panose="020F0502020204030204"/>
                <a:ea typeface="+mn-ea"/>
                <a:cs typeface="+mn-cs"/>
              </a:rPr>
              <a:t>renderizandolo</a:t>
            </a:r>
            <a:r>
              <a:rPr kumimoji="0" lang="es-ES" sz="1800" b="0" i="0" u="none" strike="noStrike" kern="1200" cap="none" spc="0" normalizeH="0" baseline="0" noProof="0" dirty="0">
                <a:ln>
                  <a:noFill/>
                </a:ln>
                <a:solidFill>
                  <a:prstClr val="black"/>
                </a:solidFill>
                <a:effectLst/>
                <a:uLnTx/>
                <a:uFillTx/>
                <a:latin typeface="Calibri" panose="020F0502020204030204"/>
                <a:ea typeface="+mn-ea"/>
                <a:cs typeface="+mn-cs"/>
              </a:rPr>
              <a:t> en la página "tasks.html" </a:t>
            </a:r>
          </a:p>
          <a:p>
            <a:pPr marL="342900" marR="0" lvl="0" indent="-342900" algn="just" defTabSz="914400" rtl="0" eaLnBrk="1" fontAlgn="auto" latinLnBrk="0" hangingPunct="1">
              <a:lnSpc>
                <a:spcPct val="100000"/>
              </a:lnSpc>
              <a:spcBef>
                <a:spcPts val="0"/>
              </a:spcBef>
              <a:spcAft>
                <a:spcPts val="0"/>
              </a:spcAft>
              <a:buClrTx/>
              <a:buSzTx/>
              <a:buFont typeface="+mj-lt"/>
              <a:buAutoNum type="arabicPeriod"/>
              <a:tabLst/>
              <a:defRPr/>
            </a:pPr>
            <a:r>
              <a:rPr kumimoji="0" lang="es-ES" sz="1800" b="0" i="0" u="none" strike="noStrike" kern="1200" cap="none" spc="0" normalizeH="0" baseline="0" noProof="0" dirty="0">
                <a:ln>
                  <a:noFill/>
                </a:ln>
                <a:solidFill>
                  <a:prstClr val="black"/>
                </a:solidFill>
                <a:effectLst/>
                <a:uLnTx/>
                <a:uFillTx/>
                <a:latin typeface="Calibri" panose="020F0502020204030204"/>
                <a:ea typeface="+mn-ea"/>
                <a:cs typeface="+mn-cs"/>
              </a:rPr>
              <a:t>Para poder ejecutar la vista o decir cuando se va a ejecutar se especificar en urls.py especificándole que se visitará "/</a:t>
            </a:r>
            <a:r>
              <a:rPr kumimoji="0" lang="es-ES" sz="1800" b="0" i="0" u="none" strike="noStrike" kern="1200" cap="none" spc="0" normalizeH="0" baseline="0" noProof="0" dirty="0" err="1">
                <a:ln>
                  <a:noFill/>
                </a:ln>
                <a:solidFill>
                  <a:prstClr val="black"/>
                </a:solidFill>
                <a:effectLst/>
                <a:uLnTx/>
                <a:uFillTx/>
                <a:latin typeface="Calibri" panose="020F0502020204030204"/>
                <a:ea typeface="+mn-ea"/>
                <a:cs typeface="+mn-cs"/>
              </a:rPr>
              <a:t>tasks</a:t>
            </a:r>
            <a:r>
              <a:rPr kumimoji="0" lang="es-ES" sz="1800" b="0" i="0" u="none" strike="noStrike" kern="1200" cap="none" spc="0" normalizeH="0" baseline="0" noProof="0" dirty="0">
                <a:ln>
                  <a:noFill/>
                </a:ln>
                <a:solidFill>
                  <a:prstClr val="black"/>
                </a:solidFill>
                <a:effectLst/>
                <a:uLnTx/>
                <a:uFillTx/>
                <a:latin typeface="Calibri" panose="020F0502020204030204"/>
                <a:ea typeface="+mn-ea"/>
                <a:cs typeface="+mn-cs"/>
              </a:rPr>
              <a:t>" y que cuando se lo haga se visitará de </a:t>
            </a:r>
            <a:r>
              <a:rPr kumimoji="0" lang="es-ES" sz="1800" b="0" i="0" u="none" strike="noStrike" kern="1200" cap="none" spc="0" normalizeH="0" baseline="0" noProof="0" dirty="0" err="1">
                <a:ln>
                  <a:noFill/>
                </a:ln>
                <a:solidFill>
                  <a:prstClr val="black"/>
                </a:solidFill>
                <a:effectLst/>
                <a:uLnTx/>
                <a:uFillTx/>
                <a:latin typeface="Calibri" panose="020F0502020204030204"/>
                <a:ea typeface="+mn-ea"/>
                <a:cs typeface="+mn-cs"/>
              </a:rPr>
              <a:t>views</a:t>
            </a:r>
            <a:r>
              <a:rPr kumimoji="0" lang="es-ES" sz="1800" b="0" i="0" u="none" strike="noStrike" kern="1200" cap="none" spc="0" normalizeH="0" baseline="0" noProof="0" dirty="0">
                <a:ln>
                  <a:noFill/>
                </a:ln>
                <a:solidFill>
                  <a:prstClr val="black"/>
                </a:solidFill>
                <a:effectLst/>
                <a:uLnTx/>
                <a:uFillTx/>
                <a:latin typeface="Calibri" panose="020F0502020204030204"/>
                <a:ea typeface="+mn-ea"/>
                <a:cs typeface="+mn-cs"/>
              </a:rPr>
              <a:t> el método "</a:t>
            </a:r>
            <a:r>
              <a:rPr kumimoji="0" lang="es-ES" sz="1800" b="0" i="0" u="none" strike="noStrike" kern="1200" cap="none" spc="0" normalizeH="0" baseline="0" noProof="0" dirty="0" err="1">
                <a:ln>
                  <a:noFill/>
                </a:ln>
                <a:solidFill>
                  <a:prstClr val="black"/>
                </a:solidFill>
                <a:effectLst/>
                <a:uLnTx/>
                <a:uFillTx/>
                <a:latin typeface="Calibri" panose="020F0502020204030204"/>
                <a:ea typeface="+mn-ea"/>
                <a:cs typeface="+mn-cs"/>
              </a:rPr>
              <a:t>tasks</a:t>
            </a:r>
            <a:r>
              <a:rPr kumimoji="0" lang="es-ES" sz="1800" b="0" i="0" u="none" strike="noStrike" kern="1200" cap="none" spc="0" normalizeH="0" baseline="0" noProof="0" dirty="0">
                <a:ln>
                  <a:noFill/>
                </a:ln>
                <a:solidFill>
                  <a:prstClr val="black"/>
                </a:solidFill>
                <a:effectLst/>
                <a:uLnTx/>
                <a:uFillTx/>
                <a:latin typeface="Calibri" panose="020F0502020204030204"/>
                <a:ea typeface="+mn-ea"/>
                <a:cs typeface="+mn-cs"/>
              </a:rPr>
              <a:t>" y el nombre de la ruta </a:t>
            </a:r>
            <a:r>
              <a:rPr kumimoji="0" lang="es-ES" sz="1800" b="0" i="0" u="none" strike="noStrike" kern="1200" cap="none" spc="0" normalizeH="0" baseline="0" noProof="0" dirty="0" err="1">
                <a:ln>
                  <a:noFill/>
                </a:ln>
                <a:solidFill>
                  <a:prstClr val="black"/>
                </a:solidFill>
                <a:effectLst/>
                <a:uLnTx/>
                <a:uFillTx/>
                <a:latin typeface="Calibri" panose="020F0502020204030204"/>
                <a:ea typeface="+mn-ea"/>
                <a:cs typeface="+mn-cs"/>
              </a:rPr>
              <a:t>tambien</a:t>
            </a:r>
            <a:r>
              <a:rPr kumimoji="0" lang="es-ES" sz="1800" b="0" i="0" u="none" strike="noStrike" kern="1200" cap="none" spc="0" normalizeH="0" baseline="0" noProof="0" dirty="0">
                <a:ln>
                  <a:noFill/>
                </a:ln>
                <a:solidFill>
                  <a:prstClr val="black"/>
                </a:solidFill>
                <a:effectLst/>
                <a:uLnTx/>
                <a:uFillTx/>
                <a:latin typeface="Calibri" panose="020F0502020204030204"/>
                <a:ea typeface="+mn-ea"/>
                <a:cs typeface="+mn-cs"/>
              </a:rPr>
              <a:t> será "</a:t>
            </a:r>
            <a:r>
              <a:rPr kumimoji="0" lang="es-ES" sz="1800" b="0" i="0" u="none" strike="noStrike" kern="1200" cap="none" spc="0" normalizeH="0" baseline="0" noProof="0" dirty="0" err="1">
                <a:ln>
                  <a:noFill/>
                </a:ln>
                <a:solidFill>
                  <a:prstClr val="black"/>
                </a:solidFill>
                <a:effectLst/>
                <a:uLnTx/>
                <a:uFillTx/>
                <a:latin typeface="Calibri" panose="020F0502020204030204"/>
                <a:ea typeface="+mn-ea"/>
                <a:cs typeface="+mn-cs"/>
              </a:rPr>
              <a:t>tasks</a:t>
            </a:r>
            <a:r>
              <a:rPr kumimoji="0" lang="es-ES" sz="1800" b="0" i="0" u="none" strike="noStrike" kern="1200" cap="none" spc="0" normalizeH="0" baseline="0" noProof="0" dirty="0">
                <a:ln>
                  <a:noFill/>
                </a:ln>
                <a:solidFill>
                  <a:prstClr val="black"/>
                </a:solidFill>
                <a:effectLst/>
                <a:uLnTx/>
                <a:uFillTx/>
                <a:latin typeface="Calibri" panose="020F0502020204030204"/>
                <a:ea typeface="+mn-ea"/>
                <a:cs typeface="+mn-cs"/>
              </a:rPr>
              <a:t>" </a:t>
            </a:r>
          </a:p>
          <a:p>
            <a:pPr marL="342900" marR="0" lvl="0" indent="-342900" algn="just" defTabSz="914400" rtl="0" eaLnBrk="1" fontAlgn="auto" latinLnBrk="0" hangingPunct="1">
              <a:lnSpc>
                <a:spcPct val="100000"/>
              </a:lnSpc>
              <a:spcBef>
                <a:spcPts val="0"/>
              </a:spcBef>
              <a:spcAft>
                <a:spcPts val="0"/>
              </a:spcAft>
              <a:buClrTx/>
              <a:buSzTx/>
              <a:buFont typeface="+mj-lt"/>
              <a:buAutoNum type="arabicPeriod"/>
              <a:tabLst/>
              <a:defRPr/>
            </a:pPr>
            <a:r>
              <a:rPr kumimoji="0" lang="es-ES" sz="1800" b="0" i="0" u="none" strike="noStrike" kern="1200" cap="none" spc="0" normalizeH="0" baseline="0" noProof="0" dirty="0">
                <a:ln>
                  <a:noFill/>
                </a:ln>
                <a:solidFill>
                  <a:prstClr val="black"/>
                </a:solidFill>
                <a:effectLst/>
                <a:uLnTx/>
                <a:uFillTx/>
                <a:latin typeface="Calibri" panose="020F0502020204030204"/>
                <a:ea typeface="+mn-ea"/>
                <a:cs typeface="+mn-cs"/>
              </a:rPr>
              <a:t>Al visitar "http://127.0.0.1:8000/</a:t>
            </a:r>
            <a:r>
              <a:rPr kumimoji="0" lang="es-ES" sz="1800" b="0" i="0" u="none" strike="noStrike" kern="1200" cap="none" spc="0" normalizeH="0" baseline="0" noProof="0" dirty="0" err="1">
                <a:ln>
                  <a:noFill/>
                </a:ln>
                <a:solidFill>
                  <a:prstClr val="black"/>
                </a:solidFill>
                <a:effectLst/>
                <a:uLnTx/>
                <a:uFillTx/>
                <a:latin typeface="Calibri" panose="020F0502020204030204"/>
                <a:ea typeface="+mn-ea"/>
                <a:cs typeface="+mn-cs"/>
              </a:rPr>
              <a:t>tasks</a:t>
            </a:r>
            <a:r>
              <a:rPr kumimoji="0" lang="es-ES" sz="1800" b="0" i="0" u="none" strike="noStrike" kern="1200" cap="none" spc="0" normalizeH="0" baseline="0" noProof="0" dirty="0">
                <a:ln>
                  <a:noFill/>
                </a:ln>
                <a:solidFill>
                  <a:prstClr val="black"/>
                </a:solidFill>
                <a:effectLst/>
                <a:uLnTx/>
                <a:uFillTx/>
                <a:latin typeface="Calibri" panose="020F0502020204030204"/>
                <a:ea typeface="+mn-ea"/>
                <a:cs typeface="+mn-cs"/>
              </a:rPr>
              <a:t>/" aparecerá la ejecución de dicho archivo </a:t>
            </a:r>
            <a:r>
              <a:rPr kumimoji="0" lang="es-ES" sz="1800" b="0" i="0" u="none" strike="noStrike" kern="1200" cap="none" spc="0" normalizeH="0" baseline="0" noProof="0" dirty="0" err="1">
                <a:ln>
                  <a:noFill/>
                </a:ln>
                <a:solidFill>
                  <a:prstClr val="black"/>
                </a:solidFill>
                <a:effectLst/>
                <a:uLnTx/>
                <a:uFillTx/>
                <a:latin typeface="Calibri" panose="020F0502020204030204"/>
                <a:ea typeface="+mn-ea"/>
                <a:cs typeface="+mn-cs"/>
              </a:rPr>
              <a:t>html</a:t>
            </a:r>
            <a:r>
              <a:rPr kumimoji="0" lang="es-ES" sz="18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sp>
        <p:nvSpPr>
          <p:cNvPr id="3" name="CuadroTexto 2">
            <a:extLst>
              <a:ext uri="{FF2B5EF4-FFF2-40B4-BE49-F238E27FC236}">
                <a16:creationId xmlns:a16="http://schemas.microsoft.com/office/drawing/2014/main" id="{71505586-E02D-2748-E29C-BC6EBB9BB203}"/>
              </a:ext>
            </a:extLst>
          </p:cNvPr>
          <p:cNvSpPr txBox="1"/>
          <p:nvPr/>
        </p:nvSpPr>
        <p:spPr>
          <a:xfrm>
            <a:off x="3437442" y="11851"/>
            <a:ext cx="729026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1" i="0" u="none" strike="noStrike" kern="1200" cap="none" spc="0" normalizeH="0" baseline="0" noProof="0">
                <a:ln>
                  <a:noFill/>
                </a:ln>
                <a:solidFill>
                  <a:prstClr val="black"/>
                </a:solidFill>
                <a:effectLst/>
                <a:uLnTx/>
                <a:uFillTx/>
                <a:latin typeface="Calibri" panose="020F0502020204030204"/>
                <a:ea typeface="+mn-ea"/>
                <a:cs typeface="+mn-cs"/>
              </a:rPr>
              <a:t>Figura 5. </a:t>
            </a:r>
            <a:r>
              <a:rPr kumimoji="0" lang="es-ES" sz="1800" b="0" i="0" u="none" strike="noStrike" kern="1200" cap="none" spc="0" normalizeH="0" baseline="0" noProof="0" err="1">
                <a:ln>
                  <a:noFill/>
                </a:ln>
                <a:solidFill>
                  <a:prstClr val="black"/>
                </a:solidFill>
                <a:effectLst/>
                <a:uLnTx/>
                <a:uFillTx/>
                <a:latin typeface="Calibri" panose="020F0502020204030204"/>
                <a:ea typeface="+mn-ea"/>
                <a:cs typeface="+mn-cs"/>
              </a:rPr>
              <a:t>Login</a:t>
            </a:r>
            <a:r>
              <a:rPr kumimoji="0" lang="es-ES" sz="1800" b="0" i="0" u="none" strike="noStrike" kern="1200" cap="none" spc="0" normalizeH="0" baseline="0" noProof="0">
                <a:ln>
                  <a:noFill/>
                </a:ln>
                <a:solidFill>
                  <a:prstClr val="black"/>
                </a:solidFill>
                <a:effectLst/>
                <a:uLnTx/>
                <a:uFillTx/>
                <a:latin typeface="Calibri" panose="020F0502020204030204"/>
                <a:ea typeface="+mn-ea"/>
                <a:cs typeface="+mn-cs"/>
              </a:rPr>
              <a:t> y vista de tareas. (Explicaciones)</a:t>
            </a:r>
          </a:p>
        </p:txBody>
      </p:sp>
      <p:sp>
        <p:nvSpPr>
          <p:cNvPr id="6" name="Botón de acción: en blanco 5">
            <a:hlinkClick r:id="rId4" action="ppaction://hlinksldjump" highlightClick="1"/>
            <a:extLst>
              <a:ext uri="{FF2B5EF4-FFF2-40B4-BE49-F238E27FC236}">
                <a16:creationId xmlns:a16="http://schemas.microsoft.com/office/drawing/2014/main" id="{BBA57248-E00F-298E-619D-9618B0046009}"/>
              </a:ext>
            </a:extLst>
          </p:cNvPr>
          <p:cNvSpPr/>
          <p:nvPr/>
        </p:nvSpPr>
        <p:spPr>
          <a:xfrm>
            <a:off x="10727704" y="-885"/>
            <a:ext cx="1464296" cy="335902"/>
          </a:xfrm>
          <a:prstGeom prst="actionButtonBlan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C" sz="1800" b="0" i="0" u="none" strike="noStrike" kern="1200" cap="none" spc="0" normalizeH="0" baseline="0" noProof="0">
                <a:ln>
                  <a:noFill/>
                </a:ln>
                <a:solidFill>
                  <a:prstClr val="white"/>
                </a:solidFill>
                <a:effectLst/>
                <a:uLnTx/>
                <a:uFillTx/>
                <a:latin typeface="Calibri" panose="020F0502020204030204"/>
                <a:ea typeface="+mn-ea"/>
                <a:cs typeface="+mn-cs"/>
              </a:rPr>
              <a:t>Índice</a:t>
            </a:r>
            <a:endParaRPr kumimoji="0" lang="es-E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469585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descr="Texto&#10;&#10;Descripción generada automáticamente">
            <a:extLst>
              <a:ext uri="{FF2B5EF4-FFF2-40B4-BE49-F238E27FC236}">
                <a16:creationId xmlns:a16="http://schemas.microsoft.com/office/drawing/2014/main" id="{4752877A-DD6F-4B06-67E2-72049C6E81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15766" y="371351"/>
            <a:ext cx="5676233" cy="6468792"/>
          </a:xfrm>
          <a:prstGeom prst="rect">
            <a:avLst/>
          </a:prstGeom>
        </p:spPr>
      </p:pic>
      <p:sp>
        <p:nvSpPr>
          <p:cNvPr id="4" name="Título 3">
            <a:extLst>
              <a:ext uri="{FF2B5EF4-FFF2-40B4-BE49-F238E27FC236}">
                <a16:creationId xmlns:a16="http://schemas.microsoft.com/office/drawing/2014/main" id="{9DF72ADE-BAE9-484E-84CE-E8979DDABC94}"/>
              </a:ext>
            </a:extLst>
          </p:cNvPr>
          <p:cNvSpPr>
            <a:spLocks noGrp="1"/>
          </p:cNvSpPr>
          <p:nvPr>
            <p:ph type="title"/>
          </p:nvPr>
        </p:nvSpPr>
        <p:spPr>
          <a:xfrm>
            <a:off x="1" y="1"/>
            <a:ext cx="3256367" cy="709119"/>
          </a:xfrm>
          <a:solidFill>
            <a:schemeClr val="accent4">
              <a:lumMod val="60000"/>
              <a:lumOff val="40000"/>
            </a:schemeClr>
          </a:solidFill>
        </p:spPr>
        <p:style>
          <a:lnRef idx="2">
            <a:schemeClr val="accent1"/>
          </a:lnRef>
          <a:fillRef idx="1">
            <a:schemeClr val="lt1"/>
          </a:fillRef>
          <a:effectRef idx="0">
            <a:schemeClr val="accent1"/>
          </a:effectRef>
          <a:fontRef idx="minor">
            <a:schemeClr val="dk1"/>
          </a:fontRef>
        </p:style>
        <p:txBody>
          <a:bodyPr>
            <a:normAutofit/>
          </a:bodyPr>
          <a:lstStyle/>
          <a:p>
            <a:r>
              <a:rPr lang="es-MX" sz="1400">
                <a:latin typeface="AcmeFont" pitchFamily="2" charset="0"/>
              </a:rPr>
              <a:t>Taller: </a:t>
            </a:r>
            <a:r>
              <a:rPr lang="es-MX" sz="1400"/>
              <a:t>Ejercicio 81</a:t>
            </a:r>
            <a:endParaRPr lang="es-ES" sz="1400"/>
          </a:p>
        </p:txBody>
      </p:sp>
      <p:cxnSp>
        <p:nvCxnSpPr>
          <p:cNvPr id="5" name="Conector recto 4">
            <a:extLst>
              <a:ext uri="{FF2B5EF4-FFF2-40B4-BE49-F238E27FC236}">
                <a16:creationId xmlns:a16="http://schemas.microsoft.com/office/drawing/2014/main" id="{B56C916C-A930-4B45-9FEB-EAC26D680858}"/>
              </a:ext>
            </a:extLst>
          </p:cNvPr>
          <p:cNvCxnSpPr>
            <a:cxnSpLocks/>
          </p:cNvCxnSpPr>
          <p:nvPr/>
        </p:nvCxnSpPr>
        <p:spPr>
          <a:xfrm>
            <a:off x="3256383" y="709120"/>
            <a:ext cx="0" cy="6148880"/>
          </a:xfrm>
          <a:prstGeom prst="line">
            <a:avLst/>
          </a:prstGeom>
        </p:spPr>
        <p:style>
          <a:lnRef idx="3">
            <a:schemeClr val="accent1"/>
          </a:lnRef>
          <a:fillRef idx="0">
            <a:schemeClr val="accent1"/>
          </a:fillRef>
          <a:effectRef idx="2">
            <a:schemeClr val="accent1"/>
          </a:effectRef>
          <a:fontRef idx="minor">
            <a:schemeClr val="tx1"/>
          </a:fontRef>
        </p:style>
      </p:cxnSp>
      <p:sp>
        <p:nvSpPr>
          <p:cNvPr id="16" name="CuadroTexto 15">
            <a:extLst>
              <a:ext uri="{FF2B5EF4-FFF2-40B4-BE49-F238E27FC236}">
                <a16:creationId xmlns:a16="http://schemas.microsoft.com/office/drawing/2014/main" id="{B1925488-C881-4A19-A93C-2E217166D1A0}"/>
              </a:ext>
            </a:extLst>
          </p:cNvPr>
          <p:cNvSpPr txBox="1"/>
          <p:nvPr/>
        </p:nvSpPr>
        <p:spPr>
          <a:xfrm>
            <a:off x="106748" y="4958291"/>
            <a:ext cx="2891329" cy="954107"/>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C" sz="1400" b="1" i="0" u="none" strike="noStrike" kern="1200" cap="none" spc="0" normalizeH="0" baseline="0" noProof="0">
                <a:ln>
                  <a:noFill/>
                </a:ln>
                <a:solidFill>
                  <a:prstClr val="black"/>
                </a:solidFill>
                <a:effectLst/>
                <a:uLnTx/>
                <a:uFillTx/>
                <a:latin typeface="Calibri" panose="020F0502020204030204"/>
                <a:ea typeface="+mn-ea"/>
                <a:cs typeface="+mn-cs"/>
              </a:rPr>
              <a:t>Objetivos de la lámina:</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ES" sz="1400" b="0" i="0" u="none" strike="noStrike" kern="1200" cap="none" spc="0" normalizeH="0" baseline="0" noProof="0">
                <a:ln>
                  <a:noFill/>
                </a:ln>
                <a:solidFill>
                  <a:prstClr val="black"/>
                </a:solidFill>
                <a:effectLst/>
                <a:uLnTx/>
                <a:uFillTx/>
                <a:latin typeface="Calibri" panose="020F0502020204030204"/>
                <a:ea typeface="+mn-ea"/>
                <a:cs typeface="+mn-cs"/>
              </a:rPr>
              <a:t>Redireccionar a la vista tasks.html al usuario desde </a:t>
            </a:r>
            <a:r>
              <a:rPr kumimoji="0" lang="es-ES" sz="1400" b="0" i="0" u="none" strike="noStrike" kern="1200" cap="none" spc="0" normalizeH="0" baseline="0" noProof="0" err="1">
                <a:ln>
                  <a:noFill/>
                </a:ln>
                <a:solidFill>
                  <a:prstClr val="black"/>
                </a:solidFill>
                <a:effectLst/>
                <a:uLnTx/>
                <a:uFillTx/>
                <a:latin typeface="Calibri" panose="020F0502020204030204"/>
                <a:ea typeface="+mn-ea"/>
                <a:cs typeface="+mn-cs"/>
              </a:rPr>
              <a:t>signup</a:t>
            </a:r>
            <a:r>
              <a:rPr kumimoji="0" lang="es-ES" sz="1400" b="0" i="0" u="none" strike="noStrike" kern="1200" cap="none" spc="0" normalizeH="0" baseline="0" noProof="0">
                <a:ln>
                  <a:noFill/>
                </a:ln>
                <a:solidFill>
                  <a:prstClr val="black"/>
                </a:solidFill>
                <a:effectLst/>
                <a:uLnTx/>
                <a:uFillTx/>
                <a:latin typeface="Calibri" panose="020F0502020204030204"/>
                <a:ea typeface="+mn-ea"/>
                <a:cs typeface="+mn-cs"/>
              </a:rPr>
              <a:t>.</a:t>
            </a:r>
          </a:p>
        </p:txBody>
      </p:sp>
      <p:pic>
        <p:nvPicPr>
          <p:cNvPr id="17" name="Imagen 16">
            <a:extLst>
              <a:ext uri="{FF2B5EF4-FFF2-40B4-BE49-F238E27FC236}">
                <a16:creationId xmlns:a16="http://schemas.microsoft.com/office/drawing/2014/main" id="{07AF594D-2BC1-4EA0-9855-66C150454A4F}"/>
              </a:ext>
            </a:extLst>
          </p:cNvPr>
          <p:cNvPicPr>
            <a:picLocks noChangeAspect="1"/>
          </p:cNvPicPr>
          <p:nvPr/>
        </p:nvPicPr>
        <p:blipFill>
          <a:blip r:embed="rId4"/>
          <a:stretch>
            <a:fillRect/>
          </a:stretch>
        </p:blipFill>
        <p:spPr>
          <a:xfrm>
            <a:off x="76038" y="2011836"/>
            <a:ext cx="993895" cy="854078"/>
          </a:xfrm>
          <a:prstGeom prst="rect">
            <a:avLst/>
          </a:prstGeom>
        </p:spPr>
      </p:pic>
      <p:sp>
        <p:nvSpPr>
          <p:cNvPr id="18" name="CuadroTexto 17">
            <a:extLst>
              <a:ext uri="{FF2B5EF4-FFF2-40B4-BE49-F238E27FC236}">
                <a16:creationId xmlns:a16="http://schemas.microsoft.com/office/drawing/2014/main" id="{137D2C75-4FC0-4811-A9B7-F2AED8DD12CA}"/>
              </a:ext>
            </a:extLst>
          </p:cNvPr>
          <p:cNvSpPr txBox="1"/>
          <p:nvPr/>
        </p:nvSpPr>
        <p:spPr>
          <a:xfrm>
            <a:off x="80567" y="2926313"/>
            <a:ext cx="3098569" cy="209288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C" sz="1300" b="1" i="0" u="none" strike="noStrike" kern="1200" cap="none" spc="0" normalizeH="0" baseline="0" noProof="0">
                <a:ln>
                  <a:noFill/>
                </a:ln>
                <a:solidFill>
                  <a:prstClr val="black"/>
                </a:solidFill>
                <a:effectLst/>
                <a:uLnTx/>
                <a:uFillTx/>
                <a:latin typeface="Agency FB" panose="020B0503020202020204" pitchFamily="34" charset="0"/>
                <a:ea typeface="+mn-ea"/>
                <a:cs typeface="+mn-cs"/>
              </a:rPr>
              <a:t>Misión. </a:t>
            </a:r>
            <a:r>
              <a:rPr kumimoji="0" lang="es-MX" sz="1300" b="0" i="0" u="none" strike="noStrike" kern="1200" cap="none" spc="0" normalizeH="0" baseline="0" noProof="0">
                <a:ln>
                  <a:noFill/>
                </a:ln>
                <a:solidFill>
                  <a:prstClr val="black"/>
                </a:solidFill>
                <a:effectLst/>
                <a:uLnTx/>
                <a:uFillTx/>
                <a:latin typeface="Agency FB" panose="020B0503020202020204" pitchFamily="34" charset="0"/>
                <a:ea typeface="+mn-ea"/>
                <a:cs typeface="+mn-cs"/>
              </a:rPr>
              <a:t>Formar profesionales competentes y emprendedores desde lo académico, la investigación, y la vinculación, que contribuyan a mejorar la calidad de vida de la sociedad.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300" b="0" i="0" u="none" strike="noStrike" kern="1200" cap="none" spc="0" normalizeH="0" baseline="0" noProof="0">
              <a:ln>
                <a:noFill/>
              </a:ln>
              <a:solidFill>
                <a:prstClr val="black"/>
              </a:solidFill>
              <a:effectLst/>
              <a:uLnTx/>
              <a:uFillTx/>
              <a:latin typeface="Agency FB" panose="020B0503020202020204" pitchFamily="34" charset="0"/>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C" sz="1300" b="1" i="0" u="none" strike="noStrike" kern="1200" cap="none" spc="0" normalizeH="0" baseline="0" noProof="0">
                <a:ln>
                  <a:noFill/>
                </a:ln>
                <a:solidFill>
                  <a:prstClr val="black"/>
                </a:solidFill>
                <a:effectLst/>
                <a:uLnTx/>
                <a:uFillTx/>
                <a:latin typeface="Agency FB" panose="020B0503020202020204" pitchFamily="34" charset="0"/>
                <a:ea typeface="+mn-ea"/>
                <a:cs typeface="+mn-cs"/>
              </a:rPr>
              <a:t>Visión. </a:t>
            </a:r>
            <a:r>
              <a:rPr kumimoji="0" lang="es-MX" sz="1300" b="0" i="0" u="none" strike="noStrike" kern="1200" cap="none" spc="0" normalizeH="0" baseline="0" noProof="0">
                <a:ln>
                  <a:noFill/>
                </a:ln>
                <a:solidFill>
                  <a:prstClr val="black"/>
                </a:solidFill>
                <a:effectLst/>
                <a:uLnTx/>
                <a:uFillTx/>
                <a:latin typeface="Agency FB" panose="020B0503020202020204" pitchFamily="34" charset="0"/>
                <a:ea typeface="+mn-ea"/>
                <a:cs typeface="+mn-cs"/>
              </a:rPr>
              <a:t>Ser un referente nacional e internacional de Institución de Educación Superior que contribuye al desarrollo social, cultural y productivo con profesionales éticos, creativos, cualificados y con sentido de pertinencia.</a:t>
            </a:r>
            <a:endParaRPr kumimoji="0" lang="es-ES" sz="1300" b="0" i="0" u="none" strike="noStrike" kern="1200" cap="none" spc="0" normalizeH="0" baseline="0" noProof="0">
              <a:ln>
                <a:noFill/>
              </a:ln>
              <a:solidFill>
                <a:prstClr val="black"/>
              </a:solidFill>
              <a:effectLst/>
              <a:uLnTx/>
              <a:uFillTx/>
              <a:latin typeface="Agency FB" panose="020B0503020202020204" pitchFamily="34" charset="0"/>
              <a:ea typeface="+mn-ea"/>
              <a:cs typeface="+mn-cs"/>
            </a:endParaRPr>
          </a:p>
        </p:txBody>
      </p:sp>
      <p:sp>
        <p:nvSpPr>
          <p:cNvPr id="23" name="Rectángulo 22">
            <a:extLst>
              <a:ext uri="{FF2B5EF4-FFF2-40B4-BE49-F238E27FC236}">
                <a16:creationId xmlns:a16="http://schemas.microsoft.com/office/drawing/2014/main" id="{EAF93728-98EC-43CF-8689-136A3EE39D11}"/>
              </a:ext>
            </a:extLst>
          </p:cNvPr>
          <p:cNvSpPr/>
          <p:nvPr/>
        </p:nvSpPr>
        <p:spPr>
          <a:xfrm>
            <a:off x="93308" y="6489877"/>
            <a:ext cx="2530373" cy="292388"/>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C" sz="1300" b="0" i="0" u="none" strike="noStrike" kern="1200" cap="none" spc="0" normalizeH="0" baseline="0" noProof="0">
                <a:ln w="0"/>
                <a:solidFill>
                  <a:srgbClr val="00B050"/>
                </a:solidFill>
                <a:effectLst>
                  <a:outerShdw blurRad="38100" dist="25400" dir="5400000" algn="ctr" rotWithShape="0">
                    <a:srgbClr val="6E747A">
                      <a:alpha val="43000"/>
                    </a:srgbClr>
                  </a:outerShdw>
                </a:effectLst>
                <a:uLnTx/>
                <a:uFillTx/>
                <a:latin typeface="Calibri" panose="020F0502020204030204"/>
                <a:ea typeface="+mn-ea"/>
                <a:cs typeface="+mn-cs"/>
              </a:rPr>
              <a:t>M</a:t>
            </a:r>
            <a:r>
              <a:rPr kumimoji="0" lang="es-ES" sz="1300" b="0" i="0" u="none" strike="noStrike" kern="1200" cap="none" spc="0" normalizeH="0" baseline="0" noProof="0">
                <a:ln w="0"/>
                <a:solidFill>
                  <a:srgbClr val="00B050"/>
                </a:solidFill>
                <a:effectLst>
                  <a:outerShdw blurRad="38100" dist="25400" dir="5400000" algn="ctr" rotWithShape="0">
                    <a:srgbClr val="6E747A">
                      <a:alpha val="43000"/>
                    </a:srgbClr>
                  </a:outerShdw>
                </a:effectLst>
                <a:uLnTx/>
                <a:uFillTx/>
                <a:latin typeface="Calibri" panose="020F0502020204030204"/>
                <a:ea typeface="+mn-ea"/>
                <a:cs typeface="+mn-cs"/>
              </a:rPr>
              <a:t>sig. Ing. Robert Moreira Centeno</a:t>
            </a:r>
          </a:p>
        </p:txBody>
      </p:sp>
      <p:sp>
        <p:nvSpPr>
          <p:cNvPr id="6" name="CuadroTexto 5">
            <a:extLst>
              <a:ext uri="{FF2B5EF4-FFF2-40B4-BE49-F238E27FC236}">
                <a16:creationId xmlns:a16="http://schemas.microsoft.com/office/drawing/2014/main" id="{7FC1FBA4-F025-F269-BB7C-ECD5082576C2}"/>
              </a:ext>
            </a:extLst>
          </p:cNvPr>
          <p:cNvSpPr txBox="1"/>
          <p:nvPr/>
        </p:nvSpPr>
        <p:spPr>
          <a:xfrm>
            <a:off x="3437442" y="11851"/>
            <a:ext cx="729026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1" i="0" u="none" strike="noStrike" kern="1200" cap="none" spc="0" normalizeH="0" baseline="0" noProof="0" dirty="0">
                <a:ln>
                  <a:noFill/>
                </a:ln>
                <a:solidFill>
                  <a:prstClr val="black"/>
                </a:solidFill>
                <a:effectLst/>
                <a:uLnTx/>
                <a:uFillTx/>
                <a:latin typeface="Calibri" panose="020F0502020204030204"/>
                <a:ea typeface="+mn-ea"/>
                <a:cs typeface="+mn-cs"/>
              </a:rPr>
              <a:t>Figura 5.1. </a:t>
            </a:r>
            <a:r>
              <a:rPr kumimoji="0" lang="es-ES" sz="1800" b="0" i="0" u="none" strike="noStrike" kern="1200" cap="none" spc="0" normalizeH="0" baseline="0" noProof="0" dirty="0" err="1">
                <a:ln>
                  <a:noFill/>
                </a:ln>
                <a:solidFill>
                  <a:prstClr val="black"/>
                </a:solidFill>
                <a:effectLst/>
                <a:uLnTx/>
                <a:uFillTx/>
                <a:latin typeface="Calibri" panose="020F0502020204030204"/>
                <a:ea typeface="+mn-ea"/>
                <a:cs typeface="+mn-cs"/>
              </a:rPr>
              <a:t>Login</a:t>
            </a:r>
            <a:r>
              <a:rPr kumimoji="0" lang="es-ES" sz="1800" b="0" i="0" u="none" strike="noStrike" kern="1200" cap="none" spc="0" normalizeH="0" baseline="0" noProof="0" dirty="0">
                <a:ln>
                  <a:noFill/>
                </a:ln>
                <a:solidFill>
                  <a:prstClr val="black"/>
                </a:solidFill>
                <a:effectLst/>
                <a:uLnTx/>
                <a:uFillTx/>
                <a:latin typeface="Calibri" panose="020F0502020204030204"/>
                <a:ea typeface="+mn-ea"/>
                <a:cs typeface="+mn-cs"/>
              </a:rPr>
              <a:t> y vista de tareas. Redireccionando a la vista </a:t>
            </a:r>
            <a:r>
              <a:rPr kumimoji="0" lang="es-ES" sz="1800" b="0" i="0" u="none" strike="noStrike" kern="1200" cap="none" spc="0" normalizeH="0" baseline="0" noProof="0" dirty="0" err="1">
                <a:ln>
                  <a:noFill/>
                </a:ln>
                <a:solidFill>
                  <a:prstClr val="black"/>
                </a:solidFill>
                <a:effectLst/>
                <a:uLnTx/>
                <a:uFillTx/>
                <a:latin typeface="Calibri" panose="020F0502020204030204"/>
                <a:ea typeface="+mn-ea"/>
                <a:cs typeface="+mn-cs"/>
              </a:rPr>
              <a:t>tasks</a:t>
            </a:r>
            <a:r>
              <a:rPr kumimoji="0" lang="es-ES" sz="1800" b="0" i="0" u="none" strike="noStrike" kern="1200" cap="none" spc="0" normalizeH="0" baseline="0" noProof="0" dirty="0">
                <a:ln>
                  <a:noFill/>
                </a:ln>
                <a:solidFill>
                  <a:prstClr val="black"/>
                </a:solidFill>
                <a:effectLst/>
                <a:uLnTx/>
                <a:uFillTx/>
                <a:latin typeface="Calibri" panose="020F0502020204030204"/>
                <a:ea typeface="+mn-ea"/>
                <a:cs typeface="+mn-cs"/>
              </a:rPr>
              <a:t> al usuario.</a:t>
            </a:r>
          </a:p>
        </p:txBody>
      </p:sp>
      <p:sp>
        <p:nvSpPr>
          <p:cNvPr id="19" name="Rectángulo 18">
            <a:extLst>
              <a:ext uri="{FF2B5EF4-FFF2-40B4-BE49-F238E27FC236}">
                <a16:creationId xmlns:a16="http://schemas.microsoft.com/office/drawing/2014/main" id="{0894584A-DEA7-7FE9-C625-5C24EBBF3F75}"/>
              </a:ext>
            </a:extLst>
          </p:cNvPr>
          <p:cNvSpPr/>
          <p:nvPr/>
        </p:nvSpPr>
        <p:spPr>
          <a:xfrm>
            <a:off x="7844423" y="5037230"/>
            <a:ext cx="1668767" cy="15100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w="3175">
                <a:solidFill>
                  <a:prstClr val="black"/>
                </a:solidFill>
              </a:ln>
              <a:solidFill>
                <a:prstClr val="white"/>
              </a:solidFill>
              <a:effectLst/>
              <a:uLnTx/>
              <a:uFillTx/>
              <a:latin typeface="Calibri" panose="020F0502020204030204"/>
              <a:ea typeface="+mn-ea"/>
              <a:cs typeface="+mn-cs"/>
            </a:endParaRPr>
          </a:p>
        </p:txBody>
      </p:sp>
      <p:sp>
        <p:nvSpPr>
          <p:cNvPr id="11" name="CuadroTexto 10">
            <a:extLst>
              <a:ext uri="{FF2B5EF4-FFF2-40B4-BE49-F238E27FC236}">
                <a16:creationId xmlns:a16="http://schemas.microsoft.com/office/drawing/2014/main" id="{CD68475C-3B7C-CCA2-966F-DEED9A33A95D}"/>
              </a:ext>
            </a:extLst>
          </p:cNvPr>
          <p:cNvSpPr txBox="1"/>
          <p:nvPr/>
        </p:nvSpPr>
        <p:spPr>
          <a:xfrm>
            <a:off x="9513206" y="4930305"/>
            <a:ext cx="6444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1" i="0" u="none" strike="noStrike" kern="1200" cap="none" spc="0" normalizeH="0" baseline="0" noProof="0">
                <a:ln>
                  <a:noFill/>
                </a:ln>
                <a:solidFill>
                  <a:srgbClr val="002060"/>
                </a:solidFill>
                <a:effectLst/>
                <a:highlight>
                  <a:srgbClr val="FFFF00"/>
                </a:highlight>
                <a:uLnTx/>
                <a:uFillTx/>
                <a:latin typeface="Calibri" panose="020F0502020204030204"/>
                <a:ea typeface="+mn-ea"/>
                <a:cs typeface="+mn-cs"/>
              </a:rPr>
              <a:t>-1-</a:t>
            </a:r>
            <a:endParaRPr kumimoji="0" lang="es-EC" sz="1800" b="1" i="0" u="none" strike="noStrike" kern="1200" cap="none" spc="0" normalizeH="0" baseline="0" noProof="0">
              <a:ln>
                <a:noFill/>
              </a:ln>
              <a:solidFill>
                <a:srgbClr val="002060"/>
              </a:solidFill>
              <a:effectLst/>
              <a:highlight>
                <a:srgbClr val="FFFF00"/>
              </a:highlight>
              <a:uLnTx/>
              <a:uFillTx/>
              <a:latin typeface="Calibri" panose="020F0502020204030204"/>
              <a:ea typeface="+mn-ea"/>
              <a:cs typeface="+mn-cs"/>
            </a:endParaRPr>
          </a:p>
        </p:txBody>
      </p:sp>
      <p:sp>
        <p:nvSpPr>
          <p:cNvPr id="15" name="Rectángulo 14">
            <a:extLst>
              <a:ext uri="{FF2B5EF4-FFF2-40B4-BE49-F238E27FC236}">
                <a16:creationId xmlns:a16="http://schemas.microsoft.com/office/drawing/2014/main" id="{1EAA62C4-CEF2-8F13-DF7A-62950B6A1314}"/>
              </a:ext>
            </a:extLst>
          </p:cNvPr>
          <p:cNvSpPr/>
          <p:nvPr/>
        </p:nvSpPr>
        <p:spPr>
          <a:xfrm>
            <a:off x="9482710" y="1437477"/>
            <a:ext cx="2593010" cy="18494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w="3175">
                <a:solidFill>
                  <a:prstClr val="black"/>
                </a:solidFill>
              </a:ln>
              <a:solidFill>
                <a:prstClr val="white"/>
              </a:solidFill>
              <a:effectLst/>
              <a:uLnTx/>
              <a:uFillTx/>
              <a:latin typeface="Calibri" panose="020F0502020204030204"/>
              <a:ea typeface="+mn-ea"/>
              <a:cs typeface="+mn-cs"/>
            </a:endParaRPr>
          </a:p>
        </p:txBody>
      </p:sp>
      <p:sp>
        <p:nvSpPr>
          <p:cNvPr id="20" name="CuadroTexto 19">
            <a:extLst>
              <a:ext uri="{FF2B5EF4-FFF2-40B4-BE49-F238E27FC236}">
                <a16:creationId xmlns:a16="http://schemas.microsoft.com/office/drawing/2014/main" id="{21DE442B-014C-A90D-D2F2-07D3F4E505B0}"/>
              </a:ext>
            </a:extLst>
          </p:cNvPr>
          <p:cNvSpPr txBox="1"/>
          <p:nvPr/>
        </p:nvSpPr>
        <p:spPr>
          <a:xfrm>
            <a:off x="9093097" y="1279633"/>
            <a:ext cx="6444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1" i="0" u="none" strike="noStrike" kern="1200" cap="none" spc="0" normalizeH="0" baseline="0" noProof="0">
                <a:ln>
                  <a:noFill/>
                </a:ln>
                <a:solidFill>
                  <a:srgbClr val="002060"/>
                </a:solidFill>
                <a:effectLst/>
                <a:highlight>
                  <a:srgbClr val="FFFF00"/>
                </a:highlight>
                <a:uLnTx/>
                <a:uFillTx/>
                <a:latin typeface="Calibri" panose="020F0502020204030204"/>
                <a:ea typeface="+mn-ea"/>
                <a:cs typeface="+mn-cs"/>
              </a:rPr>
              <a:t>-1-</a:t>
            </a:r>
            <a:endParaRPr kumimoji="0" lang="es-EC" sz="1800" b="1" i="0" u="none" strike="noStrike" kern="1200" cap="none" spc="0" normalizeH="0" baseline="0" noProof="0">
              <a:ln>
                <a:noFill/>
              </a:ln>
              <a:solidFill>
                <a:srgbClr val="002060"/>
              </a:solidFill>
              <a:effectLst/>
              <a:highlight>
                <a:srgbClr val="FFFF00"/>
              </a:highlight>
              <a:uLnTx/>
              <a:uFillTx/>
              <a:latin typeface="Calibri" panose="020F0502020204030204"/>
              <a:ea typeface="+mn-ea"/>
              <a:cs typeface="+mn-cs"/>
            </a:endParaRPr>
          </a:p>
        </p:txBody>
      </p:sp>
      <p:sp>
        <p:nvSpPr>
          <p:cNvPr id="3" name="Botón de acción: en blanco 2">
            <a:hlinkClick r:id="rId5" action="ppaction://hlinksldjump" highlightClick="1"/>
            <a:extLst>
              <a:ext uri="{FF2B5EF4-FFF2-40B4-BE49-F238E27FC236}">
                <a16:creationId xmlns:a16="http://schemas.microsoft.com/office/drawing/2014/main" id="{F2570D78-B35C-D022-FCCD-0863BB99ED06}"/>
              </a:ext>
            </a:extLst>
          </p:cNvPr>
          <p:cNvSpPr/>
          <p:nvPr/>
        </p:nvSpPr>
        <p:spPr>
          <a:xfrm>
            <a:off x="10727704" y="-885"/>
            <a:ext cx="1464296" cy="335902"/>
          </a:xfrm>
          <a:prstGeom prst="actionButtonBlan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C" sz="1800" b="0" i="0" u="none" strike="noStrike" kern="1200" cap="none" spc="0" normalizeH="0" baseline="0" noProof="0">
                <a:ln>
                  <a:noFill/>
                </a:ln>
                <a:solidFill>
                  <a:prstClr val="white"/>
                </a:solidFill>
                <a:effectLst/>
                <a:uLnTx/>
                <a:uFillTx/>
                <a:latin typeface="Calibri" panose="020F0502020204030204"/>
                <a:ea typeface="+mn-ea"/>
                <a:cs typeface="+mn-cs"/>
              </a:rPr>
              <a:t>Índice</a:t>
            </a:r>
            <a:endParaRPr kumimoji="0" lang="es-E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Rectángulo 1">
            <a:extLst>
              <a:ext uri="{FF2B5EF4-FFF2-40B4-BE49-F238E27FC236}">
                <a16:creationId xmlns:a16="http://schemas.microsoft.com/office/drawing/2014/main" id="{E85C9FF8-894C-048F-1CC5-D9AB03326AA7}"/>
              </a:ext>
            </a:extLst>
          </p:cNvPr>
          <p:cNvSpPr/>
          <p:nvPr/>
        </p:nvSpPr>
        <p:spPr>
          <a:xfrm>
            <a:off x="9110448" y="2309428"/>
            <a:ext cx="644465" cy="18494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w="3175">
                <a:solidFill>
                  <a:prstClr val="black"/>
                </a:solidFill>
              </a:ln>
              <a:solidFill>
                <a:prstClr val="white"/>
              </a:solidFill>
              <a:effectLst/>
              <a:uLnTx/>
              <a:uFillTx/>
              <a:latin typeface="Calibri" panose="020F0502020204030204"/>
              <a:ea typeface="+mn-ea"/>
              <a:cs typeface="+mn-cs"/>
            </a:endParaRPr>
          </a:p>
        </p:txBody>
      </p:sp>
      <p:sp>
        <p:nvSpPr>
          <p:cNvPr id="8" name="CuadroTexto 7">
            <a:extLst>
              <a:ext uri="{FF2B5EF4-FFF2-40B4-BE49-F238E27FC236}">
                <a16:creationId xmlns:a16="http://schemas.microsoft.com/office/drawing/2014/main" id="{6D5DDF31-EE35-2BFD-C242-72B1275F9517}"/>
              </a:ext>
            </a:extLst>
          </p:cNvPr>
          <p:cNvSpPr txBox="1"/>
          <p:nvPr/>
        </p:nvSpPr>
        <p:spPr>
          <a:xfrm>
            <a:off x="3256368" y="910158"/>
            <a:ext cx="2992032" cy="1200329"/>
          </a:xfrm>
          <a:prstGeom prst="rect">
            <a:avLst/>
          </a:prstGeom>
          <a:noFill/>
        </p:spPr>
        <p:txBody>
          <a:bodyPr wrap="square" rtlCol="0">
            <a:spAutoFit/>
          </a:bodyPr>
          <a:lstStyle/>
          <a:p>
            <a:pPr algn="just"/>
            <a:r>
              <a:rPr lang="es-ES" dirty="0">
                <a:solidFill>
                  <a:srgbClr val="FF0000"/>
                </a:solidFill>
              </a:rPr>
              <a:t>Este cambio ya fue hecho, no es necesario volver a escribirlo, se lo pone por información.</a:t>
            </a:r>
            <a:endParaRPr lang="es-EC" dirty="0">
              <a:solidFill>
                <a:srgbClr val="FF0000"/>
              </a:solidFill>
            </a:endParaRPr>
          </a:p>
        </p:txBody>
      </p:sp>
      <p:cxnSp>
        <p:nvCxnSpPr>
          <p:cNvPr id="9" name="Conector recto de flecha 8">
            <a:extLst>
              <a:ext uri="{FF2B5EF4-FFF2-40B4-BE49-F238E27FC236}">
                <a16:creationId xmlns:a16="http://schemas.microsoft.com/office/drawing/2014/main" id="{0BF33549-42F9-F4F7-1E69-30AC82759959}"/>
              </a:ext>
            </a:extLst>
          </p:cNvPr>
          <p:cNvCxnSpPr>
            <a:cxnSpLocks/>
            <a:stCxn id="8" idx="3"/>
            <a:endCxn id="20" idx="1"/>
          </p:cNvCxnSpPr>
          <p:nvPr/>
        </p:nvCxnSpPr>
        <p:spPr>
          <a:xfrm flipV="1">
            <a:off x="6248400" y="1464299"/>
            <a:ext cx="2844697" cy="46024"/>
          </a:xfrm>
          <a:prstGeom prst="straightConnector1">
            <a:avLst/>
          </a:prstGeom>
          <a:ln w="57150">
            <a:tailEnd type="triangle"/>
          </a:ln>
        </p:spPr>
        <p:style>
          <a:lnRef idx="3">
            <a:schemeClr val="accent6"/>
          </a:lnRef>
          <a:fillRef idx="0">
            <a:schemeClr val="accent6"/>
          </a:fillRef>
          <a:effectRef idx="2">
            <a:schemeClr val="accent6"/>
          </a:effectRef>
          <a:fontRef idx="minor">
            <a:schemeClr val="tx1"/>
          </a:fontRef>
        </p:style>
      </p:cxnSp>
      <p:sp>
        <p:nvSpPr>
          <p:cNvPr id="14" name="CuadroTexto 13">
            <a:extLst>
              <a:ext uri="{FF2B5EF4-FFF2-40B4-BE49-F238E27FC236}">
                <a16:creationId xmlns:a16="http://schemas.microsoft.com/office/drawing/2014/main" id="{224965DA-0627-758E-D796-C105B8888287}"/>
              </a:ext>
            </a:extLst>
          </p:cNvPr>
          <p:cNvSpPr txBox="1"/>
          <p:nvPr/>
        </p:nvSpPr>
        <p:spPr>
          <a:xfrm>
            <a:off x="3317482" y="2664628"/>
            <a:ext cx="3198265" cy="310854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C" sz="1400" b="1" i="0" u="none" strike="noStrike" kern="1200" cap="none" spc="0" normalizeH="0" baseline="0" noProof="0" dirty="0">
                <a:ln>
                  <a:noFill/>
                </a:ln>
                <a:solidFill>
                  <a:prstClr val="black"/>
                </a:solidFill>
                <a:effectLst/>
                <a:uLnTx/>
                <a:uFillTx/>
                <a:latin typeface="Calibri" panose="020F0502020204030204"/>
                <a:ea typeface="+mn-ea"/>
                <a:cs typeface="+mn-cs"/>
              </a:rPr>
              <a:t>Nota (24/04/2023).  1) </a:t>
            </a:r>
            <a:r>
              <a:rPr kumimoji="0" lang="es-ES" sz="1400" b="0" i="0" u="none" strike="noStrike" kern="1200" cap="none" spc="0" normalizeH="0" baseline="0" noProof="0" dirty="0">
                <a:ln>
                  <a:noFill/>
                </a:ln>
                <a:solidFill>
                  <a:prstClr val="black"/>
                </a:solidFill>
                <a:effectLst/>
                <a:uLnTx/>
                <a:uFillTx/>
                <a:latin typeface="Calibri" panose="020F0502020204030204"/>
                <a:ea typeface="+mn-ea"/>
                <a:cs typeface="+mn-cs"/>
              </a:rPr>
              <a:t>Se redirecciona a la vista utilizando "</a:t>
            </a:r>
            <a:r>
              <a:rPr kumimoji="0" lang="es-ES" sz="1400" b="0" i="0" u="none" strike="noStrike" kern="1200" cap="none" spc="0" normalizeH="0" baseline="0" noProof="0" dirty="0" err="1">
                <a:ln>
                  <a:noFill/>
                </a:ln>
                <a:solidFill>
                  <a:prstClr val="black"/>
                </a:solidFill>
                <a:effectLst/>
                <a:uLnTx/>
                <a:uFillTx/>
                <a:latin typeface="Calibri" panose="020F0502020204030204"/>
                <a:ea typeface="+mn-ea"/>
                <a:cs typeface="+mn-cs"/>
              </a:rPr>
              <a:t>redirect</a:t>
            </a:r>
            <a:r>
              <a:rPr kumimoji="0" lang="es-ES" sz="1400" b="0" i="0" u="none" strike="noStrike" kern="1200" cap="none" spc="0" normalizeH="0" baseline="0" noProof="0" dirty="0">
                <a:ln>
                  <a:noFill/>
                </a:ln>
                <a:solidFill>
                  <a:prstClr val="black"/>
                </a:solidFill>
                <a:effectLst/>
                <a:uLnTx/>
                <a:uFillTx/>
                <a:latin typeface="Calibri" panose="020F0502020204030204"/>
                <a:ea typeface="+mn-ea"/>
                <a:cs typeface="+mn-cs"/>
              </a:rPr>
              <a:t>" que recibe como parámetro el nombre de la ruta a la cual se quiere enviar, en este caso es "</a:t>
            </a:r>
            <a:r>
              <a:rPr kumimoji="0" lang="es-ES" sz="1400" b="0" i="0" u="none" strike="noStrike" kern="1200" cap="none" spc="0" normalizeH="0" baseline="0" noProof="0" dirty="0" err="1">
                <a:ln>
                  <a:noFill/>
                </a:ln>
                <a:solidFill>
                  <a:prstClr val="black"/>
                </a:solidFill>
                <a:effectLst/>
                <a:uLnTx/>
                <a:uFillTx/>
                <a:latin typeface="Calibri" panose="020F0502020204030204"/>
                <a:ea typeface="+mn-ea"/>
                <a:cs typeface="+mn-cs"/>
              </a:rPr>
              <a:t>tasks</a:t>
            </a:r>
            <a:r>
              <a:rPr kumimoji="0" lang="es-ES" sz="1400" b="0" i="0" u="none" strike="noStrike" kern="1200" cap="none" spc="0" normalizeH="0" baseline="0" noProof="0" dirty="0">
                <a:ln>
                  <a:noFill/>
                </a:ln>
                <a:solidFill>
                  <a:prstClr val="black"/>
                </a:solidFill>
                <a:effectLst/>
                <a:uLnTx/>
                <a:uFillTx/>
                <a:latin typeface="Calibri" panose="020F0502020204030204"/>
                <a:ea typeface="+mn-ea"/>
                <a:cs typeface="+mn-cs"/>
              </a:rPr>
              <a:t>" por el nombre de la ruta que fue dado en el archivo urls.py "</a:t>
            </a:r>
            <a:r>
              <a:rPr kumimoji="0" lang="es-ES" sz="1400" b="0" i="0" u="none" strike="noStrike" kern="1200" cap="none" spc="0" normalizeH="0" baseline="0" noProof="0" dirty="0" err="1">
                <a:ln>
                  <a:noFill/>
                </a:ln>
                <a:solidFill>
                  <a:prstClr val="black"/>
                </a:solidFill>
                <a:effectLst/>
                <a:uLnTx/>
                <a:uFillTx/>
                <a:latin typeface="Calibri" panose="020F0502020204030204"/>
                <a:ea typeface="+mn-ea"/>
                <a:cs typeface="+mn-cs"/>
              </a:rPr>
              <a:t>path</a:t>
            </a:r>
            <a:r>
              <a:rPr kumimoji="0" lang="es-ES" sz="1400" b="0" i="0" u="none" strike="noStrike" kern="1200" cap="none" spc="0" normalizeH="0" baseline="0" noProof="0" dirty="0">
                <a:ln>
                  <a:noFill/>
                </a:ln>
                <a:solidFill>
                  <a:prstClr val="black"/>
                </a:solidFill>
                <a:effectLst/>
                <a:uLnTx/>
                <a:uFillTx/>
                <a:latin typeface="Calibri" panose="020F0502020204030204"/>
                <a:ea typeface="+mn-ea"/>
                <a:cs typeface="+mn-cs"/>
              </a:rPr>
              <a:t>('</a:t>
            </a:r>
            <a:r>
              <a:rPr kumimoji="0" lang="es-ES" sz="1400" b="0" i="0" u="none" strike="noStrike" kern="1200" cap="none" spc="0" normalizeH="0" baseline="0" noProof="0" dirty="0" err="1">
                <a:ln>
                  <a:noFill/>
                </a:ln>
                <a:solidFill>
                  <a:prstClr val="black"/>
                </a:solidFill>
                <a:effectLst/>
                <a:uLnTx/>
                <a:uFillTx/>
                <a:latin typeface="Calibri" panose="020F0502020204030204"/>
                <a:ea typeface="+mn-ea"/>
                <a:cs typeface="+mn-cs"/>
              </a:rPr>
              <a:t>tasks</a:t>
            </a:r>
            <a:r>
              <a:rPr kumimoji="0" lang="es-ES" sz="1400" b="0" i="0" u="none" strike="noStrike" kern="1200" cap="none" spc="0" normalizeH="0" baseline="0" noProof="0" dirty="0">
                <a:ln>
                  <a:noFill/>
                </a:ln>
                <a:solidFill>
                  <a:prstClr val="black"/>
                </a:solidFill>
                <a:effectLst/>
                <a:uLnTx/>
                <a:uFillTx/>
                <a:latin typeface="Calibri" panose="020F0502020204030204"/>
                <a:ea typeface="+mn-ea"/>
                <a:cs typeface="+mn-cs"/>
              </a:rPr>
              <a:t>/',</a:t>
            </a:r>
            <a:r>
              <a:rPr kumimoji="0" lang="es-ES" sz="1400" b="0" i="0" u="none" strike="noStrike" kern="1200" cap="none" spc="0" normalizeH="0" baseline="0" noProof="0" dirty="0" err="1">
                <a:ln>
                  <a:noFill/>
                </a:ln>
                <a:solidFill>
                  <a:prstClr val="black"/>
                </a:solidFill>
                <a:effectLst/>
                <a:uLnTx/>
                <a:uFillTx/>
                <a:latin typeface="Calibri" panose="020F0502020204030204"/>
                <a:ea typeface="+mn-ea"/>
                <a:cs typeface="+mn-cs"/>
              </a:rPr>
              <a:t>views.tasks,name</a:t>
            </a:r>
            <a:r>
              <a:rPr kumimoji="0" lang="es-ES" sz="1400" b="0" i="0" u="none" strike="noStrike" kern="1200" cap="none" spc="0" normalizeH="0" baseline="0" noProof="0" dirty="0">
                <a:ln>
                  <a:noFill/>
                </a:ln>
                <a:solidFill>
                  <a:prstClr val="black"/>
                </a:solidFill>
                <a:effectLst/>
                <a:uLnTx/>
                <a:uFillTx/>
                <a:latin typeface="Calibri" panose="020F0502020204030204"/>
                <a:ea typeface="+mn-ea"/>
                <a:cs typeface="+mn-cs"/>
              </a:rPr>
              <a:t>='</a:t>
            </a:r>
            <a:r>
              <a:rPr kumimoji="0" lang="es-ES" sz="1400" b="0" i="0" u="none" strike="noStrike" kern="1200" cap="none" spc="0" normalizeH="0" baseline="0" noProof="0" dirty="0" err="1">
                <a:ln>
                  <a:noFill/>
                </a:ln>
                <a:solidFill>
                  <a:prstClr val="black"/>
                </a:solidFill>
                <a:effectLst/>
                <a:uLnTx/>
                <a:uFillTx/>
                <a:latin typeface="Calibri" panose="020F0502020204030204"/>
                <a:ea typeface="+mn-ea"/>
                <a:cs typeface="+mn-cs"/>
              </a:rPr>
              <a:t>tasks</a:t>
            </a:r>
            <a:r>
              <a:rPr kumimoji="0" lang="es-ES" sz="1400" b="0" i="0" u="none" strike="noStrike" kern="1200" cap="none" spc="0" normalizeH="0" baseline="0" noProof="0" dirty="0">
                <a:ln>
                  <a:noFill/>
                </a:ln>
                <a:solidFill>
                  <a:prstClr val="black"/>
                </a:solidFill>
                <a:effectLst/>
                <a:uLnTx/>
                <a:uFillTx/>
                <a:latin typeface="Calibri" panose="020F0502020204030204"/>
                <a:ea typeface="+mn-ea"/>
                <a:cs typeface="+mn-cs"/>
              </a:rPr>
              <a:t>')", es obligatorio poner un </a:t>
            </a:r>
            <a:r>
              <a:rPr kumimoji="0" lang="es-ES" sz="1400" b="0" i="0" u="none" strike="noStrike" kern="1200" cap="none" spc="0" normalizeH="0" baseline="0" noProof="0" dirty="0" err="1">
                <a:ln>
                  <a:noFill/>
                </a:ln>
                <a:solidFill>
                  <a:prstClr val="black"/>
                </a:solidFill>
                <a:effectLst/>
                <a:uLnTx/>
                <a:uFillTx/>
                <a:latin typeface="Calibri" panose="020F0502020204030204"/>
                <a:ea typeface="+mn-ea"/>
                <a:cs typeface="+mn-cs"/>
              </a:rPr>
              <a:t>return</a:t>
            </a:r>
            <a:r>
              <a:rPr kumimoji="0" lang="es-ES" sz="1400" b="0" i="0" u="none" strike="noStrike" kern="1200" cap="none" spc="0" normalizeH="0" baseline="0" noProof="0" dirty="0">
                <a:ln>
                  <a:noFill/>
                </a:ln>
                <a:solidFill>
                  <a:prstClr val="black"/>
                </a:solidFill>
                <a:effectLst/>
                <a:uLnTx/>
                <a:uFillTx/>
                <a:latin typeface="Calibri" panose="020F0502020204030204"/>
                <a:ea typeface="+mn-ea"/>
                <a:cs typeface="+mn-cs"/>
              </a:rPr>
              <a:t> sino se lo hace buscaría el bloque final de la línea 27 </a:t>
            </a:r>
          </a:p>
          <a:p>
            <a:pPr marR="0" lvl="0" algn="just" defTabSz="914400" rtl="0" eaLnBrk="1" fontAlgn="auto" latinLnBrk="0" hangingPunct="1">
              <a:lnSpc>
                <a:spcPct val="100000"/>
              </a:lnSpc>
              <a:spcBef>
                <a:spcPts val="0"/>
              </a:spcBef>
              <a:spcAft>
                <a:spcPts val="0"/>
              </a:spcAft>
              <a:buClrTx/>
              <a:buSzTx/>
              <a:tabLst/>
              <a:defRPr/>
            </a:pPr>
            <a:r>
              <a:rPr kumimoji="0" lang="es-ES" sz="1400" b="1" i="0" u="none" strike="noStrike" kern="1200" cap="none" spc="0" normalizeH="0" baseline="0" noProof="0" dirty="0">
                <a:ln>
                  <a:noFill/>
                </a:ln>
                <a:solidFill>
                  <a:prstClr val="black"/>
                </a:solidFill>
                <a:effectLst/>
                <a:uLnTx/>
                <a:uFillTx/>
                <a:latin typeface="Calibri" panose="020F0502020204030204"/>
                <a:ea typeface="+mn-ea"/>
                <a:cs typeface="+mn-cs"/>
              </a:rPr>
              <a:t>2) </a:t>
            </a:r>
            <a:r>
              <a:rPr kumimoji="0" lang="es-ES" sz="1400" b="0" i="0" u="none" strike="noStrike" kern="1200" cap="none" spc="0" normalizeH="0" baseline="0" noProof="0" dirty="0">
                <a:ln>
                  <a:noFill/>
                </a:ln>
                <a:solidFill>
                  <a:prstClr val="black"/>
                </a:solidFill>
                <a:effectLst/>
                <a:uLnTx/>
                <a:uFillTx/>
                <a:latin typeface="Calibri" panose="020F0502020204030204"/>
                <a:ea typeface="+mn-ea"/>
                <a:cs typeface="+mn-cs"/>
              </a:rPr>
              <a:t>Al ejecutar la página "http://127.0.0.1:8000/</a:t>
            </a:r>
            <a:r>
              <a:rPr kumimoji="0" lang="es-ES" sz="1400" b="0" i="0" u="none" strike="noStrike" kern="1200" cap="none" spc="0" normalizeH="0" baseline="0" noProof="0" dirty="0" err="1">
                <a:ln>
                  <a:noFill/>
                </a:ln>
                <a:solidFill>
                  <a:prstClr val="black"/>
                </a:solidFill>
                <a:effectLst/>
                <a:uLnTx/>
                <a:uFillTx/>
                <a:latin typeface="Calibri" panose="020F0502020204030204"/>
                <a:ea typeface="+mn-ea"/>
                <a:cs typeface="+mn-cs"/>
              </a:rPr>
              <a:t>signup</a:t>
            </a:r>
            <a:r>
              <a:rPr kumimoji="0" lang="es-ES" sz="1400" b="0" i="0" u="none" strike="noStrike" kern="1200" cap="none" spc="0" normalizeH="0" baseline="0" noProof="0" dirty="0">
                <a:ln>
                  <a:noFill/>
                </a:ln>
                <a:solidFill>
                  <a:prstClr val="black"/>
                </a:solidFill>
                <a:effectLst/>
                <a:uLnTx/>
                <a:uFillTx/>
                <a:latin typeface="Calibri" panose="020F0502020204030204"/>
                <a:ea typeface="+mn-ea"/>
                <a:cs typeface="+mn-cs"/>
              </a:rPr>
              <a:t>/" y </a:t>
            </a:r>
            <a:r>
              <a:rPr kumimoji="0" lang="es-ES" sz="1400" b="1" i="0" u="none" strike="noStrike" kern="1200" cap="none" spc="0" normalizeH="0" baseline="0" noProof="0" dirty="0">
                <a:ln>
                  <a:noFill/>
                </a:ln>
                <a:solidFill>
                  <a:prstClr val="black"/>
                </a:solidFill>
                <a:effectLst/>
                <a:uLnTx/>
                <a:uFillTx/>
                <a:latin typeface="Calibri" panose="020F0502020204030204"/>
                <a:ea typeface="+mn-ea"/>
                <a:cs typeface="+mn-cs"/>
              </a:rPr>
              <a:t>crear</a:t>
            </a:r>
            <a:r>
              <a:rPr kumimoji="0" lang="es-ES" sz="1400" i="0" u="none" strike="noStrike" kern="1200" cap="none" spc="0" normalizeH="0" baseline="0" noProof="0" dirty="0">
                <a:ln>
                  <a:noFill/>
                </a:ln>
                <a:solidFill>
                  <a:prstClr val="black"/>
                </a:solidFill>
                <a:effectLst/>
                <a:uLnTx/>
                <a:uFillTx/>
                <a:latin typeface="Calibri" panose="020F0502020204030204"/>
                <a:ea typeface="+mn-ea"/>
                <a:cs typeface="+mn-cs"/>
              </a:rPr>
              <a:t> un usuario</a:t>
            </a:r>
            <a:r>
              <a:rPr kumimoji="0" lang="es-ES" sz="1400" b="0" i="0" u="none" strike="noStrike" kern="1200" cap="none" spc="0" normalizeH="0" baseline="0" noProof="0" dirty="0">
                <a:ln>
                  <a:noFill/>
                </a:ln>
                <a:solidFill>
                  <a:prstClr val="black"/>
                </a:solidFill>
                <a:effectLst/>
                <a:uLnTx/>
                <a:uFillTx/>
                <a:latin typeface="Calibri" panose="020F0502020204030204"/>
                <a:ea typeface="+mn-ea"/>
                <a:cs typeface="+mn-cs"/>
              </a:rPr>
              <a:t> </a:t>
            </a:r>
            <a:r>
              <a:rPr lang="es-ES" sz="1400" dirty="0">
                <a:solidFill>
                  <a:prstClr val="black"/>
                </a:solidFill>
                <a:latin typeface="Calibri" panose="020F0502020204030204"/>
              </a:rPr>
              <a:t>nuevo con </a:t>
            </a:r>
            <a:r>
              <a:rPr kumimoji="0" lang="es-ES" sz="1400" b="0" i="0" u="none" strike="noStrike" kern="1200" cap="none" spc="0" normalizeH="0" baseline="0" noProof="0" dirty="0">
                <a:ln>
                  <a:noFill/>
                </a:ln>
                <a:solidFill>
                  <a:prstClr val="black"/>
                </a:solidFill>
                <a:effectLst/>
                <a:uLnTx/>
                <a:uFillTx/>
                <a:latin typeface="Calibri" panose="020F0502020204030204"/>
                <a:ea typeface="+mn-ea"/>
                <a:cs typeface="+mn-cs"/>
              </a:rPr>
              <a:t>contraseña valida se redireccionará a "tasks.html"</a:t>
            </a:r>
          </a:p>
        </p:txBody>
      </p:sp>
    </p:spTree>
    <p:extLst>
      <p:ext uri="{BB962C8B-B14F-4D97-AF65-F5344CB8AC3E}">
        <p14:creationId xmlns:p14="http://schemas.microsoft.com/office/powerpoint/2010/main" val="38462341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9DF72ADE-BAE9-484E-84CE-E8979DDABC94}"/>
              </a:ext>
            </a:extLst>
          </p:cNvPr>
          <p:cNvSpPr>
            <a:spLocks noGrp="1"/>
          </p:cNvSpPr>
          <p:nvPr>
            <p:ph type="title"/>
          </p:nvPr>
        </p:nvSpPr>
        <p:spPr>
          <a:xfrm>
            <a:off x="1" y="1"/>
            <a:ext cx="3256367" cy="709119"/>
          </a:xfrm>
          <a:solidFill>
            <a:schemeClr val="accent4">
              <a:lumMod val="60000"/>
              <a:lumOff val="40000"/>
            </a:schemeClr>
          </a:solidFill>
        </p:spPr>
        <p:style>
          <a:lnRef idx="2">
            <a:schemeClr val="accent1"/>
          </a:lnRef>
          <a:fillRef idx="1">
            <a:schemeClr val="lt1"/>
          </a:fillRef>
          <a:effectRef idx="0">
            <a:schemeClr val="accent1"/>
          </a:effectRef>
          <a:fontRef idx="minor">
            <a:schemeClr val="dk1"/>
          </a:fontRef>
        </p:style>
        <p:txBody>
          <a:bodyPr>
            <a:normAutofit/>
          </a:bodyPr>
          <a:lstStyle/>
          <a:p>
            <a:r>
              <a:rPr lang="es-MX" sz="1400">
                <a:latin typeface="AcmeFont" pitchFamily="2" charset="0"/>
              </a:rPr>
              <a:t>Taller: </a:t>
            </a:r>
            <a:r>
              <a:rPr lang="es-MX" sz="1400"/>
              <a:t>Ejercicio 81</a:t>
            </a:r>
            <a:endParaRPr lang="es-ES" sz="1400"/>
          </a:p>
        </p:txBody>
      </p:sp>
      <p:cxnSp>
        <p:nvCxnSpPr>
          <p:cNvPr id="5" name="Conector recto 4">
            <a:extLst>
              <a:ext uri="{FF2B5EF4-FFF2-40B4-BE49-F238E27FC236}">
                <a16:creationId xmlns:a16="http://schemas.microsoft.com/office/drawing/2014/main" id="{B56C916C-A930-4B45-9FEB-EAC26D680858}"/>
              </a:ext>
            </a:extLst>
          </p:cNvPr>
          <p:cNvCxnSpPr>
            <a:cxnSpLocks/>
          </p:cNvCxnSpPr>
          <p:nvPr/>
        </p:nvCxnSpPr>
        <p:spPr>
          <a:xfrm>
            <a:off x="3256383" y="709120"/>
            <a:ext cx="0" cy="6148880"/>
          </a:xfrm>
          <a:prstGeom prst="line">
            <a:avLst/>
          </a:prstGeom>
        </p:spPr>
        <p:style>
          <a:lnRef idx="3">
            <a:schemeClr val="accent1"/>
          </a:lnRef>
          <a:fillRef idx="0">
            <a:schemeClr val="accent1"/>
          </a:fillRef>
          <a:effectRef idx="2">
            <a:schemeClr val="accent1"/>
          </a:effectRef>
          <a:fontRef idx="minor">
            <a:schemeClr val="tx1"/>
          </a:fontRef>
        </p:style>
      </p:cxnSp>
      <p:sp>
        <p:nvSpPr>
          <p:cNvPr id="16" name="CuadroTexto 15">
            <a:extLst>
              <a:ext uri="{FF2B5EF4-FFF2-40B4-BE49-F238E27FC236}">
                <a16:creationId xmlns:a16="http://schemas.microsoft.com/office/drawing/2014/main" id="{B1925488-C881-4A19-A93C-2E217166D1A0}"/>
              </a:ext>
            </a:extLst>
          </p:cNvPr>
          <p:cNvSpPr txBox="1"/>
          <p:nvPr/>
        </p:nvSpPr>
        <p:spPr>
          <a:xfrm>
            <a:off x="106748" y="4958291"/>
            <a:ext cx="2891329" cy="7386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C" sz="1400" b="1" i="0" u="none" strike="noStrike" kern="1200" cap="none" spc="0" normalizeH="0" baseline="0" noProof="0">
                <a:ln>
                  <a:noFill/>
                </a:ln>
                <a:solidFill>
                  <a:prstClr val="black"/>
                </a:solidFill>
                <a:effectLst/>
                <a:uLnTx/>
                <a:uFillTx/>
                <a:latin typeface="Calibri" panose="020F0502020204030204"/>
                <a:ea typeface="+mn-ea"/>
                <a:cs typeface="+mn-cs"/>
              </a:rPr>
              <a:t>Objetivos de la lámina:</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ES" sz="1400" b="0" i="0" u="none" strike="noStrike" kern="1200" cap="none" spc="0" normalizeH="0" baseline="0" noProof="0">
                <a:ln>
                  <a:noFill/>
                </a:ln>
                <a:solidFill>
                  <a:prstClr val="black"/>
                </a:solidFill>
                <a:effectLst/>
                <a:uLnTx/>
                <a:uFillTx/>
                <a:latin typeface="Calibri" panose="020F0502020204030204"/>
                <a:ea typeface="+mn-ea"/>
                <a:cs typeface="+mn-cs"/>
              </a:rPr>
              <a:t>Utilizar el navegador para eliminar la cookie de sesiones.</a:t>
            </a:r>
          </a:p>
        </p:txBody>
      </p:sp>
      <p:pic>
        <p:nvPicPr>
          <p:cNvPr id="17" name="Imagen 16">
            <a:extLst>
              <a:ext uri="{FF2B5EF4-FFF2-40B4-BE49-F238E27FC236}">
                <a16:creationId xmlns:a16="http://schemas.microsoft.com/office/drawing/2014/main" id="{07AF594D-2BC1-4EA0-9855-66C150454A4F}"/>
              </a:ext>
            </a:extLst>
          </p:cNvPr>
          <p:cNvPicPr>
            <a:picLocks noChangeAspect="1"/>
          </p:cNvPicPr>
          <p:nvPr/>
        </p:nvPicPr>
        <p:blipFill>
          <a:blip r:embed="rId3"/>
          <a:stretch>
            <a:fillRect/>
          </a:stretch>
        </p:blipFill>
        <p:spPr>
          <a:xfrm>
            <a:off x="76038" y="2011836"/>
            <a:ext cx="993895" cy="854078"/>
          </a:xfrm>
          <a:prstGeom prst="rect">
            <a:avLst/>
          </a:prstGeom>
        </p:spPr>
      </p:pic>
      <p:sp>
        <p:nvSpPr>
          <p:cNvPr id="18" name="CuadroTexto 17">
            <a:extLst>
              <a:ext uri="{FF2B5EF4-FFF2-40B4-BE49-F238E27FC236}">
                <a16:creationId xmlns:a16="http://schemas.microsoft.com/office/drawing/2014/main" id="{137D2C75-4FC0-4811-A9B7-F2AED8DD12CA}"/>
              </a:ext>
            </a:extLst>
          </p:cNvPr>
          <p:cNvSpPr txBox="1"/>
          <p:nvPr/>
        </p:nvSpPr>
        <p:spPr>
          <a:xfrm>
            <a:off x="80567" y="2926313"/>
            <a:ext cx="3098569" cy="209288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C" sz="1300" b="1" i="0" u="none" strike="noStrike" kern="1200" cap="none" spc="0" normalizeH="0" baseline="0" noProof="0">
                <a:ln>
                  <a:noFill/>
                </a:ln>
                <a:solidFill>
                  <a:prstClr val="black"/>
                </a:solidFill>
                <a:effectLst/>
                <a:uLnTx/>
                <a:uFillTx/>
                <a:latin typeface="Agency FB" panose="020B0503020202020204" pitchFamily="34" charset="0"/>
                <a:ea typeface="+mn-ea"/>
                <a:cs typeface="+mn-cs"/>
              </a:rPr>
              <a:t>Misión. </a:t>
            </a:r>
            <a:r>
              <a:rPr kumimoji="0" lang="es-MX" sz="1300" b="0" i="0" u="none" strike="noStrike" kern="1200" cap="none" spc="0" normalizeH="0" baseline="0" noProof="0">
                <a:ln>
                  <a:noFill/>
                </a:ln>
                <a:solidFill>
                  <a:prstClr val="black"/>
                </a:solidFill>
                <a:effectLst/>
                <a:uLnTx/>
                <a:uFillTx/>
                <a:latin typeface="Agency FB" panose="020B0503020202020204" pitchFamily="34" charset="0"/>
                <a:ea typeface="+mn-ea"/>
                <a:cs typeface="+mn-cs"/>
              </a:rPr>
              <a:t>Formar profesionales competentes y emprendedores desde lo académico, la investigación, y la vinculación, que contribuyan a mejorar la calidad de vida de la sociedad.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300" b="0" i="0" u="none" strike="noStrike" kern="1200" cap="none" spc="0" normalizeH="0" baseline="0" noProof="0">
              <a:ln>
                <a:noFill/>
              </a:ln>
              <a:solidFill>
                <a:prstClr val="black"/>
              </a:solidFill>
              <a:effectLst/>
              <a:uLnTx/>
              <a:uFillTx/>
              <a:latin typeface="Agency FB" panose="020B0503020202020204" pitchFamily="34" charset="0"/>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C" sz="1300" b="1" i="0" u="none" strike="noStrike" kern="1200" cap="none" spc="0" normalizeH="0" baseline="0" noProof="0">
                <a:ln>
                  <a:noFill/>
                </a:ln>
                <a:solidFill>
                  <a:prstClr val="black"/>
                </a:solidFill>
                <a:effectLst/>
                <a:uLnTx/>
                <a:uFillTx/>
                <a:latin typeface="Agency FB" panose="020B0503020202020204" pitchFamily="34" charset="0"/>
                <a:ea typeface="+mn-ea"/>
                <a:cs typeface="+mn-cs"/>
              </a:rPr>
              <a:t>Visión. </a:t>
            </a:r>
            <a:r>
              <a:rPr kumimoji="0" lang="es-MX" sz="1300" b="0" i="0" u="none" strike="noStrike" kern="1200" cap="none" spc="0" normalizeH="0" baseline="0" noProof="0">
                <a:ln>
                  <a:noFill/>
                </a:ln>
                <a:solidFill>
                  <a:prstClr val="black"/>
                </a:solidFill>
                <a:effectLst/>
                <a:uLnTx/>
                <a:uFillTx/>
                <a:latin typeface="Agency FB" panose="020B0503020202020204" pitchFamily="34" charset="0"/>
                <a:ea typeface="+mn-ea"/>
                <a:cs typeface="+mn-cs"/>
              </a:rPr>
              <a:t>Ser un referente nacional e internacional de Institución de Educación Superior que contribuye al desarrollo social, cultural y productivo con profesionales éticos, creativos, cualificados y con sentido de pertinencia.</a:t>
            </a:r>
            <a:endParaRPr kumimoji="0" lang="es-ES" sz="1300" b="0" i="0" u="none" strike="noStrike" kern="1200" cap="none" spc="0" normalizeH="0" baseline="0" noProof="0">
              <a:ln>
                <a:noFill/>
              </a:ln>
              <a:solidFill>
                <a:prstClr val="black"/>
              </a:solidFill>
              <a:effectLst/>
              <a:uLnTx/>
              <a:uFillTx/>
              <a:latin typeface="Agency FB" panose="020B0503020202020204" pitchFamily="34" charset="0"/>
              <a:ea typeface="+mn-ea"/>
              <a:cs typeface="+mn-cs"/>
            </a:endParaRPr>
          </a:p>
        </p:txBody>
      </p:sp>
      <p:sp>
        <p:nvSpPr>
          <p:cNvPr id="23" name="Rectángulo 22">
            <a:extLst>
              <a:ext uri="{FF2B5EF4-FFF2-40B4-BE49-F238E27FC236}">
                <a16:creationId xmlns:a16="http://schemas.microsoft.com/office/drawing/2014/main" id="{EAF93728-98EC-43CF-8689-136A3EE39D11}"/>
              </a:ext>
            </a:extLst>
          </p:cNvPr>
          <p:cNvSpPr/>
          <p:nvPr/>
        </p:nvSpPr>
        <p:spPr>
          <a:xfrm>
            <a:off x="93308" y="6489877"/>
            <a:ext cx="2530373" cy="292388"/>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C" sz="1300" b="0" i="0" u="none" strike="noStrike" kern="1200" cap="none" spc="0" normalizeH="0" baseline="0" noProof="0">
                <a:ln w="0"/>
                <a:solidFill>
                  <a:srgbClr val="00B050"/>
                </a:solidFill>
                <a:effectLst>
                  <a:outerShdw blurRad="38100" dist="25400" dir="5400000" algn="ctr" rotWithShape="0">
                    <a:srgbClr val="6E747A">
                      <a:alpha val="43000"/>
                    </a:srgbClr>
                  </a:outerShdw>
                </a:effectLst>
                <a:uLnTx/>
                <a:uFillTx/>
                <a:latin typeface="Calibri" panose="020F0502020204030204"/>
                <a:ea typeface="+mn-ea"/>
                <a:cs typeface="+mn-cs"/>
              </a:rPr>
              <a:t>M</a:t>
            </a:r>
            <a:r>
              <a:rPr kumimoji="0" lang="es-ES" sz="1300" b="0" i="0" u="none" strike="noStrike" kern="1200" cap="none" spc="0" normalizeH="0" baseline="0" noProof="0">
                <a:ln w="0"/>
                <a:solidFill>
                  <a:srgbClr val="00B050"/>
                </a:solidFill>
                <a:effectLst>
                  <a:outerShdw blurRad="38100" dist="25400" dir="5400000" algn="ctr" rotWithShape="0">
                    <a:srgbClr val="6E747A">
                      <a:alpha val="43000"/>
                    </a:srgbClr>
                  </a:outerShdw>
                </a:effectLst>
                <a:uLnTx/>
                <a:uFillTx/>
                <a:latin typeface="Calibri" panose="020F0502020204030204"/>
                <a:ea typeface="+mn-ea"/>
                <a:cs typeface="+mn-cs"/>
              </a:rPr>
              <a:t>sig. Ing. Robert Moreira Centeno</a:t>
            </a:r>
          </a:p>
        </p:txBody>
      </p:sp>
      <p:sp>
        <p:nvSpPr>
          <p:cNvPr id="6" name="CuadroTexto 5">
            <a:extLst>
              <a:ext uri="{FF2B5EF4-FFF2-40B4-BE49-F238E27FC236}">
                <a16:creationId xmlns:a16="http://schemas.microsoft.com/office/drawing/2014/main" id="{7FC1FBA4-F025-F269-BB7C-ECD5082576C2}"/>
              </a:ext>
            </a:extLst>
          </p:cNvPr>
          <p:cNvSpPr txBox="1"/>
          <p:nvPr/>
        </p:nvSpPr>
        <p:spPr>
          <a:xfrm>
            <a:off x="3437442" y="11851"/>
            <a:ext cx="729026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1" i="0" u="none" strike="noStrike" kern="1200" cap="none" spc="0" normalizeH="0" baseline="0" noProof="0">
                <a:ln>
                  <a:noFill/>
                </a:ln>
                <a:solidFill>
                  <a:prstClr val="black"/>
                </a:solidFill>
                <a:effectLst/>
                <a:uLnTx/>
                <a:uFillTx/>
                <a:latin typeface="Calibri" panose="020F0502020204030204"/>
                <a:ea typeface="+mn-ea"/>
                <a:cs typeface="+mn-cs"/>
              </a:rPr>
              <a:t>Figura 5.2. </a:t>
            </a:r>
            <a:r>
              <a:rPr kumimoji="0" lang="es-ES" sz="1800" b="0" i="0" u="none" strike="noStrike" kern="1200" cap="none" spc="0" normalizeH="0" baseline="0" noProof="0" err="1">
                <a:ln>
                  <a:noFill/>
                </a:ln>
                <a:solidFill>
                  <a:prstClr val="black"/>
                </a:solidFill>
                <a:effectLst/>
                <a:uLnTx/>
                <a:uFillTx/>
                <a:latin typeface="Calibri" panose="020F0502020204030204"/>
                <a:ea typeface="+mn-ea"/>
                <a:cs typeface="+mn-cs"/>
              </a:rPr>
              <a:t>Login</a:t>
            </a:r>
            <a:r>
              <a:rPr kumimoji="0" lang="es-ES" sz="1800" b="0" i="0" u="none" strike="noStrike" kern="1200" cap="none" spc="0" normalizeH="0" baseline="0" noProof="0">
                <a:ln>
                  <a:noFill/>
                </a:ln>
                <a:solidFill>
                  <a:prstClr val="black"/>
                </a:solidFill>
                <a:effectLst/>
                <a:uLnTx/>
                <a:uFillTx/>
                <a:latin typeface="Calibri" panose="020F0502020204030204"/>
                <a:ea typeface="+mn-ea"/>
                <a:cs typeface="+mn-cs"/>
              </a:rPr>
              <a:t> y vista de tareas. Reconocimiento de sesiones.</a:t>
            </a:r>
          </a:p>
        </p:txBody>
      </p:sp>
      <p:sp>
        <p:nvSpPr>
          <p:cNvPr id="9" name="CuadroTexto 8">
            <a:extLst>
              <a:ext uri="{FF2B5EF4-FFF2-40B4-BE49-F238E27FC236}">
                <a16:creationId xmlns:a16="http://schemas.microsoft.com/office/drawing/2014/main" id="{DD1B5167-0B6E-0C3E-75E6-C322AF46B242}"/>
              </a:ext>
            </a:extLst>
          </p:cNvPr>
          <p:cNvSpPr txBox="1"/>
          <p:nvPr/>
        </p:nvSpPr>
        <p:spPr>
          <a:xfrm>
            <a:off x="9381792" y="2086932"/>
            <a:ext cx="2774343" cy="4493538"/>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S" sz="1300" b="1" i="0" u="none" strike="noStrike" kern="1200" cap="none" spc="0" normalizeH="0" baseline="0" noProof="0" dirty="0">
                <a:ln>
                  <a:noFill/>
                </a:ln>
                <a:solidFill>
                  <a:prstClr val="black"/>
                </a:solidFill>
                <a:effectLst/>
                <a:uLnTx/>
                <a:uFillTx/>
                <a:latin typeface="Calibri" panose="020F0502020204030204"/>
                <a:ea typeface="+mn-ea"/>
                <a:cs typeface="+mn-cs"/>
              </a:rPr>
              <a:t>Nota (24/04/2023). 1) </a:t>
            </a:r>
            <a:r>
              <a:rPr kumimoji="0" lang="es-ES" sz="1300" b="0" i="0" u="none" strike="noStrike" kern="1200" cap="none" spc="0" normalizeH="0" baseline="0" noProof="0" dirty="0">
                <a:ln>
                  <a:noFill/>
                </a:ln>
                <a:solidFill>
                  <a:prstClr val="black"/>
                </a:solidFill>
                <a:effectLst/>
                <a:uLnTx/>
                <a:uFillTx/>
                <a:latin typeface="Calibri" panose="020F0502020204030204"/>
                <a:ea typeface="+mn-ea"/>
                <a:cs typeface="+mn-cs"/>
              </a:rPr>
              <a:t>Al ejecutar el ingreso de usuarios varias veces en </a:t>
            </a:r>
            <a:r>
              <a:rPr kumimoji="0" lang="es-ES" sz="1300" b="0" i="0" u="none" strike="noStrike" kern="1200" cap="none" spc="0" normalizeH="0" baseline="0" noProof="0" dirty="0" err="1">
                <a:ln>
                  <a:noFill/>
                </a:ln>
                <a:solidFill>
                  <a:prstClr val="black"/>
                </a:solidFill>
                <a:effectLst/>
                <a:uLnTx/>
                <a:uFillTx/>
                <a:latin typeface="Calibri" panose="020F0502020204030204"/>
                <a:ea typeface="+mn-ea"/>
                <a:cs typeface="+mn-cs"/>
              </a:rPr>
              <a:t>signup</a:t>
            </a:r>
            <a:r>
              <a:rPr kumimoji="0" lang="es-ES" sz="1300" b="0" i="0" u="none" strike="noStrike" kern="1200" cap="none" spc="0" normalizeH="0" baseline="0" noProof="0" dirty="0">
                <a:ln>
                  <a:noFill/>
                </a:ln>
                <a:solidFill>
                  <a:prstClr val="black"/>
                </a:solidFill>
                <a:effectLst/>
                <a:uLnTx/>
                <a:uFillTx/>
                <a:latin typeface="Calibri" panose="020F0502020204030204"/>
                <a:ea typeface="+mn-ea"/>
                <a:cs typeface="+mn-cs"/>
              </a:rPr>
              <a:t>, si se da clic en inspeccionar el código y se ve la cookie de sesión en todas las páginas que se abran, en realidad la página solo esta trabajando con un solo valor de sesión, ya que en ningún momento se ha especificado que cree una cookie, </a:t>
            </a:r>
            <a:r>
              <a:rPr kumimoji="0" lang="es-ES" sz="1300" b="1" i="0" u="none" strike="noStrike" kern="1200" cap="none" spc="0" normalizeH="0" baseline="0" noProof="0" dirty="0">
                <a:ln>
                  <a:noFill/>
                </a:ln>
                <a:solidFill>
                  <a:prstClr val="black"/>
                </a:solidFill>
                <a:effectLst/>
                <a:uLnTx/>
                <a:uFillTx/>
                <a:latin typeface="Calibri" panose="020F0502020204030204"/>
                <a:ea typeface="+mn-ea"/>
                <a:cs typeface="+mn-cs"/>
              </a:rPr>
              <a:t>2) </a:t>
            </a:r>
            <a:r>
              <a:rPr kumimoji="0" lang="es-ES" sz="1300" b="0" i="0" u="none" strike="noStrike" kern="1200" cap="none" spc="0" normalizeH="0" baseline="0" noProof="0" dirty="0">
                <a:ln>
                  <a:noFill/>
                </a:ln>
                <a:solidFill>
                  <a:prstClr val="black"/>
                </a:solidFill>
                <a:effectLst/>
                <a:uLnTx/>
                <a:uFillTx/>
                <a:latin typeface="Calibri" panose="020F0502020204030204"/>
                <a:ea typeface="+mn-ea"/>
                <a:cs typeface="+mn-cs"/>
              </a:rPr>
              <a:t>para ello se usa el método preconstruido </a:t>
            </a:r>
            <a:r>
              <a:rPr kumimoji="0" lang="es-ES" sz="1300" b="0" i="0" u="none" strike="noStrike" kern="1200" cap="none" spc="0" normalizeH="0" baseline="0" noProof="0" dirty="0" err="1">
                <a:ln>
                  <a:noFill/>
                </a:ln>
                <a:solidFill>
                  <a:prstClr val="black"/>
                </a:solidFill>
                <a:effectLst/>
                <a:uLnTx/>
                <a:uFillTx/>
                <a:latin typeface="Calibri" panose="020F0502020204030204"/>
                <a:ea typeface="+mn-ea"/>
                <a:cs typeface="+mn-cs"/>
              </a:rPr>
              <a:t>login</a:t>
            </a:r>
            <a:r>
              <a:rPr kumimoji="0" lang="es-ES" sz="13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s-ES" sz="1300" b="0" i="0" u="none" strike="noStrike" kern="1200" cap="none" spc="0" normalizeH="0" baseline="0" noProof="0" dirty="0" err="1">
                <a:ln>
                  <a:noFill/>
                </a:ln>
                <a:solidFill>
                  <a:prstClr val="black"/>
                </a:solidFill>
                <a:effectLst/>
                <a:uLnTx/>
                <a:uFillTx/>
                <a:latin typeface="Calibri" panose="020F0502020204030204"/>
                <a:ea typeface="+mn-ea"/>
                <a:cs typeface="+mn-cs"/>
              </a:rPr>
              <a:t>login</a:t>
            </a:r>
            <a:r>
              <a:rPr kumimoji="0" lang="es-ES" sz="1300" b="0" i="0" u="none" strike="noStrike" kern="1200" cap="none" spc="0" normalizeH="0" baseline="0" noProof="0" dirty="0">
                <a:ln>
                  <a:noFill/>
                </a:ln>
                <a:solidFill>
                  <a:prstClr val="black"/>
                </a:solidFill>
                <a:effectLst/>
                <a:uLnTx/>
                <a:uFillTx/>
                <a:latin typeface="Calibri" panose="020F0502020204030204"/>
                <a:ea typeface="+mn-ea"/>
                <a:cs typeface="+mn-cs"/>
              </a:rPr>
              <a:t>" no comprueba si la contraseña es correcta o no, solamente crea la cookie por nosotros, </a:t>
            </a:r>
            <a:r>
              <a:rPr kumimoji="0" lang="es-ES" sz="1300" b="1" i="0" u="none" strike="noStrike" kern="1200" cap="none" spc="0" normalizeH="0" baseline="0" noProof="0" dirty="0">
                <a:ln>
                  <a:noFill/>
                </a:ln>
                <a:solidFill>
                  <a:prstClr val="black"/>
                </a:solidFill>
                <a:effectLst/>
                <a:uLnTx/>
                <a:uFillTx/>
                <a:latin typeface="Calibri" panose="020F0502020204030204"/>
                <a:ea typeface="+mn-ea"/>
                <a:cs typeface="+mn-cs"/>
              </a:rPr>
              <a:t>3) </a:t>
            </a:r>
            <a:r>
              <a:rPr kumimoji="0" lang="es-ES" sz="1300" b="0" i="0" u="none" strike="noStrike" kern="1200" cap="none" spc="0" normalizeH="0" baseline="0" noProof="0" dirty="0">
                <a:ln>
                  <a:noFill/>
                </a:ln>
                <a:solidFill>
                  <a:prstClr val="black"/>
                </a:solidFill>
                <a:effectLst/>
                <a:uLnTx/>
                <a:uFillTx/>
                <a:latin typeface="Calibri" panose="020F0502020204030204"/>
                <a:ea typeface="+mn-ea"/>
                <a:cs typeface="+mn-cs"/>
              </a:rPr>
              <a:t>al hacer la misma prueba se verán valores de sesión distintos creados por "</a:t>
            </a:r>
            <a:r>
              <a:rPr kumimoji="0" lang="es-ES" sz="1300" b="0" i="0" u="none" strike="noStrike" kern="1200" cap="none" spc="0" normalizeH="0" baseline="0" noProof="0" dirty="0" err="1">
                <a:ln>
                  <a:noFill/>
                </a:ln>
                <a:solidFill>
                  <a:prstClr val="black"/>
                </a:solidFill>
                <a:effectLst/>
                <a:uLnTx/>
                <a:uFillTx/>
                <a:latin typeface="Calibri" panose="020F0502020204030204"/>
                <a:ea typeface="+mn-ea"/>
                <a:cs typeface="+mn-cs"/>
              </a:rPr>
              <a:t>login</a:t>
            </a:r>
            <a:r>
              <a:rPr kumimoji="0" lang="es-ES" sz="1300" b="0" i="0" u="none" strike="noStrike" kern="1200" cap="none" spc="0" normalizeH="0" baseline="0" noProof="0" dirty="0">
                <a:ln>
                  <a:noFill/>
                </a:ln>
                <a:solidFill>
                  <a:prstClr val="black"/>
                </a:solidFill>
                <a:effectLst/>
                <a:uLnTx/>
                <a:uFillTx/>
                <a:latin typeface="Calibri" panose="020F0502020204030204"/>
                <a:ea typeface="+mn-ea"/>
                <a:cs typeface="+mn-cs"/>
              </a:rPr>
              <a:t>(</a:t>
            </a:r>
            <a:r>
              <a:rPr kumimoji="0" lang="es-ES" sz="1300" b="0" i="0" u="none" strike="noStrike" kern="1200" cap="none" spc="0" normalizeH="0" baseline="0" noProof="0" dirty="0" err="1">
                <a:ln>
                  <a:noFill/>
                </a:ln>
                <a:solidFill>
                  <a:prstClr val="black"/>
                </a:solidFill>
                <a:effectLst/>
                <a:uLnTx/>
                <a:uFillTx/>
                <a:latin typeface="Calibri" panose="020F0502020204030204"/>
                <a:ea typeface="+mn-ea"/>
                <a:cs typeface="+mn-cs"/>
              </a:rPr>
              <a:t>request</a:t>
            </a:r>
            <a:r>
              <a:rPr kumimoji="0" lang="es-ES" sz="13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s-ES" sz="1300" b="0" i="0" u="none" strike="noStrike" kern="1200" cap="none" spc="0" normalizeH="0" baseline="0" noProof="0" dirty="0" err="1">
                <a:ln>
                  <a:noFill/>
                </a:ln>
                <a:solidFill>
                  <a:prstClr val="black"/>
                </a:solidFill>
                <a:effectLst/>
                <a:uLnTx/>
                <a:uFillTx/>
                <a:latin typeface="Calibri" panose="020F0502020204030204"/>
                <a:ea typeface="+mn-ea"/>
                <a:cs typeface="+mn-cs"/>
              </a:rPr>
              <a:t>user</a:t>
            </a:r>
            <a:r>
              <a:rPr kumimoji="0" lang="es-ES" sz="1300" b="0" i="0" u="none" strike="noStrike" kern="1200" cap="none" spc="0" normalizeH="0" baseline="0" noProof="0" dirty="0">
                <a:ln>
                  <a:noFill/>
                </a:ln>
                <a:solidFill>
                  <a:prstClr val="black"/>
                </a:solidFill>
                <a:effectLst/>
                <a:uLnTx/>
                <a:uFillTx/>
                <a:latin typeface="Calibri" panose="020F0502020204030204"/>
                <a:ea typeface="+mn-ea"/>
                <a:cs typeface="+mn-cs"/>
              </a:rPr>
              <a:t>)". Dicho valor servirá para saber si alguna tarea fue creada por algún usuario, o si el usuario tiene acceso a determinadas páginas, o sencillamente mostrar la información del usuario en la página.</a:t>
            </a:r>
            <a:endParaRPr kumimoji="0" lang="es-EC" sz="13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Botón de acción: en blanco 2">
            <a:hlinkClick r:id="rId4" action="ppaction://hlinksldjump" highlightClick="1"/>
            <a:extLst>
              <a:ext uri="{FF2B5EF4-FFF2-40B4-BE49-F238E27FC236}">
                <a16:creationId xmlns:a16="http://schemas.microsoft.com/office/drawing/2014/main" id="{98406E8D-5D05-33D4-DD73-44405084CA68}"/>
              </a:ext>
            </a:extLst>
          </p:cNvPr>
          <p:cNvSpPr/>
          <p:nvPr/>
        </p:nvSpPr>
        <p:spPr>
          <a:xfrm>
            <a:off x="10727704" y="-885"/>
            <a:ext cx="1464296" cy="335902"/>
          </a:xfrm>
          <a:prstGeom prst="actionButtonBlan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C" sz="1800" b="0" i="0" u="none" strike="noStrike" kern="1200" cap="none" spc="0" normalizeH="0" baseline="0" noProof="0">
                <a:ln>
                  <a:noFill/>
                </a:ln>
                <a:solidFill>
                  <a:prstClr val="white"/>
                </a:solidFill>
                <a:effectLst/>
                <a:uLnTx/>
                <a:uFillTx/>
                <a:latin typeface="Calibri" panose="020F0502020204030204"/>
                <a:ea typeface="+mn-ea"/>
                <a:cs typeface="+mn-cs"/>
              </a:rPr>
              <a:t>Índice</a:t>
            </a:r>
            <a:endParaRPr kumimoji="0" lang="es-E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Imagen 6">
            <a:extLst>
              <a:ext uri="{FF2B5EF4-FFF2-40B4-BE49-F238E27FC236}">
                <a16:creationId xmlns:a16="http://schemas.microsoft.com/office/drawing/2014/main" id="{0F4F97A8-D6BA-6470-F4EF-A931DD3DB403}"/>
              </a:ext>
            </a:extLst>
          </p:cNvPr>
          <p:cNvPicPr>
            <a:picLocks noChangeAspect="1"/>
          </p:cNvPicPr>
          <p:nvPr/>
        </p:nvPicPr>
        <p:blipFill>
          <a:blip r:embed="rId5"/>
          <a:stretch>
            <a:fillRect/>
          </a:stretch>
        </p:blipFill>
        <p:spPr>
          <a:xfrm>
            <a:off x="3514674" y="599407"/>
            <a:ext cx="2720576" cy="762066"/>
          </a:xfrm>
          <a:prstGeom prst="rect">
            <a:avLst/>
          </a:prstGeom>
        </p:spPr>
      </p:pic>
      <p:pic>
        <p:nvPicPr>
          <p:cNvPr id="13" name="Imagen 12">
            <a:extLst>
              <a:ext uri="{FF2B5EF4-FFF2-40B4-BE49-F238E27FC236}">
                <a16:creationId xmlns:a16="http://schemas.microsoft.com/office/drawing/2014/main" id="{639FD8F6-4824-9C5A-6278-A9D1298E8020}"/>
              </a:ext>
            </a:extLst>
          </p:cNvPr>
          <p:cNvPicPr>
            <a:picLocks noChangeAspect="1"/>
          </p:cNvPicPr>
          <p:nvPr/>
        </p:nvPicPr>
        <p:blipFill>
          <a:blip r:embed="rId6"/>
          <a:stretch>
            <a:fillRect/>
          </a:stretch>
        </p:blipFill>
        <p:spPr>
          <a:xfrm>
            <a:off x="7525904" y="458680"/>
            <a:ext cx="2667231" cy="1409822"/>
          </a:xfrm>
          <a:prstGeom prst="rect">
            <a:avLst/>
          </a:prstGeom>
        </p:spPr>
      </p:pic>
      <p:sp>
        <p:nvSpPr>
          <p:cNvPr id="14" name="Rectángulo 13">
            <a:extLst>
              <a:ext uri="{FF2B5EF4-FFF2-40B4-BE49-F238E27FC236}">
                <a16:creationId xmlns:a16="http://schemas.microsoft.com/office/drawing/2014/main" id="{9F1B9DB4-1491-0E54-0C2E-9D98792BC048}"/>
              </a:ext>
            </a:extLst>
          </p:cNvPr>
          <p:cNvSpPr/>
          <p:nvPr/>
        </p:nvSpPr>
        <p:spPr>
          <a:xfrm>
            <a:off x="3671985" y="1042623"/>
            <a:ext cx="2593010" cy="18494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w="3175">
                <a:solidFill>
                  <a:prstClr val="black"/>
                </a:solidFill>
              </a:ln>
              <a:solidFill>
                <a:prstClr val="white"/>
              </a:solidFill>
              <a:effectLst/>
              <a:uLnTx/>
              <a:uFillTx/>
              <a:latin typeface="Calibri" panose="020F0502020204030204"/>
              <a:ea typeface="+mn-ea"/>
              <a:cs typeface="+mn-cs"/>
            </a:endParaRPr>
          </a:p>
        </p:txBody>
      </p:sp>
      <p:sp>
        <p:nvSpPr>
          <p:cNvPr id="11" name="Rectángulo 10">
            <a:extLst>
              <a:ext uri="{FF2B5EF4-FFF2-40B4-BE49-F238E27FC236}">
                <a16:creationId xmlns:a16="http://schemas.microsoft.com/office/drawing/2014/main" id="{E0510318-3A74-585A-BDC3-E39E28BB1FB8}"/>
              </a:ext>
            </a:extLst>
          </p:cNvPr>
          <p:cNvSpPr/>
          <p:nvPr/>
        </p:nvSpPr>
        <p:spPr>
          <a:xfrm>
            <a:off x="8905137" y="1706880"/>
            <a:ext cx="1347487" cy="20863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w="3175">
                <a:solidFill>
                  <a:prstClr val="black"/>
                </a:solidFill>
              </a:ln>
              <a:solidFill>
                <a:prstClr val="white"/>
              </a:solidFill>
              <a:effectLst/>
              <a:uLnTx/>
              <a:uFillTx/>
              <a:latin typeface="Calibri" panose="020F0502020204030204"/>
              <a:ea typeface="+mn-ea"/>
              <a:cs typeface="+mn-cs"/>
            </a:endParaRPr>
          </a:p>
        </p:txBody>
      </p:sp>
      <p:cxnSp>
        <p:nvCxnSpPr>
          <p:cNvPr id="15" name="Conector recto de flecha 14">
            <a:extLst>
              <a:ext uri="{FF2B5EF4-FFF2-40B4-BE49-F238E27FC236}">
                <a16:creationId xmlns:a16="http://schemas.microsoft.com/office/drawing/2014/main" id="{EB48F203-DB58-0D45-316C-9B430AF527A6}"/>
              </a:ext>
            </a:extLst>
          </p:cNvPr>
          <p:cNvCxnSpPr>
            <a:cxnSpLocks/>
            <a:endCxn id="11" idx="1"/>
          </p:cNvCxnSpPr>
          <p:nvPr/>
        </p:nvCxnSpPr>
        <p:spPr>
          <a:xfrm>
            <a:off x="6264995" y="1191706"/>
            <a:ext cx="2640142" cy="61949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10" name="Imagen 9">
            <a:extLst>
              <a:ext uri="{FF2B5EF4-FFF2-40B4-BE49-F238E27FC236}">
                <a16:creationId xmlns:a16="http://schemas.microsoft.com/office/drawing/2014/main" id="{6302929B-E6E0-5CDC-3CC5-AAA2C2F3CBEF}"/>
              </a:ext>
            </a:extLst>
          </p:cNvPr>
          <p:cNvPicPr>
            <a:picLocks noChangeAspect="1"/>
          </p:cNvPicPr>
          <p:nvPr/>
        </p:nvPicPr>
        <p:blipFill>
          <a:blip r:embed="rId7"/>
          <a:stretch>
            <a:fillRect/>
          </a:stretch>
        </p:blipFill>
        <p:spPr>
          <a:xfrm>
            <a:off x="3346432" y="2140620"/>
            <a:ext cx="5837126" cy="2179764"/>
          </a:xfrm>
          <a:prstGeom prst="rect">
            <a:avLst/>
          </a:prstGeom>
        </p:spPr>
      </p:pic>
      <p:pic>
        <p:nvPicPr>
          <p:cNvPr id="19" name="Imagen 18">
            <a:extLst>
              <a:ext uri="{FF2B5EF4-FFF2-40B4-BE49-F238E27FC236}">
                <a16:creationId xmlns:a16="http://schemas.microsoft.com/office/drawing/2014/main" id="{D4A6C041-E96C-5D5D-C5C2-32EA65424FB9}"/>
              </a:ext>
            </a:extLst>
          </p:cNvPr>
          <p:cNvPicPr>
            <a:picLocks noChangeAspect="1"/>
          </p:cNvPicPr>
          <p:nvPr/>
        </p:nvPicPr>
        <p:blipFill>
          <a:blip r:embed="rId8"/>
          <a:stretch>
            <a:fillRect/>
          </a:stretch>
        </p:blipFill>
        <p:spPr>
          <a:xfrm>
            <a:off x="3297771" y="4430988"/>
            <a:ext cx="6084025" cy="2313463"/>
          </a:xfrm>
          <a:prstGeom prst="rect">
            <a:avLst/>
          </a:prstGeom>
        </p:spPr>
      </p:pic>
      <p:sp>
        <p:nvSpPr>
          <p:cNvPr id="20" name="Rectángulo 19">
            <a:extLst>
              <a:ext uri="{FF2B5EF4-FFF2-40B4-BE49-F238E27FC236}">
                <a16:creationId xmlns:a16="http://schemas.microsoft.com/office/drawing/2014/main" id="{19EA1C52-A05B-7C87-DF68-48D068EDAFDF}"/>
              </a:ext>
            </a:extLst>
          </p:cNvPr>
          <p:cNvSpPr/>
          <p:nvPr/>
        </p:nvSpPr>
        <p:spPr>
          <a:xfrm>
            <a:off x="7585066" y="2717675"/>
            <a:ext cx="1598492" cy="34172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w="3175">
                <a:solidFill>
                  <a:prstClr val="black"/>
                </a:solidFill>
              </a:ln>
              <a:solidFill>
                <a:prstClr val="white"/>
              </a:solidFill>
              <a:effectLst/>
              <a:uLnTx/>
              <a:uFillTx/>
              <a:latin typeface="Calibri" panose="020F0502020204030204"/>
              <a:ea typeface="+mn-ea"/>
              <a:cs typeface="+mn-cs"/>
            </a:endParaRPr>
          </a:p>
        </p:txBody>
      </p:sp>
      <p:sp>
        <p:nvSpPr>
          <p:cNvPr id="21" name="CuadroTexto 20">
            <a:extLst>
              <a:ext uri="{FF2B5EF4-FFF2-40B4-BE49-F238E27FC236}">
                <a16:creationId xmlns:a16="http://schemas.microsoft.com/office/drawing/2014/main" id="{7C16B7DF-4CC0-55A7-9024-0805156F6F61}"/>
              </a:ext>
            </a:extLst>
          </p:cNvPr>
          <p:cNvSpPr txBox="1"/>
          <p:nvPr/>
        </p:nvSpPr>
        <p:spPr>
          <a:xfrm>
            <a:off x="8374252" y="3099835"/>
            <a:ext cx="6444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1" i="0" u="none" strike="noStrike" kern="1200" cap="none" spc="0" normalizeH="0" baseline="0" noProof="0" dirty="0">
                <a:ln>
                  <a:noFill/>
                </a:ln>
                <a:solidFill>
                  <a:srgbClr val="002060"/>
                </a:solidFill>
                <a:effectLst/>
                <a:highlight>
                  <a:srgbClr val="FFFF00"/>
                </a:highlight>
                <a:uLnTx/>
                <a:uFillTx/>
                <a:latin typeface="Calibri" panose="020F0502020204030204"/>
                <a:ea typeface="+mn-ea"/>
                <a:cs typeface="+mn-cs"/>
              </a:rPr>
              <a:t>-1-</a:t>
            </a:r>
            <a:endParaRPr kumimoji="0" lang="es-EC" sz="1800" b="1" i="0" u="none" strike="noStrike" kern="1200" cap="none" spc="0" normalizeH="0" baseline="0" noProof="0" dirty="0">
              <a:ln>
                <a:noFill/>
              </a:ln>
              <a:solidFill>
                <a:srgbClr val="002060"/>
              </a:solidFill>
              <a:effectLst/>
              <a:highlight>
                <a:srgbClr val="FFFF00"/>
              </a:highlight>
              <a:uLnTx/>
              <a:uFillTx/>
              <a:latin typeface="Calibri" panose="020F0502020204030204"/>
              <a:ea typeface="+mn-ea"/>
              <a:cs typeface="+mn-cs"/>
            </a:endParaRPr>
          </a:p>
        </p:txBody>
      </p:sp>
      <p:sp>
        <p:nvSpPr>
          <p:cNvPr id="22" name="CuadroTexto 21">
            <a:extLst>
              <a:ext uri="{FF2B5EF4-FFF2-40B4-BE49-F238E27FC236}">
                <a16:creationId xmlns:a16="http://schemas.microsoft.com/office/drawing/2014/main" id="{EF6D1EAA-D68E-8B15-8934-402501207F62}"/>
              </a:ext>
            </a:extLst>
          </p:cNvPr>
          <p:cNvSpPr txBox="1"/>
          <p:nvPr/>
        </p:nvSpPr>
        <p:spPr>
          <a:xfrm>
            <a:off x="10220652" y="1576667"/>
            <a:ext cx="6444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1" i="0" u="none" strike="noStrike" kern="1200" cap="none" spc="0" normalizeH="0" baseline="0" noProof="0" dirty="0">
                <a:ln>
                  <a:noFill/>
                </a:ln>
                <a:solidFill>
                  <a:srgbClr val="002060"/>
                </a:solidFill>
                <a:effectLst/>
                <a:highlight>
                  <a:srgbClr val="FFFF00"/>
                </a:highlight>
                <a:uLnTx/>
                <a:uFillTx/>
                <a:latin typeface="Calibri" panose="020F0502020204030204"/>
                <a:ea typeface="+mn-ea"/>
                <a:cs typeface="+mn-cs"/>
              </a:rPr>
              <a:t>-2-</a:t>
            </a:r>
            <a:endParaRPr kumimoji="0" lang="es-EC" sz="1800" b="1" i="0" u="none" strike="noStrike" kern="1200" cap="none" spc="0" normalizeH="0" baseline="0" noProof="0" dirty="0">
              <a:ln>
                <a:noFill/>
              </a:ln>
              <a:solidFill>
                <a:srgbClr val="002060"/>
              </a:solidFill>
              <a:effectLst/>
              <a:highlight>
                <a:srgbClr val="FFFF00"/>
              </a:highlight>
              <a:uLnTx/>
              <a:uFillTx/>
              <a:latin typeface="Calibri" panose="020F0502020204030204"/>
              <a:ea typeface="+mn-ea"/>
              <a:cs typeface="+mn-cs"/>
            </a:endParaRPr>
          </a:p>
        </p:txBody>
      </p:sp>
      <p:sp>
        <p:nvSpPr>
          <p:cNvPr id="24" name="Rectángulo 23">
            <a:extLst>
              <a:ext uri="{FF2B5EF4-FFF2-40B4-BE49-F238E27FC236}">
                <a16:creationId xmlns:a16="http://schemas.microsoft.com/office/drawing/2014/main" id="{01F26581-AD24-5D7E-C1C2-DAD5B501D1A6}"/>
              </a:ext>
            </a:extLst>
          </p:cNvPr>
          <p:cNvSpPr/>
          <p:nvPr/>
        </p:nvSpPr>
        <p:spPr>
          <a:xfrm>
            <a:off x="7745609" y="5004028"/>
            <a:ext cx="1677573" cy="48237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w="3175">
                <a:solidFill>
                  <a:prstClr val="black"/>
                </a:solidFill>
              </a:ln>
              <a:solidFill>
                <a:prstClr val="white"/>
              </a:solidFill>
              <a:effectLst/>
              <a:uLnTx/>
              <a:uFillTx/>
              <a:latin typeface="Calibri" panose="020F0502020204030204"/>
              <a:ea typeface="+mn-ea"/>
              <a:cs typeface="+mn-cs"/>
            </a:endParaRPr>
          </a:p>
        </p:txBody>
      </p:sp>
      <p:sp>
        <p:nvSpPr>
          <p:cNvPr id="25" name="CuadroTexto 24">
            <a:extLst>
              <a:ext uri="{FF2B5EF4-FFF2-40B4-BE49-F238E27FC236}">
                <a16:creationId xmlns:a16="http://schemas.microsoft.com/office/drawing/2014/main" id="{B8723DA0-F5BB-E8D1-4B50-5F53861D5FFF}"/>
              </a:ext>
            </a:extLst>
          </p:cNvPr>
          <p:cNvSpPr txBox="1"/>
          <p:nvPr/>
        </p:nvSpPr>
        <p:spPr>
          <a:xfrm>
            <a:off x="8206312" y="5558660"/>
            <a:ext cx="6444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1" i="0" u="none" strike="noStrike" kern="1200" cap="none" spc="0" normalizeH="0" baseline="0" noProof="0" dirty="0">
                <a:ln>
                  <a:noFill/>
                </a:ln>
                <a:solidFill>
                  <a:srgbClr val="002060"/>
                </a:solidFill>
                <a:effectLst/>
                <a:highlight>
                  <a:srgbClr val="FFFF00"/>
                </a:highlight>
                <a:uLnTx/>
                <a:uFillTx/>
                <a:latin typeface="Calibri" panose="020F0502020204030204"/>
                <a:ea typeface="+mn-ea"/>
                <a:cs typeface="+mn-cs"/>
              </a:rPr>
              <a:t>-3-</a:t>
            </a:r>
            <a:endParaRPr kumimoji="0" lang="es-EC" sz="1800" b="1" i="0" u="none" strike="noStrike" kern="1200" cap="none" spc="0" normalizeH="0" baseline="0" noProof="0" dirty="0">
              <a:ln>
                <a:noFill/>
              </a:ln>
              <a:solidFill>
                <a:srgbClr val="002060"/>
              </a:solidFill>
              <a:effectLst/>
              <a:highlight>
                <a:srgbClr val="FFFF00"/>
              </a:highlight>
              <a:uLnTx/>
              <a:uFillTx/>
              <a:latin typeface="Calibri" panose="020F0502020204030204"/>
              <a:ea typeface="+mn-ea"/>
              <a:cs typeface="+mn-cs"/>
            </a:endParaRPr>
          </a:p>
        </p:txBody>
      </p:sp>
    </p:spTree>
    <p:extLst>
      <p:ext uri="{BB962C8B-B14F-4D97-AF65-F5344CB8AC3E}">
        <p14:creationId xmlns:p14="http://schemas.microsoft.com/office/powerpoint/2010/main" val="36318530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n 7" descr="Texto&#10;&#10;Descripción generada automáticamente">
            <a:extLst>
              <a:ext uri="{FF2B5EF4-FFF2-40B4-BE49-F238E27FC236}">
                <a16:creationId xmlns:a16="http://schemas.microsoft.com/office/drawing/2014/main" id="{7A7DC802-A6EB-B3A5-CA31-6DBA3A5D06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80994" y="393919"/>
            <a:ext cx="5958722" cy="6323195"/>
          </a:xfrm>
          <a:prstGeom prst="rect">
            <a:avLst/>
          </a:prstGeom>
        </p:spPr>
      </p:pic>
      <p:sp>
        <p:nvSpPr>
          <p:cNvPr id="4" name="Título 3">
            <a:extLst>
              <a:ext uri="{FF2B5EF4-FFF2-40B4-BE49-F238E27FC236}">
                <a16:creationId xmlns:a16="http://schemas.microsoft.com/office/drawing/2014/main" id="{9DF72ADE-BAE9-484E-84CE-E8979DDABC94}"/>
              </a:ext>
            </a:extLst>
          </p:cNvPr>
          <p:cNvSpPr>
            <a:spLocks noGrp="1"/>
          </p:cNvSpPr>
          <p:nvPr>
            <p:ph type="title"/>
          </p:nvPr>
        </p:nvSpPr>
        <p:spPr>
          <a:xfrm>
            <a:off x="1" y="1"/>
            <a:ext cx="3256367" cy="709119"/>
          </a:xfrm>
          <a:solidFill>
            <a:schemeClr val="accent4">
              <a:lumMod val="60000"/>
              <a:lumOff val="40000"/>
            </a:schemeClr>
          </a:solidFill>
        </p:spPr>
        <p:style>
          <a:lnRef idx="2">
            <a:schemeClr val="accent1"/>
          </a:lnRef>
          <a:fillRef idx="1">
            <a:schemeClr val="lt1"/>
          </a:fillRef>
          <a:effectRef idx="0">
            <a:schemeClr val="accent1"/>
          </a:effectRef>
          <a:fontRef idx="minor">
            <a:schemeClr val="dk1"/>
          </a:fontRef>
        </p:style>
        <p:txBody>
          <a:bodyPr>
            <a:normAutofit/>
          </a:bodyPr>
          <a:lstStyle/>
          <a:p>
            <a:r>
              <a:rPr lang="es-MX" sz="1400">
                <a:latin typeface="AcmeFont" pitchFamily="2" charset="0"/>
              </a:rPr>
              <a:t>Taller: </a:t>
            </a:r>
            <a:r>
              <a:rPr lang="es-MX" sz="1400"/>
              <a:t>Ejercicio 81</a:t>
            </a:r>
            <a:endParaRPr lang="es-ES" sz="1400"/>
          </a:p>
        </p:txBody>
      </p:sp>
      <p:cxnSp>
        <p:nvCxnSpPr>
          <p:cNvPr id="5" name="Conector recto 4">
            <a:extLst>
              <a:ext uri="{FF2B5EF4-FFF2-40B4-BE49-F238E27FC236}">
                <a16:creationId xmlns:a16="http://schemas.microsoft.com/office/drawing/2014/main" id="{B56C916C-A930-4B45-9FEB-EAC26D680858}"/>
              </a:ext>
            </a:extLst>
          </p:cNvPr>
          <p:cNvCxnSpPr>
            <a:cxnSpLocks/>
          </p:cNvCxnSpPr>
          <p:nvPr/>
        </p:nvCxnSpPr>
        <p:spPr>
          <a:xfrm>
            <a:off x="3256383" y="709120"/>
            <a:ext cx="0" cy="6148880"/>
          </a:xfrm>
          <a:prstGeom prst="line">
            <a:avLst/>
          </a:prstGeom>
        </p:spPr>
        <p:style>
          <a:lnRef idx="3">
            <a:schemeClr val="accent1"/>
          </a:lnRef>
          <a:fillRef idx="0">
            <a:schemeClr val="accent1"/>
          </a:fillRef>
          <a:effectRef idx="2">
            <a:schemeClr val="accent1"/>
          </a:effectRef>
          <a:fontRef idx="minor">
            <a:schemeClr val="tx1"/>
          </a:fontRef>
        </p:style>
      </p:cxnSp>
      <p:sp>
        <p:nvSpPr>
          <p:cNvPr id="16" name="CuadroTexto 15">
            <a:extLst>
              <a:ext uri="{FF2B5EF4-FFF2-40B4-BE49-F238E27FC236}">
                <a16:creationId xmlns:a16="http://schemas.microsoft.com/office/drawing/2014/main" id="{B1925488-C881-4A19-A93C-2E217166D1A0}"/>
              </a:ext>
            </a:extLst>
          </p:cNvPr>
          <p:cNvSpPr txBox="1"/>
          <p:nvPr/>
        </p:nvSpPr>
        <p:spPr>
          <a:xfrm>
            <a:off x="106748" y="4958291"/>
            <a:ext cx="2891329" cy="7386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C" sz="1400" b="1" i="0" u="none" strike="noStrike" kern="1200" cap="none" spc="0" normalizeH="0" baseline="0" noProof="0">
                <a:ln>
                  <a:noFill/>
                </a:ln>
                <a:solidFill>
                  <a:prstClr val="black"/>
                </a:solidFill>
                <a:effectLst/>
                <a:uLnTx/>
                <a:uFillTx/>
                <a:latin typeface="Calibri" panose="020F0502020204030204"/>
                <a:ea typeface="+mn-ea"/>
                <a:cs typeface="+mn-cs"/>
              </a:rPr>
              <a:t>Objetivos de la lámina:</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ES" sz="1400" b="0" i="0" u="none" strike="noStrike" kern="1200" cap="none" spc="0" normalizeH="0" baseline="0" noProof="0">
                <a:ln>
                  <a:noFill/>
                </a:ln>
                <a:solidFill>
                  <a:prstClr val="black"/>
                </a:solidFill>
                <a:effectLst/>
                <a:uLnTx/>
                <a:uFillTx/>
                <a:latin typeface="Calibri" panose="020F0502020204030204"/>
                <a:ea typeface="+mn-ea"/>
                <a:cs typeface="+mn-cs"/>
              </a:rPr>
              <a:t>Utilizar manejo de restricciones de integridad </a:t>
            </a:r>
            <a:r>
              <a:rPr kumimoji="0" lang="es-ES" sz="1400" b="0" i="0" u="none" strike="noStrike" kern="1200" cap="none" spc="0" normalizeH="0" baseline="0" noProof="0" err="1">
                <a:ln>
                  <a:noFill/>
                </a:ln>
                <a:solidFill>
                  <a:prstClr val="black"/>
                </a:solidFill>
                <a:effectLst/>
                <a:uLnTx/>
                <a:uFillTx/>
                <a:latin typeface="Calibri" panose="020F0502020204030204"/>
                <a:ea typeface="+mn-ea"/>
                <a:cs typeface="+mn-cs"/>
              </a:rPr>
              <a:t>unique</a:t>
            </a:r>
            <a:r>
              <a:rPr kumimoji="0" lang="es-ES" sz="1400" b="0" i="0" u="none" strike="noStrike" kern="1200" cap="none" spc="0" normalizeH="0" baseline="0" noProof="0">
                <a:ln>
                  <a:noFill/>
                </a:ln>
                <a:solidFill>
                  <a:prstClr val="black"/>
                </a:solidFill>
                <a:effectLst/>
                <a:uLnTx/>
                <a:uFillTx/>
                <a:latin typeface="Calibri" panose="020F0502020204030204"/>
                <a:ea typeface="+mn-ea"/>
                <a:cs typeface="+mn-cs"/>
              </a:rPr>
              <a:t>.</a:t>
            </a:r>
          </a:p>
        </p:txBody>
      </p:sp>
      <p:pic>
        <p:nvPicPr>
          <p:cNvPr id="17" name="Imagen 16">
            <a:extLst>
              <a:ext uri="{FF2B5EF4-FFF2-40B4-BE49-F238E27FC236}">
                <a16:creationId xmlns:a16="http://schemas.microsoft.com/office/drawing/2014/main" id="{07AF594D-2BC1-4EA0-9855-66C150454A4F}"/>
              </a:ext>
            </a:extLst>
          </p:cNvPr>
          <p:cNvPicPr>
            <a:picLocks noChangeAspect="1"/>
          </p:cNvPicPr>
          <p:nvPr/>
        </p:nvPicPr>
        <p:blipFill>
          <a:blip r:embed="rId4"/>
          <a:stretch>
            <a:fillRect/>
          </a:stretch>
        </p:blipFill>
        <p:spPr>
          <a:xfrm>
            <a:off x="76038" y="2011836"/>
            <a:ext cx="993895" cy="854078"/>
          </a:xfrm>
          <a:prstGeom prst="rect">
            <a:avLst/>
          </a:prstGeom>
        </p:spPr>
      </p:pic>
      <p:sp>
        <p:nvSpPr>
          <p:cNvPr id="18" name="CuadroTexto 17">
            <a:extLst>
              <a:ext uri="{FF2B5EF4-FFF2-40B4-BE49-F238E27FC236}">
                <a16:creationId xmlns:a16="http://schemas.microsoft.com/office/drawing/2014/main" id="{137D2C75-4FC0-4811-A9B7-F2AED8DD12CA}"/>
              </a:ext>
            </a:extLst>
          </p:cNvPr>
          <p:cNvSpPr txBox="1"/>
          <p:nvPr/>
        </p:nvSpPr>
        <p:spPr>
          <a:xfrm>
            <a:off x="80567" y="2926313"/>
            <a:ext cx="3098569" cy="209288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C" sz="1300" b="1" i="0" u="none" strike="noStrike" kern="1200" cap="none" spc="0" normalizeH="0" baseline="0" noProof="0">
                <a:ln>
                  <a:noFill/>
                </a:ln>
                <a:solidFill>
                  <a:prstClr val="black"/>
                </a:solidFill>
                <a:effectLst/>
                <a:uLnTx/>
                <a:uFillTx/>
                <a:latin typeface="Agency FB" panose="020B0503020202020204" pitchFamily="34" charset="0"/>
                <a:ea typeface="+mn-ea"/>
                <a:cs typeface="+mn-cs"/>
              </a:rPr>
              <a:t>Misión. </a:t>
            </a:r>
            <a:r>
              <a:rPr kumimoji="0" lang="es-MX" sz="1300" b="0" i="0" u="none" strike="noStrike" kern="1200" cap="none" spc="0" normalizeH="0" baseline="0" noProof="0">
                <a:ln>
                  <a:noFill/>
                </a:ln>
                <a:solidFill>
                  <a:prstClr val="black"/>
                </a:solidFill>
                <a:effectLst/>
                <a:uLnTx/>
                <a:uFillTx/>
                <a:latin typeface="Agency FB" panose="020B0503020202020204" pitchFamily="34" charset="0"/>
                <a:ea typeface="+mn-ea"/>
                <a:cs typeface="+mn-cs"/>
              </a:rPr>
              <a:t>Formar profesionales competentes y emprendedores desde lo académico, la investigación, y la vinculación, que contribuyan a mejorar la calidad de vida de la sociedad.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300" b="0" i="0" u="none" strike="noStrike" kern="1200" cap="none" spc="0" normalizeH="0" baseline="0" noProof="0">
              <a:ln>
                <a:noFill/>
              </a:ln>
              <a:solidFill>
                <a:prstClr val="black"/>
              </a:solidFill>
              <a:effectLst/>
              <a:uLnTx/>
              <a:uFillTx/>
              <a:latin typeface="Agency FB" panose="020B0503020202020204" pitchFamily="34" charset="0"/>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C" sz="1300" b="1" i="0" u="none" strike="noStrike" kern="1200" cap="none" spc="0" normalizeH="0" baseline="0" noProof="0">
                <a:ln>
                  <a:noFill/>
                </a:ln>
                <a:solidFill>
                  <a:prstClr val="black"/>
                </a:solidFill>
                <a:effectLst/>
                <a:uLnTx/>
                <a:uFillTx/>
                <a:latin typeface="Agency FB" panose="020B0503020202020204" pitchFamily="34" charset="0"/>
                <a:ea typeface="+mn-ea"/>
                <a:cs typeface="+mn-cs"/>
              </a:rPr>
              <a:t>Visión. </a:t>
            </a:r>
            <a:r>
              <a:rPr kumimoji="0" lang="es-MX" sz="1300" b="0" i="0" u="none" strike="noStrike" kern="1200" cap="none" spc="0" normalizeH="0" baseline="0" noProof="0">
                <a:ln>
                  <a:noFill/>
                </a:ln>
                <a:solidFill>
                  <a:prstClr val="black"/>
                </a:solidFill>
                <a:effectLst/>
                <a:uLnTx/>
                <a:uFillTx/>
                <a:latin typeface="Agency FB" panose="020B0503020202020204" pitchFamily="34" charset="0"/>
                <a:ea typeface="+mn-ea"/>
                <a:cs typeface="+mn-cs"/>
              </a:rPr>
              <a:t>Ser un referente nacional e internacional de Institución de Educación Superior que contribuye al desarrollo social, cultural y productivo con profesionales éticos, creativos, cualificados y con sentido de pertinencia.</a:t>
            </a:r>
            <a:endParaRPr kumimoji="0" lang="es-ES" sz="1300" b="0" i="0" u="none" strike="noStrike" kern="1200" cap="none" spc="0" normalizeH="0" baseline="0" noProof="0">
              <a:ln>
                <a:noFill/>
              </a:ln>
              <a:solidFill>
                <a:prstClr val="black"/>
              </a:solidFill>
              <a:effectLst/>
              <a:uLnTx/>
              <a:uFillTx/>
              <a:latin typeface="Agency FB" panose="020B0503020202020204" pitchFamily="34" charset="0"/>
              <a:ea typeface="+mn-ea"/>
              <a:cs typeface="+mn-cs"/>
            </a:endParaRPr>
          </a:p>
        </p:txBody>
      </p:sp>
      <p:sp>
        <p:nvSpPr>
          <p:cNvPr id="23" name="Rectángulo 22">
            <a:extLst>
              <a:ext uri="{FF2B5EF4-FFF2-40B4-BE49-F238E27FC236}">
                <a16:creationId xmlns:a16="http://schemas.microsoft.com/office/drawing/2014/main" id="{EAF93728-98EC-43CF-8689-136A3EE39D11}"/>
              </a:ext>
            </a:extLst>
          </p:cNvPr>
          <p:cNvSpPr/>
          <p:nvPr/>
        </p:nvSpPr>
        <p:spPr>
          <a:xfrm>
            <a:off x="93308" y="6489877"/>
            <a:ext cx="2530373" cy="292388"/>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C" sz="1300" b="0" i="0" u="none" strike="noStrike" kern="1200" cap="none" spc="0" normalizeH="0" baseline="0" noProof="0">
                <a:ln w="0"/>
                <a:solidFill>
                  <a:srgbClr val="00B050"/>
                </a:solidFill>
                <a:effectLst>
                  <a:outerShdw blurRad="38100" dist="25400" dir="5400000" algn="ctr" rotWithShape="0">
                    <a:srgbClr val="6E747A">
                      <a:alpha val="43000"/>
                    </a:srgbClr>
                  </a:outerShdw>
                </a:effectLst>
                <a:uLnTx/>
                <a:uFillTx/>
                <a:latin typeface="Calibri" panose="020F0502020204030204"/>
                <a:ea typeface="+mn-ea"/>
                <a:cs typeface="+mn-cs"/>
              </a:rPr>
              <a:t>M</a:t>
            </a:r>
            <a:r>
              <a:rPr kumimoji="0" lang="es-ES" sz="1300" b="0" i="0" u="none" strike="noStrike" kern="1200" cap="none" spc="0" normalizeH="0" baseline="0" noProof="0">
                <a:ln w="0"/>
                <a:solidFill>
                  <a:srgbClr val="00B050"/>
                </a:solidFill>
                <a:effectLst>
                  <a:outerShdw blurRad="38100" dist="25400" dir="5400000" algn="ctr" rotWithShape="0">
                    <a:srgbClr val="6E747A">
                      <a:alpha val="43000"/>
                    </a:srgbClr>
                  </a:outerShdw>
                </a:effectLst>
                <a:uLnTx/>
                <a:uFillTx/>
                <a:latin typeface="Calibri" panose="020F0502020204030204"/>
                <a:ea typeface="+mn-ea"/>
                <a:cs typeface="+mn-cs"/>
              </a:rPr>
              <a:t>sig. Ing. Robert Moreira Centeno</a:t>
            </a:r>
          </a:p>
        </p:txBody>
      </p:sp>
      <p:sp>
        <p:nvSpPr>
          <p:cNvPr id="6" name="CuadroTexto 5">
            <a:extLst>
              <a:ext uri="{FF2B5EF4-FFF2-40B4-BE49-F238E27FC236}">
                <a16:creationId xmlns:a16="http://schemas.microsoft.com/office/drawing/2014/main" id="{7FC1FBA4-F025-F269-BB7C-ECD5082576C2}"/>
              </a:ext>
            </a:extLst>
          </p:cNvPr>
          <p:cNvSpPr txBox="1"/>
          <p:nvPr/>
        </p:nvSpPr>
        <p:spPr>
          <a:xfrm>
            <a:off x="3437442" y="11851"/>
            <a:ext cx="729026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1" i="0" u="none" strike="noStrike" kern="1200" cap="none" spc="0" normalizeH="0" baseline="0" noProof="0">
                <a:ln>
                  <a:noFill/>
                </a:ln>
                <a:solidFill>
                  <a:prstClr val="black"/>
                </a:solidFill>
                <a:effectLst/>
                <a:uLnTx/>
                <a:uFillTx/>
                <a:latin typeface="Calibri" panose="020F0502020204030204"/>
                <a:ea typeface="+mn-ea"/>
                <a:cs typeface="+mn-cs"/>
              </a:rPr>
              <a:t>Figura 5.3. </a:t>
            </a:r>
            <a:r>
              <a:rPr kumimoji="0" lang="es-ES" sz="1800" b="0" i="0" u="none" strike="noStrike" kern="1200" cap="none" spc="0" normalizeH="0" baseline="0" noProof="0" err="1">
                <a:ln>
                  <a:noFill/>
                </a:ln>
                <a:solidFill>
                  <a:prstClr val="black"/>
                </a:solidFill>
                <a:effectLst/>
                <a:uLnTx/>
                <a:uFillTx/>
                <a:latin typeface="Calibri" panose="020F0502020204030204"/>
                <a:ea typeface="+mn-ea"/>
                <a:cs typeface="+mn-cs"/>
              </a:rPr>
              <a:t>Login</a:t>
            </a:r>
            <a:r>
              <a:rPr kumimoji="0" lang="es-ES" sz="1800" b="0" i="0" u="none" strike="noStrike" kern="1200" cap="none" spc="0" normalizeH="0" baseline="0" noProof="0">
                <a:ln>
                  <a:noFill/>
                </a:ln>
                <a:solidFill>
                  <a:prstClr val="black"/>
                </a:solidFill>
                <a:effectLst/>
                <a:uLnTx/>
                <a:uFillTx/>
                <a:latin typeface="Calibri" panose="020F0502020204030204"/>
                <a:ea typeface="+mn-ea"/>
                <a:cs typeface="+mn-cs"/>
              </a:rPr>
              <a:t> y vista de tareas. Manejando errores específicos.</a:t>
            </a:r>
          </a:p>
        </p:txBody>
      </p:sp>
      <p:sp>
        <p:nvSpPr>
          <p:cNvPr id="15" name="Rectángulo 14">
            <a:extLst>
              <a:ext uri="{FF2B5EF4-FFF2-40B4-BE49-F238E27FC236}">
                <a16:creationId xmlns:a16="http://schemas.microsoft.com/office/drawing/2014/main" id="{1EAA62C4-CEF2-8F13-DF7A-62950B6A1314}"/>
              </a:ext>
            </a:extLst>
          </p:cNvPr>
          <p:cNvSpPr/>
          <p:nvPr/>
        </p:nvSpPr>
        <p:spPr>
          <a:xfrm>
            <a:off x="3670607" y="1460088"/>
            <a:ext cx="2593010" cy="18494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w="3175">
                <a:solidFill>
                  <a:prstClr val="black"/>
                </a:solidFill>
              </a:ln>
              <a:solidFill>
                <a:prstClr val="white"/>
              </a:solidFill>
              <a:effectLst/>
              <a:uLnTx/>
              <a:uFillTx/>
              <a:latin typeface="Calibri" panose="020F0502020204030204"/>
              <a:ea typeface="+mn-ea"/>
              <a:cs typeface="+mn-cs"/>
            </a:endParaRPr>
          </a:p>
        </p:txBody>
      </p:sp>
      <p:sp>
        <p:nvSpPr>
          <p:cNvPr id="9" name="CuadroTexto 8">
            <a:extLst>
              <a:ext uri="{FF2B5EF4-FFF2-40B4-BE49-F238E27FC236}">
                <a16:creationId xmlns:a16="http://schemas.microsoft.com/office/drawing/2014/main" id="{D5ED2B60-D429-451B-A9F5-09EFBDE71B6A}"/>
              </a:ext>
            </a:extLst>
          </p:cNvPr>
          <p:cNvSpPr txBox="1"/>
          <p:nvPr/>
        </p:nvSpPr>
        <p:spPr>
          <a:xfrm>
            <a:off x="9264326" y="1033487"/>
            <a:ext cx="2847107" cy="4770537"/>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S" sz="1600" b="1" i="0" u="none" strike="noStrike" kern="1200" cap="none" spc="0" normalizeH="0" baseline="0" noProof="0" dirty="0">
                <a:ln>
                  <a:noFill/>
                </a:ln>
                <a:solidFill>
                  <a:prstClr val="black"/>
                </a:solidFill>
                <a:effectLst/>
                <a:uLnTx/>
                <a:uFillTx/>
                <a:latin typeface="Calibri" panose="020F0502020204030204"/>
                <a:ea typeface="+mn-ea"/>
                <a:cs typeface="+mn-cs"/>
              </a:rPr>
              <a:t>Nota (24/04/2023). </a:t>
            </a:r>
            <a:r>
              <a:rPr kumimoji="0" lang="es-ES" sz="1600" b="0" i="0" u="none" strike="noStrike" kern="1200" cap="none" spc="0" normalizeH="0" baseline="0" noProof="0" dirty="0">
                <a:ln>
                  <a:noFill/>
                </a:ln>
                <a:solidFill>
                  <a:prstClr val="black"/>
                </a:solidFill>
                <a:effectLst/>
                <a:uLnTx/>
                <a:uFillTx/>
                <a:latin typeface="Calibri" panose="020F0502020204030204"/>
                <a:ea typeface="+mn-ea"/>
                <a:cs typeface="+mn-cs"/>
              </a:rPr>
              <a:t>Al ubicar "</a:t>
            </a:r>
            <a:r>
              <a:rPr kumimoji="0" lang="es-ES" sz="1600" b="0" i="0" u="none" strike="noStrike" kern="1200" cap="none" spc="0" normalizeH="0" baseline="0" noProof="0" dirty="0" err="1">
                <a:ln>
                  <a:noFill/>
                </a:ln>
                <a:solidFill>
                  <a:prstClr val="black"/>
                </a:solidFill>
                <a:effectLst/>
                <a:uLnTx/>
                <a:uFillTx/>
                <a:latin typeface="Calibri" panose="020F0502020204030204"/>
                <a:ea typeface="+mn-ea"/>
                <a:cs typeface="+mn-cs"/>
              </a:rPr>
              <a:t>from</a:t>
            </a:r>
            <a:r>
              <a:rPr kumimoji="0" lang="es-ES" sz="16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s-ES" sz="1600" b="0" i="0" u="none" strike="noStrike" kern="1200" cap="none" spc="0" normalizeH="0" baseline="0" noProof="0" dirty="0" err="1">
                <a:ln>
                  <a:noFill/>
                </a:ln>
                <a:solidFill>
                  <a:prstClr val="black"/>
                </a:solidFill>
                <a:effectLst/>
                <a:uLnTx/>
                <a:uFillTx/>
                <a:latin typeface="Calibri" panose="020F0502020204030204"/>
                <a:ea typeface="+mn-ea"/>
                <a:cs typeface="+mn-cs"/>
              </a:rPr>
              <a:t>django.db</a:t>
            </a:r>
            <a:r>
              <a:rPr kumimoji="0" lang="es-ES" sz="16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s-ES" sz="1600" b="0" i="0" u="none" strike="noStrike" kern="1200" cap="none" spc="0" normalizeH="0" baseline="0" noProof="0" dirty="0" err="1">
                <a:ln>
                  <a:noFill/>
                </a:ln>
                <a:solidFill>
                  <a:prstClr val="black"/>
                </a:solidFill>
                <a:effectLst/>
                <a:uLnTx/>
                <a:uFillTx/>
                <a:latin typeface="Calibri" panose="020F0502020204030204"/>
                <a:ea typeface="+mn-ea"/>
                <a:cs typeface="+mn-cs"/>
              </a:rPr>
              <a:t>import</a:t>
            </a:r>
            <a:r>
              <a:rPr kumimoji="0" lang="es-ES" sz="16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s-ES" sz="1600" b="0" i="0" u="none" strike="noStrike" kern="1200" cap="none" spc="0" normalizeH="0" baseline="0" noProof="0" dirty="0" err="1">
                <a:ln>
                  <a:noFill/>
                </a:ln>
                <a:solidFill>
                  <a:prstClr val="black"/>
                </a:solidFill>
                <a:effectLst/>
                <a:uLnTx/>
                <a:uFillTx/>
                <a:latin typeface="Calibri" panose="020F0502020204030204"/>
                <a:ea typeface="+mn-ea"/>
                <a:cs typeface="+mn-cs"/>
              </a:rPr>
              <a:t>IntegrityError</a:t>
            </a:r>
            <a:r>
              <a:rPr kumimoji="0" lang="es-ES" sz="1600" b="0" i="0" u="none" strike="noStrike" kern="1200" cap="none" spc="0" normalizeH="0" baseline="0" noProof="0" dirty="0">
                <a:ln>
                  <a:noFill/>
                </a:ln>
                <a:solidFill>
                  <a:prstClr val="black"/>
                </a:solidFill>
                <a:effectLst/>
                <a:uLnTx/>
                <a:uFillTx/>
                <a:latin typeface="Calibri" panose="020F0502020204030204"/>
                <a:ea typeface="+mn-ea"/>
                <a:cs typeface="+mn-cs"/>
              </a:rPr>
              <a:t>" mostrará el error "UNIQUE </a:t>
            </a:r>
            <a:r>
              <a:rPr kumimoji="0" lang="es-ES" sz="1600" b="0" i="0" u="none" strike="noStrike" kern="1200" cap="none" spc="0" normalizeH="0" baseline="0" noProof="0" dirty="0" err="1">
                <a:ln>
                  <a:noFill/>
                </a:ln>
                <a:solidFill>
                  <a:prstClr val="black"/>
                </a:solidFill>
                <a:effectLst/>
                <a:uLnTx/>
                <a:uFillTx/>
                <a:latin typeface="Calibri" panose="020F0502020204030204"/>
                <a:ea typeface="+mn-ea"/>
                <a:cs typeface="+mn-cs"/>
              </a:rPr>
              <a:t>constraint</a:t>
            </a:r>
            <a:r>
              <a:rPr kumimoji="0" lang="es-ES" sz="16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s-ES" sz="1600" b="0" i="0" u="none" strike="noStrike" kern="1200" cap="none" spc="0" normalizeH="0" baseline="0" noProof="0" dirty="0" err="1">
                <a:ln>
                  <a:noFill/>
                </a:ln>
                <a:solidFill>
                  <a:prstClr val="black"/>
                </a:solidFill>
                <a:effectLst/>
                <a:uLnTx/>
                <a:uFillTx/>
                <a:latin typeface="Calibri" panose="020F0502020204030204"/>
                <a:ea typeface="+mn-ea"/>
                <a:cs typeface="+mn-cs"/>
              </a:rPr>
              <a:t>failed</a:t>
            </a:r>
            <a:r>
              <a:rPr kumimoji="0" lang="es-ES" sz="16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s-ES" sz="1600" b="0" i="0" u="none" strike="noStrike" kern="1200" cap="none" spc="0" normalizeH="0" baseline="0" noProof="0" dirty="0" err="1">
                <a:ln>
                  <a:noFill/>
                </a:ln>
                <a:solidFill>
                  <a:prstClr val="black"/>
                </a:solidFill>
                <a:effectLst/>
                <a:uLnTx/>
                <a:uFillTx/>
                <a:latin typeface="Calibri" panose="020F0502020204030204"/>
                <a:ea typeface="+mn-ea"/>
                <a:cs typeface="+mn-cs"/>
              </a:rPr>
              <a:t>auth_user.username</a:t>
            </a:r>
            <a:r>
              <a:rPr kumimoji="0" lang="es-ES" sz="1600" b="0" i="0" u="none" strike="noStrike" kern="1200" cap="none" spc="0" normalizeH="0" baseline="0" noProof="0" dirty="0">
                <a:ln>
                  <a:noFill/>
                </a:ln>
                <a:solidFill>
                  <a:prstClr val="black"/>
                </a:solidFill>
                <a:effectLst/>
                <a:uLnTx/>
                <a:uFillTx/>
                <a:latin typeface="Calibri" panose="020F0502020204030204"/>
                <a:ea typeface="+mn-ea"/>
                <a:cs typeface="+mn-cs"/>
              </a:rPr>
              <a:t>" si no se tuviese el bloque try-</a:t>
            </a:r>
            <a:r>
              <a:rPr kumimoji="0" lang="es-ES" sz="1600" b="0" i="0" u="none" strike="noStrike" kern="1200" cap="none" spc="0" normalizeH="0" baseline="0" noProof="0" dirty="0" err="1">
                <a:ln>
                  <a:noFill/>
                </a:ln>
                <a:solidFill>
                  <a:prstClr val="black"/>
                </a:solidFill>
                <a:effectLst/>
                <a:uLnTx/>
                <a:uFillTx/>
                <a:latin typeface="Calibri" panose="020F0502020204030204"/>
                <a:ea typeface="+mn-ea"/>
                <a:cs typeface="+mn-cs"/>
              </a:rPr>
              <a:t>except</a:t>
            </a:r>
            <a:r>
              <a:rPr kumimoji="0" lang="es-ES" sz="1600" b="0" i="0" u="none" strike="noStrike" kern="1200" cap="none" spc="0" normalizeH="0" baseline="0" noProof="0" dirty="0">
                <a:ln>
                  <a:noFill/>
                </a:ln>
                <a:solidFill>
                  <a:prstClr val="black"/>
                </a:solidFill>
                <a:effectLst/>
                <a:uLnTx/>
                <a:uFillTx/>
                <a:latin typeface="Calibri" panose="020F0502020204030204"/>
                <a:ea typeface="+mn-ea"/>
                <a:cs typeface="+mn-cs"/>
              </a:rPr>
              <a:t>, en resumen hace lo mismo que el bloque anterior, pero la distinción de esta librería sirve para saber sobre el manejo de restricciones de integridad en bases de datos. Dicho valor servirá para saber si alguna tarea fue creada por algún usuario, o si el usuario tiene acceso a determinadas páginas, o sencillamente mostrar la información del usuario en la página.</a:t>
            </a:r>
            <a:endParaRPr kumimoji="0" lang="es-EC"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Botón de acción: en blanco 2">
            <a:hlinkClick r:id="rId5" action="ppaction://hlinksldjump" highlightClick="1"/>
            <a:extLst>
              <a:ext uri="{FF2B5EF4-FFF2-40B4-BE49-F238E27FC236}">
                <a16:creationId xmlns:a16="http://schemas.microsoft.com/office/drawing/2014/main" id="{43859200-B5F4-7E65-CE77-AAB33EDA960B}"/>
              </a:ext>
            </a:extLst>
          </p:cNvPr>
          <p:cNvSpPr/>
          <p:nvPr/>
        </p:nvSpPr>
        <p:spPr>
          <a:xfrm>
            <a:off x="10727704" y="-885"/>
            <a:ext cx="1464296" cy="335902"/>
          </a:xfrm>
          <a:prstGeom prst="actionButtonBlan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C" sz="1800" b="0" i="0" u="none" strike="noStrike" kern="1200" cap="none" spc="0" normalizeH="0" baseline="0" noProof="0">
                <a:ln>
                  <a:noFill/>
                </a:ln>
                <a:solidFill>
                  <a:prstClr val="white"/>
                </a:solidFill>
                <a:effectLst/>
                <a:uLnTx/>
                <a:uFillTx/>
                <a:latin typeface="Calibri" panose="020F0502020204030204"/>
                <a:ea typeface="+mn-ea"/>
                <a:cs typeface="+mn-cs"/>
              </a:rPr>
              <a:t>Índice</a:t>
            </a:r>
            <a:endParaRPr kumimoji="0" lang="es-E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Rectángulo 1">
            <a:extLst>
              <a:ext uri="{FF2B5EF4-FFF2-40B4-BE49-F238E27FC236}">
                <a16:creationId xmlns:a16="http://schemas.microsoft.com/office/drawing/2014/main" id="{035FA43E-9320-3F7B-7E38-138B2A14696F}"/>
              </a:ext>
            </a:extLst>
          </p:cNvPr>
          <p:cNvSpPr/>
          <p:nvPr/>
        </p:nvSpPr>
        <p:spPr>
          <a:xfrm>
            <a:off x="5003178" y="4385184"/>
            <a:ext cx="1132150" cy="18494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w="3175">
                <a:solidFill>
                  <a:prstClr val="black"/>
                </a:solid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561628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n 9" descr="Texto&#10;&#10;Descripción generada automáticamente">
            <a:extLst>
              <a:ext uri="{FF2B5EF4-FFF2-40B4-BE49-F238E27FC236}">
                <a16:creationId xmlns:a16="http://schemas.microsoft.com/office/drawing/2014/main" id="{D6898136-7732-AFBC-5362-4F0CF824CA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33614" y="603752"/>
            <a:ext cx="8825737" cy="5886125"/>
          </a:xfrm>
          <a:prstGeom prst="rect">
            <a:avLst/>
          </a:prstGeom>
        </p:spPr>
      </p:pic>
      <p:pic>
        <p:nvPicPr>
          <p:cNvPr id="8" name="Imagen 7" descr="Texto&#10;&#10;Descripción generada automáticamente con confianza media">
            <a:extLst>
              <a:ext uri="{FF2B5EF4-FFF2-40B4-BE49-F238E27FC236}">
                <a16:creationId xmlns:a16="http://schemas.microsoft.com/office/drawing/2014/main" id="{4FCB6ED8-F770-51C0-20A3-24424AEB3D3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36092" y="1941031"/>
            <a:ext cx="2298055" cy="2138296"/>
          </a:xfrm>
          <a:prstGeom prst="rect">
            <a:avLst/>
          </a:prstGeom>
          <a:ln w="28575">
            <a:solidFill>
              <a:srgbClr val="FF0000"/>
            </a:solidFill>
            <a:prstDash val="dash"/>
          </a:ln>
        </p:spPr>
      </p:pic>
      <p:sp>
        <p:nvSpPr>
          <p:cNvPr id="4" name="Título 3">
            <a:extLst>
              <a:ext uri="{FF2B5EF4-FFF2-40B4-BE49-F238E27FC236}">
                <a16:creationId xmlns:a16="http://schemas.microsoft.com/office/drawing/2014/main" id="{9DF72ADE-BAE9-484E-84CE-E8979DDABC94}"/>
              </a:ext>
            </a:extLst>
          </p:cNvPr>
          <p:cNvSpPr>
            <a:spLocks noGrp="1"/>
          </p:cNvSpPr>
          <p:nvPr>
            <p:ph type="title"/>
          </p:nvPr>
        </p:nvSpPr>
        <p:spPr>
          <a:xfrm>
            <a:off x="1" y="1"/>
            <a:ext cx="3256367" cy="709119"/>
          </a:xfrm>
          <a:solidFill>
            <a:schemeClr val="accent4">
              <a:lumMod val="60000"/>
              <a:lumOff val="40000"/>
            </a:schemeClr>
          </a:solidFill>
        </p:spPr>
        <p:style>
          <a:lnRef idx="2">
            <a:schemeClr val="accent1"/>
          </a:lnRef>
          <a:fillRef idx="1">
            <a:schemeClr val="lt1"/>
          </a:fillRef>
          <a:effectRef idx="0">
            <a:schemeClr val="accent1"/>
          </a:effectRef>
          <a:fontRef idx="minor">
            <a:schemeClr val="dk1"/>
          </a:fontRef>
        </p:style>
        <p:txBody>
          <a:bodyPr>
            <a:normAutofit/>
          </a:bodyPr>
          <a:lstStyle/>
          <a:p>
            <a:r>
              <a:rPr lang="es-MX" sz="1400">
                <a:latin typeface="AcmeFont" pitchFamily="2" charset="0"/>
              </a:rPr>
              <a:t>Taller: </a:t>
            </a:r>
            <a:r>
              <a:rPr lang="es-MX" sz="1400"/>
              <a:t>Ejercicio 81</a:t>
            </a:r>
            <a:endParaRPr lang="es-ES" sz="1400"/>
          </a:p>
        </p:txBody>
      </p:sp>
      <p:cxnSp>
        <p:nvCxnSpPr>
          <p:cNvPr id="5" name="Conector recto 4">
            <a:extLst>
              <a:ext uri="{FF2B5EF4-FFF2-40B4-BE49-F238E27FC236}">
                <a16:creationId xmlns:a16="http://schemas.microsoft.com/office/drawing/2014/main" id="{B56C916C-A930-4B45-9FEB-EAC26D680858}"/>
              </a:ext>
            </a:extLst>
          </p:cNvPr>
          <p:cNvCxnSpPr>
            <a:cxnSpLocks/>
          </p:cNvCxnSpPr>
          <p:nvPr/>
        </p:nvCxnSpPr>
        <p:spPr>
          <a:xfrm>
            <a:off x="3256383" y="709120"/>
            <a:ext cx="0" cy="6148880"/>
          </a:xfrm>
          <a:prstGeom prst="line">
            <a:avLst/>
          </a:prstGeom>
        </p:spPr>
        <p:style>
          <a:lnRef idx="3">
            <a:schemeClr val="accent1"/>
          </a:lnRef>
          <a:fillRef idx="0">
            <a:schemeClr val="accent1"/>
          </a:fillRef>
          <a:effectRef idx="2">
            <a:schemeClr val="accent1"/>
          </a:effectRef>
          <a:fontRef idx="minor">
            <a:schemeClr val="tx1"/>
          </a:fontRef>
        </p:style>
      </p:cxnSp>
      <p:sp>
        <p:nvSpPr>
          <p:cNvPr id="16" name="CuadroTexto 15">
            <a:extLst>
              <a:ext uri="{FF2B5EF4-FFF2-40B4-BE49-F238E27FC236}">
                <a16:creationId xmlns:a16="http://schemas.microsoft.com/office/drawing/2014/main" id="{B1925488-C881-4A19-A93C-2E217166D1A0}"/>
              </a:ext>
            </a:extLst>
          </p:cNvPr>
          <p:cNvSpPr txBox="1"/>
          <p:nvPr/>
        </p:nvSpPr>
        <p:spPr>
          <a:xfrm>
            <a:off x="106748" y="4958291"/>
            <a:ext cx="2891329" cy="7386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C" sz="1400" b="1" i="0" u="none" strike="noStrike" kern="1200" cap="none" spc="0" normalizeH="0" baseline="0" noProof="0">
                <a:ln>
                  <a:noFill/>
                </a:ln>
                <a:solidFill>
                  <a:prstClr val="black"/>
                </a:solidFill>
                <a:effectLst/>
                <a:uLnTx/>
                <a:uFillTx/>
                <a:latin typeface="Calibri" panose="020F0502020204030204"/>
                <a:ea typeface="+mn-ea"/>
                <a:cs typeface="+mn-cs"/>
              </a:rPr>
              <a:t>Objetivos de la lámina:</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ES" sz="1400" b="0" i="0" u="none" strike="noStrike" kern="1200" cap="none" spc="0" normalizeH="0" baseline="0" noProof="0">
                <a:ln>
                  <a:noFill/>
                </a:ln>
                <a:solidFill>
                  <a:prstClr val="black"/>
                </a:solidFill>
                <a:effectLst/>
                <a:uLnTx/>
                <a:uFillTx/>
                <a:latin typeface="Calibri" panose="020F0502020204030204"/>
                <a:ea typeface="+mn-ea"/>
                <a:cs typeface="+mn-cs"/>
              </a:rPr>
              <a:t>Aplicar plantilla a las vistas home, </a:t>
            </a:r>
            <a:r>
              <a:rPr kumimoji="0" lang="es-ES" sz="1400" b="0" i="0" u="none" strike="noStrike" kern="1200" cap="none" spc="0" normalizeH="0" baseline="0" noProof="0" err="1">
                <a:ln>
                  <a:noFill/>
                </a:ln>
                <a:solidFill>
                  <a:prstClr val="black"/>
                </a:solidFill>
                <a:effectLst/>
                <a:uLnTx/>
                <a:uFillTx/>
                <a:latin typeface="Calibri" panose="020F0502020204030204"/>
                <a:ea typeface="+mn-ea"/>
                <a:cs typeface="+mn-cs"/>
              </a:rPr>
              <a:t>tasks</a:t>
            </a:r>
            <a:r>
              <a:rPr kumimoji="0" lang="es-ES" sz="1400" b="0" i="0" u="none" strike="noStrike" kern="1200" cap="none" spc="0" normalizeH="0" baseline="0" noProof="0">
                <a:ln>
                  <a:noFill/>
                </a:ln>
                <a:solidFill>
                  <a:prstClr val="black"/>
                </a:solidFill>
                <a:effectLst/>
                <a:uLnTx/>
                <a:uFillTx/>
                <a:latin typeface="Calibri" panose="020F0502020204030204"/>
                <a:ea typeface="+mn-ea"/>
                <a:cs typeface="+mn-cs"/>
              </a:rPr>
              <a:t> y </a:t>
            </a:r>
            <a:r>
              <a:rPr kumimoji="0" lang="es-ES" sz="1400" b="0" i="0" u="none" strike="noStrike" kern="1200" cap="none" spc="0" normalizeH="0" baseline="0" noProof="0" err="1">
                <a:ln>
                  <a:noFill/>
                </a:ln>
                <a:solidFill>
                  <a:prstClr val="black"/>
                </a:solidFill>
                <a:effectLst/>
                <a:uLnTx/>
                <a:uFillTx/>
                <a:latin typeface="Calibri" panose="020F0502020204030204"/>
                <a:ea typeface="+mn-ea"/>
                <a:cs typeface="+mn-cs"/>
              </a:rPr>
              <a:t>signup</a:t>
            </a:r>
            <a:r>
              <a:rPr kumimoji="0" lang="es-ES" sz="1400" b="0" i="0" u="none" strike="noStrike" kern="1200" cap="none" spc="0" normalizeH="0" baseline="0" noProof="0">
                <a:ln>
                  <a:noFill/>
                </a:ln>
                <a:solidFill>
                  <a:prstClr val="black"/>
                </a:solidFill>
                <a:effectLst/>
                <a:uLnTx/>
                <a:uFillTx/>
                <a:latin typeface="Calibri" panose="020F0502020204030204"/>
                <a:ea typeface="+mn-ea"/>
                <a:cs typeface="+mn-cs"/>
              </a:rPr>
              <a:t>.</a:t>
            </a:r>
          </a:p>
        </p:txBody>
      </p:sp>
      <p:pic>
        <p:nvPicPr>
          <p:cNvPr id="17" name="Imagen 16">
            <a:extLst>
              <a:ext uri="{FF2B5EF4-FFF2-40B4-BE49-F238E27FC236}">
                <a16:creationId xmlns:a16="http://schemas.microsoft.com/office/drawing/2014/main" id="{07AF594D-2BC1-4EA0-9855-66C150454A4F}"/>
              </a:ext>
            </a:extLst>
          </p:cNvPr>
          <p:cNvPicPr>
            <a:picLocks noChangeAspect="1"/>
          </p:cNvPicPr>
          <p:nvPr/>
        </p:nvPicPr>
        <p:blipFill>
          <a:blip r:embed="rId5"/>
          <a:stretch>
            <a:fillRect/>
          </a:stretch>
        </p:blipFill>
        <p:spPr>
          <a:xfrm>
            <a:off x="76038" y="2011836"/>
            <a:ext cx="993895" cy="854078"/>
          </a:xfrm>
          <a:prstGeom prst="rect">
            <a:avLst/>
          </a:prstGeom>
        </p:spPr>
      </p:pic>
      <p:sp>
        <p:nvSpPr>
          <p:cNvPr id="18" name="CuadroTexto 17">
            <a:extLst>
              <a:ext uri="{FF2B5EF4-FFF2-40B4-BE49-F238E27FC236}">
                <a16:creationId xmlns:a16="http://schemas.microsoft.com/office/drawing/2014/main" id="{137D2C75-4FC0-4811-A9B7-F2AED8DD12CA}"/>
              </a:ext>
            </a:extLst>
          </p:cNvPr>
          <p:cNvSpPr txBox="1"/>
          <p:nvPr/>
        </p:nvSpPr>
        <p:spPr>
          <a:xfrm>
            <a:off x="80567" y="2926313"/>
            <a:ext cx="3098569" cy="209288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C" sz="1300" b="1" i="0" u="none" strike="noStrike" kern="1200" cap="none" spc="0" normalizeH="0" baseline="0" noProof="0">
                <a:ln>
                  <a:noFill/>
                </a:ln>
                <a:solidFill>
                  <a:prstClr val="black"/>
                </a:solidFill>
                <a:effectLst/>
                <a:uLnTx/>
                <a:uFillTx/>
                <a:latin typeface="Agency FB" panose="020B0503020202020204" pitchFamily="34" charset="0"/>
                <a:ea typeface="+mn-ea"/>
                <a:cs typeface="+mn-cs"/>
              </a:rPr>
              <a:t>Misión. </a:t>
            </a:r>
            <a:r>
              <a:rPr kumimoji="0" lang="es-MX" sz="1300" b="0" i="0" u="none" strike="noStrike" kern="1200" cap="none" spc="0" normalizeH="0" baseline="0" noProof="0">
                <a:ln>
                  <a:noFill/>
                </a:ln>
                <a:solidFill>
                  <a:prstClr val="black"/>
                </a:solidFill>
                <a:effectLst/>
                <a:uLnTx/>
                <a:uFillTx/>
                <a:latin typeface="Agency FB" panose="020B0503020202020204" pitchFamily="34" charset="0"/>
                <a:ea typeface="+mn-ea"/>
                <a:cs typeface="+mn-cs"/>
              </a:rPr>
              <a:t>Formar profesionales competentes y emprendedores desde lo académico, la investigación, y la vinculación, que contribuyan a mejorar la calidad de vida de la sociedad.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300" b="0" i="0" u="none" strike="noStrike" kern="1200" cap="none" spc="0" normalizeH="0" baseline="0" noProof="0">
              <a:ln>
                <a:noFill/>
              </a:ln>
              <a:solidFill>
                <a:prstClr val="black"/>
              </a:solidFill>
              <a:effectLst/>
              <a:uLnTx/>
              <a:uFillTx/>
              <a:latin typeface="Agency FB" panose="020B0503020202020204" pitchFamily="34" charset="0"/>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C" sz="1300" b="1" i="0" u="none" strike="noStrike" kern="1200" cap="none" spc="0" normalizeH="0" baseline="0" noProof="0">
                <a:ln>
                  <a:noFill/>
                </a:ln>
                <a:solidFill>
                  <a:prstClr val="black"/>
                </a:solidFill>
                <a:effectLst/>
                <a:uLnTx/>
                <a:uFillTx/>
                <a:latin typeface="Agency FB" panose="020B0503020202020204" pitchFamily="34" charset="0"/>
                <a:ea typeface="+mn-ea"/>
                <a:cs typeface="+mn-cs"/>
              </a:rPr>
              <a:t>Visión. </a:t>
            </a:r>
            <a:r>
              <a:rPr kumimoji="0" lang="es-MX" sz="1300" b="0" i="0" u="none" strike="noStrike" kern="1200" cap="none" spc="0" normalizeH="0" baseline="0" noProof="0">
                <a:ln>
                  <a:noFill/>
                </a:ln>
                <a:solidFill>
                  <a:prstClr val="black"/>
                </a:solidFill>
                <a:effectLst/>
                <a:uLnTx/>
                <a:uFillTx/>
                <a:latin typeface="Agency FB" panose="020B0503020202020204" pitchFamily="34" charset="0"/>
                <a:ea typeface="+mn-ea"/>
                <a:cs typeface="+mn-cs"/>
              </a:rPr>
              <a:t>Ser un referente nacional e internacional de Institución de Educación Superior que contribuye al desarrollo social, cultural y productivo con profesionales éticos, creativos, cualificados y con sentido de pertinencia.</a:t>
            </a:r>
            <a:endParaRPr kumimoji="0" lang="es-ES" sz="1300" b="0" i="0" u="none" strike="noStrike" kern="1200" cap="none" spc="0" normalizeH="0" baseline="0" noProof="0">
              <a:ln>
                <a:noFill/>
              </a:ln>
              <a:solidFill>
                <a:prstClr val="black"/>
              </a:solidFill>
              <a:effectLst/>
              <a:uLnTx/>
              <a:uFillTx/>
              <a:latin typeface="Agency FB" panose="020B0503020202020204" pitchFamily="34" charset="0"/>
              <a:ea typeface="+mn-ea"/>
              <a:cs typeface="+mn-cs"/>
            </a:endParaRPr>
          </a:p>
        </p:txBody>
      </p:sp>
      <p:sp>
        <p:nvSpPr>
          <p:cNvPr id="23" name="Rectángulo 22">
            <a:extLst>
              <a:ext uri="{FF2B5EF4-FFF2-40B4-BE49-F238E27FC236}">
                <a16:creationId xmlns:a16="http://schemas.microsoft.com/office/drawing/2014/main" id="{EAF93728-98EC-43CF-8689-136A3EE39D11}"/>
              </a:ext>
            </a:extLst>
          </p:cNvPr>
          <p:cNvSpPr/>
          <p:nvPr/>
        </p:nvSpPr>
        <p:spPr>
          <a:xfrm>
            <a:off x="93308" y="6489877"/>
            <a:ext cx="2530373" cy="292388"/>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C" sz="1300" b="0" i="0" u="none" strike="noStrike" kern="1200" cap="none" spc="0" normalizeH="0" baseline="0" noProof="0">
                <a:ln w="0"/>
                <a:solidFill>
                  <a:srgbClr val="00B050"/>
                </a:solidFill>
                <a:effectLst>
                  <a:outerShdw blurRad="38100" dist="25400" dir="5400000" algn="ctr" rotWithShape="0">
                    <a:srgbClr val="6E747A">
                      <a:alpha val="43000"/>
                    </a:srgbClr>
                  </a:outerShdw>
                </a:effectLst>
                <a:uLnTx/>
                <a:uFillTx/>
                <a:latin typeface="Calibri" panose="020F0502020204030204"/>
                <a:ea typeface="+mn-ea"/>
                <a:cs typeface="+mn-cs"/>
              </a:rPr>
              <a:t>M</a:t>
            </a:r>
            <a:r>
              <a:rPr kumimoji="0" lang="es-ES" sz="1300" b="0" i="0" u="none" strike="noStrike" kern="1200" cap="none" spc="0" normalizeH="0" baseline="0" noProof="0">
                <a:ln w="0"/>
                <a:solidFill>
                  <a:srgbClr val="00B050"/>
                </a:solidFill>
                <a:effectLst>
                  <a:outerShdw blurRad="38100" dist="25400" dir="5400000" algn="ctr" rotWithShape="0">
                    <a:srgbClr val="6E747A">
                      <a:alpha val="43000"/>
                    </a:srgbClr>
                  </a:outerShdw>
                </a:effectLst>
                <a:uLnTx/>
                <a:uFillTx/>
                <a:latin typeface="Calibri" panose="020F0502020204030204"/>
                <a:ea typeface="+mn-ea"/>
                <a:cs typeface="+mn-cs"/>
              </a:rPr>
              <a:t>sig. Ing. Robert Moreira Centeno</a:t>
            </a:r>
          </a:p>
        </p:txBody>
      </p:sp>
      <p:sp>
        <p:nvSpPr>
          <p:cNvPr id="6" name="CuadroTexto 5">
            <a:extLst>
              <a:ext uri="{FF2B5EF4-FFF2-40B4-BE49-F238E27FC236}">
                <a16:creationId xmlns:a16="http://schemas.microsoft.com/office/drawing/2014/main" id="{7FC1FBA4-F025-F269-BB7C-ECD5082576C2}"/>
              </a:ext>
            </a:extLst>
          </p:cNvPr>
          <p:cNvSpPr txBox="1"/>
          <p:nvPr/>
        </p:nvSpPr>
        <p:spPr>
          <a:xfrm>
            <a:off x="3437442" y="11851"/>
            <a:ext cx="729026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1" i="0" u="none" strike="noStrike" kern="1200" cap="none" spc="0" normalizeH="0" baseline="0" noProof="0">
                <a:ln>
                  <a:noFill/>
                </a:ln>
                <a:solidFill>
                  <a:prstClr val="black"/>
                </a:solidFill>
                <a:effectLst/>
                <a:uLnTx/>
                <a:uFillTx/>
                <a:latin typeface="Calibri" panose="020F0502020204030204"/>
                <a:ea typeface="+mn-ea"/>
                <a:cs typeface="+mn-cs"/>
              </a:rPr>
              <a:t>Figura 6. </a:t>
            </a:r>
            <a:r>
              <a:rPr kumimoji="0" lang="es-ES" sz="1800" b="0" i="0" u="none" strike="noStrike" kern="1200" cap="none" spc="0" normalizeH="0" baseline="0" noProof="0" err="1">
                <a:ln>
                  <a:noFill/>
                </a:ln>
                <a:solidFill>
                  <a:prstClr val="black"/>
                </a:solidFill>
                <a:effectLst/>
                <a:uLnTx/>
                <a:uFillTx/>
                <a:latin typeface="Calibri" panose="020F0502020204030204"/>
                <a:ea typeface="+mn-ea"/>
                <a:cs typeface="+mn-cs"/>
              </a:rPr>
              <a:t>Templates</a:t>
            </a:r>
            <a:r>
              <a:rPr kumimoji="0" lang="es-ES" sz="1800" b="0" i="0" u="none" strike="noStrike" kern="1200" cap="none" spc="0" normalizeH="0" baseline="0" noProof="0">
                <a:ln>
                  <a:noFill/>
                </a:ln>
                <a:solidFill>
                  <a:prstClr val="black"/>
                </a:solidFill>
                <a:effectLst/>
                <a:uLnTx/>
                <a:uFillTx/>
                <a:latin typeface="Calibri" panose="020F0502020204030204"/>
                <a:ea typeface="+mn-ea"/>
                <a:cs typeface="+mn-cs"/>
              </a:rPr>
              <a:t> y condicionales.</a:t>
            </a:r>
          </a:p>
        </p:txBody>
      </p:sp>
      <p:sp>
        <p:nvSpPr>
          <p:cNvPr id="11" name="CuadroTexto 10">
            <a:extLst>
              <a:ext uri="{FF2B5EF4-FFF2-40B4-BE49-F238E27FC236}">
                <a16:creationId xmlns:a16="http://schemas.microsoft.com/office/drawing/2014/main" id="{CD68475C-3B7C-CCA2-966F-DEED9A33A95D}"/>
              </a:ext>
            </a:extLst>
          </p:cNvPr>
          <p:cNvSpPr txBox="1"/>
          <p:nvPr/>
        </p:nvSpPr>
        <p:spPr>
          <a:xfrm>
            <a:off x="5242561" y="3775948"/>
            <a:ext cx="6444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1" i="0" u="none" strike="noStrike" kern="1200" cap="none" spc="0" normalizeH="0" baseline="0" noProof="0">
                <a:ln>
                  <a:noFill/>
                </a:ln>
                <a:solidFill>
                  <a:srgbClr val="002060"/>
                </a:solidFill>
                <a:effectLst/>
                <a:highlight>
                  <a:srgbClr val="FFFF00"/>
                </a:highlight>
                <a:uLnTx/>
                <a:uFillTx/>
                <a:latin typeface="Calibri" panose="020F0502020204030204"/>
                <a:ea typeface="+mn-ea"/>
                <a:cs typeface="+mn-cs"/>
              </a:rPr>
              <a:t>-2-</a:t>
            </a:r>
            <a:endParaRPr kumimoji="0" lang="es-EC" sz="1800" b="1" i="0" u="none" strike="noStrike" kern="1200" cap="none" spc="0" normalizeH="0" baseline="0" noProof="0">
              <a:ln>
                <a:noFill/>
              </a:ln>
              <a:solidFill>
                <a:srgbClr val="002060"/>
              </a:solidFill>
              <a:effectLst/>
              <a:highlight>
                <a:srgbClr val="FFFF00"/>
              </a:highlight>
              <a:uLnTx/>
              <a:uFillTx/>
              <a:latin typeface="Calibri" panose="020F0502020204030204"/>
              <a:ea typeface="+mn-ea"/>
              <a:cs typeface="+mn-cs"/>
            </a:endParaRPr>
          </a:p>
        </p:txBody>
      </p:sp>
      <p:sp>
        <p:nvSpPr>
          <p:cNvPr id="15" name="Rectángulo 14">
            <a:extLst>
              <a:ext uri="{FF2B5EF4-FFF2-40B4-BE49-F238E27FC236}">
                <a16:creationId xmlns:a16="http://schemas.microsoft.com/office/drawing/2014/main" id="{1EAA62C4-CEF2-8F13-DF7A-62950B6A1314}"/>
              </a:ext>
            </a:extLst>
          </p:cNvPr>
          <p:cNvSpPr/>
          <p:nvPr/>
        </p:nvSpPr>
        <p:spPr>
          <a:xfrm>
            <a:off x="3853853" y="3874058"/>
            <a:ext cx="1388708" cy="27122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w="3175">
                <a:solidFill>
                  <a:prstClr val="black"/>
                </a:solidFill>
              </a:ln>
              <a:solidFill>
                <a:prstClr val="white"/>
              </a:solidFill>
              <a:effectLst/>
              <a:uLnTx/>
              <a:uFillTx/>
              <a:latin typeface="Calibri" panose="020F0502020204030204"/>
              <a:ea typeface="+mn-ea"/>
              <a:cs typeface="+mn-cs"/>
            </a:endParaRPr>
          </a:p>
        </p:txBody>
      </p:sp>
      <p:sp>
        <p:nvSpPr>
          <p:cNvPr id="20" name="CuadroTexto 19">
            <a:extLst>
              <a:ext uri="{FF2B5EF4-FFF2-40B4-BE49-F238E27FC236}">
                <a16:creationId xmlns:a16="http://schemas.microsoft.com/office/drawing/2014/main" id="{21DE442B-014C-A90D-D2F2-07D3F4E505B0}"/>
              </a:ext>
            </a:extLst>
          </p:cNvPr>
          <p:cNvSpPr txBox="1"/>
          <p:nvPr/>
        </p:nvSpPr>
        <p:spPr>
          <a:xfrm>
            <a:off x="10792858" y="1460415"/>
            <a:ext cx="6444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1" i="0" u="none" strike="noStrike" kern="1200" cap="none" spc="0" normalizeH="0" baseline="0" noProof="0">
                <a:ln>
                  <a:noFill/>
                </a:ln>
                <a:solidFill>
                  <a:srgbClr val="002060"/>
                </a:solidFill>
                <a:effectLst/>
                <a:highlight>
                  <a:srgbClr val="FFFF00"/>
                </a:highlight>
                <a:uLnTx/>
                <a:uFillTx/>
                <a:latin typeface="Calibri" panose="020F0502020204030204"/>
                <a:ea typeface="+mn-ea"/>
                <a:cs typeface="+mn-cs"/>
              </a:rPr>
              <a:t>-1-</a:t>
            </a:r>
            <a:endParaRPr kumimoji="0" lang="es-EC" sz="1800" b="1" i="0" u="none" strike="noStrike" kern="1200" cap="none" spc="0" normalizeH="0" baseline="0" noProof="0">
              <a:ln>
                <a:noFill/>
              </a:ln>
              <a:solidFill>
                <a:srgbClr val="002060"/>
              </a:solidFill>
              <a:effectLst/>
              <a:highlight>
                <a:srgbClr val="FFFF00"/>
              </a:highlight>
              <a:uLnTx/>
              <a:uFillTx/>
              <a:latin typeface="Calibri" panose="020F0502020204030204"/>
              <a:ea typeface="+mn-ea"/>
              <a:cs typeface="+mn-cs"/>
            </a:endParaRPr>
          </a:p>
        </p:txBody>
      </p:sp>
      <p:sp>
        <p:nvSpPr>
          <p:cNvPr id="3" name="Botón de acción: en blanco 2">
            <a:hlinkClick r:id="rId6" action="ppaction://hlinksldjump" highlightClick="1"/>
            <a:extLst>
              <a:ext uri="{FF2B5EF4-FFF2-40B4-BE49-F238E27FC236}">
                <a16:creationId xmlns:a16="http://schemas.microsoft.com/office/drawing/2014/main" id="{973302D1-AE1C-5024-48AA-77DCAE4ACE09}"/>
              </a:ext>
            </a:extLst>
          </p:cNvPr>
          <p:cNvSpPr/>
          <p:nvPr/>
        </p:nvSpPr>
        <p:spPr>
          <a:xfrm>
            <a:off x="10727704" y="-885"/>
            <a:ext cx="1464296" cy="335902"/>
          </a:xfrm>
          <a:prstGeom prst="actionButtonBlan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C" sz="1800" b="0" i="0" u="none" strike="noStrike" kern="1200" cap="none" spc="0" normalizeH="0" baseline="0" noProof="0">
                <a:ln>
                  <a:noFill/>
                </a:ln>
                <a:solidFill>
                  <a:prstClr val="white"/>
                </a:solidFill>
                <a:effectLst/>
                <a:uLnTx/>
                <a:uFillTx/>
                <a:latin typeface="Calibri" panose="020F0502020204030204"/>
                <a:ea typeface="+mn-ea"/>
                <a:cs typeface="+mn-cs"/>
              </a:rPr>
              <a:t>Índice</a:t>
            </a:r>
            <a:endParaRPr kumimoji="0" lang="es-E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CuadroTexto 13">
            <a:extLst>
              <a:ext uri="{FF2B5EF4-FFF2-40B4-BE49-F238E27FC236}">
                <a16:creationId xmlns:a16="http://schemas.microsoft.com/office/drawing/2014/main" id="{535CA7EB-A839-4E15-D308-AF2D9C67284C}"/>
              </a:ext>
            </a:extLst>
          </p:cNvPr>
          <p:cNvSpPr txBox="1"/>
          <p:nvPr/>
        </p:nvSpPr>
        <p:spPr>
          <a:xfrm>
            <a:off x="6446034" y="2887068"/>
            <a:ext cx="1966446" cy="246221"/>
          </a:xfrm>
          <a:prstGeom prst="rect">
            <a:avLst/>
          </a:prstGeom>
          <a:noFill/>
        </p:spPr>
        <p:txBody>
          <a:bodyPr wrap="square">
            <a:spAutoFit/>
          </a:bodyPr>
          <a:lstStyle/>
          <a:p>
            <a:r>
              <a:rPr lang="it-IT" sz="1000" b="1" dirty="0" err="1">
                <a:solidFill>
                  <a:srgbClr val="000000"/>
                </a:solidFill>
                <a:highlight>
                  <a:srgbClr val="FFFFFF"/>
                </a:highlight>
              </a:rPr>
              <a:t>nav</a:t>
            </a:r>
            <a:r>
              <a:rPr lang="it-IT" sz="1000" b="1" dirty="0">
                <a:solidFill>
                  <a:srgbClr val="000000"/>
                </a:solidFill>
                <a:highlight>
                  <a:srgbClr val="FFFFFF"/>
                </a:highlight>
              </a:rPr>
              <a:t>&gt;</a:t>
            </a:r>
            <a:r>
              <a:rPr lang="it-IT" sz="1000" b="1" dirty="0" err="1">
                <a:solidFill>
                  <a:srgbClr val="000000"/>
                </a:solidFill>
                <a:highlight>
                  <a:srgbClr val="FFFFFF"/>
                </a:highlight>
              </a:rPr>
              <a:t>ul</a:t>
            </a:r>
            <a:r>
              <a:rPr lang="it-IT" sz="1000" b="1" dirty="0">
                <a:solidFill>
                  <a:srgbClr val="000000"/>
                </a:solidFill>
                <a:highlight>
                  <a:srgbClr val="FFFFFF"/>
                </a:highlight>
              </a:rPr>
              <a:t>&gt;li*3&gt;a[</a:t>
            </a:r>
            <a:r>
              <a:rPr lang="it-IT" sz="1000" b="1" dirty="0" err="1">
                <a:solidFill>
                  <a:srgbClr val="000000"/>
                </a:solidFill>
                <a:highlight>
                  <a:srgbClr val="FFFFFF"/>
                </a:highlight>
              </a:rPr>
              <a:t>href</a:t>
            </a:r>
            <a:r>
              <a:rPr lang="it-IT" sz="1000" b="1" dirty="0">
                <a:solidFill>
                  <a:srgbClr val="000000"/>
                </a:solidFill>
                <a:highlight>
                  <a:srgbClr val="FFFFFF"/>
                </a:highlight>
              </a:rPr>
              <a:t>=""]{Texto}</a:t>
            </a:r>
            <a:endParaRPr lang="es-EC" dirty="0"/>
          </a:p>
        </p:txBody>
      </p:sp>
      <p:sp>
        <p:nvSpPr>
          <p:cNvPr id="19" name="CuadroTexto 18">
            <a:extLst>
              <a:ext uri="{FF2B5EF4-FFF2-40B4-BE49-F238E27FC236}">
                <a16:creationId xmlns:a16="http://schemas.microsoft.com/office/drawing/2014/main" id="{3B2CD40F-A8EC-1906-3AA7-84273C4C79ED}"/>
              </a:ext>
            </a:extLst>
          </p:cNvPr>
          <p:cNvSpPr txBox="1"/>
          <p:nvPr/>
        </p:nvSpPr>
        <p:spPr>
          <a:xfrm>
            <a:off x="6473725" y="2560320"/>
            <a:ext cx="1662357" cy="369332"/>
          </a:xfrm>
          <a:prstGeom prst="rect">
            <a:avLst/>
          </a:prstGeom>
          <a:noFill/>
        </p:spPr>
        <p:txBody>
          <a:bodyPr wrap="square" rtlCol="0">
            <a:spAutoFit/>
          </a:bodyPr>
          <a:lstStyle/>
          <a:p>
            <a:r>
              <a:rPr lang="es-ES" dirty="0">
                <a:solidFill>
                  <a:srgbClr val="FF0000"/>
                </a:solidFill>
              </a:rPr>
              <a:t>Código </a:t>
            </a:r>
            <a:r>
              <a:rPr lang="es-ES" dirty="0" err="1">
                <a:solidFill>
                  <a:srgbClr val="FF0000"/>
                </a:solidFill>
              </a:rPr>
              <a:t>emmet</a:t>
            </a:r>
            <a:r>
              <a:rPr lang="es-ES" dirty="0">
                <a:solidFill>
                  <a:srgbClr val="FF0000"/>
                </a:solidFill>
              </a:rPr>
              <a:t>:</a:t>
            </a:r>
            <a:endParaRPr lang="es-EC" dirty="0">
              <a:solidFill>
                <a:srgbClr val="FF0000"/>
              </a:solidFill>
            </a:endParaRPr>
          </a:p>
        </p:txBody>
      </p:sp>
      <p:sp>
        <p:nvSpPr>
          <p:cNvPr id="21" name="Rectángulo 20">
            <a:extLst>
              <a:ext uri="{FF2B5EF4-FFF2-40B4-BE49-F238E27FC236}">
                <a16:creationId xmlns:a16="http://schemas.microsoft.com/office/drawing/2014/main" id="{4A51CBB6-7C3C-00B0-444B-5FBD354CE3C0}"/>
              </a:ext>
            </a:extLst>
          </p:cNvPr>
          <p:cNvSpPr/>
          <p:nvPr/>
        </p:nvSpPr>
        <p:spPr>
          <a:xfrm>
            <a:off x="3753101" y="4853160"/>
            <a:ext cx="1431426" cy="27122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w="3175">
                <a:solidFill>
                  <a:prstClr val="black"/>
                </a:solidFill>
              </a:ln>
              <a:solidFill>
                <a:prstClr val="white"/>
              </a:solidFill>
              <a:effectLst/>
              <a:uLnTx/>
              <a:uFillTx/>
              <a:latin typeface="Calibri" panose="020F0502020204030204"/>
              <a:ea typeface="+mn-ea"/>
              <a:cs typeface="+mn-cs"/>
            </a:endParaRPr>
          </a:p>
        </p:txBody>
      </p:sp>
      <p:sp>
        <p:nvSpPr>
          <p:cNvPr id="22" name="Rectángulo 21">
            <a:extLst>
              <a:ext uri="{FF2B5EF4-FFF2-40B4-BE49-F238E27FC236}">
                <a16:creationId xmlns:a16="http://schemas.microsoft.com/office/drawing/2014/main" id="{070F4C2B-8DD3-B832-86BD-8694344579D7}"/>
              </a:ext>
            </a:extLst>
          </p:cNvPr>
          <p:cNvSpPr/>
          <p:nvPr/>
        </p:nvSpPr>
        <p:spPr>
          <a:xfrm>
            <a:off x="7439417" y="4853160"/>
            <a:ext cx="1613143" cy="27122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w="3175">
                <a:solidFill>
                  <a:prstClr val="black"/>
                </a:solidFill>
              </a:ln>
              <a:solidFill>
                <a:prstClr val="white"/>
              </a:solidFill>
              <a:effectLst/>
              <a:uLnTx/>
              <a:uFillTx/>
              <a:latin typeface="Calibri" panose="020F0502020204030204"/>
              <a:ea typeface="+mn-ea"/>
              <a:cs typeface="+mn-cs"/>
            </a:endParaRPr>
          </a:p>
        </p:txBody>
      </p:sp>
      <p:sp>
        <p:nvSpPr>
          <p:cNvPr id="24" name="Rectángulo 23">
            <a:extLst>
              <a:ext uri="{FF2B5EF4-FFF2-40B4-BE49-F238E27FC236}">
                <a16:creationId xmlns:a16="http://schemas.microsoft.com/office/drawing/2014/main" id="{A3756D05-3440-4E06-F92B-1D16D9E54B60}"/>
              </a:ext>
            </a:extLst>
          </p:cNvPr>
          <p:cNvSpPr/>
          <p:nvPr/>
        </p:nvSpPr>
        <p:spPr>
          <a:xfrm>
            <a:off x="9824179" y="4857450"/>
            <a:ext cx="1613143" cy="27122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w="3175">
                <a:solidFill>
                  <a:prstClr val="black"/>
                </a:solidFill>
              </a:ln>
              <a:solidFill>
                <a:prstClr val="white"/>
              </a:solidFill>
              <a:effectLst/>
              <a:uLnTx/>
              <a:uFillTx/>
              <a:latin typeface="Calibri" panose="020F0502020204030204"/>
              <a:ea typeface="+mn-ea"/>
              <a:cs typeface="+mn-cs"/>
            </a:endParaRPr>
          </a:p>
        </p:txBody>
      </p:sp>
      <p:sp>
        <p:nvSpPr>
          <p:cNvPr id="25" name="Rectángulo 24">
            <a:extLst>
              <a:ext uri="{FF2B5EF4-FFF2-40B4-BE49-F238E27FC236}">
                <a16:creationId xmlns:a16="http://schemas.microsoft.com/office/drawing/2014/main" id="{34CAF778-D798-AF52-9730-94F1E8D6FB03}"/>
              </a:ext>
            </a:extLst>
          </p:cNvPr>
          <p:cNvSpPr/>
          <p:nvPr/>
        </p:nvSpPr>
        <p:spPr>
          <a:xfrm>
            <a:off x="7429257" y="5249400"/>
            <a:ext cx="1460743" cy="16720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w="3175">
                <a:solidFill>
                  <a:prstClr val="black"/>
                </a:solidFill>
              </a:ln>
              <a:solidFill>
                <a:prstClr val="white"/>
              </a:solidFill>
              <a:effectLst/>
              <a:uLnTx/>
              <a:uFillTx/>
              <a:latin typeface="Calibri" panose="020F0502020204030204"/>
              <a:ea typeface="+mn-ea"/>
              <a:cs typeface="+mn-cs"/>
            </a:endParaRPr>
          </a:p>
        </p:txBody>
      </p:sp>
      <p:sp>
        <p:nvSpPr>
          <p:cNvPr id="26" name="Rectángulo 25">
            <a:extLst>
              <a:ext uri="{FF2B5EF4-FFF2-40B4-BE49-F238E27FC236}">
                <a16:creationId xmlns:a16="http://schemas.microsoft.com/office/drawing/2014/main" id="{6F53111A-60C9-59C8-43B4-932077753661}"/>
              </a:ext>
            </a:extLst>
          </p:cNvPr>
          <p:cNvSpPr/>
          <p:nvPr/>
        </p:nvSpPr>
        <p:spPr>
          <a:xfrm>
            <a:off x="3723785" y="5377290"/>
            <a:ext cx="1038960" cy="16720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w="3175">
                <a:solidFill>
                  <a:prstClr val="black"/>
                </a:solidFill>
              </a:ln>
              <a:solidFill>
                <a:prstClr val="white"/>
              </a:solidFill>
              <a:effectLst/>
              <a:uLnTx/>
              <a:uFillTx/>
              <a:latin typeface="Calibri" panose="020F0502020204030204"/>
              <a:ea typeface="+mn-ea"/>
              <a:cs typeface="+mn-cs"/>
            </a:endParaRPr>
          </a:p>
        </p:txBody>
      </p:sp>
      <p:sp>
        <p:nvSpPr>
          <p:cNvPr id="27" name="Rectángulo 26">
            <a:extLst>
              <a:ext uri="{FF2B5EF4-FFF2-40B4-BE49-F238E27FC236}">
                <a16:creationId xmlns:a16="http://schemas.microsoft.com/office/drawing/2014/main" id="{A20A86E8-86F6-B305-97E9-53F9988922AA}"/>
              </a:ext>
            </a:extLst>
          </p:cNvPr>
          <p:cNvSpPr/>
          <p:nvPr/>
        </p:nvSpPr>
        <p:spPr>
          <a:xfrm>
            <a:off x="9842204" y="6284728"/>
            <a:ext cx="1038960" cy="16720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w="3175">
                <a:solidFill>
                  <a:prstClr val="black"/>
                </a:solid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297579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9DF72ADE-BAE9-484E-84CE-E8979DDABC94}"/>
              </a:ext>
            </a:extLst>
          </p:cNvPr>
          <p:cNvSpPr>
            <a:spLocks noGrp="1"/>
          </p:cNvSpPr>
          <p:nvPr>
            <p:ph type="title"/>
          </p:nvPr>
        </p:nvSpPr>
        <p:spPr>
          <a:xfrm>
            <a:off x="1" y="1"/>
            <a:ext cx="3256367" cy="709119"/>
          </a:xfrm>
          <a:solidFill>
            <a:schemeClr val="accent4">
              <a:lumMod val="60000"/>
              <a:lumOff val="40000"/>
            </a:schemeClr>
          </a:solidFill>
        </p:spPr>
        <p:style>
          <a:lnRef idx="2">
            <a:schemeClr val="accent1"/>
          </a:lnRef>
          <a:fillRef idx="1">
            <a:schemeClr val="lt1"/>
          </a:fillRef>
          <a:effectRef idx="0">
            <a:schemeClr val="accent1"/>
          </a:effectRef>
          <a:fontRef idx="minor">
            <a:schemeClr val="dk1"/>
          </a:fontRef>
        </p:style>
        <p:txBody>
          <a:bodyPr>
            <a:normAutofit/>
          </a:bodyPr>
          <a:lstStyle/>
          <a:p>
            <a:r>
              <a:rPr lang="es-MX" sz="1400">
                <a:latin typeface="AcmeFont" pitchFamily="2" charset="0"/>
              </a:rPr>
              <a:t>Taller: </a:t>
            </a:r>
            <a:r>
              <a:rPr lang="es-MX" sz="1400"/>
              <a:t>Ejercicio 81</a:t>
            </a:r>
            <a:endParaRPr lang="es-ES" sz="1400"/>
          </a:p>
        </p:txBody>
      </p:sp>
      <p:cxnSp>
        <p:nvCxnSpPr>
          <p:cNvPr id="5" name="Conector recto 4">
            <a:extLst>
              <a:ext uri="{FF2B5EF4-FFF2-40B4-BE49-F238E27FC236}">
                <a16:creationId xmlns:a16="http://schemas.microsoft.com/office/drawing/2014/main" id="{B56C916C-A930-4B45-9FEB-EAC26D680858}"/>
              </a:ext>
            </a:extLst>
          </p:cNvPr>
          <p:cNvCxnSpPr>
            <a:cxnSpLocks/>
          </p:cNvCxnSpPr>
          <p:nvPr/>
        </p:nvCxnSpPr>
        <p:spPr>
          <a:xfrm>
            <a:off x="3256383" y="709120"/>
            <a:ext cx="0" cy="6148880"/>
          </a:xfrm>
          <a:prstGeom prst="line">
            <a:avLst/>
          </a:prstGeom>
        </p:spPr>
        <p:style>
          <a:lnRef idx="3">
            <a:schemeClr val="accent1"/>
          </a:lnRef>
          <a:fillRef idx="0">
            <a:schemeClr val="accent1"/>
          </a:fillRef>
          <a:effectRef idx="2">
            <a:schemeClr val="accent1"/>
          </a:effectRef>
          <a:fontRef idx="minor">
            <a:schemeClr val="tx1"/>
          </a:fontRef>
        </p:style>
      </p:cxnSp>
      <p:sp>
        <p:nvSpPr>
          <p:cNvPr id="16" name="CuadroTexto 15">
            <a:extLst>
              <a:ext uri="{FF2B5EF4-FFF2-40B4-BE49-F238E27FC236}">
                <a16:creationId xmlns:a16="http://schemas.microsoft.com/office/drawing/2014/main" id="{B1925488-C881-4A19-A93C-2E217166D1A0}"/>
              </a:ext>
            </a:extLst>
          </p:cNvPr>
          <p:cNvSpPr txBox="1"/>
          <p:nvPr/>
        </p:nvSpPr>
        <p:spPr>
          <a:xfrm>
            <a:off x="106748" y="4958291"/>
            <a:ext cx="2891329" cy="7386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C" sz="1400" b="1" i="0" u="none" strike="noStrike" kern="1200" cap="none" spc="0" normalizeH="0" baseline="0" noProof="0">
                <a:ln>
                  <a:noFill/>
                </a:ln>
                <a:solidFill>
                  <a:prstClr val="black"/>
                </a:solidFill>
                <a:effectLst/>
                <a:uLnTx/>
                <a:uFillTx/>
                <a:latin typeface="Calibri" panose="020F0502020204030204"/>
                <a:ea typeface="+mn-ea"/>
                <a:cs typeface="+mn-cs"/>
              </a:rPr>
              <a:t>Objetivos de la lámina:</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ES" sz="1400" b="0" i="0" u="none" strike="noStrike" kern="1200" cap="none" spc="0" normalizeH="0" baseline="0" noProof="0">
                <a:ln>
                  <a:noFill/>
                </a:ln>
                <a:solidFill>
                  <a:prstClr val="black"/>
                </a:solidFill>
                <a:effectLst/>
                <a:uLnTx/>
                <a:uFillTx/>
                <a:latin typeface="Calibri" panose="020F0502020204030204"/>
                <a:ea typeface="+mn-ea"/>
                <a:cs typeface="+mn-cs"/>
              </a:rPr>
              <a:t>Aplicar plantilla a las vistas home, </a:t>
            </a:r>
            <a:r>
              <a:rPr kumimoji="0" lang="es-ES" sz="1400" b="0" i="0" u="none" strike="noStrike" kern="1200" cap="none" spc="0" normalizeH="0" baseline="0" noProof="0" err="1">
                <a:ln>
                  <a:noFill/>
                </a:ln>
                <a:solidFill>
                  <a:prstClr val="black"/>
                </a:solidFill>
                <a:effectLst/>
                <a:uLnTx/>
                <a:uFillTx/>
                <a:latin typeface="Calibri" panose="020F0502020204030204"/>
                <a:ea typeface="+mn-ea"/>
                <a:cs typeface="+mn-cs"/>
              </a:rPr>
              <a:t>tasks</a:t>
            </a:r>
            <a:r>
              <a:rPr kumimoji="0" lang="es-ES" sz="1400" b="0" i="0" u="none" strike="noStrike" kern="1200" cap="none" spc="0" normalizeH="0" baseline="0" noProof="0">
                <a:ln>
                  <a:noFill/>
                </a:ln>
                <a:solidFill>
                  <a:prstClr val="black"/>
                </a:solidFill>
                <a:effectLst/>
                <a:uLnTx/>
                <a:uFillTx/>
                <a:latin typeface="Calibri" panose="020F0502020204030204"/>
                <a:ea typeface="+mn-ea"/>
                <a:cs typeface="+mn-cs"/>
              </a:rPr>
              <a:t> y </a:t>
            </a:r>
            <a:r>
              <a:rPr kumimoji="0" lang="es-ES" sz="1400" b="0" i="0" u="none" strike="noStrike" kern="1200" cap="none" spc="0" normalizeH="0" baseline="0" noProof="0" err="1">
                <a:ln>
                  <a:noFill/>
                </a:ln>
                <a:solidFill>
                  <a:prstClr val="black"/>
                </a:solidFill>
                <a:effectLst/>
                <a:uLnTx/>
                <a:uFillTx/>
                <a:latin typeface="Calibri" panose="020F0502020204030204"/>
                <a:ea typeface="+mn-ea"/>
                <a:cs typeface="+mn-cs"/>
              </a:rPr>
              <a:t>signup</a:t>
            </a:r>
            <a:r>
              <a:rPr kumimoji="0" lang="es-ES" sz="1400" b="0" i="0" u="none" strike="noStrike" kern="1200" cap="none" spc="0" normalizeH="0" baseline="0" noProof="0">
                <a:ln>
                  <a:noFill/>
                </a:ln>
                <a:solidFill>
                  <a:prstClr val="black"/>
                </a:solidFill>
                <a:effectLst/>
                <a:uLnTx/>
                <a:uFillTx/>
                <a:latin typeface="Calibri" panose="020F0502020204030204"/>
                <a:ea typeface="+mn-ea"/>
                <a:cs typeface="+mn-cs"/>
              </a:rPr>
              <a:t>.</a:t>
            </a:r>
          </a:p>
        </p:txBody>
      </p:sp>
      <p:pic>
        <p:nvPicPr>
          <p:cNvPr id="17" name="Imagen 16">
            <a:extLst>
              <a:ext uri="{FF2B5EF4-FFF2-40B4-BE49-F238E27FC236}">
                <a16:creationId xmlns:a16="http://schemas.microsoft.com/office/drawing/2014/main" id="{07AF594D-2BC1-4EA0-9855-66C150454A4F}"/>
              </a:ext>
            </a:extLst>
          </p:cNvPr>
          <p:cNvPicPr>
            <a:picLocks noChangeAspect="1"/>
          </p:cNvPicPr>
          <p:nvPr/>
        </p:nvPicPr>
        <p:blipFill>
          <a:blip r:embed="rId3"/>
          <a:stretch>
            <a:fillRect/>
          </a:stretch>
        </p:blipFill>
        <p:spPr>
          <a:xfrm>
            <a:off x="76038" y="2011836"/>
            <a:ext cx="993895" cy="854078"/>
          </a:xfrm>
          <a:prstGeom prst="rect">
            <a:avLst/>
          </a:prstGeom>
        </p:spPr>
      </p:pic>
      <p:sp>
        <p:nvSpPr>
          <p:cNvPr id="18" name="CuadroTexto 17">
            <a:extLst>
              <a:ext uri="{FF2B5EF4-FFF2-40B4-BE49-F238E27FC236}">
                <a16:creationId xmlns:a16="http://schemas.microsoft.com/office/drawing/2014/main" id="{137D2C75-4FC0-4811-A9B7-F2AED8DD12CA}"/>
              </a:ext>
            </a:extLst>
          </p:cNvPr>
          <p:cNvSpPr txBox="1"/>
          <p:nvPr/>
        </p:nvSpPr>
        <p:spPr>
          <a:xfrm>
            <a:off x="80567" y="2926313"/>
            <a:ext cx="3098569" cy="209288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C" sz="1300" b="1" i="0" u="none" strike="noStrike" kern="1200" cap="none" spc="0" normalizeH="0" baseline="0" noProof="0">
                <a:ln>
                  <a:noFill/>
                </a:ln>
                <a:solidFill>
                  <a:prstClr val="black"/>
                </a:solidFill>
                <a:effectLst/>
                <a:uLnTx/>
                <a:uFillTx/>
                <a:latin typeface="Agency FB" panose="020B0503020202020204" pitchFamily="34" charset="0"/>
                <a:ea typeface="+mn-ea"/>
                <a:cs typeface="+mn-cs"/>
              </a:rPr>
              <a:t>Misión. </a:t>
            </a:r>
            <a:r>
              <a:rPr kumimoji="0" lang="es-MX" sz="1300" b="0" i="0" u="none" strike="noStrike" kern="1200" cap="none" spc="0" normalizeH="0" baseline="0" noProof="0">
                <a:ln>
                  <a:noFill/>
                </a:ln>
                <a:solidFill>
                  <a:prstClr val="black"/>
                </a:solidFill>
                <a:effectLst/>
                <a:uLnTx/>
                <a:uFillTx/>
                <a:latin typeface="Agency FB" panose="020B0503020202020204" pitchFamily="34" charset="0"/>
                <a:ea typeface="+mn-ea"/>
                <a:cs typeface="+mn-cs"/>
              </a:rPr>
              <a:t>Formar profesionales competentes y emprendedores desde lo académico, la investigación, y la vinculación, que contribuyan a mejorar la calidad de vida de la sociedad.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300" b="0" i="0" u="none" strike="noStrike" kern="1200" cap="none" spc="0" normalizeH="0" baseline="0" noProof="0">
              <a:ln>
                <a:noFill/>
              </a:ln>
              <a:solidFill>
                <a:prstClr val="black"/>
              </a:solidFill>
              <a:effectLst/>
              <a:uLnTx/>
              <a:uFillTx/>
              <a:latin typeface="Agency FB" panose="020B0503020202020204" pitchFamily="34" charset="0"/>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C" sz="1300" b="1" i="0" u="none" strike="noStrike" kern="1200" cap="none" spc="0" normalizeH="0" baseline="0" noProof="0">
                <a:ln>
                  <a:noFill/>
                </a:ln>
                <a:solidFill>
                  <a:prstClr val="black"/>
                </a:solidFill>
                <a:effectLst/>
                <a:uLnTx/>
                <a:uFillTx/>
                <a:latin typeface="Agency FB" panose="020B0503020202020204" pitchFamily="34" charset="0"/>
                <a:ea typeface="+mn-ea"/>
                <a:cs typeface="+mn-cs"/>
              </a:rPr>
              <a:t>Visión. </a:t>
            </a:r>
            <a:r>
              <a:rPr kumimoji="0" lang="es-MX" sz="1300" b="0" i="0" u="none" strike="noStrike" kern="1200" cap="none" spc="0" normalizeH="0" baseline="0" noProof="0">
                <a:ln>
                  <a:noFill/>
                </a:ln>
                <a:solidFill>
                  <a:prstClr val="black"/>
                </a:solidFill>
                <a:effectLst/>
                <a:uLnTx/>
                <a:uFillTx/>
                <a:latin typeface="Agency FB" panose="020B0503020202020204" pitchFamily="34" charset="0"/>
                <a:ea typeface="+mn-ea"/>
                <a:cs typeface="+mn-cs"/>
              </a:rPr>
              <a:t>Ser un referente nacional e internacional de Institución de Educación Superior que contribuye al desarrollo social, cultural y productivo con profesionales éticos, creativos, cualificados y con sentido de pertinencia.</a:t>
            </a:r>
            <a:endParaRPr kumimoji="0" lang="es-ES" sz="1300" b="0" i="0" u="none" strike="noStrike" kern="1200" cap="none" spc="0" normalizeH="0" baseline="0" noProof="0">
              <a:ln>
                <a:noFill/>
              </a:ln>
              <a:solidFill>
                <a:prstClr val="black"/>
              </a:solidFill>
              <a:effectLst/>
              <a:uLnTx/>
              <a:uFillTx/>
              <a:latin typeface="Agency FB" panose="020B0503020202020204" pitchFamily="34" charset="0"/>
              <a:ea typeface="+mn-ea"/>
              <a:cs typeface="+mn-cs"/>
            </a:endParaRPr>
          </a:p>
        </p:txBody>
      </p:sp>
      <p:sp>
        <p:nvSpPr>
          <p:cNvPr id="23" name="Rectángulo 22">
            <a:extLst>
              <a:ext uri="{FF2B5EF4-FFF2-40B4-BE49-F238E27FC236}">
                <a16:creationId xmlns:a16="http://schemas.microsoft.com/office/drawing/2014/main" id="{EAF93728-98EC-43CF-8689-136A3EE39D11}"/>
              </a:ext>
            </a:extLst>
          </p:cNvPr>
          <p:cNvSpPr/>
          <p:nvPr/>
        </p:nvSpPr>
        <p:spPr>
          <a:xfrm>
            <a:off x="93308" y="6489877"/>
            <a:ext cx="2530373" cy="292388"/>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C" sz="1300" b="0" i="0" u="none" strike="noStrike" kern="1200" cap="none" spc="0" normalizeH="0" baseline="0" noProof="0">
                <a:ln w="0"/>
                <a:solidFill>
                  <a:srgbClr val="00B050"/>
                </a:solidFill>
                <a:effectLst>
                  <a:outerShdw blurRad="38100" dist="25400" dir="5400000" algn="ctr" rotWithShape="0">
                    <a:srgbClr val="6E747A">
                      <a:alpha val="43000"/>
                    </a:srgbClr>
                  </a:outerShdw>
                </a:effectLst>
                <a:uLnTx/>
                <a:uFillTx/>
                <a:latin typeface="Calibri" panose="020F0502020204030204"/>
                <a:ea typeface="+mn-ea"/>
                <a:cs typeface="+mn-cs"/>
              </a:rPr>
              <a:t>M</a:t>
            </a:r>
            <a:r>
              <a:rPr kumimoji="0" lang="es-ES" sz="1300" b="0" i="0" u="none" strike="noStrike" kern="1200" cap="none" spc="0" normalizeH="0" baseline="0" noProof="0">
                <a:ln w="0"/>
                <a:solidFill>
                  <a:srgbClr val="00B050"/>
                </a:solidFill>
                <a:effectLst>
                  <a:outerShdw blurRad="38100" dist="25400" dir="5400000" algn="ctr" rotWithShape="0">
                    <a:srgbClr val="6E747A">
                      <a:alpha val="43000"/>
                    </a:srgbClr>
                  </a:outerShdw>
                </a:effectLst>
                <a:uLnTx/>
                <a:uFillTx/>
                <a:latin typeface="Calibri" panose="020F0502020204030204"/>
                <a:ea typeface="+mn-ea"/>
                <a:cs typeface="+mn-cs"/>
              </a:rPr>
              <a:t>sig. Ing. Robert Moreira Centeno</a:t>
            </a:r>
          </a:p>
        </p:txBody>
      </p:sp>
      <p:sp>
        <p:nvSpPr>
          <p:cNvPr id="6" name="CuadroTexto 5">
            <a:extLst>
              <a:ext uri="{FF2B5EF4-FFF2-40B4-BE49-F238E27FC236}">
                <a16:creationId xmlns:a16="http://schemas.microsoft.com/office/drawing/2014/main" id="{4F60B242-3DF7-95BC-12D7-DE62BD44C4A6}"/>
              </a:ext>
            </a:extLst>
          </p:cNvPr>
          <p:cNvSpPr txBox="1"/>
          <p:nvPr/>
        </p:nvSpPr>
        <p:spPr>
          <a:xfrm>
            <a:off x="3514689" y="1116576"/>
            <a:ext cx="8313516" cy="397031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C" sz="1800" b="1" i="0" u="none" strike="noStrike" kern="1200" cap="none" spc="0" normalizeH="0" baseline="0" noProof="0">
                <a:ln>
                  <a:noFill/>
                </a:ln>
                <a:solidFill>
                  <a:prstClr val="black"/>
                </a:solidFill>
                <a:effectLst/>
                <a:uLnTx/>
                <a:uFillTx/>
                <a:latin typeface="Calibri" panose="020F0502020204030204"/>
                <a:ea typeface="+mn-ea"/>
                <a:cs typeface="+mn-cs"/>
              </a:rPr>
              <a:t>Nota (24/04/2023). </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S" sz="1800" b="0" i="0" u="none" strike="noStrike" kern="1200" cap="none" spc="0" normalizeH="0" baseline="0" noProof="0">
                <a:ln>
                  <a:noFill/>
                </a:ln>
                <a:solidFill>
                  <a:prstClr val="black"/>
                </a:solidFill>
                <a:effectLst/>
                <a:uLnTx/>
                <a:uFillTx/>
                <a:latin typeface="Calibri" panose="020F0502020204030204"/>
                <a:ea typeface="+mn-ea"/>
                <a:cs typeface="+mn-cs"/>
              </a:rPr>
              <a:t>Hasta ahora se tienen las vistas "http://127.0.0.1:8000/</a:t>
            </a:r>
            <a:r>
              <a:rPr kumimoji="0" lang="es-ES" sz="1800" b="0" i="0" u="none" strike="noStrike" kern="1200" cap="none" spc="0" normalizeH="0" baseline="0" noProof="0" err="1">
                <a:ln>
                  <a:noFill/>
                </a:ln>
                <a:solidFill>
                  <a:prstClr val="black"/>
                </a:solidFill>
                <a:effectLst/>
                <a:uLnTx/>
                <a:uFillTx/>
                <a:latin typeface="Calibri" panose="020F0502020204030204"/>
                <a:ea typeface="+mn-ea"/>
                <a:cs typeface="+mn-cs"/>
              </a:rPr>
              <a:t>tasks</a:t>
            </a:r>
            <a:r>
              <a:rPr kumimoji="0" lang="es-ES" sz="1800" b="0" i="0" u="none" strike="noStrike" kern="1200" cap="none" spc="0" normalizeH="0" baseline="0" noProof="0">
                <a:ln>
                  <a:noFill/>
                </a:ln>
                <a:solidFill>
                  <a:prstClr val="black"/>
                </a:solidFill>
                <a:effectLst/>
                <a:uLnTx/>
                <a:uFillTx/>
                <a:latin typeface="Calibri" panose="020F0502020204030204"/>
                <a:ea typeface="+mn-ea"/>
                <a:cs typeface="+mn-cs"/>
              </a:rPr>
              <a:t>/" y "http://127.0.0.1:8000/</a:t>
            </a:r>
            <a:r>
              <a:rPr kumimoji="0" lang="es-ES" sz="1800" b="0" i="0" u="none" strike="noStrike" kern="1200" cap="none" spc="0" normalizeH="0" baseline="0" noProof="0" err="1">
                <a:ln>
                  <a:noFill/>
                </a:ln>
                <a:solidFill>
                  <a:prstClr val="black"/>
                </a:solidFill>
                <a:effectLst/>
                <a:uLnTx/>
                <a:uFillTx/>
                <a:latin typeface="Calibri" panose="020F0502020204030204"/>
                <a:ea typeface="+mn-ea"/>
                <a:cs typeface="+mn-cs"/>
              </a:rPr>
              <a:t>signup</a:t>
            </a:r>
            <a:r>
              <a:rPr kumimoji="0" lang="es-ES" sz="1800" b="0" i="0" u="none" strike="noStrike" kern="1200" cap="none" spc="0" normalizeH="0" baseline="0" noProof="0">
                <a:ln>
                  <a:noFill/>
                </a:ln>
                <a:solidFill>
                  <a:prstClr val="black"/>
                </a:solidFill>
                <a:effectLst/>
                <a:uLnTx/>
                <a:uFillTx/>
                <a:latin typeface="Calibri" panose="020F0502020204030204"/>
                <a:ea typeface="+mn-ea"/>
                <a:cs typeface="+mn-cs"/>
              </a:rPr>
              <a:t>/". </a:t>
            </a:r>
          </a:p>
          <a:p>
            <a:pPr marL="342900" marR="0" lvl="0" indent="-342900" algn="just" defTabSz="914400" rtl="0" eaLnBrk="1" fontAlgn="auto" latinLnBrk="0" hangingPunct="1">
              <a:lnSpc>
                <a:spcPct val="100000"/>
              </a:lnSpc>
              <a:spcBef>
                <a:spcPts val="0"/>
              </a:spcBef>
              <a:spcAft>
                <a:spcPts val="0"/>
              </a:spcAft>
              <a:buClrTx/>
              <a:buSzTx/>
              <a:buFont typeface="+mj-lt"/>
              <a:buAutoNum type="arabicPeriod"/>
              <a:tabLst/>
              <a:defRPr/>
            </a:pPr>
            <a:r>
              <a:rPr kumimoji="0" lang="es-ES" sz="1800" b="0" i="0" u="none" strike="noStrike" kern="1200" cap="none" spc="0" normalizeH="0" baseline="0" noProof="0">
                <a:ln>
                  <a:noFill/>
                </a:ln>
                <a:solidFill>
                  <a:prstClr val="black"/>
                </a:solidFill>
                <a:effectLst/>
                <a:uLnTx/>
                <a:uFillTx/>
                <a:latin typeface="Calibri" panose="020F0502020204030204"/>
                <a:ea typeface="+mn-ea"/>
                <a:cs typeface="+mn-cs"/>
              </a:rPr>
              <a:t>Se crea el archivo "base.html" que servirá para crear una estructura común y que todas las páginas puedan heredar esa estructura. </a:t>
            </a:r>
          </a:p>
          <a:p>
            <a:pPr marL="342900" marR="0" lvl="0" indent="-342900" algn="just" defTabSz="914400" rtl="0" eaLnBrk="1" fontAlgn="auto" latinLnBrk="0" hangingPunct="1">
              <a:lnSpc>
                <a:spcPct val="100000"/>
              </a:lnSpc>
              <a:spcBef>
                <a:spcPts val="0"/>
              </a:spcBef>
              <a:spcAft>
                <a:spcPts val="0"/>
              </a:spcAft>
              <a:buClrTx/>
              <a:buSzTx/>
              <a:buFont typeface="+mj-lt"/>
              <a:buAutoNum type="arabicPeriod"/>
              <a:tabLst/>
              <a:defRPr/>
            </a:pPr>
            <a:r>
              <a:rPr kumimoji="0" lang="es-ES" sz="1800" b="0" i="0" u="none" strike="noStrike" kern="1200" cap="none" spc="0" normalizeH="0" baseline="0" noProof="0">
                <a:ln>
                  <a:noFill/>
                </a:ln>
                <a:solidFill>
                  <a:prstClr val="black"/>
                </a:solidFill>
                <a:effectLst/>
                <a:uLnTx/>
                <a:uFillTx/>
                <a:latin typeface="Calibri" panose="020F0502020204030204"/>
                <a:ea typeface="+mn-ea"/>
                <a:cs typeface="+mn-cs"/>
              </a:rPr>
              <a:t>"block </a:t>
            </a:r>
            <a:r>
              <a:rPr kumimoji="0" lang="es-ES" sz="1800" b="0" i="0" u="none" strike="noStrike" kern="1200" cap="none" spc="0" normalizeH="0" baseline="0" noProof="0" err="1">
                <a:ln>
                  <a:noFill/>
                </a:ln>
                <a:solidFill>
                  <a:prstClr val="black"/>
                </a:solidFill>
                <a:effectLst/>
                <a:uLnTx/>
                <a:uFillTx/>
                <a:latin typeface="Calibri" panose="020F0502020204030204"/>
                <a:ea typeface="+mn-ea"/>
                <a:cs typeface="+mn-cs"/>
              </a:rPr>
              <a:t>content</a:t>
            </a:r>
            <a:r>
              <a:rPr kumimoji="0" lang="es-ES" sz="1800" b="0" i="0" u="none" strike="noStrike" kern="1200" cap="none" spc="0" normalizeH="0" baseline="0" noProof="0">
                <a:ln>
                  <a:noFill/>
                </a:ln>
                <a:solidFill>
                  <a:prstClr val="black"/>
                </a:solidFill>
                <a:effectLst/>
                <a:uLnTx/>
                <a:uFillTx/>
                <a:latin typeface="Calibri" panose="020F0502020204030204"/>
                <a:ea typeface="+mn-ea"/>
                <a:cs typeface="+mn-cs"/>
              </a:rPr>
              <a:t>" indica que en esa parte de la página puede ir el contenido que viene de otras páginas </a:t>
            </a:r>
          </a:p>
          <a:p>
            <a:pPr marL="342900" marR="0" lvl="0" indent="-342900" algn="just" defTabSz="914400" rtl="0" eaLnBrk="1" fontAlgn="auto" latinLnBrk="0" hangingPunct="1">
              <a:lnSpc>
                <a:spcPct val="100000"/>
              </a:lnSpc>
              <a:spcBef>
                <a:spcPts val="0"/>
              </a:spcBef>
              <a:spcAft>
                <a:spcPts val="0"/>
              </a:spcAft>
              <a:buClrTx/>
              <a:buSzTx/>
              <a:buFont typeface="+mj-lt"/>
              <a:buAutoNum type="arabicPeriod"/>
              <a:tabLst/>
              <a:defRPr/>
            </a:pPr>
            <a:r>
              <a:rPr kumimoji="0" lang="es-ES" sz="1800" b="0" i="0" u="none" strike="noStrike" kern="1200" cap="none" spc="0" normalizeH="0" baseline="0" noProof="0">
                <a:ln>
                  <a:noFill/>
                </a:ln>
                <a:solidFill>
                  <a:prstClr val="black"/>
                </a:solidFill>
                <a:effectLst/>
                <a:uLnTx/>
                <a:uFillTx/>
                <a:latin typeface="Calibri" panose="020F0502020204030204"/>
                <a:ea typeface="+mn-ea"/>
                <a:cs typeface="+mn-cs"/>
              </a:rPr>
              <a:t>Al cargar la página "http://127.0.0.1:8000/" se observa que solo aparece el título "Django CRUD </a:t>
            </a:r>
            <a:r>
              <a:rPr kumimoji="0" lang="es-ES" sz="1800" b="0" i="0" u="none" strike="noStrike" kern="1200" cap="none" spc="0" normalizeH="0" baseline="0" noProof="0" err="1">
                <a:ln>
                  <a:noFill/>
                </a:ln>
                <a:solidFill>
                  <a:prstClr val="black"/>
                </a:solidFill>
                <a:effectLst/>
                <a:uLnTx/>
                <a:uFillTx/>
                <a:latin typeface="Calibri" panose="020F0502020204030204"/>
                <a:ea typeface="+mn-ea"/>
                <a:cs typeface="+mn-cs"/>
              </a:rPr>
              <a:t>Application</a:t>
            </a:r>
            <a:r>
              <a:rPr kumimoji="0" lang="es-ES" sz="1800" b="0" i="0" u="none" strike="noStrike" kern="1200" cap="none" spc="0" normalizeH="0" baseline="0" noProof="0">
                <a:ln>
                  <a:noFill/>
                </a:ln>
                <a:solidFill>
                  <a:prstClr val="black"/>
                </a:solidFill>
                <a:effectLst/>
                <a:uLnTx/>
                <a:uFillTx/>
                <a:latin typeface="Calibri" panose="020F0502020204030204"/>
                <a:ea typeface="+mn-ea"/>
                <a:cs typeface="+mn-cs"/>
              </a:rPr>
              <a:t>" y desaparece el contenido "&lt;h1&gt;Home&lt;/h1&gt;", ello se debe a que el home entero esta siendo reemplazado por toda la plantilla "base.html" por ello es necesario de nueva cuenta colocar el "block </a:t>
            </a:r>
            <a:r>
              <a:rPr kumimoji="0" lang="es-ES" sz="1800" b="0" i="0" u="none" strike="noStrike" kern="1200" cap="none" spc="0" normalizeH="0" baseline="0" noProof="0" err="1">
                <a:ln>
                  <a:noFill/>
                </a:ln>
                <a:solidFill>
                  <a:prstClr val="black"/>
                </a:solidFill>
                <a:effectLst/>
                <a:uLnTx/>
                <a:uFillTx/>
                <a:latin typeface="Calibri" panose="020F0502020204030204"/>
                <a:ea typeface="+mn-ea"/>
                <a:cs typeface="+mn-cs"/>
              </a:rPr>
              <a:t>content</a:t>
            </a:r>
            <a:r>
              <a:rPr kumimoji="0" lang="es-ES" sz="1800" b="0" i="0" u="none" strike="noStrike" kern="1200" cap="none" spc="0" normalizeH="0" baseline="0" noProof="0">
                <a:ln>
                  <a:noFill/>
                </a:ln>
                <a:solidFill>
                  <a:prstClr val="black"/>
                </a:solidFill>
                <a:effectLst/>
                <a:uLnTx/>
                <a:uFillTx/>
                <a:latin typeface="Calibri" panose="020F0502020204030204"/>
                <a:ea typeface="+mn-ea"/>
                <a:cs typeface="+mn-cs"/>
              </a:rPr>
              <a:t>" en home. </a:t>
            </a:r>
          </a:p>
          <a:p>
            <a:pPr marL="342900" marR="0" lvl="0" indent="-342900" algn="just" defTabSz="914400" rtl="0" eaLnBrk="1" fontAlgn="auto" latinLnBrk="0" hangingPunct="1">
              <a:lnSpc>
                <a:spcPct val="100000"/>
              </a:lnSpc>
              <a:spcBef>
                <a:spcPts val="0"/>
              </a:spcBef>
              <a:spcAft>
                <a:spcPts val="0"/>
              </a:spcAft>
              <a:buClrTx/>
              <a:buSzTx/>
              <a:buFont typeface="+mj-lt"/>
              <a:buAutoNum type="arabicPeriod"/>
              <a:tabLst/>
              <a:defRPr/>
            </a:pPr>
            <a:r>
              <a:rPr kumimoji="0" lang="es-ES" sz="1800" b="0" i="0" u="none" strike="noStrike" kern="1200" cap="none" spc="0" normalizeH="0" baseline="0" noProof="0">
                <a:ln>
                  <a:noFill/>
                </a:ln>
                <a:solidFill>
                  <a:prstClr val="black"/>
                </a:solidFill>
                <a:effectLst/>
                <a:uLnTx/>
                <a:uFillTx/>
                <a:latin typeface="Calibri" panose="020F0502020204030204"/>
                <a:ea typeface="+mn-ea"/>
                <a:cs typeface="+mn-cs"/>
              </a:rPr>
              <a:t>Según el archivo "</a:t>
            </a:r>
            <a:r>
              <a:rPr kumimoji="0" lang="es-ES" sz="1800" b="0" i="0" u="none" strike="noStrike" kern="1200" cap="none" spc="0" normalizeH="0" baseline="0" noProof="0" err="1">
                <a:ln>
                  <a:noFill/>
                </a:ln>
                <a:solidFill>
                  <a:prstClr val="black"/>
                </a:solidFill>
                <a:effectLst/>
                <a:uLnTx/>
                <a:uFillTx/>
                <a:latin typeface="Calibri" panose="020F0502020204030204"/>
                <a:ea typeface="+mn-ea"/>
                <a:cs typeface="+mn-cs"/>
              </a:rPr>
              <a:t>task</a:t>
            </a:r>
            <a:r>
              <a:rPr kumimoji="0" lang="es-ES" sz="1800" b="0" i="0" u="none" strike="noStrike" kern="1200" cap="none" spc="0" normalizeH="0" baseline="0" noProof="0">
                <a:ln>
                  <a:noFill/>
                </a:ln>
                <a:solidFill>
                  <a:prstClr val="black"/>
                </a:solidFill>
                <a:effectLst/>
                <a:uLnTx/>
                <a:uFillTx/>
                <a:latin typeface="Calibri" panose="020F0502020204030204"/>
                <a:ea typeface="+mn-ea"/>
                <a:cs typeface="+mn-cs"/>
              </a:rPr>
              <a:t>/views.py" cada vez que se cree un usuario se redireccionará a la página </a:t>
            </a:r>
            <a:r>
              <a:rPr kumimoji="0" lang="es-ES" sz="1800" b="0" i="0" u="none" strike="noStrike" kern="1200" cap="none" spc="0" normalizeH="0" baseline="0" noProof="0" err="1">
                <a:ln>
                  <a:noFill/>
                </a:ln>
                <a:solidFill>
                  <a:prstClr val="black"/>
                </a:solidFill>
                <a:effectLst/>
                <a:uLnTx/>
                <a:uFillTx/>
                <a:latin typeface="Calibri" panose="020F0502020204030204"/>
                <a:ea typeface="+mn-ea"/>
                <a:cs typeface="+mn-cs"/>
              </a:rPr>
              <a:t>tasks</a:t>
            </a:r>
            <a:r>
              <a:rPr kumimoji="0" lang="es-ES" sz="1800" b="0" i="0" u="none" strike="noStrike" kern="1200" cap="none" spc="0" normalizeH="0" baseline="0" noProof="0">
                <a:ln>
                  <a:noFill/>
                </a:ln>
                <a:solidFill>
                  <a:prstClr val="black"/>
                </a:solidFill>
                <a:effectLst/>
                <a:uLnTx/>
                <a:uFillTx/>
                <a:latin typeface="Calibri" panose="020F0502020204030204"/>
                <a:ea typeface="+mn-ea"/>
                <a:cs typeface="+mn-cs"/>
              </a:rPr>
              <a:t>.</a:t>
            </a:r>
          </a:p>
        </p:txBody>
      </p:sp>
      <p:sp>
        <p:nvSpPr>
          <p:cNvPr id="7" name="CuadroTexto 6">
            <a:extLst>
              <a:ext uri="{FF2B5EF4-FFF2-40B4-BE49-F238E27FC236}">
                <a16:creationId xmlns:a16="http://schemas.microsoft.com/office/drawing/2014/main" id="{98A4ECBF-F56D-F2BA-C08C-7F940C40544D}"/>
              </a:ext>
            </a:extLst>
          </p:cNvPr>
          <p:cNvSpPr txBox="1"/>
          <p:nvPr/>
        </p:nvSpPr>
        <p:spPr>
          <a:xfrm>
            <a:off x="3437442" y="11851"/>
            <a:ext cx="729026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1" i="0" u="none" strike="noStrike" kern="1200" cap="none" spc="0" normalizeH="0" baseline="0" noProof="0">
                <a:ln>
                  <a:noFill/>
                </a:ln>
                <a:solidFill>
                  <a:prstClr val="black"/>
                </a:solidFill>
                <a:effectLst/>
                <a:uLnTx/>
                <a:uFillTx/>
                <a:latin typeface="Calibri" panose="020F0502020204030204"/>
                <a:ea typeface="+mn-ea"/>
                <a:cs typeface="+mn-cs"/>
              </a:rPr>
              <a:t>Figura 6. </a:t>
            </a:r>
            <a:r>
              <a:rPr kumimoji="0" lang="es-ES" sz="1800" b="0" i="0" u="none" strike="noStrike" kern="1200" cap="none" spc="0" normalizeH="0" baseline="0" noProof="0" err="1">
                <a:ln>
                  <a:noFill/>
                </a:ln>
                <a:solidFill>
                  <a:prstClr val="black"/>
                </a:solidFill>
                <a:effectLst/>
                <a:uLnTx/>
                <a:uFillTx/>
                <a:latin typeface="Calibri" panose="020F0502020204030204"/>
                <a:ea typeface="+mn-ea"/>
                <a:cs typeface="+mn-cs"/>
              </a:rPr>
              <a:t>Templates</a:t>
            </a:r>
            <a:r>
              <a:rPr kumimoji="0" lang="es-ES" sz="1800" b="0" i="0" u="none" strike="noStrike" kern="1200" cap="none" spc="0" normalizeH="0" baseline="0" noProof="0">
                <a:ln>
                  <a:noFill/>
                </a:ln>
                <a:solidFill>
                  <a:prstClr val="black"/>
                </a:solidFill>
                <a:effectLst/>
                <a:uLnTx/>
                <a:uFillTx/>
                <a:latin typeface="Calibri" panose="020F0502020204030204"/>
                <a:ea typeface="+mn-ea"/>
                <a:cs typeface="+mn-cs"/>
              </a:rPr>
              <a:t> y condicionales. (Explicaciones)</a:t>
            </a:r>
          </a:p>
        </p:txBody>
      </p:sp>
      <p:sp>
        <p:nvSpPr>
          <p:cNvPr id="3" name="Botón de acción: en blanco 2">
            <a:hlinkClick r:id="rId4" action="ppaction://hlinksldjump" highlightClick="1"/>
            <a:extLst>
              <a:ext uri="{FF2B5EF4-FFF2-40B4-BE49-F238E27FC236}">
                <a16:creationId xmlns:a16="http://schemas.microsoft.com/office/drawing/2014/main" id="{C0EE7040-6E4B-27F7-C1A7-34FF620AB053}"/>
              </a:ext>
            </a:extLst>
          </p:cNvPr>
          <p:cNvSpPr/>
          <p:nvPr/>
        </p:nvSpPr>
        <p:spPr>
          <a:xfrm>
            <a:off x="10727704" y="-885"/>
            <a:ext cx="1464296" cy="335902"/>
          </a:xfrm>
          <a:prstGeom prst="actionButtonBlan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C" sz="1800" b="0" i="0" u="none" strike="noStrike" kern="1200" cap="none" spc="0" normalizeH="0" baseline="0" noProof="0">
                <a:ln>
                  <a:noFill/>
                </a:ln>
                <a:solidFill>
                  <a:prstClr val="white"/>
                </a:solidFill>
                <a:effectLst/>
                <a:uLnTx/>
                <a:uFillTx/>
                <a:latin typeface="Calibri" panose="020F0502020204030204"/>
                <a:ea typeface="+mn-ea"/>
                <a:cs typeface="+mn-cs"/>
              </a:rPr>
              <a:t>Índice</a:t>
            </a:r>
            <a:endParaRPr kumimoji="0" lang="es-E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86204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n 8" descr="Interfaz de usuario gráfica, Texto, Aplicación, Correo electrónico&#10;&#10;Descripción generada automáticamente">
            <a:extLst>
              <a:ext uri="{FF2B5EF4-FFF2-40B4-BE49-F238E27FC236}">
                <a16:creationId xmlns:a16="http://schemas.microsoft.com/office/drawing/2014/main" id="{F544005B-DD51-64B3-5351-71A42FD3F0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14739" y="2011836"/>
            <a:ext cx="2377261" cy="2593376"/>
          </a:xfrm>
          <a:prstGeom prst="rect">
            <a:avLst/>
          </a:prstGeom>
        </p:spPr>
      </p:pic>
      <p:pic>
        <p:nvPicPr>
          <p:cNvPr id="7" name="Imagen 6" descr="Texto&#10;&#10;Descripción generada automáticamente">
            <a:extLst>
              <a:ext uri="{FF2B5EF4-FFF2-40B4-BE49-F238E27FC236}">
                <a16:creationId xmlns:a16="http://schemas.microsoft.com/office/drawing/2014/main" id="{987315C0-D7C7-9BE0-58F7-124455A66D2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17888" y="407177"/>
            <a:ext cx="6096851" cy="6296904"/>
          </a:xfrm>
          <a:prstGeom prst="rect">
            <a:avLst/>
          </a:prstGeom>
        </p:spPr>
      </p:pic>
      <p:sp>
        <p:nvSpPr>
          <p:cNvPr id="4" name="Título 3">
            <a:extLst>
              <a:ext uri="{FF2B5EF4-FFF2-40B4-BE49-F238E27FC236}">
                <a16:creationId xmlns:a16="http://schemas.microsoft.com/office/drawing/2014/main" id="{9DF72ADE-BAE9-484E-84CE-E8979DDABC94}"/>
              </a:ext>
            </a:extLst>
          </p:cNvPr>
          <p:cNvSpPr>
            <a:spLocks noGrp="1"/>
          </p:cNvSpPr>
          <p:nvPr>
            <p:ph type="title"/>
          </p:nvPr>
        </p:nvSpPr>
        <p:spPr>
          <a:xfrm>
            <a:off x="1" y="1"/>
            <a:ext cx="3256367" cy="709119"/>
          </a:xfrm>
          <a:solidFill>
            <a:schemeClr val="accent4">
              <a:lumMod val="60000"/>
              <a:lumOff val="40000"/>
            </a:schemeClr>
          </a:solidFill>
        </p:spPr>
        <p:style>
          <a:lnRef idx="2">
            <a:schemeClr val="accent1"/>
          </a:lnRef>
          <a:fillRef idx="1">
            <a:schemeClr val="lt1"/>
          </a:fillRef>
          <a:effectRef idx="0">
            <a:schemeClr val="accent1"/>
          </a:effectRef>
          <a:fontRef idx="minor">
            <a:schemeClr val="dk1"/>
          </a:fontRef>
        </p:style>
        <p:txBody>
          <a:bodyPr>
            <a:normAutofit/>
          </a:bodyPr>
          <a:lstStyle/>
          <a:p>
            <a:r>
              <a:rPr lang="es-MX" sz="1400">
                <a:latin typeface="AcmeFont" pitchFamily="2" charset="0"/>
              </a:rPr>
              <a:t>Taller: </a:t>
            </a:r>
            <a:r>
              <a:rPr lang="es-MX" sz="1400"/>
              <a:t>Ejercicio 81</a:t>
            </a:r>
            <a:endParaRPr lang="es-ES" sz="1400"/>
          </a:p>
        </p:txBody>
      </p:sp>
      <p:cxnSp>
        <p:nvCxnSpPr>
          <p:cNvPr id="5" name="Conector recto 4">
            <a:extLst>
              <a:ext uri="{FF2B5EF4-FFF2-40B4-BE49-F238E27FC236}">
                <a16:creationId xmlns:a16="http://schemas.microsoft.com/office/drawing/2014/main" id="{B56C916C-A930-4B45-9FEB-EAC26D680858}"/>
              </a:ext>
            </a:extLst>
          </p:cNvPr>
          <p:cNvCxnSpPr>
            <a:cxnSpLocks/>
          </p:cNvCxnSpPr>
          <p:nvPr/>
        </p:nvCxnSpPr>
        <p:spPr>
          <a:xfrm>
            <a:off x="3256383" y="709120"/>
            <a:ext cx="0" cy="6148880"/>
          </a:xfrm>
          <a:prstGeom prst="line">
            <a:avLst/>
          </a:prstGeom>
        </p:spPr>
        <p:style>
          <a:lnRef idx="3">
            <a:schemeClr val="accent1"/>
          </a:lnRef>
          <a:fillRef idx="0">
            <a:schemeClr val="accent1"/>
          </a:fillRef>
          <a:effectRef idx="2">
            <a:schemeClr val="accent1"/>
          </a:effectRef>
          <a:fontRef idx="minor">
            <a:schemeClr val="tx1"/>
          </a:fontRef>
        </p:style>
      </p:cxnSp>
      <p:sp>
        <p:nvSpPr>
          <p:cNvPr id="16" name="CuadroTexto 15">
            <a:extLst>
              <a:ext uri="{FF2B5EF4-FFF2-40B4-BE49-F238E27FC236}">
                <a16:creationId xmlns:a16="http://schemas.microsoft.com/office/drawing/2014/main" id="{B1925488-C881-4A19-A93C-2E217166D1A0}"/>
              </a:ext>
            </a:extLst>
          </p:cNvPr>
          <p:cNvSpPr txBox="1"/>
          <p:nvPr/>
        </p:nvSpPr>
        <p:spPr>
          <a:xfrm>
            <a:off x="106748" y="4958291"/>
            <a:ext cx="2891329" cy="7386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C" sz="1400" b="1" i="0" u="none" strike="noStrike" kern="1200" cap="none" spc="0" normalizeH="0" baseline="0" noProof="0">
                <a:ln>
                  <a:noFill/>
                </a:ln>
                <a:solidFill>
                  <a:prstClr val="black"/>
                </a:solidFill>
                <a:effectLst/>
                <a:uLnTx/>
                <a:uFillTx/>
                <a:latin typeface="Calibri" panose="020F0502020204030204"/>
                <a:ea typeface="+mn-ea"/>
                <a:cs typeface="+mn-cs"/>
              </a:rPr>
              <a:t>Objetivos de la lámina:</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ES" sz="1400" b="0" i="0" u="none" strike="noStrike" kern="1200" cap="none" spc="0" normalizeH="0" baseline="0" noProof="0">
                <a:ln>
                  <a:noFill/>
                </a:ln>
                <a:solidFill>
                  <a:prstClr val="black"/>
                </a:solidFill>
                <a:effectLst/>
                <a:uLnTx/>
                <a:uFillTx/>
                <a:latin typeface="Calibri" panose="020F0502020204030204"/>
                <a:ea typeface="+mn-ea"/>
                <a:cs typeface="+mn-cs"/>
              </a:rPr>
              <a:t>Aplicar la variable global </a:t>
            </a:r>
            <a:r>
              <a:rPr kumimoji="0" lang="es-ES" sz="1400" b="0" i="0" u="none" strike="noStrike" kern="1200" cap="none" spc="0" normalizeH="0" baseline="0" noProof="0" err="1">
                <a:ln>
                  <a:noFill/>
                </a:ln>
                <a:solidFill>
                  <a:prstClr val="black"/>
                </a:solidFill>
                <a:effectLst/>
                <a:uLnTx/>
                <a:uFillTx/>
                <a:latin typeface="Calibri" panose="020F0502020204030204"/>
                <a:ea typeface="+mn-ea"/>
                <a:cs typeface="+mn-cs"/>
              </a:rPr>
              <a:t>user</a:t>
            </a:r>
            <a:r>
              <a:rPr kumimoji="0" lang="es-ES" sz="1400" b="0" i="0" u="none" strike="noStrike" kern="1200" cap="none" spc="0" normalizeH="0" baseline="0" noProof="0">
                <a:ln>
                  <a:noFill/>
                </a:ln>
                <a:solidFill>
                  <a:prstClr val="black"/>
                </a:solidFill>
                <a:effectLst/>
                <a:uLnTx/>
                <a:uFillTx/>
                <a:latin typeface="Calibri" panose="020F0502020204030204"/>
                <a:ea typeface="+mn-ea"/>
                <a:cs typeface="+mn-cs"/>
              </a:rPr>
              <a:t> para reconocimiento de sesiones.</a:t>
            </a:r>
          </a:p>
        </p:txBody>
      </p:sp>
      <p:pic>
        <p:nvPicPr>
          <p:cNvPr id="17" name="Imagen 16">
            <a:extLst>
              <a:ext uri="{FF2B5EF4-FFF2-40B4-BE49-F238E27FC236}">
                <a16:creationId xmlns:a16="http://schemas.microsoft.com/office/drawing/2014/main" id="{07AF594D-2BC1-4EA0-9855-66C150454A4F}"/>
              </a:ext>
            </a:extLst>
          </p:cNvPr>
          <p:cNvPicPr>
            <a:picLocks noChangeAspect="1"/>
          </p:cNvPicPr>
          <p:nvPr/>
        </p:nvPicPr>
        <p:blipFill>
          <a:blip r:embed="rId5"/>
          <a:stretch>
            <a:fillRect/>
          </a:stretch>
        </p:blipFill>
        <p:spPr>
          <a:xfrm>
            <a:off x="76038" y="2011836"/>
            <a:ext cx="993895" cy="854078"/>
          </a:xfrm>
          <a:prstGeom prst="rect">
            <a:avLst/>
          </a:prstGeom>
        </p:spPr>
      </p:pic>
      <p:sp>
        <p:nvSpPr>
          <p:cNvPr id="18" name="CuadroTexto 17">
            <a:extLst>
              <a:ext uri="{FF2B5EF4-FFF2-40B4-BE49-F238E27FC236}">
                <a16:creationId xmlns:a16="http://schemas.microsoft.com/office/drawing/2014/main" id="{137D2C75-4FC0-4811-A9B7-F2AED8DD12CA}"/>
              </a:ext>
            </a:extLst>
          </p:cNvPr>
          <p:cNvSpPr txBox="1"/>
          <p:nvPr/>
        </p:nvSpPr>
        <p:spPr>
          <a:xfrm>
            <a:off x="80567" y="2926313"/>
            <a:ext cx="3098569" cy="209288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C" sz="1300" b="1" i="0" u="none" strike="noStrike" kern="1200" cap="none" spc="0" normalizeH="0" baseline="0" noProof="0">
                <a:ln>
                  <a:noFill/>
                </a:ln>
                <a:solidFill>
                  <a:prstClr val="black"/>
                </a:solidFill>
                <a:effectLst/>
                <a:uLnTx/>
                <a:uFillTx/>
                <a:latin typeface="Agency FB" panose="020B0503020202020204" pitchFamily="34" charset="0"/>
                <a:ea typeface="+mn-ea"/>
                <a:cs typeface="+mn-cs"/>
              </a:rPr>
              <a:t>Misión. </a:t>
            </a:r>
            <a:r>
              <a:rPr kumimoji="0" lang="es-MX" sz="1300" b="0" i="0" u="none" strike="noStrike" kern="1200" cap="none" spc="0" normalizeH="0" baseline="0" noProof="0">
                <a:ln>
                  <a:noFill/>
                </a:ln>
                <a:solidFill>
                  <a:prstClr val="black"/>
                </a:solidFill>
                <a:effectLst/>
                <a:uLnTx/>
                <a:uFillTx/>
                <a:latin typeface="Agency FB" panose="020B0503020202020204" pitchFamily="34" charset="0"/>
                <a:ea typeface="+mn-ea"/>
                <a:cs typeface="+mn-cs"/>
              </a:rPr>
              <a:t>Formar profesionales competentes y emprendedores desde lo académico, la investigación, y la vinculación, que contribuyan a mejorar la calidad de vida de la sociedad.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300" b="0" i="0" u="none" strike="noStrike" kern="1200" cap="none" spc="0" normalizeH="0" baseline="0" noProof="0">
              <a:ln>
                <a:noFill/>
              </a:ln>
              <a:solidFill>
                <a:prstClr val="black"/>
              </a:solidFill>
              <a:effectLst/>
              <a:uLnTx/>
              <a:uFillTx/>
              <a:latin typeface="Agency FB" panose="020B0503020202020204" pitchFamily="34" charset="0"/>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C" sz="1300" b="1" i="0" u="none" strike="noStrike" kern="1200" cap="none" spc="0" normalizeH="0" baseline="0" noProof="0">
                <a:ln>
                  <a:noFill/>
                </a:ln>
                <a:solidFill>
                  <a:prstClr val="black"/>
                </a:solidFill>
                <a:effectLst/>
                <a:uLnTx/>
                <a:uFillTx/>
                <a:latin typeface="Agency FB" panose="020B0503020202020204" pitchFamily="34" charset="0"/>
                <a:ea typeface="+mn-ea"/>
                <a:cs typeface="+mn-cs"/>
              </a:rPr>
              <a:t>Visión. </a:t>
            </a:r>
            <a:r>
              <a:rPr kumimoji="0" lang="es-MX" sz="1300" b="0" i="0" u="none" strike="noStrike" kern="1200" cap="none" spc="0" normalizeH="0" baseline="0" noProof="0">
                <a:ln>
                  <a:noFill/>
                </a:ln>
                <a:solidFill>
                  <a:prstClr val="black"/>
                </a:solidFill>
                <a:effectLst/>
                <a:uLnTx/>
                <a:uFillTx/>
                <a:latin typeface="Agency FB" panose="020B0503020202020204" pitchFamily="34" charset="0"/>
                <a:ea typeface="+mn-ea"/>
                <a:cs typeface="+mn-cs"/>
              </a:rPr>
              <a:t>Ser un referente nacional e internacional de Institución de Educación Superior que contribuye al desarrollo social, cultural y productivo con profesionales éticos, creativos, cualificados y con sentido de pertinencia.</a:t>
            </a:r>
            <a:endParaRPr kumimoji="0" lang="es-ES" sz="1300" b="0" i="0" u="none" strike="noStrike" kern="1200" cap="none" spc="0" normalizeH="0" baseline="0" noProof="0">
              <a:ln>
                <a:noFill/>
              </a:ln>
              <a:solidFill>
                <a:prstClr val="black"/>
              </a:solidFill>
              <a:effectLst/>
              <a:uLnTx/>
              <a:uFillTx/>
              <a:latin typeface="Agency FB" panose="020B0503020202020204" pitchFamily="34" charset="0"/>
              <a:ea typeface="+mn-ea"/>
              <a:cs typeface="+mn-cs"/>
            </a:endParaRPr>
          </a:p>
        </p:txBody>
      </p:sp>
      <p:sp>
        <p:nvSpPr>
          <p:cNvPr id="23" name="Rectángulo 22">
            <a:extLst>
              <a:ext uri="{FF2B5EF4-FFF2-40B4-BE49-F238E27FC236}">
                <a16:creationId xmlns:a16="http://schemas.microsoft.com/office/drawing/2014/main" id="{EAF93728-98EC-43CF-8689-136A3EE39D11}"/>
              </a:ext>
            </a:extLst>
          </p:cNvPr>
          <p:cNvSpPr/>
          <p:nvPr/>
        </p:nvSpPr>
        <p:spPr>
          <a:xfrm>
            <a:off x="93308" y="6489877"/>
            <a:ext cx="2530373" cy="292388"/>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C" sz="1300" b="0" i="0" u="none" strike="noStrike" kern="1200" cap="none" spc="0" normalizeH="0" baseline="0" noProof="0">
                <a:ln w="0"/>
                <a:solidFill>
                  <a:srgbClr val="00B050"/>
                </a:solidFill>
                <a:effectLst>
                  <a:outerShdw blurRad="38100" dist="25400" dir="5400000" algn="ctr" rotWithShape="0">
                    <a:srgbClr val="6E747A">
                      <a:alpha val="43000"/>
                    </a:srgbClr>
                  </a:outerShdw>
                </a:effectLst>
                <a:uLnTx/>
                <a:uFillTx/>
                <a:latin typeface="Calibri" panose="020F0502020204030204"/>
                <a:ea typeface="+mn-ea"/>
                <a:cs typeface="+mn-cs"/>
              </a:rPr>
              <a:t>M</a:t>
            </a:r>
            <a:r>
              <a:rPr kumimoji="0" lang="es-ES" sz="1300" b="0" i="0" u="none" strike="noStrike" kern="1200" cap="none" spc="0" normalizeH="0" baseline="0" noProof="0">
                <a:ln w="0"/>
                <a:solidFill>
                  <a:srgbClr val="00B050"/>
                </a:solidFill>
                <a:effectLst>
                  <a:outerShdw blurRad="38100" dist="25400" dir="5400000" algn="ctr" rotWithShape="0">
                    <a:srgbClr val="6E747A">
                      <a:alpha val="43000"/>
                    </a:srgbClr>
                  </a:outerShdw>
                </a:effectLst>
                <a:uLnTx/>
                <a:uFillTx/>
                <a:latin typeface="Calibri" panose="020F0502020204030204"/>
                <a:ea typeface="+mn-ea"/>
                <a:cs typeface="+mn-cs"/>
              </a:rPr>
              <a:t>sig. Ing. Robert Moreira Centeno</a:t>
            </a:r>
          </a:p>
        </p:txBody>
      </p:sp>
      <p:sp>
        <p:nvSpPr>
          <p:cNvPr id="6" name="CuadroTexto 5">
            <a:extLst>
              <a:ext uri="{FF2B5EF4-FFF2-40B4-BE49-F238E27FC236}">
                <a16:creationId xmlns:a16="http://schemas.microsoft.com/office/drawing/2014/main" id="{7FC1FBA4-F025-F269-BB7C-ECD5082576C2}"/>
              </a:ext>
            </a:extLst>
          </p:cNvPr>
          <p:cNvSpPr txBox="1"/>
          <p:nvPr/>
        </p:nvSpPr>
        <p:spPr>
          <a:xfrm>
            <a:off x="3437442" y="11851"/>
            <a:ext cx="729026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1" i="0" u="none" strike="noStrike" kern="1200" cap="none" spc="0" normalizeH="0" baseline="0" noProof="0">
                <a:ln>
                  <a:noFill/>
                </a:ln>
                <a:solidFill>
                  <a:prstClr val="black"/>
                </a:solidFill>
                <a:effectLst/>
                <a:uLnTx/>
                <a:uFillTx/>
                <a:latin typeface="Calibri" panose="020F0502020204030204"/>
                <a:ea typeface="+mn-ea"/>
                <a:cs typeface="+mn-cs"/>
              </a:rPr>
              <a:t>Figura 6.1. </a:t>
            </a:r>
            <a:r>
              <a:rPr kumimoji="0" lang="es-ES" sz="1800" b="0" i="0" u="none" strike="noStrike" kern="1200" cap="none" spc="0" normalizeH="0" baseline="0" noProof="0" err="1">
                <a:ln>
                  <a:noFill/>
                </a:ln>
                <a:solidFill>
                  <a:prstClr val="black"/>
                </a:solidFill>
                <a:effectLst/>
                <a:uLnTx/>
                <a:uFillTx/>
                <a:latin typeface="Calibri" panose="020F0502020204030204"/>
                <a:ea typeface="+mn-ea"/>
                <a:cs typeface="+mn-cs"/>
              </a:rPr>
              <a:t>Templates</a:t>
            </a:r>
            <a:r>
              <a:rPr kumimoji="0" lang="es-ES" sz="1800" b="0" i="0" u="none" strike="noStrike" kern="1200" cap="none" spc="0" normalizeH="0" baseline="0" noProof="0">
                <a:ln>
                  <a:noFill/>
                </a:ln>
                <a:solidFill>
                  <a:prstClr val="black"/>
                </a:solidFill>
                <a:effectLst/>
                <a:uLnTx/>
                <a:uFillTx/>
                <a:latin typeface="Calibri" panose="020F0502020204030204"/>
                <a:ea typeface="+mn-ea"/>
                <a:cs typeface="+mn-cs"/>
              </a:rPr>
              <a:t> y condicionales. Agregar lógica a "</a:t>
            </a:r>
            <a:r>
              <a:rPr kumimoji="0" lang="es-ES" sz="1800" b="0" i="0" u="none" strike="noStrike" kern="1200" cap="none" spc="0" normalizeH="0" baseline="0" noProof="0" err="1">
                <a:ln>
                  <a:noFill/>
                </a:ln>
                <a:solidFill>
                  <a:prstClr val="black"/>
                </a:solidFill>
                <a:effectLst/>
                <a:uLnTx/>
                <a:uFillTx/>
                <a:latin typeface="Calibri" panose="020F0502020204030204"/>
                <a:ea typeface="+mn-ea"/>
                <a:cs typeface="+mn-cs"/>
              </a:rPr>
              <a:t>tasks</a:t>
            </a:r>
            <a:r>
              <a:rPr kumimoji="0" lang="es-ES" sz="1800" b="0" i="0" u="none" strike="noStrike" kern="1200" cap="none" spc="0" normalizeH="0" baseline="0" noProof="0">
                <a:ln>
                  <a:noFill/>
                </a:ln>
                <a:solidFill>
                  <a:prstClr val="black"/>
                </a:solidFill>
                <a:effectLst/>
                <a:uLnTx/>
                <a:uFillTx/>
                <a:latin typeface="Calibri" panose="020F0502020204030204"/>
                <a:ea typeface="+mn-ea"/>
                <a:cs typeface="+mn-cs"/>
              </a:rPr>
              <a:t>“.</a:t>
            </a:r>
          </a:p>
        </p:txBody>
      </p:sp>
      <p:sp>
        <p:nvSpPr>
          <p:cNvPr id="11" name="CuadroTexto 10">
            <a:extLst>
              <a:ext uri="{FF2B5EF4-FFF2-40B4-BE49-F238E27FC236}">
                <a16:creationId xmlns:a16="http://schemas.microsoft.com/office/drawing/2014/main" id="{CD68475C-3B7C-CCA2-966F-DEED9A33A95D}"/>
              </a:ext>
            </a:extLst>
          </p:cNvPr>
          <p:cNvSpPr txBox="1"/>
          <p:nvPr/>
        </p:nvSpPr>
        <p:spPr>
          <a:xfrm>
            <a:off x="7643208" y="3815367"/>
            <a:ext cx="6444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1" i="0" u="none" strike="noStrike" kern="1200" cap="none" spc="0" normalizeH="0" baseline="0" noProof="0">
                <a:ln>
                  <a:noFill/>
                </a:ln>
                <a:solidFill>
                  <a:srgbClr val="002060"/>
                </a:solidFill>
                <a:effectLst/>
                <a:highlight>
                  <a:srgbClr val="FFFF00"/>
                </a:highlight>
                <a:uLnTx/>
                <a:uFillTx/>
                <a:latin typeface="Calibri" panose="020F0502020204030204"/>
                <a:ea typeface="+mn-ea"/>
                <a:cs typeface="+mn-cs"/>
              </a:rPr>
              <a:t>-2-</a:t>
            </a:r>
            <a:endParaRPr kumimoji="0" lang="es-EC" sz="1800" b="1" i="0" u="none" strike="noStrike" kern="1200" cap="none" spc="0" normalizeH="0" baseline="0" noProof="0">
              <a:ln>
                <a:noFill/>
              </a:ln>
              <a:solidFill>
                <a:srgbClr val="002060"/>
              </a:solidFill>
              <a:effectLst/>
              <a:highlight>
                <a:srgbClr val="FFFF00"/>
              </a:highlight>
              <a:uLnTx/>
              <a:uFillTx/>
              <a:latin typeface="Calibri" panose="020F0502020204030204"/>
              <a:ea typeface="+mn-ea"/>
              <a:cs typeface="+mn-cs"/>
            </a:endParaRPr>
          </a:p>
        </p:txBody>
      </p:sp>
      <p:sp>
        <p:nvSpPr>
          <p:cNvPr id="15" name="Rectángulo 14">
            <a:extLst>
              <a:ext uri="{FF2B5EF4-FFF2-40B4-BE49-F238E27FC236}">
                <a16:creationId xmlns:a16="http://schemas.microsoft.com/office/drawing/2014/main" id="{1EAA62C4-CEF2-8F13-DF7A-62950B6A1314}"/>
              </a:ext>
            </a:extLst>
          </p:cNvPr>
          <p:cNvSpPr/>
          <p:nvPr/>
        </p:nvSpPr>
        <p:spPr>
          <a:xfrm>
            <a:off x="5767820" y="4283190"/>
            <a:ext cx="2197620" cy="23801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w="3175">
                <a:solidFill>
                  <a:prstClr val="black"/>
                </a:solidFill>
              </a:ln>
              <a:solidFill>
                <a:prstClr val="white"/>
              </a:solidFill>
              <a:effectLst/>
              <a:uLnTx/>
              <a:uFillTx/>
              <a:latin typeface="Calibri" panose="020F0502020204030204"/>
              <a:ea typeface="+mn-ea"/>
              <a:cs typeface="+mn-cs"/>
            </a:endParaRPr>
          </a:p>
        </p:txBody>
      </p:sp>
      <p:sp>
        <p:nvSpPr>
          <p:cNvPr id="20" name="CuadroTexto 19">
            <a:extLst>
              <a:ext uri="{FF2B5EF4-FFF2-40B4-BE49-F238E27FC236}">
                <a16:creationId xmlns:a16="http://schemas.microsoft.com/office/drawing/2014/main" id="{21DE442B-014C-A90D-D2F2-07D3F4E505B0}"/>
              </a:ext>
            </a:extLst>
          </p:cNvPr>
          <p:cNvSpPr txBox="1"/>
          <p:nvPr/>
        </p:nvSpPr>
        <p:spPr>
          <a:xfrm>
            <a:off x="7965440" y="4217529"/>
            <a:ext cx="6444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1" i="0" u="none" strike="noStrike" kern="1200" cap="none" spc="0" normalizeH="0" baseline="0" noProof="0">
                <a:ln>
                  <a:noFill/>
                </a:ln>
                <a:solidFill>
                  <a:srgbClr val="002060"/>
                </a:solidFill>
                <a:effectLst/>
                <a:highlight>
                  <a:srgbClr val="FFFF00"/>
                </a:highlight>
                <a:uLnTx/>
                <a:uFillTx/>
                <a:latin typeface="Calibri" panose="020F0502020204030204"/>
                <a:ea typeface="+mn-ea"/>
                <a:cs typeface="+mn-cs"/>
              </a:rPr>
              <a:t>-1-</a:t>
            </a:r>
            <a:endParaRPr kumimoji="0" lang="es-EC" sz="1800" b="1" i="0" u="none" strike="noStrike" kern="1200" cap="none" spc="0" normalizeH="0" baseline="0" noProof="0">
              <a:ln>
                <a:noFill/>
              </a:ln>
              <a:solidFill>
                <a:srgbClr val="002060"/>
              </a:solidFill>
              <a:effectLst/>
              <a:highlight>
                <a:srgbClr val="FFFF00"/>
              </a:highlight>
              <a:uLnTx/>
              <a:uFillTx/>
              <a:latin typeface="Calibri" panose="020F0502020204030204"/>
              <a:ea typeface="+mn-ea"/>
              <a:cs typeface="+mn-cs"/>
            </a:endParaRPr>
          </a:p>
        </p:txBody>
      </p:sp>
      <p:sp>
        <p:nvSpPr>
          <p:cNvPr id="12" name="Rectángulo 11">
            <a:extLst>
              <a:ext uri="{FF2B5EF4-FFF2-40B4-BE49-F238E27FC236}">
                <a16:creationId xmlns:a16="http://schemas.microsoft.com/office/drawing/2014/main" id="{48862BB7-DC11-AA47-720D-3DBA0265636B}"/>
              </a:ext>
            </a:extLst>
          </p:cNvPr>
          <p:cNvSpPr/>
          <p:nvPr/>
        </p:nvSpPr>
        <p:spPr>
          <a:xfrm>
            <a:off x="4997190" y="3882620"/>
            <a:ext cx="2592330" cy="26266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w="3175">
                <a:solidFill>
                  <a:prstClr val="black"/>
                </a:solidFill>
              </a:ln>
              <a:solidFill>
                <a:prstClr val="white"/>
              </a:solidFill>
              <a:effectLst/>
              <a:uLnTx/>
              <a:uFillTx/>
              <a:latin typeface="Calibri" panose="020F0502020204030204"/>
              <a:ea typeface="+mn-ea"/>
              <a:cs typeface="+mn-cs"/>
            </a:endParaRPr>
          </a:p>
        </p:txBody>
      </p:sp>
      <p:sp>
        <p:nvSpPr>
          <p:cNvPr id="3" name="Botón de acción: en blanco 2">
            <a:hlinkClick r:id="rId6" action="ppaction://hlinksldjump" highlightClick="1"/>
            <a:extLst>
              <a:ext uri="{FF2B5EF4-FFF2-40B4-BE49-F238E27FC236}">
                <a16:creationId xmlns:a16="http://schemas.microsoft.com/office/drawing/2014/main" id="{D4D6C5FA-39C9-E3CF-6569-0545D9C9E9D0}"/>
              </a:ext>
            </a:extLst>
          </p:cNvPr>
          <p:cNvSpPr/>
          <p:nvPr/>
        </p:nvSpPr>
        <p:spPr>
          <a:xfrm>
            <a:off x="10727704" y="-885"/>
            <a:ext cx="1464296" cy="335902"/>
          </a:xfrm>
          <a:prstGeom prst="actionButtonBlan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C" sz="1800" b="0" i="0" u="none" strike="noStrike" kern="1200" cap="none" spc="0" normalizeH="0" baseline="0" noProof="0">
                <a:ln>
                  <a:noFill/>
                </a:ln>
                <a:solidFill>
                  <a:prstClr val="white"/>
                </a:solidFill>
                <a:effectLst/>
                <a:uLnTx/>
                <a:uFillTx/>
                <a:latin typeface="Calibri" panose="020F0502020204030204"/>
                <a:ea typeface="+mn-ea"/>
                <a:cs typeface="+mn-cs"/>
              </a:rPr>
              <a:t>Índice</a:t>
            </a:r>
            <a:endParaRPr kumimoji="0" lang="es-E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20468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9DF72ADE-BAE9-484E-84CE-E8979DDABC94}"/>
              </a:ext>
            </a:extLst>
          </p:cNvPr>
          <p:cNvSpPr>
            <a:spLocks noGrp="1"/>
          </p:cNvSpPr>
          <p:nvPr>
            <p:ph type="title"/>
          </p:nvPr>
        </p:nvSpPr>
        <p:spPr>
          <a:xfrm>
            <a:off x="1" y="1"/>
            <a:ext cx="3256367" cy="709119"/>
          </a:xfrm>
          <a:solidFill>
            <a:schemeClr val="accent4">
              <a:lumMod val="60000"/>
              <a:lumOff val="40000"/>
            </a:schemeClr>
          </a:solidFill>
        </p:spPr>
        <p:style>
          <a:lnRef idx="2">
            <a:schemeClr val="accent1"/>
          </a:lnRef>
          <a:fillRef idx="1">
            <a:schemeClr val="lt1"/>
          </a:fillRef>
          <a:effectRef idx="0">
            <a:schemeClr val="accent1"/>
          </a:effectRef>
          <a:fontRef idx="minor">
            <a:schemeClr val="dk1"/>
          </a:fontRef>
        </p:style>
        <p:txBody>
          <a:bodyPr>
            <a:normAutofit/>
          </a:bodyPr>
          <a:lstStyle/>
          <a:p>
            <a:r>
              <a:rPr lang="es-MX" sz="1400">
                <a:latin typeface="AcmeFont" pitchFamily="2" charset="0"/>
              </a:rPr>
              <a:t>Taller: </a:t>
            </a:r>
            <a:r>
              <a:rPr lang="es-MX" sz="1400"/>
              <a:t>Ejercicio 81</a:t>
            </a:r>
            <a:endParaRPr lang="es-ES" sz="1400"/>
          </a:p>
        </p:txBody>
      </p:sp>
      <p:cxnSp>
        <p:nvCxnSpPr>
          <p:cNvPr id="5" name="Conector recto 4">
            <a:extLst>
              <a:ext uri="{FF2B5EF4-FFF2-40B4-BE49-F238E27FC236}">
                <a16:creationId xmlns:a16="http://schemas.microsoft.com/office/drawing/2014/main" id="{B56C916C-A930-4B45-9FEB-EAC26D680858}"/>
              </a:ext>
            </a:extLst>
          </p:cNvPr>
          <p:cNvCxnSpPr>
            <a:cxnSpLocks/>
          </p:cNvCxnSpPr>
          <p:nvPr/>
        </p:nvCxnSpPr>
        <p:spPr>
          <a:xfrm>
            <a:off x="3256383" y="709120"/>
            <a:ext cx="0" cy="6148880"/>
          </a:xfrm>
          <a:prstGeom prst="line">
            <a:avLst/>
          </a:prstGeom>
        </p:spPr>
        <p:style>
          <a:lnRef idx="3">
            <a:schemeClr val="accent1"/>
          </a:lnRef>
          <a:fillRef idx="0">
            <a:schemeClr val="accent1"/>
          </a:fillRef>
          <a:effectRef idx="2">
            <a:schemeClr val="accent1"/>
          </a:effectRef>
          <a:fontRef idx="minor">
            <a:schemeClr val="tx1"/>
          </a:fontRef>
        </p:style>
      </p:cxnSp>
      <p:sp>
        <p:nvSpPr>
          <p:cNvPr id="16" name="CuadroTexto 15">
            <a:extLst>
              <a:ext uri="{FF2B5EF4-FFF2-40B4-BE49-F238E27FC236}">
                <a16:creationId xmlns:a16="http://schemas.microsoft.com/office/drawing/2014/main" id="{B1925488-C881-4A19-A93C-2E217166D1A0}"/>
              </a:ext>
            </a:extLst>
          </p:cNvPr>
          <p:cNvSpPr txBox="1"/>
          <p:nvPr/>
        </p:nvSpPr>
        <p:spPr>
          <a:xfrm>
            <a:off x="106748" y="4958291"/>
            <a:ext cx="2891329" cy="7386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C" sz="1400" b="1" i="0" u="none" strike="noStrike" kern="1200" cap="none" spc="0" normalizeH="0" baseline="0" noProof="0">
                <a:ln>
                  <a:noFill/>
                </a:ln>
                <a:solidFill>
                  <a:prstClr val="black"/>
                </a:solidFill>
                <a:effectLst/>
                <a:uLnTx/>
                <a:uFillTx/>
                <a:latin typeface="Calibri" panose="020F0502020204030204"/>
                <a:ea typeface="+mn-ea"/>
                <a:cs typeface="+mn-cs"/>
              </a:rPr>
              <a:t>Objetivos de la lámina:</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ES" sz="1400" b="0" i="0" u="none" strike="noStrike" kern="1200" cap="none" spc="0" normalizeH="0" baseline="0" noProof="0">
                <a:ln>
                  <a:noFill/>
                </a:ln>
                <a:solidFill>
                  <a:prstClr val="black"/>
                </a:solidFill>
                <a:effectLst/>
                <a:uLnTx/>
                <a:uFillTx/>
                <a:latin typeface="Calibri" panose="020F0502020204030204"/>
                <a:ea typeface="+mn-ea"/>
                <a:cs typeface="+mn-cs"/>
              </a:rPr>
              <a:t>Aplicar plantilla a las vistas home, </a:t>
            </a:r>
            <a:r>
              <a:rPr kumimoji="0" lang="es-ES" sz="1400" b="0" i="0" u="none" strike="noStrike" kern="1200" cap="none" spc="0" normalizeH="0" baseline="0" noProof="0" err="1">
                <a:ln>
                  <a:noFill/>
                </a:ln>
                <a:solidFill>
                  <a:prstClr val="black"/>
                </a:solidFill>
                <a:effectLst/>
                <a:uLnTx/>
                <a:uFillTx/>
                <a:latin typeface="Calibri" panose="020F0502020204030204"/>
                <a:ea typeface="+mn-ea"/>
                <a:cs typeface="+mn-cs"/>
              </a:rPr>
              <a:t>tasks</a:t>
            </a:r>
            <a:r>
              <a:rPr kumimoji="0" lang="es-ES" sz="1400" b="0" i="0" u="none" strike="noStrike" kern="1200" cap="none" spc="0" normalizeH="0" baseline="0" noProof="0">
                <a:ln>
                  <a:noFill/>
                </a:ln>
                <a:solidFill>
                  <a:prstClr val="black"/>
                </a:solidFill>
                <a:effectLst/>
                <a:uLnTx/>
                <a:uFillTx/>
                <a:latin typeface="Calibri" panose="020F0502020204030204"/>
                <a:ea typeface="+mn-ea"/>
                <a:cs typeface="+mn-cs"/>
              </a:rPr>
              <a:t> y </a:t>
            </a:r>
            <a:r>
              <a:rPr kumimoji="0" lang="es-ES" sz="1400" b="0" i="0" u="none" strike="noStrike" kern="1200" cap="none" spc="0" normalizeH="0" baseline="0" noProof="0" err="1">
                <a:ln>
                  <a:noFill/>
                </a:ln>
                <a:solidFill>
                  <a:prstClr val="black"/>
                </a:solidFill>
                <a:effectLst/>
                <a:uLnTx/>
                <a:uFillTx/>
                <a:latin typeface="Calibri" panose="020F0502020204030204"/>
                <a:ea typeface="+mn-ea"/>
                <a:cs typeface="+mn-cs"/>
              </a:rPr>
              <a:t>signup</a:t>
            </a:r>
            <a:r>
              <a:rPr kumimoji="0" lang="es-ES" sz="1400" b="0" i="0" u="none" strike="noStrike" kern="1200" cap="none" spc="0" normalizeH="0" baseline="0" noProof="0">
                <a:ln>
                  <a:noFill/>
                </a:ln>
                <a:solidFill>
                  <a:prstClr val="black"/>
                </a:solidFill>
                <a:effectLst/>
                <a:uLnTx/>
                <a:uFillTx/>
                <a:latin typeface="Calibri" panose="020F0502020204030204"/>
                <a:ea typeface="+mn-ea"/>
                <a:cs typeface="+mn-cs"/>
              </a:rPr>
              <a:t>.</a:t>
            </a:r>
          </a:p>
        </p:txBody>
      </p:sp>
      <p:pic>
        <p:nvPicPr>
          <p:cNvPr id="17" name="Imagen 16">
            <a:extLst>
              <a:ext uri="{FF2B5EF4-FFF2-40B4-BE49-F238E27FC236}">
                <a16:creationId xmlns:a16="http://schemas.microsoft.com/office/drawing/2014/main" id="{07AF594D-2BC1-4EA0-9855-66C150454A4F}"/>
              </a:ext>
            </a:extLst>
          </p:cNvPr>
          <p:cNvPicPr>
            <a:picLocks noChangeAspect="1"/>
          </p:cNvPicPr>
          <p:nvPr/>
        </p:nvPicPr>
        <p:blipFill>
          <a:blip r:embed="rId3"/>
          <a:stretch>
            <a:fillRect/>
          </a:stretch>
        </p:blipFill>
        <p:spPr>
          <a:xfrm>
            <a:off x="76038" y="2011836"/>
            <a:ext cx="993895" cy="854078"/>
          </a:xfrm>
          <a:prstGeom prst="rect">
            <a:avLst/>
          </a:prstGeom>
        </p:spPr>
      </p:pic>
      <p:sp>
        <p:nvSpPr>
          <p:cNvPr id="18" name="CuadroTexto 17">
            <a:extLst>
              <a:ext uri="{FF2B5EF4-FFF2-40B4-BE49-F238E27FC236}">
                <a16:creationId xmlns:a16="http://schemas.microsoft.com/office/drawing/2014/main" id="{137D2C75-4FC0-4811-A9B7-F2AED8DD12CA}"/>
              </a:ext>
            </a:extLst>
          </p:cNvPr>
          <p:cNvSpPr txBox="1"/>
          <p:nvPr/>
        </p:nvSpPr>
        <p:spPr>
          <a:xfrm>
            <a:off x="80567" y="2926313"/>
            <a:ext cx="3098569" cy="209288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C" sz="1300" b="1" i="0" u="none" strike="noStrike" kern="1200" cap="none" spc="0" normalizeH="0" baseline="0" noProof="0">
                <a:ln>
                  <a:noFill/>
                </a:ln>
                <a:solidFill>
                  <a:prstClr val="black"/>
                </a:solidFill>
                <a:effectLst/>
                <a:uLnTx/>
                <a:uFillTx/>
                <a:latin typeface="Agency FB" panose="020B0503020202020204" pitchFamily="34" charset="0"/>
                <a:ea typeface="+mn-ea"/>
                <a:cs typeface="+mn-cs"/>
              </a:rPr>
              <a:t>Misión. </a:t>
            </a:r>
            <a:r>
              <a:rPr kumimoji="0" lang="es-MX" sz="1300" b="0" i="0" u="none" strike="noStrike" kern="1200" cap="none" spc="0" normalizeH="0" baseline="0" noProof="0">
                <a:ln>
                  <a:noFill/>
                </a:ln>
                <a:solidFill>
                  <a:prstClr val="black"/>
                </a:solidFill>
                <a:effectLst/>
                <a:uLnTx/>
                <a:uFillTx/>
                <a:latin typeface="Agency FB" panose="020B0503020202020204" pitchFamily="34" charset="0"/>
                <a:ea typeface="+mn-ea"/>
                <a:cs typeface="+mn-cs"/>
              </a:rPr>
              <a:t>Formar profesionales competentes y emprendedores desde lo académico, la investigación, y la vinculación, que contribuyan a mejorar la calidad de vida de la sociedad.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300" b="0" i="0" u="none" strike="noStrike" kern="1200" cap="none" spc="0" normalizeH="0" baseline="0" noProof="0">
              <a:ln>
                <a:noFill/>
              </a:ln>
              <a:solidFill>
                <a:prstClr val="black"/>
              </a:solidFill>
              <a:effectLst/>
              <a:uLnTx/>
              <a:uFillTx/>
              <a:latin typeface="Agency FB" panose="020B0503020202020204" pitchFamily="34" charset="0"/>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C" sz="1300" b="1" i="0" u="none" strike="noStrike" kern="1200" cap="none" spc="0" normalizeH="0" baseline="0" noProof="0">
                <a:ln>
                  <a:noFill/>
                </a:ln>
                <a:solidFill>
                  <a:prstClr val="black"/>
                </a:solidFill>
                <a:effectLst/>
                <a:uLnTx/>
                <a:uFillTx/>
                <a:latin typeface="Agency FB" panose="020B0503020202020204" pitchFamily="34" charset="0"/>
                <a:ea typeface="+mn-ea"/>
                <a:cs typeface="+mn-cs"/>
              </a:rPr>
              <a:t>Visión. </a:t>
            </a:r>
            <a:r>
              <a:rPr kumimoji="0" lang="es-MX" sz="1300" b="0" i="0" u="none" strike="noStrike" kern="1200" cap="none" spc="0" normalizeH="0" baseline="0" noProof="0">
                <a:ln>
                  <a:noFill/>
                </a:ln>
                <a:solidFill>
                  <a:prstClr val="black"/>
                </a:solidFill>
                <a:effectLst/>
                <a:uLnTx/>
                <a:uFillTx/>
                <a:latin typeface="Agency FB" panose="020B0503020202020204" pitchFamily="34" charset="0"/>
                <a:ea typeface="+mn-ea"/>
                <a:cs typeface="+mn-cs"/>
              </a:rPr>
              <a:t>Ser un referente nacional e internacional de Institución de Educación Superior que contribuye al desarrollo social, cultural y productivo con profesionales éticos, creativos, cualificados y con sentido de pertinencia.</a:t>
            </a:r>
            <a:endParaRPr kumimoji="0" lang="es-ES" sz="1300" b="0" i="0" u="none" strike="noStrike" kern="1200" cap="none" spc="0" normalizeH="0" baseline="0" noProof="0">
              <a:ln>
                <a:noFill/>
              </a:ln>
              <a:solidFill>
                <a:prstClr val="black"/>
              </a:solidFill>
              <a:effectLst/>
              <a:uLnTx/>
              <a:uFillTx/>
              <a:latin typeface="Agency FB" panose="020B0503020202020204" pitchFamily="34" charset="0"/>
              <a:ea typeface="+mn-ea"/>
              <a:cs typeface="+mn-cs"/>
            </a:endParaRPr>
          </a:p>
        </p:txBody>
      </p:sp>
      <p:sp>
        <p:nvSpPr>
          <p:cNvPr id="23" name="Rectángulo 22">
            <a:extLst>
              <a:ext uri="{FF2B5EF4-FFF2-40B4-BE49-F238E27FC236}">
                <a16:creationId xmlns:a16="http://schemas.microsoft.com/office/drawing/2014/main" id="{EAF93728-98EC-43CF-8689-136A3EE39D11}"/>
              </a:ext>
            </a:extLst>
          </p:cNvPr>
          <p:cNvSpPr/>
          <p:nvPr/>
        </p:nvSpPr>
        <p:spPr>
          <a:xfrm>
            <a:off x="93308" y="6489877"/>
            <a:ext cx="2530373" cy="292388"/>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C" sz="1300" b="0" i="0" u="none" strike="noStrike" kern="1200" cap="none" spc="0" normalizeH="0" baseline="0" noProof="0">
                <a:ln w="0"/>
                <a:solidFill>
                  <a:srgbClr val="00B050"/>
                </a:solidFill>
                <a:effectLst>
                  <a:outerShdw blurRad="38100" dist="25400" dir="5400000" algn="ctr" rotWithShape="0">
                    <a:srgbClr val="6E747A">
                      <a:alpha val="43000"/>
                    </a:srgbClr>
                  </a:outerShdw>
                </a:effectLst>
                <a:uLnTx/>
                <a:uFillTx/>
                <a:latin typeface="Calibri" panose="020F0502020204030204"/>
                <a:ea typeface="+mn-ea"/>
                <a:cs typeface="+mn-cs"/>
              </a:rPr>
              <a:t>M</a:t>
            </a:r>
            <a:r>
              <a:rPr kumimoji="0" lang="es-ES" sz="1300" b="0" i="0" u="none" strike="noStrike" kern="1200" cap="none" spc="0" normalizeH="0" baseline="0" noProof="0">
                <a:ln w="0"/>
                <a:solidFill>
                  <a:srgbClr val="00B050"/>
                </a:solidFill>
                <a:effectLst>
                  <a:outerShdw blurRad="38100" dist="25400" dir="5400000" algn="ctr" rotWithShape="0">
                    <a:srgbClr val="6E747A">
                      <a:alpha val="43000"/>
                    </a:srgbClr>
                  </a:outerShdw>
                </a:effectLst>
                <a:uLnTx/>
                <a:uFillTx/>
                <a:latin typeface="Calibri" panose="020F0502020204030204"/>
                <a:ea typeface="+mn-ea"/>
                <a:cs typeface="+mn-cs"/>
              </a:rPr>
              <a:t>sig. Ing. Robert Moreira Centeno</a:t>
            </a:r>
          </a:p>
        </p:txBody>
      </p:sp>
      <p:sp>
        <p:nvSpPr>
          <p:cNvPr id="6" name="CuadroTexto 5">
            <a:extLst>
              <a:ext uri="{FF2B5EF4-FFF2-40B4-BE49-F238E27FC236}">
                <a16:creationId xmlns:a16="http://schemas.microsoft.com/office/drawing/2014/main" id="{4F60B242-3DF7-95BC-12D7-DE62BD44C4A6}"/>
              </a:ext>
            </a:extLst>
          </p:cNvPr>
          <p:cNvSpPr txBox="1"/>
          <p:nvPr/>
        </p:nvSpPr>
        <p:spPr>
          <a:xfrm>
            <a:off x="3514689" y="1116576"/>
            <a:ext cx="8313516" cy="34163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C" sz="1800" b="1" i="0" u="none" strike="noStrike" kern="1200" cap="none" spc="0" normalizeH="0" baseline="0" noProof="0" dirty="0">
                <a:ln>
                  <a:noFill/>
                </a:ln>
                <a:solidFill>
                  <a:prstClr val="black"/>
                </a:solidFill>
                <a:effectLst/>
                <a:uLnTx/>
                <a:uFillTx/>
                <a:latin typeface="Calibri" panose="020F0502020204030204"/>
                <a:ea typeface="+mn-ea"/>
                <a:cs typeface="+mn-cs"/>
              </a:rPr>
              <a:t>Nota (24/04/2023). </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S" sz="1800" b="0" i="0" u="none" strike="noStrike" kern="1200" cap="none" spc="0" normalizeH="0" baseline="0" noProof="0" dirty="0">
                <a:ln>
                  <a:noFill/>
                </a:ln>
                <a:solidFill>
                  <a:prstClr val="black"/>
                </a:solidFill>
                <a:effectLst/>
                <a:uLnTx/>
                <a:uFillTx/>
                <a:latin typeface="Calibri" panose="020F0502020204030204"/>
                <a:ea typeface="+mn-ea"/>
                <a:cs typeface="+mn-cs"/>
              </a:rPr>
              <a:t>Se busca hacer que todas las páginas tengan la manera de hacer </a:t>
            </a:r>
            <a:r>
              <a:rPr kumimoji="0" lang="es-ES" sz="1800" b="0" i="0" u="none" strike="noStrike" kern="1200" cap="none" spc="0" normalizeH="0" baseline="0" noProof="0" dirty="0" err="1">
                <a:ln>
                  <a:noFill/>
                </a:ln>
                <a:solidFill>
                  <a:prstClr val="black"/>
                </a:solidFill>
                <a:effectLst/>
                <a:uLnTx/>
                <a:uFillTx/>
                <a:latin typeface="Calibri" panose="020F0502020204030204"/>
                <a:ea typeface="+mn-ea"/>
                <a:cs typeface="+mn-cs"/>
              </a:rPr>
              <a:t>logout</a:t>
            </a:r>
            <a:r>
              <a:rPr kumimoji="0" lang="es-ES" sz="1800" b="0" i="0" u="none" strike="noStrike" kern="1200" cap="none" spc="0" normalizeH="0" baseline="0" noProof="0" dirty="0">
                <a:ln>
                  <a:noFill/>
                </a:ln>
                <a:solidFill>
                  <a:prstClr val="black"/>
                </a:solidFill>
                <a:effectLst/>
                <a:uLnTx/>
                <a:uFillTx/>
                <a:latin typeface="Calibri" panose="020F0502020204030204"/>
                <a:ea typeface="+mn-ea"/>
                <a:cs typeface="+mn-cs"/>
              </a:rPr>
              <a:t>, esto se hacer porque si un usuario no esta autenticado no podrá ver las mismas rutas, es decir si no estoy </a:t>
            </a:r>
            <a:r>
              <a:rPr kumimoji="0" lang="es-ES" sz="1800" b="0" i="0" u="none" strike="noStrike" kern="1200" cap="none" spc="0" normalizeH="0" baseline="0" noProof="0" dirty="0" err="1">
                <a:ln>
                  <a:noFill/>
                </a:ln>
                <a:solidFill>
                  <a:prstClr val="black"/>
                </a:solidFill>
                <a:effectLst/>
                <a:uLnTx/>
                <a:uFillTx/>
                <a:latin typeface="Calibri" panose="020F0502020204030204"/>
                <a:ea typeface="+mn-ea"/>
                <a:cs typeface="+mn-cs"/>
              </a:rPr>
              <a:t>logueado</a:t>
            </a:r>
            <a:r>
              <a:rPr kumimoji="0" lang="es-ES" sz="1800" b="0" i="0" u="none" strike="noStrike" kern="1200" cap="none" spc="0" normalizeH="0" baseline="0" noProof="0" dirty="0">
                <a:ln>
                  <a:noFill/>
                </a:ln>
                <a:solidFill>
                  <a:prstClr val="black"/>
                </a:solidFill>
                <a:effectLst/>
                <a:uLnTx/>
                <a:uFillTx/>
                <a:latin typeface="Calibri" panose="020F0502020204030204"/>
                <a:ea typeface="+mn-ea"/>
                <a:cs typeface="+mn-cs"/>
              </a:rPr>
              <a:t> no debería ver la ruta "</a:t>
            </a:r>
            <a:r>
              <a:rPr kumimoji="0" lang="es-ES" sz="1800" b="0" i="0" u="none" strike="noStrike" kern="1200" cap="none" spc="0" normalizeH="0" baseline="0" noProof="0" dirty="0" err="1">
                <a:ln>
                  <a:noFill/>
                </a:ln>
                <a:solidFill>
                  <a:prstClr val="black"/>
                </a:solidFill>
                <a:effectLst/>
                <a:uLnTx/>
                <a:uFillTx/>
                <a:latin typeface="Calibri" panose="020F0502020204030204"/>
                <a:ea typeface="+mn-ea"/>
                <a:cs typeface="+mn-cs"/>
              </a:rPr>
              <a:t>logout</a:t>
            </a:r>
            <a:r>
              <a:rPr kumimoji="0" lang="es-ES" sz="1800" b="0" i="0" u="none" strike="noStrike" kern="1200" cap="none" spc="0" normalizeH="0" baseline="0" noProof="0" dirty="0">
                <a:ln>
                  <a:noFill/>
                </a:ln>
                <a:solidFill>
                  <a:prstClr val="black"/>
                </a:solidFill>
                <a:effectLst/>
                <a:uLnTx/>
                <a:uFillTx/>
                <a:latin typeface="Calibri" panose="020F0502020204030204"/>
                <a:ea typeface="+mn-ea"/>
                <a:cs typeface="+mn-cs"/>
              </a:rPr>
              <a:t>", pero si ya estoy </a:t>
            </a:r>
            <a:r>
              <a:rPr kumimoji="0" lang="es-ES" sz="1800" b="0" i="0" u="none" strike="noStrike" kern="1200" cap="none" spc="0" normalizeH="0" baseline="0" noProof="0" dirty="0" err="1">
                <a:ln>
                  <a:noFill/>
                </a:ln>
                <a:solidFill>
                  <a:prstClr val="black"/>
                </a:solidFill>
                <a:effectLst/>
                <a:uLnTx/>
                <a:uFillTx/>
                <a:latin typeface="Calibri" panose="020F0502020204030204"/>
                <a:ea typeface="+mn-ea"/>
                <a:cs typeface="+mn-cs"/>
              </a:rPr>
              <a:t>logueado</a:t>
            </a:r>
            <a:r>
              <a:rPr kumimoji="0" lang="es-ES" sz="1800" b="0" i="0" u="none" strike="noStrike" kern="1200" cap="none" spc="0" normalizeH="0" baseline="0" noProof="0" dirty="0">
                <a:ln>
                  <a:noFill/>
                </a:ln>
                <a:solidFill>
                  <a:prstClr val="black"/>
                </a:solidFill>
                <a:effectLst/>
                <a:uLnTx/>
                <a:uFillTx/>
                <a:latin typeface="Calibri" panose="020F0502020204030204"/>
                <a:ea typeface="+mn-ea"/>
                <a:cs typeface="+mn-cs"/>
              </a:rPr>
              <a:t> debería ver el "</a:t>
            </a:r>
            <a:r>
              <a:rPr kumimoji="0" lang="es-ES" sz="1800" b="0" i="0" u="none" strike="noStrike" kern="1200" cap="none" spc="0" normalizeH="0" baseline="0" noProof="0" dirty="0" err="1">
                <a:ln>
                  <a:noFill/>
                </a:ln>
                <a:solidFill>
                  <a:prstClr val="black"/>
                </a:solidFill>
                <a:effectLst/>
                <a:uLnTx/>
                <a:uFillTx/>
                <a:latin typeface="Calibri" panose="020F0502020204030204"/>
                <a:ea typeface="+mn-ea"/>
                <a:cs typeface="+mn-cs"/>
              </a:rPr>
              <a:t>logout</a:t>
            </a:r>
            <a:r>
              <a:rPr kumimoji="0" lang="es-ES" sz="1800" b="0" i="0" u="none" strike="noStrike" kern="1200" cap="none" spc="0" normalizeH="0" baseline="0" noProof="0" dirty="0">
                <a:ln>
                  <a:noFill/>
                </a:ln>
                <a:solidFill>
                  <a:prstClr val="black"/>
                </a:solidFill>
                <a:effectLst/>
                <a:uLnTx/>
                <a:uFillTx/>
                <a:latin typeface="Calibri" panose="020F0502020204030204"/>
                <a:ea typeface="+mn-ea"/>
                <a:cs typeface="+mn-cs"/>
              </a:rPr>
              <a:t>" pero no el "</a:t>
            </a:r>
            <a:r>
              <a:rPr kumimoji="0" lang="es-ES" sz="1800" b="0" i="0" u="none" strike="noStrike" kern="1200" cap="none" spc="0" normalizeH="0" baseline="0" noProof="0" dirty="0" err="1">
                <a:ln>
                  <a:noFill/>
                </a:ln>
                <a:solidFill>
                  <a:prstClr val="black"/>
                </a:solidFill>
                <a:effectLst/>
                <a:uLnTx/>
                <a:uFillTx/>
                <a:latin typeface="Calibri" panose="020F0502020204030204"/>
                <a:ea typeface="+mn-ea"/>
                <a:cs typeface="+mn-cs"/>
              </a:rPr>
              <a:t>signup</a:t>
            </a:r>
            <a:r>
              <a:rPr kumimoji="0" lang="es-ES" sz="1800" b="0"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342900" marR="0" lvl="0" indent="-342900" algn="just" defTabSz="914400" rtl="0" eaLnBrk="1" fontAlgn="auto" latinLnBrk="0" hangingPunct="1">
              <a:lnSpc>
                <a:spcPct val="100000"/>
              </a:lnSpc>
              <a:spcBef>
                <a:spcPts val="0"/>
              </a:spcBef>
              <a:spcAft>
                <a:spcPts val="0"/>
              </a:spcAft>
              <a:buClrTx/>
              <a:buSzTx/>
              <a:buFont typeface="+mj-lt"/>
              <a:buAutoNum type="arabicPeriod"/>
              <a:tabLst/>
              <a:defRPr/>
            </a:pPr>
            <a:r>
              <a:rPr kumimoji="0" lang="es-ES" sz="1800" b="0" i="0" u="none" strike="noStrike" kern="1200" cap="none" spc="0" normalizeH="0" baseline="0" noProof="0" dirty="0">
                <a:ln>
                  <a:noFill/>
                </a:ln>
                <a:solidFill>
                  <a:prstClr val="black"/>
                </a:solidFill>
                <a:effectLst/>
                <a:uLnTx/>
                <a:uFillTx/>
                <a:latin typeface="Calibri" panose="020F0502020204030204"/>
                <a:ea typeface="+mn-ea"/>
                <a:cs typeface="+mn-cs"/>
              </a:rPr>
              <a:t> Se crea la pestaña "</a:t>
            </a:r>
            <a:r>
              <a:rPr kumimoji="0" lang="es-ES" sz="1800" b="0" i="0" u="none" strike="noStrike" kern="1200" cap="none" spc="0" normalizeH="0" baseline="0" noProof="0" dirty="0" err="1">
                <a:ln>
                  <a:noFill/>
                </a:ln>
                <a:solidFill>
                  <a:prstClr val="black"/>
                </a:solidFill>
                <a:effectLst/>
                <a:uLnTx/>
                <a:uFillTx/>
                <a:latin typeface="Calibri" panose="020F0502020204030204"/>
                <a:ea typeface="+mn-ea"/>
                <a:cs typeface="+mn-cs"/>
              </a:rPr>
              <a:t>logout</a:t>
            </a:r>
            <a:r>
              <a:rPr kumimoji="0" lang="es-ES" sz="1800" b="0"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342900" marR="0" lvl="0" indent="-342900" algn="just" defTabSz="914400" rtl="0" eaLnBrk="1" fontAlgn="auto" latinLnBrk="0" hangingPunct="1">
              <a:lnSpc>
                <a:spcPct val="100000"/>
              </a:lnSpc>
              <a:spcBef>
                <a:spcPts val="0"/>
              </a:spcBef>
              <a:spcAft>
                <a:spcPts val="0"/>
              </a:spcAft>
              <a:buClrTx/>
              <a:buSzTx/>
              <a:buFont typeface="+mj-lt"/>
              <a:buAutoNum type="arabicPeriod"/>
              <a:tabLst/>
              <a:defRPr/>
            </a:pPr>
            <a:r>
              <a:rPr kumimoji="0" lang="es-ES" sz="1800" b="0" i="0" u="none" strike="noStrike" kern="1200" cap="none" spc="0" normalizeH="0" baseline="0" noProof="0" dirty="0">
                <a:ln>
                  <a:noFill/>
                </a:ln>
                <a:solidFill>
                  <a:prstClr val="black"/>
                </a:solidFill>
                <a:effectLst/>
                <a:uLnTx/>
                <a:uFillTx/>
                <a:latin typeface="Calibri" panose="020F0502020204030204"/>
                <a:ea typeface="+mn-ea"/>
                <a:cs typeface="+mn-cs"/>
              </a:rPr>
              <a:t>Se crea una estructura </a:t>
            </a:r>
            <a:r>
              <a:rPr kumimoji="0" lang="es-ES" sz="1800" b="0" i="0" u="none" strike="noStrike" kern="1200" cap="none" spc="0" normalizeH="0" baseline="0" noProof="0" dirty="0" err="1">
                <a:ln>
                  <a:noFill/>
                </a:ln>
                <a:solidFill>
                  <a:prstClr val="black"/>
                </a:solidFill>
                <a:effectLst/>
                <a:uLnTx/>
                <a:uFillTx/>
                <a:latin typeface="Calibri" panose="020F0502020204030204"/>
                <a:ea typeface="+mn-ea"/>
                <a:cs typeface="+mn-cs"/>
              </a:rPr>
              <a:t>if</a:t>
            </a:r>
            <a:r>
              <a:rPr kumimoji="0" lang="es-ES" sz="1800" b="0" i="0" u="none" strike="noStrike" kern="1200" cap="none" spc="0" normalizeH="0" baseline="0" noProof="0" dirty="0">
                <a:ln>
                  <a:noFill/>
                </a:ln>
                <a:solidFill>
                  <a:prstClr val="black"/>
                </a:solidFill>
                <a:effectLst/>
                <a:uLnTx/>
                <a:uFillTx/>
                <a:latin typeface="Calibri" panose="020F0502020204030204"/>
                <a:ea typeface="+mn-ea"/>
                <a:cs typeface="+mn-cs"/>
              </a:rPr>
              <a:t> que comprueba un objeto global al que todas las plantillas pueden acceder llamado "</a:t>
            </a:r>
            <a:r>
              <a:rPr kumimoji="0" lang="es-ES" sz="1800" b="0" i="0" u="none" strike="noStrike" kern="1200" cap="none" spc="0" normalizeH="0" baseline="0" noProof="0" dirty="0" err="1">
                <a:ln>
                  <a:noFill/>
                </a:ln>
                <a:solidFill>
                  <a:prstClr val="black"/>
                </a:solidFill>
                <a:effectLst/>
                <a:uLnTx/>
                <a:uFillTx/>
                <a:latin typeface="Calibri" panose="020F0502020204030204"/>
                <a:ea typeface="+mn-ea"/>
                <a:cs typeface="+mn-cs"/>
              </a:rPr>
              <a:t>user</a:t>
            </a:r>
            <a:r>
              <a:rPr kumimoji="0" lang="es-ES" sz="1800" b="0" i="0" u="none" strike="noStrike" kern="1200" cap="none" spc="0" normalizeH="0" baseline="0" noProof="0" dirty="0">
                <a:ln>
                  <a:noFill/>
                </a:ln>
                <a:solidFill>
                  <a:prstClr val="black"/>
                </a:solidFill>
                <a:effectLst/>
                <a:uLnTx/>
                <a:uFillTx/>
                <a:latin typeface="Calibri" panose="020F0502020204030204"/>
                <a:ea typeface="+mn-ea"/>
                <a:cs typeface="+mn-cs"/>
              </a:rPr>
              <a:t>" </a:t>
            </a:r>
          </a:p>
          <a:p>
            <a:pPr marL="342900" marR="0" lvl="0" indent="-342900" algn="just" defTabSz="914400" rtl="0" eaLnBrk="1" fontAlgn="auto" latinLnBrk="0" hangingPunct="1">
              <a:lnSpc>
                <a:spcPct val="100000"/>
              </a:lnSpc>
              <a:spcBef>
                <a:spcPts val="0"/>
              </a:spcBef>
              <a:spcAft>
                <a:spcPts val="0"/>
              </a:spcAft>
              <a:buClrTx/>
              <a:buSzTx/>
              <a:buFont typeface="+mj-lt"/>
              <a:buAutoNum type="arabicPeriod"/>
              <a:tabLst/>
              <a:defRPr/>
            </a:pPr>
            <a:r>
              <a:rPr kumimoji="0" lang="es-ES" sz="1800" b="0" i="0" u="none" strike="noStrike" kern="1200" cap="none" spc="0" normalizeH="0" baseline="0" noProof="0" dirty="0">
                <a:ln>
                  <a:noFill/>
                </a:ln>
                <a:solidFill>
                  <a:prstClr val="black"/>
                </a:solidFill>
                <a:effectLst/>
                <a:uLnTx/>
                <a:uFillTx/>
                <a:latin typeface="Calibri" panose="020F0502020204030204"/>
                <a:ea typeface="+mn-ea"/>
                <a:cs typeface="+mn-cs"/>
              </a:rPr>
              <a:t>Al eliminar el </a:t>
            </a:r>
            <a:r>
              <a:rPr kumimoji="0" lang="es-ES" sz="1800" b="0" i="0" u="none" strike="noStrike" kern="1200" cap="none" spc="0" normalizeH="0" baseline="0" noProof="0" dirty="0" err="1">
                <a:ln>
                  <a:noFill/>
                </a:ln>
                <a:solidFill>
                  <a:prstClr val="black"/>
                </a:solidFill>
                <a:effectLst/>
                <a:uLnTx/>
                <a:uFillTx/>
                <a:latin typeface="Calibri" panose="020F0502020204030204"/>
                <a:ea typeface="+mn-ea"/>
                <a:cs typeface="+mn-cs"/>
              </a:rPr>
              <a:t>session</a:t>
            </a:r>
            <a:r>
              <a:rPr kumimoji="0" lang="es-ES" sz="1800" b="0" i="0" u="none" strike="noStrike" kern="1200" cap="none" spc="0" normalizeH="0" baseline="0" noProof="0" dirty="0">
                <a:ln>
                  <a:noFill/>
                </a:ln>
                <a:solidFill>
                  <a:prstClr val="black"/>
                </a:solidFill>
                <a:effectLst/>
                <a:uLnTx/>
                <a:uFillTx/>
                <a:latin typeface="Calibri" panose="020F0502020204030204"/>
                <a:ea typeface="+mn-ea"/>
                <a:cs typeface="+mn-cs"/>
              </a:rPr>
              <a:t> id (Sección </a:t>
            </a:r>
            <a:r>
              <a:rPr kumimoji="0" lang="es-ES" sz="1800" b="1" i="0" u="none" strike="noStrike" kern="1200" cap="none" spc="0" normalizeH="0" baseline="0" noProof="0" dirty="0">
                <a:ln>
                  <a:noFill/>
                </a:ln>
                <a:solidFill>
                  <a:prstClr val="black"/>
                </a:solidFill>
                <a:effectLst/>
                <a:uLnTx/>
                <a:uFillTx/>
                <a:latin typeface="Calibri" panose="020F0502020204030204"/>
                <a:ea typeface="+mn-ea"/>
                <a:cs typeface="+mn-cs"/>
              </a:rPr>
              <a:t>Aplicación-&gt;cookies</a:t>
            </a:r>
            <a:r>
              <a:rPr kumimoji="0" lang="es-ES" sz="1800" b="0" i="0" u="none" strike="noStrike" kern="1200" cap="none" spc="0" normalizeH="0" baseline="0" noProof="0" dirty="0">
                <a:ln>
                  <a:noFill/>
                </a:ln>
                <a:solidFill>
                  <a:prstClr val="black"/>
                </a:solidFill>
                <a:effectLst/>
                <a:uLnTx/>
                <a:uFillTx/>
                <a:latin typeface="Calibri" panose="020F0502020204030204"/>
                <a:ea typeface="+mn-ea"/>
                <a:cs typeface="+mn-cs"/>
              </a:rPr>
              <a:t>) y volver a refrescar la página "http://127.0.0.1:8000/</a:t>
            </a:r>
            <a:r>
              <a:rPr kumimoji="0" lang="es-ES" sz="1800" b="0" i="0" u="none" strike="noStrike" kern="1200" cap="none" spc="0" normalizeH="0" baseline="0" noProof="0" dirty="0" err="1">
                <a:ln>
                  <a:noFill/>
                </a:ln>
                <a:solidFill>
                  <a:prstClr val="black"/>
                </a:solidFill>
                <a:effectLst/>
                <a:uLnTx/>
                <a:uFillTx/>
                <a:latin typeface="Calibri" panose="020F0502020204030204"/>
                <a:ea typeface="+mn-ea"/>
                <a:cs typeface="+mn-cs"/>
              </a:rPr>
              <a:t>tasks</a:t>
            </a:r>
            <a:r>
              <a:rPr kumimoji="0" lang="es-ES"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s-ES" sz="1800" b="0" i="0" u="none" strike="noStrike" kern="1200" cap="none" spc="0" normalizeH="0" baseline="0" noProof="0" dirty="0">
                <a:ln>
                  <a:noFill/>
                </a:ln>
                <a:solidFill>
                  <a:prstClr val="black"/>
                </a:solidFill>
                <a:effectLst/>
                <a:highlight>
                  <a:srgbClr val="FFFF00"/>
                </a:highlight>
                <a:uLnTx/>
                <a:uFillTx/>
                <a:latin typeface="Calibri" panose="020F0502020204030204"/>
                <a:ea typeface="+mn-ea"/>
                <a:cs typeface="+mn-cs"/>
              </a:rPr>
              <a:t>la opción "</a:t>
            </a:r>
            <a:r>
              <a:rPr kumimoji="0" lang="es-ES" sz="1800" b="0" i="0" u="none" strike="noStrike" kern="1200" cap="none" spc="0" normalizeH="0" baseline="0" noProof="0" dirty="0" err="1">
                <a:ln>
                  <a:noFill/>
                </a:ln>
                <a:solidFill>
                  <a:prstClr val="black"/>
                </a:solidFill>
                <a:effectLst/>
                <a:highlight>
                  <a:srgbClr val="FFFF00"/>
                </a:highlight>
                <a:uLnTx/>
                <a:uFillTx/>
                <a:latin typeface="Calibri" panose="020F0502020204030204"/>
                <a:ea typeface="+mn-ea"/>
                <a:cs typeface="+mn-cs"/>
              </a:rPr>
              <a:t>logout</a:t>
            </a:r>
            <a:r>
              <a:rPr kumimoji="0" lang="es-ES" sz="1800" b="0" i="0" u="none" strike="noStrike" kern="1200" cap="none" spc="0" normalizeH="0" baseline="0" noProof="0" dirty="0">
                <a:ln>
                  <a:noFill/>
                </a:ln>
                <a:solidFill>
                  <a:prstClr val="black"/>
                </a:solidFill>
                <a:effectLst/>
                <a:highlight>
                  <a:srgbClr val="FFFF00"/>
                </a:highlight>
                <a:uLnTx/>
                <a:uFillTx/>
                <a:latin typeface="Calibri" panose="020F0502020204030204"/>
                <a:ea typeface="+mn-ea"/>
                <a:cs typeface="+mn-cs"/>
              </a:rPr>
              <a:t>" desaparecerá y aparecerá "</a:t>
            </a:r>
            <a:r>
              <a:rPr kumimoji="0" lang="es-ES" sz="1800" b="0" i="0" u="none" strike="noStrike" kern="1200" cap="none" spc="0" normalizeH="0" baseline="0" noProof="0" dirty="0" err="1">
                <a:ln>
                  <a:noFill/>
                </a:ln>
                <a:solidFill>
                  <a:prstClr val="black"/>
                </a:solidFill>
                <a:effectLst/>
                <a:highlight>
                  <a:srgbClr val="FFFF00"/>
                </a:highlight>
                <a:uLnTx/>
                <a:uFillTx/>
                <a:latin typeface="Calibri" panose="020F0502020204030204"/>
                <a:ea typeface="+mn-ea"/>
                <a:cs typeface="+mn-cs"/>
              </a:rPr>
              <a:t>signup</a:t>
            </a:r>
            <a:r>
              <a:rPr kumimoji="0" lang="es-ES" sz="1800" b="0" i="0" u="none" strike="noStrike" kern="1200" cap="none" spc="0" normalizeH="0" baseline="0" noProof="0" dirty="0">
                <a:ln>
                  <a:noFill/>
                </a:ln>
                <a:solidFill>
                  <a:prstClr val="black"/>
                </a:solidFill>
                <a:effectLst/>
                <a:highlight>
                  <a:srgbClr val="FFFF00"/>
                </a:highlight>
                <a:uLnTx/>
                <a:uFillTx/>
                <a:latin typeface="Calibri" panose="020F0502020204030204"/>
                <a:ea typeface="+mn-ea"/>
                <a:cs typeface="+mn-cs"/>
              </a:rPr>
              <a:t>", si se crea un usuario nuevo la opción "</a:t>
            </a:r>
            <a:r>
              <a:rPr kumimoji="0" lang="es-ES" sz="1800" b="0" i="0" u="none" strike="noStrike" kern="1200" cap="none" spc="0" normalizeH="0" baseline="0" noProof="0" dirty="0" err="1">
                <a:ln>
                  <a:noFill/>
                </a:ln>
                <a:solidFill>
                  <a:prstClr val="black"/>
                </a:solidFill>
                <a:effectLst/>
                <a:highlight>
                  <a:srgbClr val="FFFF00"/>
                </a:highlight>
                <a:uLnTx/>
                <a:uFillTx/>
                <a:latin typeface="Calibri" panose="020F0502020204030204"/>
                <a:ea typeface="+mn-ea"/>
                <a:cs typeface="+mn-cs"/>
              </a:rPr>
              <a:t>signup</a:t>
            </a:r>
            <a:r>
              <a:rPr kumimoji="0" lang="es-ES" sz="1800" b="0" i="0" u="none" strike="noStrike" kern="1200" cap="none" spc="0" normalizeH="0" baseline="0" noProof="0" dirty="0">
                <a:ln>
                  <a:noFill/>
                </a:ln>
                <a:solidFill>
                  <a:prstClr val="black"/>
                </a:solidFill>
                <a:effectLst/>
                <a:highlight>
                  <a:srgbClr val="FFFF00"/>
                </a:highlight>
                <a:uLnTx/>
                <a:uFillTx/>
                <a:latin typeface="Calibri" panose="020F0502020204030204"/>
                <a:ea typeface="+mn-ea"/>
                <a:cs typeface="+mn-cs"/>
              </a:rPr>
              <a:t>" desaparecerá y aparecerá "</a:t>
            </a:r>
            <a:r>
              <a:rPr kumimoji="0" lang="es-ES" sz="1800" b="0" i="0" u="none" strike="noStrike" kern="1200" cap="none" spc="0" normalizeH="0" baseline="0" noProof="0" dirty="0" err="1">
                <a:ln>
                  <a:noFill/>
                </a:ln>
                <a:solidFill>
                  <a:prstClr val="black"/>
                </a:solidFill>
                <a:effectLst/>
                <a:highlight>
                  <a:srgbClr val="FFFF00"/>
                </a:highlight>
                <a:uLnTx/>
                <a:uFillTx/>
                <a:latin typeface="Calibri" panose="020F0502020204030204"/>
                <a:ea typeface="+mn-ea"/>
                <a:cs typeface="+mn-cs"/>
              </a:rPr>
              <a:t>logout</a:t>
            </a:r>
            <a:r>
              <a:rPr kumimoji="0" lang="es-ES" sz="1800" b="0" i="0" u="none" strike="noStrike" kern="1200" cap="none" spc="0" normalizeH="0" baseline="0" noProof="0" dirty="0">
                <a:ln>
                  <a:noFill/>
                </a:ln>
                <a:solidFill>
                  <a:prstClr val="black"/>
                </a:solidFill>
                <a:effectLst/>
                <a:highlight>
                  <a:srgbClr val="FFFF00"/>
                </a:highlight>
                <a:uLnTx/>
                <a:uFillTx/>
                <a:latin typeface="Calibri" panose="020F0502020204030204"/>
                <a:ea typeface="+mn-ea"/>
                <a:cs typeface="+mn-cs"/>
              </a:rPr>
              <a:t>". </a:t>
            </a:r>
            <a:r>
              <a:rPr kumimoji="0" lang="es-ES" sz="1800" b="0" i="0" u="none" strike="noStrike" kern="1200" cap="none" spc="0" normalizeH="0" baseline="0" noProof="0" dirty="0">
                <a:ln>
                  <a:noFill/>
                </a:ln>
                <a:solidFill>
                  <a:prstClr val="black"/>
                </a:solidFill>
                <a:effectLst/>
                <a:uLnTx/>
                <a:uFillTx/>
                <a:latin typeface="Calibri" panose="020F0502020204030204"/>
                <a:ea typeface="+mn-ea"/>
                <a:cs typeface="+mn-cs"/>
              </a:rPr>
              <a:t>Esta prueba debe hacerse eliminando la cookie.</a:t>
            </a:r>
          </a:p>
        </p:txBody>
      </p:sp>
      <p:sp>
        <p:nvSpPr>
          <p:cNvPr id="3" name="CuadroTexto 2">
            <a:extLst>
              <a:ext uri="{FF2B5EF4-FFF2-40B4-BE49-F238E27FC236}">
                <a16:creationId xmlns:a16="http://schemas.microsoft.com/office/drawing/2014/main" id="{12C8D9B3-D3B0-A1FB-324A-CDC97BCBE811}"/>
              </a:ext>
            </a:extLst>
          </p:cNvPr>
          <p:cNvSpPr txBox="1"/>
          <p:nvPr/>
        </p:nvSpPr>
        <p:spPr>
          <a:xfrm>
            <a:off x="3437442" y="11851"/>
            <a:ext cx="729026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1" i="0" u="none" strike="noStrike" kern="1200" cap="none" spc="0" normalizeH="0" baseline="0" noProof="0">
                <a:ln>
                  <a:noFill/>
                </a:ln>
                <a:solidFill>
                  <a:prstClr val="black"/>
                </a:solidFill>
                <a:effectLst/>
                <a:uLnTx/>
                <a:uFillTx/>
                <a:latin typeface="Calibri" panose="020F0502020204030204"/>
                <a:ea typeface="+mn-ea"/>
                <a:cs typeface="+mn-cs"/>
              </a:rPr>
              <a:t>Figura 6.1. </a:t>
            </a:r>
            <a:r>
              <a:rPr kumimoji="0" lang="es-ES" sz="1800" b="0" i="0" u="none" strike="noStrike" kern="1200" cap="none" spc="0" normalizeH="0" baseline="0" noProof="0" err="1">
                <a:ln>
                  <a:noFill/>
                </a:ln>
                <a:solidFill>
                  <a:prstClr val="black"/>
                </a:solidFill>
                <a:effectLst/>
                <a:uLnTx/>
                <a:uFillTx/>
                <a:latin typeface="Calibri" panose="020F0502020204030204"/>
                <a:ea typeface="+mn-ea"/>
                <a:cs typeface="+mn-cs"/>
              </a:rPr>
              <a:t>Templates</a:t>
            </a:r>
            <a:r>
              <a:rPr kumimoji="0" lang="es-ES" sz="1800" b="0" i="0" u="none" strike="noStrike" kern="1200" cap="none" spc="0" normalizeH="0" baseline="0" noProof="0">
                <a:ln>
                  <a:noFill/>
                </a:ln>
                <a:solidFill>
                  <a:prstClr val="black"/>
                </a:solidFill>
                <a:effectLst/>
                <a:uLnTx/>
                <a:uFillTx/>
                <a:latin typeface="Calibri" panose="020F0502020204030204"/>
                <a:ea typeface="+mn-ea"/>
                <a:cs typeface="+mn-cs"/>
              </a:rPr>
              <a:t> y condicionales. Agregar lógica a "</a:t>
            </a:r>
            <a:r>
              <a:rPr kumimoji="0" lang="es-ES" sz="1800" b="0" i="0" u="none" strike="noStrike" kern="1200" cap="none" spc="0" normalizeH="0" baseline="0" noProof="0" err="1">
                <a:ln>
                  <a:noFill/>
                </a:ln>
                <a:solidFill>
                  <a:prstClr val="black"/>
                </a:solidFill>
                <a:effectLst/>
                <a:uLnTx/>
                <a:uFillTx/>
                <a:latin typeface="Calibri" panose="020F0502020204030204"/>
                <a:ea typeface="+mn-ea"/>
                <a:cs typeface="+mn-cs"/>
              </a:rPr>
              <a:t>tasks</a:t>
            </a:r>
            <a:r>
              <a:rPr kumimoji="0" lang="es-ES" sz="1800" b="0" i="0" u="none" strike="noStrike" kern="1200" cap="none" spc="0" normalizeH="0" baseline="0" noProof="0">
                <a:ln>
                  <a:noFill/>
                </a:ln>
                <a:solidFill>
                  <a:prstClr val="black"/>
                </a:solidFill>
                <a:effectLst/>
                <a:uLnTx/>
                <a:uFillTx/>
                <a:latin typeface="Calibri" panose="020F0502020204030204"/>
                <a:ea typeface="+mn-ea"/>
                <a:cs typeface="+mn-cs"/>
              </a:rPr>
              <a:t>“. (Explicaciones)</a:t>
            </a:r>
          </a:p>
        </p:txBody>
      </p:sp>
      <p:sp>
        <p:nvSpPr>
          <p:cNvPr id="7" name="Botón de acción: en blanco 6">
            <a:hlinkClick r:id="rId4" action="ppaction://hlinksldjump" highlightClick="1"/>
            <a:extLst>
              <a:ext uri="{FF2B5EF4-FFF2-40B4-BE49-F238E27FC236}">
                <a16:creationId xmlns:a16="http://schemas.microsoft.com/office/drawing/2014/main" id="{332922A0-BE65-1101-F29D-D724941C5573}"/>
              </a:ext>
            </a:extLst>
          </p:cNvPr>
          <p:cNvSpPr/>
          <p:nvPr/>
        </p:nvSpPr>
        <p:spPr>
          <a:xfrm>
            <a:off x="10727704" y="-885"/>
            <a:ext cx="1464296" cy="335902"/>
          </a:xfrm>
          <a:prstGeom prst="actionButtonBlan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C" sz="1800" b="0" i="0" u="none" strike="noStrike" kern="1200" cap="none" spc="0" normalizeH="0" baseline="0" noProof="0">
                <a:ln>
                  <a:noFill/>
                </a:ln>
                <a:solidFill>
                  <a:prstClr val="white"/>
                </a:solidFill>
                <a:effectLst/>
                <a:uLnTx/>
                <a:uFillTx/>
                <a:latin typeface="Calibri" panose="020F0502020204030204"/>
                <a:ea typeface="+mn-ea"/>
                <a:cs typeface="+mn-cs"/>
              </a:rPr>
              <a:t>Índice</a:t>
            </a:r>
            <a:endParaRPr kumimoji="0" lang="es-E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60247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n 7" descr="Interfaz de usuario gráfica, Texto&#10;&#10;Descripción generada automáticamente">
            <a:extLst>
              <a:ext uri="{FF2B5EF4-FFF2-40B4-BE49-F238E27FC236}">
                <a16:creationId xmlns:a16="http://schemas.microsoft.com/office/drawing/2014/main" id="{320D068C-99D8-DE4F-EF9F-B26DAD68A2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47902" y="709120"/>
            <a:ext cx="4035367" cy="5315271"/>
          </a:xfrm>
          <a:prstGeom prst="rect">
            <a:avLst/>
          </a:prstGeom>
        </p:spPr>
      </p:pic>
      <p:sp>
        <p:nvSpPr>
          <p:cNvPr id="4" name="Título 3">
            <a:extLst>
              <a:ext uri="{FF2B5EF4-FFF2-40B4-BE49-F238E27FC236}">
                <a16:creationId xmlns:a16="http://schemas.microsoft.com/office/drawing/2014/main" id="{9DF72ADE-BAE9-484E-84CE-E8979DDABC94}"/>
              </a:ext>
            </a:extLst>
          </p:cNvPr>
          <p:cNvSpPr>
            <a:spLocks noGrp="1"/>
          </p:cNvSpPr>
          <p:nvPr>
            <p:ph type="title"/>
          </p:nvPr>
        </p:nvSpPr>
        <p:spPr>
          <a:xfrm>
            <a:off x="1" y="1"/>
            <a:ext cx="3256367" cy="709119"/>
          </a:xfrm>
          <a:solidFill>
            <a:schemeClr val="accent4">
              <a:lumMod val="60000"/>
              <a:lumOff val="40000"/>
            </a:schemeClr>
          </a:solidFill>
        </p:spPr>
        <p:style>
          <a:lnRef idx="2">
            <a:schemeClr val="accent1"/>
          </a:lnRef>
          <a:fillRef idx="1">
            <a:schemeClr val="lt1"/>
          </a:fillRef>
          <a:effectRef idx="0">
            <a:schemeClr val="accent1"/>
          </a:effectRef>
          <a:fontRef idx="minor">
            <a:schemeClr val="dk1"/>
          </a:fontRef>
        </p:style>
        <p:txBody>
          <a:bodyPr>
            <a:normAutofit/>
          </a:bodyPr>
          <a:lstStyle/>
          <a:p>
            <a:r>
              <a:rPr lang="es-MX" sz="1400">
                <a:latin typeface="AcmeFont" pitchFamily="2" charset="0"/>
              </a:rPr>
              <a:t>Taller: </a:t>
            </a:r>
            <a:r>
              <a:rPr lang="es-MX" sz="1400"/>
              <a:t>Ejercicio 81</a:t>
            </a:r>
            <a:endParaRPr lang="es-ES" sz="1400"/>
          </a:p>
        </p:txBody>
      </p:sp>
      <p:cxnSp>
        <p:nvCxnSpPr>
          <p:cNvPr id="5" name="Conector recto 4">
            <a:extLst>
              <a:ext uri="{FF2B5EF4-FFF2-40B4-BE49-F238E27FC236}">
                <a16:creationId xmlns:a16="http://schemas.microsoft.com/office/drawing/2014/main" id="{B56C916C-A930-4B45-9FEB-EAC26D680858}"/>
              </a:ext>
            </a:extLst>
          </p:cNvPr>
          <p:cNvCxnSpPr>
            <a:cxnSpLocks/>
          </p:cNvCxnSpPr>
          <p:nvPr/>
        </p:nvCxnSpPr>
        <p:spPr>
          <a:xfrm>
            <a:off x="3256383" y="709120"/>
            <a:ext cx="0" cy="6148880"/>
          </a:xfrm>
          <a:prstGeom prst="line">
            <a:avLst/>
          </a:prstGeom>
        </p:spPr>
        <p:style>
          <a:lnRef idx="3">
            <a:schemeClr val="accent1"/>
          </a:lnRef>
          <a:fillRef idx="0">
            <a:schemeClr val="accent1"/>
          </a:fillRef>
          <a:effectRef idx="2">
            <a:schemeClr val="accent1"/>
          </a:effectRef>
          <a:fontRef idx="minor">
            <a:schemeClr val="tx1"/>
          </a:fontRef>
        </p:style>
      </p:cxnSp>
      <p:sp>
        <p:nvSpPr>
          <p:cNvPr id="16" name="CuadroTexto 15">
            <a:extLst>
              <a:ext uri="{FF2B5EF4-FFF2-40B4-BE49-F238E27FC236}">
                <a16:creationId xmlns:a16="http://schemas.microsoft.com/office/drawing/2014/main" id="{B1925488-C881-4A19-A93C-2E217166D1A0}"/>
              </a:ext>
            </a:extLst>
          </p:cNvPr>
          <p:cNvSpPr txBox="1"/>
          <p:nvPr/>
        </p:nvSpPr>
        <p:spPr>
          <a:xfrm>
            <a:off x="106748" y="4958291"/>
            <a:ext cx="2891329" cy="7386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C" sz="1400" b="1" i="0" u="none" strike="noStrike" kern="1200" cap="none" spc="0" normalizeH="0" baseline="0" noProof="0">
                <a:ln>
                  <a:noFill/>
                </a:ln>
                <a:solidFill>
                  <a:prstClr val="black"/>
                </a:solidFill>
                <a:effectLst/>
                <a:uLnTx/>
                <a:uFillTx/>
                <a:latin typeface="Calibri" panose="020F0502020204030204"/>
                <a:ea typeface="+mn-ea"/>
                <a:cs typeface="+mn-cs"/>
              </a:rPr>
              <a:t>Objetivos de la lámina:</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ES" sz="1400" b="0" i="0" u="none" strike="noStrike" kern="1200" cap="none" spc="0" normalizeH="0" baseline="0" noProof="0">
                <a:ln>
                  <a:noFill/>
                </a:ln>
                <a:solidFill>
                  <a:prstClr val="black"/>
                </a:solidFill>
                <a:effectLst/>
                <a:uLnTx/>
                <a:uFillTx/>
                <a:latin typeface="Calibri" panose="020F0502020204030204"/>
                <a:ea typeface="+mn-ea"/>
                <a:cs typeface="+mn-cs"/>
              </a:rPr>
              <a:t>Crear la vista "</a:t>
            </a:r>
            <a:r>
              <a:rPr kumimoji="0" lang="es-ES" sz="1400" b="0" i="0" u="none" strike="noStrike" kern="1200" cap="none" spc="0" normalizeH="0" baseline="0" noProof="0" err="1">
                <a:ln>
                  <a:noFill/>
                </a:ln>
                <a:solidFill>
                  <a:prstClr val="black"/>
                </a:solidFill>
                <a:effectLst/>
                <a:uLnTx/>
                <a:uFillTx/>
                <a:latin typeface="Calibri" panose="020F0502020204030204"/>
                <a:ea typeface="+mn-ea"/>
                <a:cs typeface="+mn-cs"/>
              </a:rPr>
              <a:t>signout</a:t>
            </a:r>
            <a:r>
              <a:rPr kumimoji="0" lang="es-ES" sz="1400" b="0" i="0" u="none" strike="noStrike" kern="1200" cap="none" spc="0" normalizeH="0" baseline="0" noProof="0">
                <a:ln>
                  <a:noFill/>
                </a:ln>
                <a:solidFill>
                  <a:prstClr val="black"/>
                </a:solidFill>
                <a:effectLst/>
                <a:uLnTx/>
                <a:uFillTx/>
                <a:latin typeface="Calibri" panose="020F0502020204030204"/>
                <a:ea typeface="+mn-ea"/>
                <a:cs typeface="+mn-cs"/>
              </a:rPr>
              <a:t>" para cerrar sesión.</a:t>
            </a:r>
          </a:p>
        </p:txBody>
      </p:sp>
      <p:pic>
        <p:nvPicPr>
          <p:cNvPr id="17" name="Imagen 16">
            <a:extLst>
              <a:ext uri="{FF2B5EF4-FFF2-40B4-BE49-F238E27FC236}">
                <a16:creationId xmlns:a16="http://schemas.microsoft.com/office/drawing/2014/main" id="{07AF594D-2BC1-4EA0-9855-66C150454A4F}"/>
              </a:ext>
            </a:extLst>
          </p:cNvPr>
          <p:cNvPicPr>
            <a:picLocks noChangeAspect="1"/>
          </p:cNvPicPr>
          <p:nvPr/>
        </p:nvPicPr>
        <p:blipFill>
          <a:blip r:embed="rId4"/>
          <a:stretch>
            <a:fillRect/>
          </a:stretch>
        </p:blipFill>
        <p:spPr>
          <a:xfrm>
            <a:off x="76038" y="2011836"/>
            <a:ext cx="993895" cy="854078"/>
          </a:xfrm>
          <a:prstGeom prst="rect">
            <a:avLst/>
          </a:prstGeom>
        </p:spPr>
      </p:pic>
      <p:sp>
        <p:nvSpPr>
          <p:cNvPr id="18" name="CuadroTexto 17">
            <a:extLst>
              <a:ext uri="{FF2B5EF4-FFF2-40B4-BE49-F238E27FC236}">
                <a16:creationId xmlns:a16="http://schemas.microsoft.com/office/drawing/2014/main" id="{137D2C75-4FC0-4811-A9B7-F2AED8DD12CA}"/>
              </a:ext>
            </a:extLst>
          </p:cNvPr>
          <p:cNvSpPr txBox="1"/>
          <p:nvPr/>
        </p:nvSpPr>
        <p:spPr>
          <a:xfrm>
            <a:off x="80567" y="2926313"/>
            <a:ext cx="3098569" cy="209288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C" sz="1300" b="1" i="0" u="none" strike="noStrike" kern="1200" cap="none" spc="0" normalizeH="0" baseline="0" noProof="0">
                <a:ln>
                  <a:noFill/>
                </a:ln>
                <a:solidFill>
                  <a:prstClr val="black"/>
                </a:solidFill>
                <a:effectLst/>
                <a:uLnTx/>
                <a:uFillTx/>
                <a:latin typeface="Agency FB" panose="020B0503020202020204" pitchFamily="34" charset="0"/>
                <a:ea typeface="+mn-ea"/>
                <a:cs typeface="+mn-cs"/>
              </a:rPr>
              <a:t>Misión. </a:t>
            </a:r>
            <a:r>
              <a:rPr kumimoji="0" lang="es-MX" sz="1300" b="0" i="0" u="none" strike="noStrike" kern="1200" cap="none" spc="0" normalizeH="0" baseline="0" noProof="0">
                <a:ln>
                  <a:noFill/>
                </a:ln>
                <a:solidFill>
                  <a:prstClr val="black"/>
                </a:solidFill>
                <a:effectLst/>
                <a:uLnTx/>
                <a:uFillTx/>
                <a:latin typeface="Agency FB" panose="020B0503020202020204" pitchFamily="34" charset="0"/>
                <a:ea typeface="+mn-ea"/>
                <a:cs typeface="+mn-cs"/>
              </a:rPr>
              <a:t>Formar profesionales competentes y emprendedores desde lo académico, la investigación, y la vinculación, que contribuyan a mejorar la calidad de vida de la sociedad.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300" b="0" i="0" u="none" strike="noStrike" kern="1200" cap="none" spc="0" normalizeH="0" baseline="0" noProof="0">
              <a:ln>
                <a:noFill/>
              </a:ln>
              <a:solidFill>
                <a:prstClr val="black"/>
              </a:solidFill>
              <a:effectLst/>
              <a:uLnTx/>
              <a:uFillTx/>
              <a:latin typeface="Agency FB" panose="020B0503020202020204" pitchFamily="34" charset="0"/>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C" sz="1300" b="1" i="0" u="none" strike="noStrike" kern="1200" cap="none" spc="0" normalizeH="0" baseline="0" noProof="0">
                <a:ln>
                  <a:noFill/>
                </a:ln>
                <a:solidFill>
                  <a:prstClr val="black"/>
                </a:solidFill>
                <a:effectLst/>
                <a:uLnTx/>
                <a:uFillTx/>
                <a:latin typeface="Agency FB" panose="020B0503020202020204" pitchFamily="34" charset="0"/>
                <a:ea typeface="+mn-ea"/>
                <a:cs typeface="+mn-cs"/>
              </a:rPr>
              <a:t>Visión. </a:t>
            </a:r>
            <a:r>
              <a:rPr kumimoji="0" lang="es-MX" sz="1300" b="0" i="0" u="none" strike="noStrike" kern="1200" cap="none" spc="0" normalizeH="0" baseline="0" noProof="0">
                <a:ln>
                  <a:noFill/>
                </a:ln>
                <a:solidFill>
                  <a:prstClr val="black"/>
                </a:solidFill>
                <a:effectLst/>
                <a:uLnTx/>
                <a:uFillTx/>
                <a:latin typeface="Agency FB" panose="020B0503020202020204" pitchFamily="34" charset="0"/>
                <a:ea typeface="+mn-ea"/>
                <a:cs typeface="+mn-cs"/>
              </a:rPr>
              <a:t>Ser un referente nacional e internacional de Institución de Educación Superior que contribuye al desarrollo social, cultural y productivo con profesionales éticos, creativos, cualificados y con sentido de pertinencia.</a:t>
            </a:r>
            <a:endParaRPr kumimoji="0" lang="es-ES" sz="1300" b="0" i="0" u="none" strike="noStrike" kern="1200" cap="none" spc="0" normalizeH="0" baseline="0" noProof="0">
              <a:ln>
                <a:noFill/>
              </a:ln>
              <a:solidFill>
                <a:prstClr val="black"/>
              </a:solidFill>
              <a:effectLst/>
              <a:uLnTx/>
              <a:uFillTx/>
              <a:latin typeface="Agency FB" panose="020B0503020202020204" pitchFamily="34" charset="0"/>
              <a:ea typeface="+mn-ea"/>
              <a:cs typeface="+mn-cs"/>
            </a:endParaRPr>
          </a:p>
        </p:txBody>
      </p:sp>
      <p:sp>
        <p:nvSpPr>
          <p:cNvPr id="23" name="Rectángulo 22">
            <a:extLst>
              <a:ext uri="{FF2B5EF4-FFF2-40B4-BE49-F238E27FC236}">
                <a16:creationId xmlns:a16="http://schemas.microsoft.com/office/drawing/2014/main" id="{EAF93728-98EC-43CF-8689-136A3EE39D11}"/>
              </a:ext>
            </a:extLst>
          </p:cNvPr>
          <p:cNvSpPr/>
          <p:nvPr/>
        </p:nvSpPr>
        <p:spPr>
          <a:xfrm>
            <a:off x="93308" y="6489877"/>
            <a:ext cx="2530373" cy="292388"/>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C" sz="1300" b="0" i="0" u="none" strike="noStrike" kern="1200" cap="none" spc="0" normalizeH="0" baseline="0" noProof="0">
                <a:ln w="0"/>
                <a:solidFill>
                  <a:srgbClr val="00B050"/>
                </a:solidFill>
                <a:effectLst>
                  <a:outerShdw blurRad="38100" dist="25400" dir="5400000" algn="ctr" rotWithShape="0">
                    <a:srgbClr val="6E747A">
                      <a:alpha val="43000"/>
                    </a:srgbClr>
                  </a:outerShdw>
                </a:effectLst>
                <a:uLnTx/>
                <a:uFillTx/>
                <a:latin typeface="Calibri" panose="020F0502020204030204"/>
                <a:ea typeface="+mn-ea"/>
                <a:cs typeface="+mn-cs"/>
              </a:rPr>
              <a:t>M</a:t>
            </a:r>
            <a:r>
              <a:rPr kumimoji="0" lang="es-ES" sz="1300" b="0" i="0" u="none" strike="noStrike" kern="1200" cap="none" spc="0" normalizeH="0" baseline="0" noProof="0">
                <a:ln w="0"/>
                <a:solidFill>
                  <a:srgbClr val="00B050"/>
                </a:solidFill>
                <a:effectLst>
                  <a:outerShdw blurRad="38100" dist="25400" dir="5400000" algn="ctr" rotWithShape="0">
                    <a:srgbClr val="6E747A">
                      <a:alpha val="43000"/>
                    </a:srgbClr>
                  </a:outerShdw>
                </a:effectLst>
                <a:uLnTx/>
                <a:uFillTx/>
                <a:latin typeface="Calibri" panose="020F0502020204030204"/>
                <a:ea typeface="+mn-ea"/>
                <a:cs typeface="+mn-cs"/>
              </a:rPr>
              <a:t>sig. Ing. Robert Moreira Centeno</a:t>
            </a:r>
          </a:p>
        </p:txBody>
      </p:sp>
      <p:sp>
        <p:nvSpPr>
          <p:cNvPr id="6" name="CuadroTexto 5">
            <a:extLst>
              <a:ext uri="{FF2B5EF4-FFF2-40B4-BE49-F238E27FC236}">
                <a16:creationId xmlns:a16="http://schemas.microsoft.com/office/drawing/2014/main" id="{7FC1FBA4-F025-F269-BB7C-ECD5082576C2}"/>
              </a:ext>
            </a:extLst>
          </p:cNvPr>
          <p:cNvSpPr txBox="1"/>
          <p:nvPr/>
        </p:nvSpPr>
        <p:spPr>
          <a:xfrm>
            <a:off x="3437442" y="11851"/>
            <a:ext cx="729026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1" i="0" u="none" strike="noStrike" kern="1200" cap="none" spc="0" normalizeH="0" baseline="0" noProof="0">
                <a:ln>
                  <a:noFill/>
                </a:ln>
                <a:solidFill>
                  <a:prstClr val="black"/>
                </a:solidFill>
                <a:effectLst/>
                <a:uLnTx/>
                <a:uFillTx/>
                <a:latin typeface="Calibri" panose="020F0502020204030204"/>
                <a:ea typeface="+mn-ea"/>
                <a:cs typeface="+mn-cs"/>
              </a:rPr>
              <a:t>Figura 7. </a:t>
            </a:r>
            <a:r>
              <a:rPr kumimoji="0" lang="es-ES" sz="1800" b="0" i="0" u="none" strike="noStrike" kern="1200" cap="none" spc="0" normalizeH="0" baseline="0" noProof="0" err="1">
                <a:ln>
                  <a:noFill/>
                </a:ln>
                <a:solidFill>
                  <a:prstClr val="black"/>
                </a:solidFill>
                <a:effectLst/>
                <a:uLnTx/>
                <a:uFillTx/>
                <a:latin typeface="Calibri" panose="020F0502020204030204"/>
                <a:ea typeface="+mn-ea"/>
                <a:cs typeface="+mn-cs"/>
              </a:rPr>
              <a:t>Logout</a:t>
            </a:r>
            <a:r>
              <a:rPr kumimoji="0" lang="es-ES" sz="1800" b="0" i="0" u="none" strike="noStrike" kern="1200" cap="none" spc="0" normalizeH="0" baseline="0" noProof="0">
                <a:ln>
                  <a:noFill/>
                </a:ln>
                <a:solidFill>
                  <a:prstClr val="black"/>
                </a:solidFill>
                <a:effectLst/>
                <a:uLnTx/>
                <a:uFillTx/>
                <a:latin typeface="Calibri" panose="020F0502020204030204"/>
                <a:ea typeface="+mn-ea"/>
                <a:cs typeface="+mn-cs"/>
              </a:rPr>
              <a:t>.</a:t>
            </a:r>
          </a:p>
        </p:txBody>
      </p:sp>
      <p:sp>
        <p:nvSpPr>
          <p:cNvPr id="24" name="CuadroTexto 23">
            <a:extLst>
              <a:ext uri="{FF2B5EF4-FFF2-40B4-BE49-F238E27FC236}">
                <a16:creationId xmlns:a16="http://schemas.microsoft.com/office/drawing/2014/main" id="{362935E3-18C1-1D92-D797-5063E9C9184D}"/>
              </a:ext>
            </a:extLst>
          </p:cNvPr>
          <p:cNvSpPr txBox="1"/>
          <p:nvPr/>
        </p:nvSpPr>
        <p:spPr>
          <a:xfrm>
            <a:off x="5120602" y="2598376"/>
            <a:ext cx="6444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1" i="0" u="none" strike="noStrike" kern="1200" cap="none" spc="0" normalizeH="0" baseline="0" noProof="0">
                <a:ln>
                  <a:noFill/>
                </a:ln>
                <a:solidFill>
                  <a:srgbClr val="002060"/>
                </a:solidFill>
                <a:effectLst/>
                <a:highlight>
                  <a:srgbClr val="FFFF00"/>
                </a:highlight>
                <a:uLnTx/>
                <a:uFillTx/>
                <a:latin typeface="Calibri" panose="020F0502020204030204"/>
                <a:ea typeface="+mn-ea"/>
                <a:cs typeface="+mn-cs"/>
              </a:rPr>
              <a:t>-1-</a:t>
            </a:r>
            <a:endParaRPr kumimoji="0" lang="es-EC" sz="1800" b="1" i="0" u="none" strike="noStrike" kern="1200" cap="none" spc="0" normalizeH="0" baseline="0" noProof="0">
              <a:ln>
                <a:noFill/>
              </a:ln>
              <a:solidFill>
                <a:srgbClr val="002060"/>
              </a:solidFill>
              <a:effectLst/>
              <a:highlight>
                <a:srgbClr val="FFFF00"/>
              </a:highlight>
              <a:uLnTx/>
              <a:uFillTx/>
              <a:latin typeface="Calibri" panose="020F0502020204030204"/>
              <a:ea typeface="+mn-ea"/>
              <a:cs typeface="+mn-cs"/>
            </a:endParaRPr>
          </a:p>
        </p:txBody>
      </p:sp>
      <p:sp>
        <p:nvSpPr>
          <p:cNvPr id="25" name="Rectángulo 24">
            <a:extLst>
              <a:ext uri="{FF2B5EF4-FFF2-40B4-BE49-F238E27FC236}">
                <a16:creationId xmlns:a16="http://schemas.microsoft.com/office/drawing/2014/main" id="{16B8DEEB-73BF-30B7-9B44-254883AE40FE}"/>
              </a:ext>
            </a:extLst>
          </p:cNvPr>
          <p:cNvSpPr/>
          <p:nvPr/>
        </p:nvSpPr>
        <p:spPr>
          <a:xfrm>
            <a:off x="3811838" y="2926313"/>
            <a:ext cx="1759229" cy="57042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w="3175">
                <a:solidFill>
                  <a:prstClr val="black"/>
                </a:solidFill>
              </a:ln>
              <a:solidFill>
                <a:prstClr val="white"/>
              </a:solidFill>
              <a:effectLst/>
              <a:uLnTx/>
              <a:uFillTx/>
              <a:latin typeface="Calibri" panose="020F0502020204030204"/>
              <a:ea typeface="+mn-ea"/>
              <a:cs typeface="+mn-cs"/>
            </a:endParaRPr>
          </a:p>
        </p:txBody>
      </p:sp>
      <p:sp>
        <p:nvSpPr>
          <p:cNvPr id="26" name="Rectángulo 25">
            <a:extLst>
              <a:ext uri="{FF2B5EF4-FFF2-40B4-BE49-F238E27FC236}">
                <a16:creationId xmlns:a16="http://schemas.microsoft.com/office/drawing/2014/main" id="{FAD3AC3C-EE49-6B7F-3D18-EB4C0EC64948}"/>
              </a:ext>
            </a:extLst>
          </p:cNvPr>
          <p:cNvSpPr/>
          <p:nvPr/>
        </p:nvSpPr>
        <p:spPr>
          <a:xfrm>
            <a:off x="4108171" y="5474291"/>
            <a:ext cx="2741362" cy="24298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w="3175">
                <a:solidFill>
                  <a:prstClr val="black"/>
                </a:solidFill>
              </a:ln>
              <a:solidFill>
                <a:prstClr val="white"/>
              </a:solidFill>
              <a:effectLst/>
              <a:uLnTx/>
              <a:uFillTx/>
              <a:latin typeface="Calibri" panose="020F0502020204030204"/>
              <a:ea typeface="+mn-ea"/>
              <a:cs typeface="+mn-cs"/>
            </a:endParaRPr>
          </a:p>
        </p:txBody>
      </p:sp>
      <p:sp>
        <p:nvSpPr>
          <p:cNvPr id="27" name="CuadroTexto 26">
            <a:extLst>
              <a:ext uri="{FF2B5EF4-FFF2-40B4-BE49-F238E27FC236}">
                <a16:creationId xmlns:a16="http://schemas.microsoft.com/office/drawing/2014/main" id="{D513D7EB-B6E3-8B48-3827-52F768D49D22}"/>
              </a:ext>
            </a:extLst>
          </p:cNvPr>
          <p:cNvSpPr txBox="1"/>
          <p:nvPr/>
        </p:nvSpPr>
        <p:spPr>
          <a:xfrm>
            <a:off x="6683441" y="5084639"/>
            <a:ext cx="6444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1" i="0" u="none" strike="noStrike" kern="1200" cap="none" spc="0" normalizeH="0" baseline="0" noProof="0">
                <a:ln>
                  <a:noFill/>
                </a:ln>
                <a:solidFill>
                  <a:srgbClr val="002060"/>
                </a:solidFill>
                <a:effectLst/>
                <a:highlight>
                  <a:srgbClr val="FFFF00"/>
                </a:highlight>
                <a:uLnTx/>
                <a:uFillTx/>
                <a:latin typeface="Calibri" panose="020F0502020204030204"/>
                <a:ea typeface="+mn-ea"/>
                <a:cs typeface="+mn-cs"/>
              </a:rPr>
              <a:t>-2-</a:t>
            </a:r>
            <a:endParaRPr kumimoji="0" lang="es-EC" sz="1800" b="1" i="0" u="none" strike="noStrike" kern="1200" cap="none" spc="0" normalizeH="0" baseline="0" noProof="0">
              <a:ln>
                <a:noFill/>
              </a:ln>
              <a:solidFill>
                <a:srgbClr val="002060"/>
              </a:solidFill>
              <a:effectLst/>
              <a:highlight>
                <a:srgbClr val="FFFF00"/>
              </a:highlight>
              <a:uLnTx/>
              <a:uFillTx/>
              <a:latin typeface="Calibri" panose="020F0502020204030204"/>
              <a:ea typeface="+mn-ea"/>
              <a:cs typeface="+mn-cs"/>
            </a:endParaRPr>
          </a:p>
        </p:txBody>
      </p:sp>
      <p:sp>
        <p:nvSpPr>
          <p:cNvPr id="28" name="CuadroTexto 27">
            <a:extLst>
              <a:ext uri="{FF2B5EF4-FFF2-40B4-BE49-F238E27FC236}">
                <a16:creationId xmlns:a16="http://schemas.microsoft.com/office/drawing/2014/main" id="{D3076835-0902-C7CA-CA08-91C3EE17E3EE}"/>
              </a:ext>
            </a:extLst>
          </p:cNvPr>
          <p:cNvSpPr txBox="1"/>
          <p:nvPr/>
        </p:nvSpPr>
        <p:spPr>
          <a:xfrm>
            <a:off x="7792837" y="1116576"/>
            <a:ext cx="4035368" cy="483209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C" sz="1400" b="1" i="0" u="none" strike="noStrike" kern="1200" cap="none" spc="0" normalizeH="0" baseline="0" noProof="0" dirty="0">
                <a:ln>
                  <a:noFill/>
                </a:ln>
                <a:solidFill>
                  <a:prstClr val="black"/>
                </a:solidFill>
                <a:effectLst/>
                <a:uLnTx/>
                <a:uFillTx/>
                <a:latin typeface="Calibri" panose="020F0502020204030204"/>
                <a:ea typeface="+mn-ea"/>
                <a:cs typeface="+mn-cs"/>
              </a:rPr>
              <a:t>Nota (28/04/2023). </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S" sz="1400" b="0" i="0" u="none" strike="noStrike" kern="1200" cap="none" spc="0" normalizeH="0" baseline="0" noProof="0" dirty="0">
                <a:ln>
                  <a:noFill/>
                </a:ln>
                <a:solidFill>
                  <a:prstClr val="black"/>
                </a:solidFill>
                <a:effectLst/>
                <a:uLnTx/>
                <a:uFillTx/>
                <a:latin typeface="Calibri" panose="020F0502020204030204"/>
                <a:ea typeface="+mn-ea"/>
                <a:cs typeface="+mn-cs"/>
              </a:rPr>
              <a:t>Si a "http://127.0.0.1:8000/</a:t>
            </a:r>
            <a:r>
              <a:rPr kumimoji="0" lang="es-ES" sz="1400" b="0" i="0" u="none" strike="noStrike" kern="1200" cap="none" spc="0" normalizeH="0" baseline="0" noProof="0" dirty="0" err="1">
                <a:ln>
                  <a:noFill/>
                </a:ln>
                <a:solidFill>
                  <a:prstClr val="black"/>
                </a:solidFill>
                <a:effectLst/>
                <a:uLnTx/>
                <a:uFillTx/>
                <a:latin typeface="Calibri" panose="020F0502020204030204"/>
                <a:ea typeface="+mn-ea"/>
                <a:cs typeface="+mn-cs"/>
              </a:rPr>
              <a:t>tasks</a:t>
            </a:r>
            <a:r>
              <a:rPr kumimoji="0" lang="es-ES" sz="1400" b="0" i="0" u="none" strike="noStrike" kern="1200" cap="none" spc="0" normalizeH="0" baseline="0" noProof="0" dirty="0">
                <a:ln>
                  <a:noFill/>
                </a:ln>
                <a:solidFill>
                  <a:prstClr val="black"/>
                </a:solidFill>
                <a:effectLst/>
                <a:uLnTx/>
                <a:uFillTx/>
                <a:latin typeface="Calibri" panose="020F0502020204030204"/>
                <a:ea typeface="+mn-ea"/>
                <a:cs typeface="+mn-cs"/>
              </a:rPr>
              <a:t>/" se le da </a:t>
            </a:r>
            <a:r>
              <a:rPr kumimoji="0" lang="es-ES" sz="1400" b="0" i="0" u="none" strike="noStrike" kern="1200" cap="none" spc="0" normalizeH="0" baseline="0" noProof="0" dirty="0" err="1">
                <a:ln>
                  <a:noFill/>
                </a:ln>
                <a:solidFill>
                  <a:prstClr val="black"/>
                </a:solidFill>
                <a:effectLst/>
                <a:uLnTx/>
                <a:uFillTx/>
                <a:latin typeface="Calibri" panose="020F0502020204030204"/>
                <a:ea typeface="+mn-ea"/>
                <a:cs typeface="+mn-cs"/>
              </a:rPr>
              <a:t>logout</a:t>
            </a:r>
            <a:r>
              <a:rPr kumimoji="0" lang="es-ES" sz="1400" b="0" i="0" u="none" strike="noStrike" kern="1200" cap="none" spc="0" normalizeH="0" baseline="0" noProof="0" dirty="0">
                <a:ln>
                  <a:noFill/>
                </a:ln>
                <a:solidFill>
                  <a:prstClr val="black"/>
                </a:solidFill>
                <a:effectLst/>
                <a:uLnTx/>
                <a:uFillTx/>
                <a:latin typeface="Calibri" panose="020F0502020204030204"/>
                <a:ea typeface="+mn-ea"/>
                <a:cs typeface="+mn-cs"/>
              </a:rPr>
              <a:t> entonces aparece el error "page </a:t>
            </a:r>
            <a:r>
              <a:rPr kumimoji="0" lang="es-ES" sz="1400" b="0" i="0" u="none" strike="noStrike" kern="1200" cap="none" spc="0" normalizeH="0" baseline="0" noProof="0" dirty="0" err="1">
                <a:ln>
                  <a:noFill/>
                </a:ln>
                <a:solidFill>
                  <a:prstClr val="black"/>
                </a:solidFill>
                <a:effectLst/>
                <a:uLnTx/>
                <a:uFillTx/>
                <a:latin typeface="Calibri" panose="020F0502020204030204"/>
                <a:ea typeface="+mn-ea"/>
                <a:cs typeface="+mn-cs"/>
              </a:rPr>
              <a:t>not</a:t>
            </a:r>
            <a:r>
              <a:rPr kumimoji="0" lang="es-ES" sz="14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s-ES" sz="1400" b="0" i="0" u="none" strike="noStrike" kern="1200" cap="none" spc="0" normalizeH="0" baseline="0" noProof="0" dirty="0" err="1">
                <a:ln>
                  <a:noFill/>
                </a:ln>
                <a:solidFill>
                  <a:prstClr val="black"/>
                </a:solidFill>
                <a:effectLst/>
                <a:uLnTx/>
                <a:uFillTx/>
                <a:latin typeface="Calibri" panose="020F0502020204030204"/>
                <a:ea typeface="+mn-ea"/>
                <a:cs typeface="+mn-cs"/>
              </a:rPr>
              <a:t>found</a:t>
            </a:r>
            <a:r>
              <a:rPr kumimoji="0" lang="es-ES" sz="1400" b="0" i="0" u="none" strike="noStrike" kern="1200" cap="none" spc="0" normalizeH="0" baseline="0" noProof="0" dirty="0">
                <a:ln>
                  <a:noFill/>
                </a:ln>
                <a:solidFill>
                  <a:prstClr val="black"/>
                </a:solidFill>
                <a:effectLst/>
                <a:uLnTx/>
                <a:uFillTx/>
                <a:latin typeface="Calibri" panose="020F0502020204030204"/>
                <a:ea typeface="+mn-ea"/>
                <a:cs typeface="+mn-cs"/>
              </a:rPr>
              <a:t>", se busca enriquecer esa parte de la aplicación.</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s-ES" sz="1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just" defTabSz="914400" rtl="0" eaLnBrk="1" fontAlgn="auto" latinLnBrk="0" hangingPunct="1">
              <a:lnSpc>
                <a:spcPct val="100000"/>
              </a:lnSpc>
              <a:spcBef>
                <a:spcPts val="0"/>
              </a:spcBef>
              <a:spcAft>
                <a:spcPts val="0"/>
              </a:spcAft>
              <a:buClrTx/>
              <a:buSzTx/>
              <a:buFont typeface="+mj-lt"/>
              <a:buAutoNum type="arabicPeriod"/>
              <a:tabLst/>
              <a:defRPr/>
            </a:pPr>
            <a:r>
              <a:rPr kumimoji="0" lang="es-ES" sz="1400" b="0" i="0" u="none" strike="noStrike" kern="1200" cap="none" spc="0" normalizeH="0" baseline="0" noProof="0" dirty="0">
                <a:ln>
                  <a:noFill/>
                </a:ln>
                <a:solidFill>
                  <a:prstClr val="black"/>
                </a:solidFill>
                <a:effectLst/>
                <a:uLnTx/>
                <a:uFillTx/>
                <a:latin typeface="Calibri" panose="020F0502020204030204"/>
                <a:ea typeface="+mn-ea"/>
                <a:cs typeface="+mn-cs"/>
              </a:rPr>
              <a:t>El método no se llamará "</a:t>
            </a:r>
            <a:r>
              <a:rPr kumimoji="0" lang="es-ES" sz="1400" b="0" i="0" u="none" strike="noStrike" kern="1200" cap="none" spc="0" normalizeH="0" baseline="0" noProof="0" dirty="0" err="1">
                <a:ln>
                  <a:noFill/>
                </a:ln>
                <a:solidFill>
                  <a:prstClr val="black"/>
                </a:solidFill>
                <a:effectLst/>
                <a:uLnTx/>
                <a:uFillTx/>
                <a:latin typeface="Calibri" panose="020F0502020204030204"/>
                <a:ea typeface="+mn-ea"/>
                <a:cs typeface="+mn-cs"/>
              </a:rPr>
              <a:t>logout</a:t>
            </a:r>
            <a:r>
              <a:rPr kumimoji="0" lang="es-ES" sz="1400" b="0" i="0" u="none" strike="noStrike" kern="1200" cap="none" spc="0" normalizeH="0" baseline="0" noProof="0" dirty="0">
                <a:ln>
                  <a:noFill/>
                </a:ln>
                <a:solidFill>
                  <a:prstClr val="black"/>
                </a:solidFill>
                <a:effectLst/>
                <a:uLnTx/>
                <a:uFillTx/>
                <a:latin typeface="Calibri" panose="020F0502020204030204"/>
                <a:ea typeface="+mn-ea"/>
                <a:cs typeface="+mn-cs"/>
              </a:rPr>
              <a:t>", porque dicho nombre existe en </a:t>
            </a:r>
            <a:r>
              <a:rPr kumimoji="0" lang="es-ES" sz="1400" b="0" i="0" u="none" strike="noStrike" kern="1200" cap="none" spc="0" normalizeH="0" baseline="0" noProof="0" dirty="0" err="1">
                <a:ln>
                  <a:noFill/>
                </a:ln>
                <a:solidFill>
                  <a:prstClr val="black"/>
                </a:solidFill>
                <a:effectLst/>
                <a:uLnTx/>
                <a:uFillTx/>
                <a:latin typeface="Calibri" panose="020F0502020204030204"/>
                <a:ea typeface="+mn-ea"/>
                <a:cs typeface="+mn-cs"/>
              </a:rPr>
              <a:t>django.contrib.auth</a:t>
            </a:r>
            <a:r>
              <a:rPr kumimoji="0" lang="es-ES" sz="1400" b="0" i="0" u="none" strike="noStrike" kern="1200" cap="none" spc="0" normalizeH="0" baseline="0" noProof="0" dirty="0">
                <a:ln>
                  <a:noFill/>
                </a:ln>
                <a:solidFill>
                  <a:prstClr val="black"/>
                </a:solidFill>
                <a:effectLst/>
                <a:uLnTx/>
                <a:uFillTx/>
                <a:latin typeface="Calibri" panose="020F0502020204030204"/>
                <a:ea typeface="+mn-ea"/>
                <a:cs typeface="+mn-cs"/>
              </a:rPr>
              <a:t> lo cual podría ocasionar una especie de conflicto, por ello se usará el nombre "</a:t>
            </a:r>
            <a:r>
              <a:rPr kumimoji="0" lang="es-ES" sz="1400" b="0" i="0" u="none" strike="noStrike" kern="1200" cap="none" spc="0" normalizeH="0" baseline="0" noProof="0" dirty="0" err="1">
                <a:ln>
                  <a:noFill/>
                </a:ln>
                <a:solidFill>
                  <a:prstClr val="black"/>
                </a:solidFill>
                <a:effectLst/>
                <a:uLnTx/>
                <a:uFillTx/>
                <a:latin typeface="Calibri" panose="020F0502020204030204"/>
                <a:ea typeface="+mn-ea"/>
                <a:cs typeface="+mn-cs"/>
              </a:rPr>
              <a:t>signup</a:t>
            </a:r>
            <a:r>
              <a:rPr kumimoji="0" lang="es-ES" sz="1400" b="0" i="0" u="none" strike="noStrike" kern="1200" cap="none" spc="0" normalizeH="0" baseline="0" noProof="0" dirty="0">
                <a:ln>
                  <a:noFill/>
                </a:ln>
                <a:solidFill>
                  <a:prstClr val="black"/>
                </a:solidFill>
                <a:effectLst/>
                <a:uLnTx/>
                <a:uFillTx/>
                <a:latin typeface="Calibri" panose="020F0502020204030204"/>
                <a:ea typeface="+mn-ea"/>
                <a:cs typeface="+mn-cs"/>
              </a:rPr>
              <a:t>" o se podría usar otro nombre como "</a:t>
            </a:r>
            <a:r>
              <a:rPr kumimoji="0" lang="es-ES" sz="1400" b="0" i="0" u="none" strike="noStrike" kern="1200" cap="none" spc="0" normalizeH="0" baseline="0" noProof="0" dirty="0" err="1">
                <a:ln>
                  <a:noFill/>
                </a:ln>
                <a:solidFill>
                  <a:prstClr val="black"/>
                </a:solidFill>
                <a:effectLst/>
                <a:uLnTx/>
                <a:uFillTx/>
                <a:latin typeface="Calibri" panose="020F0502020204030204"/>
                <a:ea typeface="+mn-ea"/>
                <a:cs typeface="+mn-cs"/>
              </a:rPr>
              <a:t>cerrar_sesion</a:t>
            </a:r>
            <a:r>
              <a:rPr kumimoji="0" lang="es-ES" sz="1400" b="0" i="0" u="none" strike="noStrike" kern="1200" cap="none" spc="0" normalizeH="0" baseline="0" noProof="0" dirty="0">
                <a:ln>
                  <a:noFill/>
                </a:ln>
                <a:solidFill>
                  <a:prstClr val="black"/>
                </a:solidFill>
                <a:effectLst/>
                <a:uLnTx/>
                <a:uFillTx/>
                <a:latin typeface="Calibri" panose="020F0502020204030204"/>
                <a:ea typeface="+mn-ea"/>
                <a:cs typeface="+mn-cs"/>
              </a:rPr>
              <a:t>", esta función es una vista que va a cerrar la sesión, se cierra la sesión actual con el método "</a:t>
            </a:r>
            <a:r>
              <a:rPr kumimoji="0" lang="es-ES" sz="1400" b="0" i="0" u="none" strike="noStrike" kern="1200" cap="none" spc="0" normalizeH="0" baseline="0" noProof="0" dirty="0" err="1">
                <a:ln>
                  <a:noFill/>
                </a:ln>
                <a:solidFill>
                  <a:prstClr val="black"/>
                </a:solidFill>
                <a:effectLst/>
                <a:uLnTx/>
                <a:uFillTx/>
                <a:latin typeface="Calibri" panose="020F0502020204030204"/>
                <a:ea typeface="+mn-ea"/>
                <a:cs typeface="+mn-cs"/>
              </a:rPr>
              <a:t>logout</a:t>
            </a:r>
            <a:r>
              <a:rPr kumimoji="0" lang="es-ES" sz="1400" b="0" i="0" u="none" strike="noStrike" kern="1200" cap="none" spc="0" normalizeH="0" baseline="0" noProof="0" dirty="0">
                <a:ln>
                  <a:noFill/>
                </a:ln>
                <a:solidFill>
                  <a:prstClr val="black"/>
                </a:solidFill>
                <a:effectLst/>
                <a:uLnTx/>
                <a:uFillTx/>
                <a:latin typeface="Calibri" panose="020F0502020204030204"/>
                <a:ea typeface="+mn-ea"/>
                <a:cs typeface="+mn-cs"/>
              </a:rPr>
              <a:t>", cuando se cierra la sesión, entonces </a:t>
            </a:r>
            <a:r>
              <a:rPr kumimoji="0" lang="es-ES" sz="1400" b="0" i="0" u="none" strike="noStrike" kern="1200" cap="none" spc="0" normalizeH="0" baseline="0" noProof="0" dirty="0" err="1">
                <a:ln>
                  <a:noFill/>
                </a:ln>
                <a:solidFill>
                  <a:prstClr val="black"/>
                </a:solidFill>
                <a:effectLst/>
                <a:uLnTx/>
                <a:uFillTx/>
                <a:latin typeface="Calibri" panose="020F0502020204030204"/>
                <a:ea typeface="+mn-ea"/>
                <a:cs typeface="+mn-cs"/>
              </a:rPr>
              <a:t>redirect</a:t>
            </a:r>
            <a:r>
              <a:rPr kumimoji="0" lang="es-ES" sz="1400" b="0" i="0" u="none" strike="noStrike" kern="1200" cap="none" spc="0" normalizeH="0" baseline="0" noProof="0" dirty="0">
                <a:ln>
                  <a:noFill/>
                </a:ln>
                <a:solidFill>
                  <a:prstClr val="black"/>
                </a:solidFill>
                <a:effectLst/>
                <a:uLnTx/>
                <a:uFillTx/>
                <a:latin typeface="Calibri" panose="020F0502020204030204"/>
                <a:ea typeface="+mn-ea"/>
                <a:cs typeface="+mn-cs"/>
              </a:rPr>
              <a:t> retorna a "home" </a:t>
            </a:r>
          </a:p>
          <a:p>
            <a:pPr marL="342900" marR="0" lvl="0" indent="-342900" algn="just" defTabSz="914400" rtl="0" eaLnBrk="1" fontAlgn="auto" latinLnBrk="0" hangingPunct="1">
              <a:lnSpc>
                <a:spcPct val="100000"/>
              </a:lnSpc>
              <a:spcBef>
                <a:spcPts val="0"/>
              </a:spcBef>
              <a:spcAft>
                <a:spcPts val="0"/>
              </a:spcAft>
              <a:buClrTx/>
              <a:buSzTx/>
              <a:buFont typeface="+mj-lt"/>
              <a:buAutoNum type="arabicPeriod"/>
              <a:tabLst/>
              <a:defRPr/>
            </a:pPr>
            <a:r>
              <a:rPr kumimoji="0" lang="es-ES" sz="1400" b="0" i="0" u="none" strike="noStrike" kern="1200" cap="none" spc="0" normalizeH="0" baseline="0" noProof="0" dirty="0">
                <a:ln>
                  <a:noFill/>
                </a:ln>
                <a:solidFill>
                  <a:prstClr val="black"/>
                </a:solidFill>
                <a:effectLst/>
                <a:uLnTx/>
                <a:uFillTx/>
                <a:latin typeface="Calibri" panose="020F0502020204030204"/>
                <a:ea typeface="+mn-ea"/>
                <a:cs typeface="+mn-cs"/>
              </a:rPr>
              <a:t>En "urls.py" se indica que se va a ejecutar la función "</a:t>
            </a:r>
            <a:r>
              <a:rPr kumimoji="0" lang="es-ES" sz="1400" b="0" i="0" u="none" strike="noStrike" kern="1200" cap="none" spc="0" normalizeH="0" baseline="0" noProof="0" dirty="0" err="1">
                <a:ln>
                  <a:noFill/>
                </a:ln>
                <a:solidFill>
                  <a:prstClr val="black"/>
                </a:solidFill>
                <a:effectLst/>
                <a:uLnTx/>
                <a:uFillTx/>
                <a:latin typeface="Calibri" panose="020F0502020204030204"/>
                <a:ea typeface="+mn-ea"/>
                <a:cs typeface="+mn-cs"/>
              </a:rPr>
              <a:t>signout</a:t>
            </a:r>
            <a:r>
              <a:rPr kumimoji="0" lang="es-ES" sz="1400" b="0" i="0" u="none" strike="noStrike" kern="1200" cap="none" spc="0" normalizeH="0" baseline="0" noProof="0" dirty="0">
                <a:ln>
                  <a:noFill/>
                </a:ln>
                <a:solidFill>
                  <a:prstClr val="black"/>
                </a:solidFill>
                <a:effectLst/>
                <a:uLnTx/>
                <a:uFillTx/>
                <a:latin typeface="Calibri" panose="020F0502020204030204"/>
                <a:ea typeface="+mn-ea"/>
                <a:cs typeface="+mn-cs"/>
              </a:rPr>
              <a:t>", se indica que cuando se visite "</a:t>
            </a:r>
            <a:r>
              <a:rPr kumimoji="0" lang="es-ES" sz="1400" b="0" i="0" u="none" strike="noStrike" kern="1200" cap="none" spc="0" normalizeH="0" baseline="0" noProof="0" dirty="0" err="1">
                <a:ln>
                  <a:noFill/>
                </a:ln>
                <a:solidFill>
                  <a:prstClr val="black"/>
                </a:solidFill>
                <a:effectLst/>
                <a:uLnTx/>
                <a:uFillTx/>
                <a:latin typeface="Calibri" panose="020F0502020204030204"/>
                <a:ea typeface="+mn-ea"/>
                <a:cs typeface="+mn-cs"/>
              </a:rPr>
              <a:t>logout</a:t>
            </a:r>
            <a:r>
              <a:rPr kumimoji="0" lang="es-ES" sz="1400" b="0" i="0" u="none" strike="noStrike" kern="1200" cap="none" spc="0" normalizeH="0" baseline="0" noProof="0" dirty="0">
                <a:ln>
                  <a:noFill/>
                </a:ln>
                <a:solidFill>
                  <a:prstClr val="black"/>
                </a:solidFill>
                <a:effectLst/>
                <a:uLnTx/>
                <a:uFillTx/>
                <a:latin typeface="Calibri" panose="020F0502020204030204"/>
                <a:ea typeface="+mn-ea"/>
                <a:cs typeface="+mn-cs"/>
              </a:rPr>
              <a:t>" va a ejecutar de </a:t>
            </a:r>
            <a:r>
              <a:rPr kumimoji="0" lang="es-ES" sz="1400" b="0" i="0" u="none" strike="noStrike" kern="1200" cap="none" spc="0" normalizeH="0" baseline="0" noProof="0" dirty="0" err="1">
                <a:ln>
                  <a:noFill/>
                </a:ln>
                <a:solidFill>
                  <a:prstClr val="black"/>
                </a:solidFill>
                <a:effectLst/>
                <a:uLnTx/>
                <a:uFillTx/>
                <a:latin typeface="Calibri" panose="020F0502020204030204"/>
                <a:ea typeface="+mn-ea"/>
                <a:cs typeface="+mn-cs"/>
              </a:rPr>
              <a:t>views</a:t>
            </a:r>
            <a:r>
              <a:rPr kumimoji="0" lang="es-ES" sz="1400" b="0" i="0" u="none" strike="noStrike" kern="1200" cap="none" spc="0" normalizeH="0" baseline="0" noProof="0" dirty="0">
                <a:ln>
                  <a:noFill/>
                </a:ln>
                <a:solidFill>
                  <a:prstClr val="black"/>
                </a:solidFill>
                <a:effectLst/>
                <a:uLnTx/>
                <a:uFillTx/>
                <a:latin typeface="Calibri" panose="020F0502020204030204"/>
                <a:ea typeface="+mn-ea"/>
                <a:cs typeface="+mn-cs"/>
              </a:rPr>
              <a:t> la función "</a:t>
            </a:r>
            <a:r>
              <a:rPr kumimoji="0" lang="es-ES" sz="1400" b="0" i="0" u="none" strike="noStrike" kern="1200" cap="none" spc="0" normalizeH="0" baseline="0" noProof="0" dirty="0" err="1">
                <a:ln>
                  <a:noFill/>
                </a:ln>
                <a:solidFill>
                  <a:prstClr val="black"/>
                </a:solidFill>
                <a:effectLst/>
                <a:uLnTx/>
                <a:uFillTx/>
                <a:latin typeface="Calibri" panose="020F0502020204030204"/>
                <a:ea typeface="+mn-ea"/>
                <a:cs typeface="+mn-cs"/>
              </a:rPr>
              <a:t>signout</a:t>
            </a:r>
            <a:r>
              <a:rPr kumimoji="0" lang="es-ES" sz="1400" b="0" i="0" u="none" strike="noStrike" kern="1200" cap="none" spc="0" normalizeH="0" baseline="0" noProof="0" dirty="0">
                <a:ln>
                  <a:noFill/>
                </a:ln>
                <a:solidFill>
                  <a:prstClr val="black"/>
                </a:solidFill>
                <a:effectLst/>
                <a:uLnTx/>
                <a:uFillTx/>
                <a:latin typeface="Calibri" panose="020F0502020204030204"/>
                <a:ea typeface="+mn-ea"/>
                <a:cs typeface="+mn-cs"/>
              </a:rPr>
              <a:t>", se nombra a la ruta como "</a:t>
            </a:r>
            <a:r>
              <a:rPr kumimoji="0" lang="es-ES" sz="1400" b="0" i="0" u="none" strike="noStrike" kern="1200" cap="none" spc="0" normalizeH="0" baseline="0" noProof="0" dirty="0" err="1">
                <a:ln>
                  <a:noFill/>
                </a:ln>
                <a:solidFill>
                  <a:prstClr val="black"/>
                </a:solidFill>
                <a:effectLst/>
                <a:uLnTx/>
                <a:uFillTx/>
                <a:latin typeface="Calibri" panose="020F0502020204030204"/>
                <a:ea typeface="+mn-ea"/>
                <a:cs typeface="+mn-cs"/>
              </a:rPr>
              <a:t>logout</a:t>
            </a:r>
            <a:r>
              <a:rPr kumimoji="0" lang="es-ES" sz="1400" b="0" i="0" u="none" strike="noStrike" kern="1200" cap="none" spc="0" normalizeH="0" baseline="0" noProof="0" dirty="0">
                <a:ln>
                  <a:noFill/>
                </a:ln>
                <a:solidFill>
                  <a:prstClr val="black"/>
                </a:solidFill>
                <a:effectLst/>
                <a:uLnTx/>
                <a:uFillTx/>
                <a:latin typeface="Calibri" panose="020F0502020204030204"/>
                <a:ea typeface="+mn-ea"/>
                <a:cs typeface="+mn-cs"/>
              </a:rPr>
              <a:t>" </a:t>
            </a:r>
          </a:p>
          <a:p>
            <a:pPr marL="342900" marR="0" lvl="0" indent="-342900" algn="just" defTabSz="914400" rtl="0" eaLnBrk="1" fontAlgn="auto" latinLnBrk="0" hangingPunct="1">
              <a:lnSpc>
                <a:spcPct val="100000"/>
              </a:lnSpc>
              <a:spcBef>
                <a:spcPts val="0"/>
              </a:spcBef>
              <a:spcAft>
                <a:spcPts val="0"/>
              </a:spcAft>
              <a:buClrTx/>
              <a:buSzTx/>
              <a:buFont typeface="+mj-lt"/>
              <a:buAutoNum type="arabicPeriod"/>
              <a:tabLst/>
              <a:defRPr/>
            </a:pPr>
            <a:r>
              <a:rPr kumimoji="0" lang="es-ES" sz="1400" b="0" i="0" u="none" strike="noStrike" kern="1200" cap="none" spc="0" normalizeH="0" baseline="0" noProof="0" dirty="0">
                <a:ln>
                  <a:noFill/>
                </a:ln>
                <a:solidFill>
                  <a:prstClr val="black"/>
                </a:solidFill>
                <a:effectLst/>
                <a:uLnTx/>
                <a:uFillTx/>
                <a:latin typeface="Calibri" panose="020F0502020204030204"/>
                <a:ea typeface="+mn-ea"/>
                <a:cs typeface="+mn-cs"/>
              </a:rPr>
              <a:t>En "http://127.0.0.1:8000/</a:t>
            </a:r>
            <a:r>
              <a:rPr kumimoji="0" lang="es-ES" sz="1400" b="0" i="0" u="none" strike="noStrike" kern="1200" cap="none" spc="0" normalizeH="0" baseline="0" noProof="0" dirty="0" err="1">
                <a:ln>
                  <a:noFill/>
                </a:ln>
                <a:solidFill>
                  <a:prstClr val="black"/>
                </a:solidFill>
                <a:effectLst/>
                <a:uLnTx/>
                <a:uFillTx/>
                <a:latin typeface="Calibri" panose="020F0502020204030204"/>
                <a:ea typeface="+mn-ea"/>
                <a:cs typeface="+mn-cs"/>
              </a:rPr>
              <a:t>signup</a:t>
            </a:r>
            <a:r>
              <a:rPr kumimoji="0" lang="es-ES" sz="1400" b="0" i="0" u="none" strike="noStrike" kern="1200" cap="none" spc="0" normalizeH="0" baseline="0" noProof="0" dirty="0">
                <a:ln>
                  <a:noFill/>
                </a:ln>
                <a:solidFill>
                  <a:prstClr val="black"/>
                </a:solidFill>
                <a:effectLst/>
                <a:uLnTx/>
                <a:uFillTx/>
                <a:latin typeface="Calibri" panose="020F0502020204030204"/>
                <a:ea typeface="+mn-ea"/>
                <a:cs typeface="+mn-cs"/>
              </a:rPr>
              <a:t>/" al crear un usuario y luego en "http://127.0.0.1:8000/</a:t>
            </a:r>
            <a:r>
              <a:rPr kumimoji="0" lang="es-ES" sz="1400" b="0" i="0" u="none" strike="noStrike" kern="1200" cap="none" spc="0" normalizeH="0" baseline="0" noProof="0" dirty="0" err="1">
                <a:ln>
                  <a:noFill/>
                </a:ln>
                <a:solidFill>
                  <a:prstClr val="black"/>
                </a:solidFill>
                <a:effectLst/>
                <a:uLnTx/>
                <a:uFillTx/>
                <a:latin typeface="Calibri" panose="020F0502020204030204"/>
                <a:ea typeface="+mn-ea"/>
                <a:cs typeface="+mn-cs"/>
              </a:rPr>
              <a:t>tasks</a:t>
            </a:r>
            <a:r>
              <a:rPr kumimoji="0" lang="es-ES" sz="1400" b="0" i="0" u="none" strike="noStrike" kern="1200" cap="none" spc="0" normalizeH="0" baseline="0" noProof="0" dirty="0">
                <a:ln>
                  <a:noFill/>
                </a:ln>
                <a:solidFill>
                  <a:prstClr val="black"/>
                </a:solidFill>
                <a:effectLst/>
                <a:uLnTx/>
                <a:uFillTx/>
                <a:latin typeface="Calibri" panose="020F0502020204030204"/>
                <a:ea typeface="+mn-ea"/>
                <a:cs typeface="+mn-cs"/>
              </a:rPr>
              <a:t>/" presionar "</a:t>
            </a:r>
            <a:r>
              <a:rPr kumimoji="0" lang="es-ES" sz="1400" b="0" i="0" u="none" strike="noStrike" kern="1200" cap="none" spc="0" normalizeH="0" baseline="0" noProof="0" dirty="0" err="1">
                <a:ln>
                  <a:noFill/>
                </a:ln>
                <a:solidFill>
                  <a:prstClr val="black"/>
                </a:solidFill>
                <a:effectLst/>
                <a:uLnTx/>
                <a:uFillTx/>
                <a:latin typeface="Calibri" panose="020F0502020204030204"/>
                <a:ea typeface="+mn-ea"/>
                <a:cs typeface="+mn-cs"/>
              </a:rPr>
              <a:t>logout</a:t>
            </a:r>
            <a:r>
              <a:rPr kumimoji="0" lang="es-ES" sz="1400" b="0" i="0" u="none" strike="noStrike" kern="1200" cap="none" spc="0" normalizeH="0" baseline="0" noProof="0" dirty="0">
                <a:ln>
                  <a:noFill/>
                </a:ln>
                <a:solidFill>
                  <a:prstClr val="black"/>
                </a:solidFill>
                <a:effectLst/>
                <a:uLnTx/>
                <a:uFillTx/>
                <a:latin typeface="Calibri" panose="020F0502020204030204"/>
                <a:ea typeface="+mn-ea"/>
                <a:cs typeface="+mn-cs"/>
              </a:rPr>
              <a:t>" entonces se cerrará la sesión.</a:t>
            </a:r>
          </a:p>
        </p:txBody>
      </p:sp>
      <p:sp>
        <p:nvSpPr>
          <p:cNvPr id="3" name="Botón de acción: en blanco 2">
            <a:hlinkClick r:id="rId5" action="ppaction://hlinksldjump" highlightClick="1"/>
            <a:extLst>
              <a:ext uri="{FF2B5EF4-FFF2-40B4-BE49-F238E27FC236}">
                <a16:creationId xmlns:a16="http://schemas.microsoft.com/office/drawing/2014/main" id="{39D76092-F0E6-10DE-C88A-1FE4E8D1C658}"/>
              </a:ext>
            </a:extLst>
          </p:cNvPr>
          <p:cNvSpPr/>
          <p:nvPr/>
        </p:nvSpPr>
        <p:spPr>
          <a:xfrm>
            <a:off x="10727704" y="-885"/>
            <a:ext cx="1464296" cy="335902"/>
          </a:xfrm>
          <a:prstGeom prst="actionButtonBlan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C" sz="1800" b="0" i="0" u="none" strike="noStrike" kern="1200" cap="none" spc="0" normalizeH="0" baseline="0" noProof="0">
                <a:ln>
                  <a:noFill/>
                </a:ln>
                <a:solidFill>
                  <a:prstClr val="white"/>
                </a:solidFill>
                <a:effectLst/>
                <a:uLnTx/>
                <a:uFillTx/>
                <a:latin typeface="Calibri" panose="020F0502020204030204"/>
                <a:ea typeface="+mn-ea"/>
                <a:cs typeface="+mn-cs"/>
              </a:rPr>
              <a:t>Índice</a:t>
            </a:r>
            <a:endParaRPr kumimoji="0" lang="es-E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Rectángulo 1">
            <a:extLst>
              <a:ext uri="{FF2B5EF4-FFF2-40B4-BE49-F238E27FC236}">
                <a16:creationId xmlns:a16="http://schemas.microsoft.com/office/drawing/2014/main" id="{0EEA9424-02E8-61DC-8256-FD1909A8A4EE}"/>
              </a:ext>
            </a:extLst>
          </p:cNvPr>
          <p:cNvSpPr/>
          <p:nvPr/>
        </p:nvSpPr>
        <p:spPr>
          <a:xfrm>
            <a:off x="6252119" y="1535050"/>
            <a:ext cx="644464" cy="198983"/>
          </a:xfrm>
          <a:prstGeom prst="rect">
            <a:avLst/>
          </a:prstGeom>
          <a:noFill/>
          <a:ln w="127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w="3175">
                <a:solidFill>
                  <a:prstClr val="black"/>
                </a:solid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381031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n 7" descr="Texto&#10;&#10;Descripción generada automáticamente">
            <a:extLst>
              <a:ext uri="{FF2B5EF4-FFF2-40B4-BE49-F238E27FC236}">
                <a16:creationId xmlns:a16="http://schemas.microsoft.com/office/drawing/2014/main" id="{66F45EC2-6DF3-F000-FDB5-DE807BE7E8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99353" y="734223"/>
            <a:ext cx="7501403" cy="5813361"/>
          </a:xfrm>
          <a:prstGeom prst="rect">
            <a:avLst/>
          </a:prstGeom>
        </p:spPr>
      </p:pic>
      <p:sp>
        <p:nvSpPr>
          <p:cNvPr id="4" name="Título 3">
            <a:extLst>
              <a:ext uri="{FF2B5EF4-FFF2-40B4-BE49-F238E27FC236}">
                <a16:creationId xmlns:a16="http://schemas.microsoft.com/office/drawing/2014/main" id="{9DF72ADE-BAE9-484E-84CE-E8979DDABC94}"/>
              </a:ext>
            </a:extLst>
          </p:cNvPr>
          <p:cNvSpPr>
            <a:spLocks noGrp="1"/>
          </p:cNvSpPr>
          <p:nvPr>
            <p:ph type="title"/>
          </p:nvPr>
        </p:nvSpPr>
        <p:spPr>
          <a:xfrm>
            <a:off x="1" y="1"/>
            <a:ext cx="3256367" cy="709119"/>
          </a:xfrm>
          <a:solidFill>
            <a:schemeClr val="accent4">
              <a:lumMod val="60000"/>
              <a:lumOff val="40000"/>
            </a:schemeClr>
          </a:solidFill>
        </p:spPr>
        <p:style>
          <a:lnRef idx="2">
            <a:schemeClr val="accent1"/>
          </a:lnRef>
          <a:fillRef idx="1">
            <a:schemeClr val="lt1"/>
          </a:fillRef>
          <a:effectRef idx="0">
            <a:schemeClr val="accent1"/>
          </a:effectRef>
          <a:fontRef idx="minor">
            <a:schemeClr val="dk1"/>
          </a:fontRef>
        </p:style>
        <p:txBody>
          <a:bodyPr>
            <a:normAutofit/>
          </a:bodyPr>
          <a:lstStyle/>
          <a:p>
            <a:r>
              <a:rPr lang="es-MX" sz="1400">
                <a:latin typeface="AcmeFont" pitchFamily="2" charset="0"/>
              </a:rPr>
              <a:t>Taller: </a:t>
            </a:r>
            <a:r>
              <a:rPr lang="es-MX" sz="1400"/>
              <a:t>Ejercicio 81</a:t>
            </a:r>
            <a:endParaRPr lang="es-ES" sz="1400"/>
          </a:p>
        </p:txBody>
      </p:sp>
      <p:cxnSp>
        <p:nvCxnSpPr>
          <p:cNvPr id="5" name="Conector recto 4">
            <a:extLst>
              <a:ext uri="{FF2B5EF4-FFF2-40B4-BE49-F238E27FC236}">
                <a16:creationId xmlns:a16="http://schemas.microsoft.com/office/drawing/2014/main" id="{B56C916C-A930-4B45-9FEB-EAC26D680858}"/>
              </a:ext>
            </a:extLst>
          </p:cNvPr>
          <p:cNvCxnSpPr>
            <a:cxnSpLocks/>
          </p:cNvCxnSpPr>
          <p:nvPr/>
        </p:nvCxnSpPr>
        <p:spPr>
          <a:xfrm>
            <a:off x="3256383" y="709120"/>
            <a:ext cx="0" cy="6148880"/>
          </a:xfrm>
          <a:prstGeom prst="line">
            <a:avLst/>
          </a:prstGeom>
        </p:spPr>
        <p:style>
          <a:lnRef idx="3">
            <a:schemeClr val="accent1"/>
          </a:lnRef>
          <a:fillRef idx="0">
            <a:schemeClr val="accent1"/>
          </a:fillRef>
          <a:effectRef idx="2">
            <a:schemeClr val="accent1"/>
          </a:effectRef>
          <a:fontRef idx="minor">
            <a:schemeClr val="tx1"/>
          </a:fontRef>
        </p:style>
      </p:cxnSp>
      <p:sp>
        <p:nvSpPr>
          <p:cNvPr id="16" name="CuadroTexto 15">
            <a:extLst>
              <a:ext uri="{FF2B5EF4-FFF2-40B4-BE49-F238E27FC236}">
                <a16:creationId xmlns:a16="http://schemas.microsoft.com/office/drawing/2014/main" id="{B1925488-C881-4A19-A93C-2E217166D1A0}"/>
              </a:ext>
            </a:extLst>
          </p:cNvPr>
          <p:cNvSpPr txBox="1"/>
          <p:nvPr/>
        </p:nvSpPr>
        <p:spPr>
          <a:xfrm>
            <a:off x="106748" y="4958291"/>
            <a:ext cx="2891329" cy="7386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C" sz="1400" b="1" i="0" u="none" strike="noStrike" kern="1200" cap="none" spc="0" normalizeH="0" baseline="0" noProof="0" dirty="0">
                <a:ln>
                  <a:noFill/>
                </a:ln>
                <a:solidFill>
                  <a:prstClr val="black"/>
                </a:solidFill>
                <a:effectLst/>
                <a:uLnTx/>
                <a:uFillTx/>
                <a:latin typeface="Calibri" panose="020F0502020204030204"/>
                <a:ea typeface="+mn-ea"/>
                <a:cs typeface="+mn-cs"/>
              </a:rPr>
              <a:t>Objetivos de la lámina:</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ES" sz="1400" b="0" i="0" u="none" strike="noStrike" kern="1200" cap="none" spc="0" normalizeH="0" baseline="0" noProof="0" dirty="0">
                <a:ln>
                  <a:noFill/>
                </a:ln>
                <a:solidFill>
                  <a:prstClr val="black"/>
                </a:solidFill>
                <a:effectLst/>
                <a:uLnTx/>
                <a:uFillTx/>
                <a:latin typeface="Calibri" panose="020F0502020204030204"/>
                <a:ea typeface="+mn-ea"/>
                <a:cs typeface="+mn-cs"/>
              </a:rPr>
              <a:t>Crear un proyecto "</a:t>
            </a:r>
            <a:r>
              <a:rPr kumimoji="0" lang="es-ES" sz="1400" b="0" i="0" u="none" strike="noStrike" kern="1200" cap="none" spc="0" normalizeH="0" baseline="0" noProof="0" dirty="0" err="1">
                <a:ln>
                  <a:noFill/>
                </a:ln>
                <a:solidFill>
                  <a:prstClr val="black"/>
                </a:solidFill>
                <a:effectLst/>
                <a:uLnTx/>
                <a:uFillTx/>
                <a:latin typeface="Calibri" panose="020F0502020204030204"/>
                <a:ea typeface="+mn-ea"/>
                <a:cs typeface="+mn-cs"/>
              </a:rPr>
              <a:t>tasks</a:t>
            </a:r>
            <a:r>
              <a:rPr kumimoji="0" lang="es-ES" sz="1400" b="0" i="0" u="none" strike="noStrike" kern="1200" cap="none" spc="0" normalizeH="0" baseline="0" noProof="0" dirty="0">
                <a:ln>
                  <a:noFill/>
                </a:ln>
                <a:solidFill>
                  <a:prstClr val="black"/>
                </a:solidFill>
                <a:effectLst/>
                <a:uLnTx/>
                <a:uFillTx/>
                <a:latin typeface="Calibri" panose="020F0502020204030204"/>
                <a:ea typeface="+mn-ea"/>
                <a:cs typeface="+mn-cs"/>
              </a:rPr>
              <a:t>" y hacer que "urls.py" lo reconozca.</a:t>
            </a:r>
            <a:endParaRPr kumimoji="0" lang="es-EC"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7" name="Imagen 16">
            <a:extLst>
              <a:ext uri="{FF2B5EF4-FFF2-40B4-BE49-F238E27FC236}">
                <a16:creationId xmlns:a16="http://schemas.microsoft.com/office/drawing/2014/main" id="{07AF594D-2BC1-4EA0-9855-66C150454A4F}"/>
              </a:ext>
            </a:extLst>
          </p:cNvPr>
          <p:cNvPicPr>
            <a:picLocks noChangeAspect="1"/>
          </p:cNvPicPr>
          <p:nvPr/>
        </p:nvPicPr>
        <p:blipFill>
          <a:blip r:embed="rId4"/>
          <a:stretch>
            <a:fillRect/>
          </a:stretch>
        </p:blipFill>
        <p:spPr>
          <a:xfrm>
            <a:off x="76038" y="2011836"/>
            <a:ext cx="993895" cy="854078"/>
          </a:xfrm>
          <a:prstGeom prst="rect">
            <a:avLst/>
          </a:prstGeom>
        </p:spPr>
      </p:pic>
      <p:sp>
        <p:nvSpPr>
          <p:cNvPr id="18" name="CuadroTexto 17">
            <a:extLst>
              <a:ext uri="{FF2B5EF4-FFF2-40B4-BE49-F238E27FC236}">
                <a16:creationId xmlns:a16="http://schemas.microsoft.com/office/drawing/2014/main" id="{137D2C75-4FC0-4811-A9B7-F2AED8DD12CA}"/>
              </a:ext>
            </a:extLst>
          </p:cNvPr>
          <p:cNvSpPr txBox="1"/>
          <p:nvPr/>
        </p:nvSpPr>
        <p:spPr>
          <a:xfrm>
            <a:off x="80567" y="2926313"/>
            <a:ext cx="3098569" cy="209288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C" sz="1300" b="1" i="0" u="none" strike="noStrike" kern="1200" cap="none" spc="0" normalizeH="0" baseline="0" noProof="0">
                <a:ln>
                  <a:noFill/>
                </a:ln>
                <a:solidFill>
                  <a:prstClr val="black"/>
                </a:solidFill>
                <a:effectLst/>
                <a:uLnTx/>
                <a:uFillTx/>
                <a:latin typeface="Agency FB" panose="020B0503020202020204" pitchFamily="34" charset="0"/>
                <a:ea typeface="+mn-ea"/>
                <a:cs typeface="+mn-cs"/>
              </a:rPr>
              <a:t>Misión. </a:t>
            </a:r>
            <a:r>
              <a:rPr kumimoji="0" lang="es-MX" sz="1300" b="0" i="0" u="none" strike="noStrike" kern="1200" cap="none" spc="0" normalizeH="0" baseline="0" noProof="0">
                <a:ln>
                  <a:noFill/>
                </a:ln>
                <a:solidFill>
                  <a:prstClr val="black"/>
                </a:solidFill>
                <a:effectLst/>
                <a:uLnTx/>
                <a:uFillTx/>
                <a:latin typeface="Agency FB" panose="020B0503020202020204" pitchFamily="34" charset="0"/>
                <a:ea typeface="+mn-ea"/>
                <a:cs typeface="+mn-cs"/>
              </a:rPr>
              <a:t>Formar profesionales competentes y emprendedores desde lo académico, la investigación, y la vinculación, que contribuyan a mejorar la calidad de vida de la sociedad.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300" b="0" i="0" u="none" strike="noStrike" kern="1200" cap="none" spc="0" normalizeH="0" baseline="0" noProof="0">
              <a:ln>
                <a:noFill/>
              </a:ln>
              <a:solidFill>
                <a:prstClr val="black"/>
              </a:solidFill>
              <a:effectLst/>
              <a:uLnTx/>
              <a:uFillTx/>
              <a:latin typeface="Agency FB" panose="020B0503020202020204" pitchFamily="34" charset="0"/>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C" sz="1300" b="1" i="0" u="none" strike="noStrike" kern="1200" cap="none" spc="0" normalizeH="0" baseline="0" noProof="0">
                <a:ln>
                  <a:noFill/>
                </a:ln>
                <a:solidFill>
                  <a:prstClr val="black"/>
                </a:solidFill>
                <a:effectLst/>
                <a:uLnTx/>
                <a:uFillTx/>
                <a:latin typeface="Agency FB" panose="020B0503020202020204" pitchFamily="34" charset="0"/>
                <a:ea typeface="+mn-ea"/>
                <a:cs typeface="+mn-cs"/>
              </a:rPr>
              <a:t>Visión. </a:t>
            </a:r>
            <a:r>
              <a:rPr kumimoji="0" lang="es-MX" sz="1300" b="0" i="0" u="none" strike="noStrike" kern="1200" cap="none" spc="0" normalizeH="0" baseline="0" noProof="0">
                <a:ln>
                  <a:noFill/>
                </a:ln>
                <a:solidFill>
                  <a:prstClr val="black"/>
                </a:solidFill>
                <a:effectLst/>
                <a:uLnTx/>
                <a:uFillTx/>
                <a:latin typeface="Agency FB" panose="020B0503020202020204" pitchFamily="34" charset="0"/>
                <a:ea typeface="+mn-ea"/>
                <a:cs typeface="+mn-cs"/>
              </a:rPr>
              <a:t>Ser un referente nacional e internacional de Institución de Educación Superior que contribuye al desarrollo social, cultural y productivo con profesionales éticos, creativos, cualificados y con sentido de pertinencia.</a:t>
            </a:r>
            <a:endParaRPr kumimoji="0" lang="es-ES" sz="1300" b="0" i="0" u="none" strike="noStrike" kern="1200" cap="none" spc="0" normalizeH="0" baseline="0" noProof="0">
              <a:ln>
                <a:noFill/>
              </a:ln>
              <a:solidFill>
                <a:prstClr val="black"/>
              </a:solidFill>
              <a:effectLst/>
              <a:uLnTx/>
              <a:uFillTx/>
              <a:latin typeface="Agency FB" panose="020B0503020202020204" pitchFamily="34" charset="0"/>
              <a:ea typeface="+mn-ea"/>
              <a:cs typeface="+mn-cs"/>
            </a:endParaRPr>
          </a:p>
        </p:txBody>
      </p:sp>
      <p:sp>
        <p:nvSpPr>
          <p:cNvPr id="23" name="Rectángulo 22">
            <a:extLst>
              <a:ext uri="{FF2B5EF4-FFF2-40B4-BE49-F238E27FC236}">
                <a16:creationId xmlns:a16="http://schemas.microsoft.com/office/drawing/2014/main" id="{EAF93728-98EC-43CF-8689-136A3EE39D11}"/>
              </a:ext>
            </a:extLst>
          </p:cNvPr>
          <p:cNvSpPr/>
          <p:nvPr/>
        </p:nvSpPr>
        <p:spPr>
          <a:xfrm>
            <a:off x="93308" y="6489877"/>
            <a:ext cx="2530373" cy="292388"/>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C" sz="1300" b="0" i="0" u="none" strike="noStrike" kern="1200" cap="none" spc="0" normalizeH="0" baseline="0" noProof="0">
                <a:ln w="0"/>
                <a:solidFill>
                  <a:srgbClr val="00B050"/>
                </a:solidFill>
                <a:effectLst>
                  <a:outerShdw blurRad="38100" dist="25400" dir="5400000" algn="ctr" rotWithShape="0">
                    <a:srgbClr val="6E747A">
                      <a:alpha val="43000"/>
                    </a:srgbClr>
                  </a:outerShdw>
                </a:effectLst>
                <a:uLnTx/>
                <a:uFillTx/>
                <a:latin typeface="Calibri" panose="020F0502020204030204"/>
                <a:ea typeface="+mn-ea"/>
                <a:cs typeface="+mn-cs"/>
              </a:rPr>
              <a:t>M</a:t>
            </a:r>
            <a:r>
              <a:rPr kumimoji="0" lang="es-ES" sz="1300" b="0" i="0" u="none" strike="noStrike" kern="1200" cap="none" spc="0" normalizeH="0" baseline="0" noProof="0">
                <a:ln w="0"/>
                <a:solidFill>
                  <a:srgbClr val="00B050"/>
                </a:solidFill>
                <a:effectLst>
                  <a:outerShdw blurRad="38100" dist="25400" dir="5400000" algn="ctr" rotWithShape="0">
                    <a:srgbClr val="6E747A">
                      <a:alpha val="43000"/>
                    </a:srgbClr>
                  </a:outerShdw>
                </a:effectLst>
                <a:uLnTx/>
                <a:uFillTx/>
                <a:latin typeface="Calibri" panose="020F0502020204030204"/>
                <a:ea typeface="+mn-ea"/>
                <a:cs typeface="+mn-cs"/>
              </a:rPr>
              <a:t>sig. Ing. Robert Moreira Centeno</a:t>
            </a:r>
          </a:p>
        </p:txBody>
      </p:sp>
      <p:sp>
        <p:nvSpPr>
          <p:cNvPr id="6" name="CuadroTexto 5">
            <a:extLst>
              <a:ext uri="{FF2B5EF4-FFF2-40B4-BE49-F238E27FC236}">
                <a16:creationId xmlns:a16="http://schemas.microsoft.com/office/drawing/2014/main" id="{7FC1FBA4-F025-F269-BB7C-ECD5082576C2}"/>
              </a:ext>
            </a:extLst>
          </p:cNvPr>
          <p:cNvSpPr txBox="1"/>
          <p:nvPr/>
        </p:nvSpPr>
        <p:spPr>
          <a:xfrm>
            <a:off x="3459387" y="103479"/>
            <a:ext cx="7151906"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C" sz="1800" b="1" i="0" u="none" strike="noStrike" kern="1200" cap="none" spc="0" normalizeH="0" baseline="0" noProof="0" dirty="0">
                <a:ln>
                  <a:noFill/>
                </a:ln>
                <a:solidFill>
                  <a:prstClr val="black"/>
                </a:solidFill>
                <a:effectLst/>
                <a:uLnTx/>
                <a:uFillTx/>
                <a:latin typeface="Calibri" panose="020F0502020204030204"/>
                <a:ea typeface="+mn-ea"/>
                <a:cs typeface="+mn-cs"/>
              </a:rPr>
              <a:t>Figura 2.</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0" i="0" u="none" strike="noStrike" kern="1200" cap="none" spc="0" normalizeH="0" baseline="0" noProof="0" dirty="0">
                <a:ln>
                  <a:noFill/>
                </a:ln>
                <a:solidFill>
                  <a:prstClr val="black"/>
                </a:solidFill>
                <a:effectLst/>
                <a:uLnTx/>
                <a:uFillTx/>
                <a:latin typeface="Calibri" panose="020F0502020204030204"/>
                <a:ea typeface="+mn-ea"/>
                <a:cs typeface="+mn-cs"/>
              </a:rPr>
              <a:t>Configuración de la página de inicio del proyecto.</a:t>
            </a:r>
          </a:p>
        </p:txBody>
      </p:sp>
      <p:sp>
        <p:nvSpPr>
          <p:cNvPr id="9" name="Rectángulo 8">
            <a:extLst>
              <a:ext uri="{FF2B5EF4-FFF2-40B4-BE49-F238E27FC236}">
                <a16:creationId xmlns:a16="http://schemas.microsoft.com/office/drawing/2014/main" id="{0576A104-56AD-0744-1036-08977805C32B}"/>
              </a:ext>
            </a:extLst>
          </p:cNvPr>
          <p:cNvSpPr/>
          <p:nvPr/>
        </p:nvSpPr>
        <p:spPr>
          <a:xfrm>
            <a:off x="7273635" y="6123778"/>
            <a:ext cx="2017850" cy="23769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w="3175">
                <a:solidFill>
                  <a:prstClr val="black"/>
                </a:solidFill>
              </a:ln>
              <a:solidFill>
                <a:prstClr val="white"/>
              </a:solidFill>
              <a:effectLst/>
              <a:uLnTx/>
              <a:uFillTx/>
              <a:latin typeface="Calibri" panose="020F0502020204030204"/>
              <a:ea typeface="+mn-ea"/>
              <a:cs typeface="+mn-cs"/>
            </a:endParaRPr>
          </a:p>
        </p:txBody>
      </p:sp>
      <p:sp>
        <p:nvSpPr>
          <p:cNvPr id="10" name="Rectángulo 9">
            <a:extLst>
              <a:ext uri="{FF2B5EF4-FFF2-40B4-BE49-F238E27FC236}">
                <a16:creationId xmlns:a16="http://schemas.microsoft.com/office/drawing/2014/main" id="{5F5D8CC9-FA1F-800D-2006-1DCB2B8087AC}"/>
              </a:ext>
            </a:extLst>
          </p:cNvPr>
          <p:cNvSpPr/>
          <p:nvPr/>
        </p:nvSpPr>
        <p:spPr>
          <a:xfrm>
            <a:off x="4433909" y="2497393"/>
            <a:ext cx="1553936" cy="17917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w="3175">
                <a:solidFill>
                  <a:prstClr val="black"/>
                </a:solidFill>
              </a:ln>
              <a:solidFill>
                <a:prstClr val="white"/>
              </a:solidFill>
              <a:effectLst/>
              <a:uLnTx/>
              <a:uFillTx/>
              <a:latin typeface="Calibri" panose="020F0502020204030204"/>
              <a:ea typeface="+mn-ea"/>
              <a:cs typeface="+mn-cs"/>
            </a:endParaRPr>
          </a:p>
        </p:txBody>
      </p:sp>
      <p:sp>
        <p:nvSpPr>
          <p:cNvPr id="12" name="Rectángulo 11">
            <a:extLst>
              <a:ext uri="{FF2B5EF4-FFF2-40B4-BE49-F238E27FC236}">
                <a16:creationId xmlns:a16="http://schemas.microsoft.com/office/drawing/2014/main" id="{58E2DEEA-79F1-C2CA-EB84-E83A24309DE7}"/>
              </a:ext>
            </a:extLst>
          </p:cNvPr>
          <p:cNvSpPr/>
          <p:nvPr/>
        </p:nvSpPr>
        <p:spPr>
          <a:xfrm>
            <a:off x="5365586" y="4043782"/>
            <a:ext cx="730414" cy="13765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w="3175">
                <a:solidFill>
                  <a:prstClr val="black"/>
                </a:solidFill>
              </a:ln>
              <a:solidFill>
                <a:prstClr val="white"/>
              </a:solidFill>
              <a:effectLst/>
              <a:uLnTx/>
              <a:uFillTx/>
              <a:latin typeface="Calibri" panose="020F0502020204030204"/>
              <a:ea typeface="+mn-ea"/>
              <a:cs typeface="+mn-cs"/>
            </a:endParaRPr>
          </a:p>
        </p:txBody>
      </p:sp>
      <p:sp>
        <p:nvSpPr>
          <p:cNvPr id="13" name="Rectángulo 12">
            <a:extLst>
              <a:ext uri="{FF2B5EF4-FFF2-40B4-BE49-F238E27FC236}">
                <a16:creationId xmlns:a16="http://schemas.microsoft.com/office/drawing/2014/main" id="{6BC641D1-9155-045F-3DE9-4E1C4984FB97}"/>
              </a:ext>
            </a:extLst>
          </p:cNvPr>
          <p:cNvSpPr/>
          <p:nvPr/>
        </p:nvSpPr>
        <p:spPr>
          <a:xfrm>
            <a:off x="8298748" y="4548287"/>
            <a:ext cx="2632365" cy="23769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w="3175">
                <a:solidFill>
                  <a:prstClr val="black"/>
                </a:solidFill>
              </a:ln>
              <a:solidFill>
                <a:prstClr val="white"/>
              </a:solidFill>
              <a:effectLst/>
              <a:uLnTx/>
              <a:uFillTx/>
              <a:latin typeface="Calibri" panose="020F0502020204030204"/>
              <a:ea typeface="+mn-ea"/>
              <a:cs typeface="+mn-cs"/>
            </a:endParaRPr>
          </a:p>
        </p:txBody>
      </p:sp>
      <p:sp>
        <p:nvSpPr>
          <p:cNvPr id="14" name="CuadroTexto 13">
            <a:extLst>
              <a:ext uri="{FF2B5EF4-FFF2-40B4-BE49-F238E27FC236}">
                <a16:creationId xmlns:a16="http://schemas.microsoft.com/office/drawing/2014/main" id="{94E125E1-4522-3000-DB67-52FB60FCEC7C}"/>
              </a:ext>
            </a:extLst>
          </p:cNvPr>
          <p:cNvSpPr txBox="1"/>
          <p:nvPr/>
        </p:nvSpPr>
        <p:spPr>
          <a:xfrm>
            <a:off x="9291485" y="6131285"/>
            <a:ext cx="54077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1" i="0" u="none" strike="noStrike" kern="1200" cap="none" spc="0" normalizeH="0" baseline="0" noProof="0">
                <a:ln>
                  <a:noFill/>
                </a:ln>
                <a:solidFill>
                  <a:srgbClr val="00B050"/>
                </a:solidFill>
                <a:effectLst/>
                <a:uLnTx/>
                <a:uFillTx/>
                <a:latin typeface="Calibri" panose="020F0502020204030204"/>
                <a:ea typeface="+mn-ea"/>
                <a:cs typeface="+mn-cs"/>
              </a:rPr>
              <a:t>-1-</a:t>
            </a:r>
            <a:endParaRPr kumimoji="0" lang="es-EC" sz="1800" b="1" i="0" u="none" strike="noStrike" kern="1200" cap="none" spc="0" normalizeH="0" baseline="0" noProof="0">
              <a:ln>
                <a:noFill/>
              </a:ln>
              <a:solidFill>
                <a:srgbClr val="00B050"/>
              </a:solidFill>
              <a:effectLst/>
              <a:uLnTx/>
              <a:uFillTx/>
              <a:latin typeface="Calibri" panose="020F0502020204030204"/>
              <a:ea typeface="+mn-ea"/>
              <a:cs typeface="+mn-cs"/>
            </a:endParaRPr>
          </a:p>
        </p:txBody>
      </p:sp>
      <p:sp>
        <p:nvSpPr>
          <p:cNvPr id="15" name="CuadroTexto 14">
            <a:extLst>
              <a:ext uri="{FF2B5EF4-FFF2-40B4-BE49-F238E27FC236}">
                <a16:creationId xmlns:a16="http://schemas.microsoft.com/office/drawing/2014/main" id="{A54D6952-8ECE-A4A9-BCB4-1256A4C16C16}"/>
              </a:ext>
            </a:extLst>
          </p:cNvPr>
          <p:cNvSpPr txBox="1"/>
          <p:nvPr/>
        </p:nvSpPr>
        <p:spPr>
          <a:xfrm>
            <a:off x="6096000" y="2452574"/>
            <a:ext cx="54077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1" i="0" u="none" strike="noStrike" kern="1200" cap="none" spc="0" normalizeH="0" baseline="0" noProof="0">
                <a:ln>
                  <a:noFill/>
                </a:ln>
                <a:solidFill>
                  <a:srgbClr val="00B050"/>
                </a:solidFill>
                <a:effectLst/>
                <a:uLnTx/>
                <a:uFillTx/>
                <a:latin typeface="Calibri" panose="020F0502020204030204"/>
                <a:ea typeface="+mn-ea"/>
                <a:cs typeface="+mn-cs"/>
              </a:rPr>
              <a:t>-2-</a:t>
            </a:r>
            <a:endParaRPr kumimoji="0" lang="es-EC" sz="1800" b="1" i="0" u="none" strike="noStrike" kern="1200" cap="none" spc="0" normalizeH="0" baseline="0" noProof="0">
              <a:ln>
                <a:noFill/>
              </a:ln>
              <a:solidFill>
                <a:srgbClr val="00B050"/>
              </a:solidFill>
              <a:effectLst/>
              <a:uLnTx/>
              <a:uFillTx/>
              <a:latin typeface="Calibri" panose="020F0502020204030204"/>
              <a:ea typeface="+mn-ea"/>
              <a:cs typeface="+mn-cs"/>
            </a:endParaRPr>
          </a:p>
        </p:txBody>
      </p:sp>
      <p:sp>
        <p:nvSpPr>
          <p:cNvPr id="19" name="CuadroTexto 18">
            <a:extLst>
              <a:ext uri="{FF2B5EF4-FFF2-40B4-BE49-F238E27FC236}">
                <a16:creationId xmlns:a16="http://schemas.microsoft.com/office/drawing/2014/main" id="{C5995C63-9936-E7D8-8834-04443358EB2E}"/>
              </a:ext>
            </a:extLst>
          </p:cNvPr>
          <p:cNvSpPr txBox="1"/>
          <p:nvPr/>
        </p:nvSpPr>
        <p:spPr>
          <a:xfrm>
            <a:off x="6096000" y="3871097"/>
            <a:ext cx="54077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1" i="0" u="none" strike="noStrike" kern="1200" cap="none" spc="0" normalizeH="0" baseline="0" noProof="0">
                <a:ln>
                  <a:noFill/>
                </a:ln>
                <a:solidFill>
                  <a:srgbClr val="00B050"/>
                </a:solidFill>
                <a:effectLst/>
                <a:uLnTx/>
                <a:uFillTx/>
                <a:latin typeface="Calibri" panose="020F0502020204030204"/>
                <a:ea typeface="+mn-ea"/>
                <a:cs typeface="+mn-cs"/>
              </a:rPr>
              <a:t>-3-</a:t>
            </a:r>
            <a:endParaRPr kumimoji="0" lang="es-EC" sz="1800" b="1" i="0" u="none" strike="noStrike" kern="1200" cap="none" spc="0" normalizeH="0" baseline="0" noProof="0">
              <a:ln>
                <a:noFill/>
              </a:ln>
              <a:solidFill>
                <a:srgbClr val="00B050"/>
              </a:solidFill>
              <a:effectLst/>
              <a:uLnTx/>
              <a:uFillTx/>
              <a:latin typeface="Calibri" panose="020F0502020204030204"/>
              <a:ea typeface="+mn-ea"/>
              <a:cs typeface="+mn-cs"/>
            </a:endParaRPr>
          </a:p>
        </p:txBody>
      </p:sp>
      <p:sp>
        <p:nvSpPr>
          <p:cNvPr id="20" name="CuadroTexto 19">
            <a:extLst>
              <a:ext uri="{FF2B5EF4-FFF2-40B4-BE49-F238E27FC236}">
                <a16:creationId xmlns:a16="http://schemas.microsoft.com/office/drawing/2014/main" id="{48169DCE-CD97-AFD2-5F99-8CC96641C753}"/>
              </a:ext>
            </a:extLst>
          </p:cNvPr>
          <p:cNvSpPr txBox="1"/>
          <p:nvPr/>
        </p:nvSpPr>
        <p:spPr>
          <a:xfrm>
            <a:off x="10340906" y="4825556"/>
            <a:ext cx="54077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1" i="0" u="none" strike="noStrike" kern="1200" cap="none" spc="0" normalizeH="0" baseline="0" noProof="0" dirty="0">
                <a:ln>
                  <a:noFill/>
                </a:ln>
                <a:solidFill>
                  <a:srgbClr val="00B050"/>
                </a:solidFill>
                <a:effectLst/>
                <a:uLnTx/>
                <a:uFillTx/>
                <a:latin typeface="Calibri" panose="020F0502020204030204"/>
                <a:ea typeface="+mn-ea"/>
                <a:cs typeface="+mn-cs"/>
              </a:rPr>
              <a:t>-4-</a:t>
            </a:r>
            <a:endParaRPr kumimoji="0" lang="es-EC" sz="1800" b="1" i="0" u="none" strike="noStrike" kern="1200" cap="none" spc="0" normalizeH="0" baseline="0" noProof="0" dirty="0">
              <a:ln>
                <a:noFill/>
              </a:ln>
              <a:solidFill>
                <a:srgbClr val="00B050"/>
              </a:solidFill>
              <a:effectLst/>
              <a:uLnTx/>
              <a:uFillTx/>
              <a:latin typeface="Calibri" panose="020F0502020204030204"/>
              <a:ea typeface="+mn-ea"/>
              <a:cs typeface="+mn-cs"/>
            </a:endParaRPr>
          </a:p>
        </p:txBody>
      </p:sp>
      <p:sp>
        <p:nvSpPr>
          <p:cNvPr id="3" name="Botón de acción: en blanco 2">
            <a:hlinkClick r:id="rId5" action="ppaction://hlinksldjump" highlightClick="1"/>
            <a:extLst>
              <a:ext uri="{FF2B5EF4-FFF2-40B4-BE49-F238E27FC236}">
                <a16:creationId xmlns:a16="http://schemas.microsoft.com/office/drawing/2014/main" id="{BA3A7525-DA57-9EAD-9145-07DEDB29DADD}"/>
              </a:ext>
            </a:extLst>
          </p:cNvPr>
          <p:cNvSpPr/>
          <p:nvPr/>
        </p:nvSpPr>
        <p:spPr>
          <a:xfrm>
            <a:off x="10727704" y="-885"/>
            <a:ext cx="1464296" cy="335902"/>
          </a:xfrm>
          <a:prstGeom prst="actionButtonBlan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C" sz="1800" b="0" i="0" u="none" strike="noStrike" kern="1200" cap="none" spc="0" normalizeH="0" baseline="0" noProof="0">
                <a:ln>
                  <a:noFill/>
                </a:ln>
                <a:solidFill>
                  <a:prstClr val="white"/>
                </a:solidFill>
                <a:effectLst/>
                <a:uLnTx/>
                <a:uFillTx/>
                <a:latin typeface="Calibri" panose="020F0502020204030204"/>
                <a:ea typeface="+mn-ea"/>
                <a:cs typeface="+mn-cs"/>
              </a:rPr>
              <a:t>Índice</a:t>
            </a:r>
            <a:endParaRPr kumimoji="0" lang="es-E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Rectángulo 1">
            <a:extLst>
              <a:ext uri="{FF2B5EF4-FFF2-40B4-BE49-F238E27FC236}">
                <a16:creationId xmlns:a16="http://schemas.microsoft.com/office/drawing/2014/main" id="{1BC24781-9C72-6062-E075-D4DA319C99A8}"/>
              </a:ext>
            </a:extLst>
          </p:cNvPr>
          <p:cNvSpPr/>
          <p:nvPr/>
        </p:nvSpPr>
        <p:spPr>
          <a:xfrm>
            <a:off x="8162872" y="3888877"/>
            <a:ext cx="2017850" cy="23769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w="3175">
                <a:solidFill>
                  <a:prstClr val="black"/>
                </a:solidFill>
              </a:ln>
              <a:solidFill>
                <a:prstClr val="white"/>
              </a:solidFill>
              <a:effectLst/>
              <a:uLnTx/>
              <a:uFillTx/>
              <a:latin typeface="Calibri" panose="020F0502020204030204"/>
              <a:ea typeface="+mn-ea"/>
              <a:cs typeface="+mn-cs"/>
            </a:endParaRPr>
          </a:p>
        </p:txBody>
      </p:sp>
      <p:sp>
        <p:nvSpPr>
          <p:cNvPr id="7" name="Rectángulo 6">
            <a:extLst>
              <a:ext uri="{FF2B5EF4-FFF2-40B4-BE49-F238E27FC236}">
                <a16:creationId xmlns:a16="http://schemas.microsoft.com/office/drawing/2014/main" id="{B43BF1BB-C6EF-8D28-4A99-3F728EF19C81}"/>
              </a:ext>
            </a:extLst>
          </p:cNvPr>
          <p:cNvSpPr/>
          <p:nvPr/>
        </p:nvSpPr>
        <p:spPr>
          <a:xfrm>
            <a:off x="4319499" y="3696977"/>
            <a:ext cx="2587328" cy="17414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w="3175">
                <a:solidFill>
                  <a:prstClr val="black"/>
                </a:solid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4374932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9DF72ADE-BAE9-484E-84CE-E8979DDABC94}"/>
              </a:ext>
            </a:extLst>
          </p:cNvPr>
          <p:cNvSpPr>
            <a:spLocks noGrp="1"/>
          </p:cNvSpPr>
          <p:nvPr>
            <p:ph type="title"/>
          </p:nvPr>
        </p:nvSpPr>
        <p:spPr>
          <a:xfrm>
            <a:off x="1" y="1"/>
            <a:ext cx="3256367" cy="709119"/>
          </a:xfrm>
          <a:solidFill>
            <a:schemeClr val="accent4">
              <a:lumMod val="60000"/>
              <a:lumOff val="40000"/>
            </a:schemeClr>
          </a:solidFill>
        </p:spPr>
        <p:style>
          <a:lnRef idx="2">
            <a:schemeClr val="accent1"/>
          </a:lnRef>
          <a:fillRef idx="1">
            <a:schemeClr val="lt1"/>
          </a:fillRef>
          <a:effectRef idx="0">
            <a:schemeClr val="accent1"/>
          </a:effectRef>
          <a:fontRef idx="minor">
            <a:schemeClr val="dk1"/>
          </a:fontRef>
        </p:style>
        <p:txBody>
          <a:bodyPr>
            <a:normAutofit/>
          </a:bodyPr>
          <a:lstStyle/>
          <a:p>
            <a:r>
              <a:rPr lang="es-MX" sz="1400">
                <a:latin typeface="AcmeFont" pitchFamily="2" charset="0"/>
              </a:rPr>
              <a:t>Taller: </a:t>
            </a:r>
            <a:r>
              <a:rPr lang="es-MX" sz="1400"/>
              <a:t>Ejercicio 81</a:t>
            </a:r>
            <a:endParaRPr lang="es-ES" sz="1400"/>
          </a:p>
        </p:txBody>
      </p:sp>
      <p:cxnSp>
        <p:nvCxnSpPr>
          <p:cNvPr id="5" name="Conector recto 4">
            <a:extLst>
              <a:ext uri="{FF2B5EF4-FFF2-40B4-BE49-F238E27FC236}">
                <a16:creationId xmlns:a16="http://schemas.microsoft.com/office/drawing/2014/main" id="{B56C916C-A930-4B45-9FEB-EAC26D680858}"/>
              </a:ext>
            </a:extLst>
          </p:cNvPr>
          <p:cNvCxnSpPr>
            <a:cxnSpLocks/>
          </p:cNvCxnSpPr>
          <p:nvPr/>
        </p:nvCxnSpPr>
        <p:spPr>
          <a:xfrm>
            <a:off x="3256383" y="709120"/>
            <a:ext cx="0" cy="6148880"/>
          </a:xfrm>
          <a:prstGeom prst="line">
            <a:avLst/>
          </a:prstGeom>
        </p:spPr>
        <p:style>
          <a:lnRef idx="3">
            <a:schemeClr val="accent1"/>
          </a:lnRef>
          <a:fillRef idx="0">
            <a:schemeClr val="accent1"/>
          </a:fillRef>
          <a:effectRef idx="2">
            <a:schemeClr val="accent1"/>
          </a:effectRef>
          <a:fontRef idx="minor">
            <a:schemeClr val="tx1"/>
          </a:fontRef>
        </p:style>
      </p:cxnSp>
      <p:sp>
        <p:nvSpPr>
          <p:cNvPr id="16" name="CuadroTexto 15">
            <a:extLst>
              <a:ext uri="{FF2B5EF4-FFF2-40B4-BE49-F238E27FC236}">
                <a16:creationId xmlns:a16="http://schemas.microsoft.com/office/drawing/2014/main" id="{B1925488-C881-4A19-A93C-2E217166D1A0}"/>
              </a:ext>
            </a:extLst>
          </p:cNvPr>
          <p:cNvSpPr txBox="1"/>
          <p:nvPr/>
        </p:nvSpPr>
        <p:spPr>
          <a:xfrm>
            <a:off x="106748" y="4958291"/>
            <a:ext cx="2891329" cy="7386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C" sz="1400" b="1" i="0" u="none" strike="noStrike" kern="1200" cap="none" spc="0" normalizeH="0" baseline="0" noProof="0">
                <a:ln>
                  <a:noFill/>
                </a:ln>
                <a:solidFill>
                  <a:prstClr val="black"/>
                </a:solidFill>
                <a:effectLst/>
                <a:uLnTx/>
                <a:uFillTx/>
                <a:latin typeface="Calibri" panose="020F0502020204030204"/>
                <a:ea typeface="+mn-ea"/>
                <a:cs typeface="+mn-cs"/>
              </a:rPr>
              <a:t>Objetivos de la lámina:</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ES" sz="1400" b="0" i="0" u="none" strike="noStrike" kern="1200" cap="none" spc="0" normalizeH="0" baseline="0" noProof="0">
                <a:ln>
                  <a:noFill/>
                </a:ln>
                <a:solidFill>
                  <a:prstClr val="black"/>
                </a:solidFill>
                <a:effectLst/>
                <a:uLnTx/>
                <a:uFillTx/>
                <a:latin typeface="Calibri" panose="020F0502020204030204"/>
                <a:ea typeface="+mn-ea"/>
                <a:cs typeface="+mn-cs"/>
              </a:rPr>
              <a:t>Crear la vista "</a:t>
            </a:r>
            <a:r>
              <a:rPr kumimoji="0" lang="es-ES" sz="1400" b="0" i="0" u="none" strike="noStrike" kern="1200" cap="none" spc="0" normalizeH="0" baseline="0" noProof="0" err="1">
                <a:ln>
                  <a:noFill/>
                </a:ln>
                <a:solidFill>
                  <a:prstClr val="black"/>
                </a:solidFill>
                <a:effectLst/>
                <a:uLnTx/>
                <a:uFillTx/>
                <a:latin typeface="Calibri" panose="020F0502020204030204"/>
                <a:ea typeface="+mn-ea"/>
                <a:cs typeface="+mn-cs"/>
              </a:rPr>
              <a:t>signout</a:t>
            </a:r>
            <a:r>
              <a:rPr kumimoji="0" lang="es-ES" sz="1400" b="0" i="0" u="none" strike="noStrike" kern="1200" cap="none" spc="0" normalizeH="0" baseline="0" noProof="0">
                <a:ln>
                  <a:noFill/>
                </a:ln>
                <a:solidFill>
                  <a:prstClr val="black"/>
                </a:solidFill>
                <a:effectLst/>
                <a:uLnTx/>
                <a:uFillTx/>
                <a:latin typeface="Calibri" panose="020F0502020204030204"/>
                <a:ea typeface="+mn-ea"/>
                <a:cs typeface="+mn-cs"/>
              </a:rPr>
              <a:t>" para cerrar sesión.</a:t>
            </a:r>
          </a:p>
        </p:txBody>
      </p:sp>
      <p:pic>
        <p:nvPicPr>
          <p:cNvPr id="17" name="Imagen 16">
            <a:extLst>
              <a:ext uri="{FF2B5EF4-FFF2-40B4-BE49-F238E27FC236}">
                <a16:creationId xmlns:a16="http://schemas.microsoft.com/office/drawing/2014/main" id="{07AF594D-2BC1-4EA0-9855-66C150454A4F}"/>
              </a:ext>
            </a:extLst>
          </p:cNvPr>
          <p:cNvPicPr>
            <a:picLocks noChangeAspect="1"/>
          </p:cNvPicPr>
          <p:nvPr/>
        </p:nvPicPr>
        <p:blipFill>
          <a:blip r:embed="rId3"/>
          <a:stretch>
            <a:fillRect/>
          </a:stretch>
        </p:blipFill>
        <p:spPr>
          <a:xfrm>
            <a:off x="76038" y="2011836"/>
            <a:ext cx="993895" cy="854078"/>
          </a:xfrm>
          <a:prstGeom prst="rect">
            <a:avLst/>
          </a:prstGeom>
        </p:spPr>
      </p:pic>
      <p:sp>
        <p:nvSpPr>
          <p:cNvPr id="18" name="CuadroTexto 17">
            <a:extLst>
              <a:ext uri="{FF2B5EF4-FFF2-40B4-BE49-F238E27FC236}">
                <a16:creationId xmlns:a16="http://schemas.microsoft.com/office/drawing/2014/main" id="{137D2C75-4FC0-4811-A9B7-F2AED8DD12CA}"/>
              </a:ext>
            </a:extLst>
          </p:cNvPr>
          <p:cNvSpPr txBox="1"/>
          <p:nvPr/>
        </p:nvSpPr>
        <p:spPr>
          <a:xfrm>
            <a:off x="80567" y="2926313"/>
            <a:ext cx="3098569" cy="209288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C" sz="1300" b="1" i="0" u="none" strike="noStrike" kern="1200" cap="none" spc="0" normalizeH="0" baseline="0" noProof="0">
                <a:ln>
                  <a:noFill/>
                </a:ln>
                <a:solidFill>
                  <a:prstClr val="black"/>
                </a:solidFill>
                <a:effectLst/>
                <a:uLnTx/>
                <a:uFillTx/>
                <a:latin typeface="Agency FB" panose="020B0503020202020204" pitchFamily="34" charset="0"/>
                <a:ea typeface="+mn-ea"/>
                <a:cs typeface="+mn-cs"/>
              </a:rPr>
              <a:t>Misión. </a:t>
            </a:r>
            <a:r>
              <a:rPr kumimoji="0" lang="es-MX" sz="1300" b="0" i="0" u="none" strike="noStrike" kern="1200" cap="none" spc="0" normalizeH="0" baseline="0" noProof="0">
                <a:ln>
                  <a:noFill/>
                </a:ln>
                <a:solidFill>
                  <a:prstClr val="black"/>
                </a:solidFill>
                <a:effectLst/>
                <a:uLnTx/>
                <a:uFillTx/>
                <a:latin typeface="Agency FB" panose="020B0503020202020204" pitchFamily="34" charset="0"/>
                <a:ea typeface="+mn-ea"/>
                <a:cs typeface="+mn-cs"/>
              </a:rPr>
              <a:t>Formar profesionales competentes y emprendedores desde lo académico, la investigación, y la vinculación, que contribuyan a mejorar la calidad de vida de la sociedad.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300" b="0" i="0" u="none" strike="noStrike" kern="1200" cap="none" spc="0" normalizeH="0" baseline="0" noProof="0">
              <a:ln>
                <a:noFill/>
              </a:ln>
              <a:solidFill>
                <a:prstClr val="black"/>
              </a:solidFill>
              <a:effectLst/>
              <a:uLnTx/>
              <a:uFillTx/>
              <a:latin typeface="Agency FB" panose="020B0503020202020204" pitchFamily="34" charset="0"/>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C" sz="1300" b="1" i="0" u="none" strike="noStrike" kern="1200" cap="none" spc="0" normalizeH="0" baseline="0" noProof="0">
                <a:ln>
                  <a:noFill/>
                </a:ln>
                <a:solidFill>
                  <a:prstClr val="black"/>
                </a:solidFill>
                <a:effectLst/>
                <a:uLnTx/>
                <a:uFillTx/>
                <a:latin typeface="Agency FB" panose="020B0503020202020204" pitchFamily="34" charset="0"/>
                <a:ea typeface="+mn-ea"/>
                <a:cs typeface="+mn-cs"/>
              </a:rPr>
              <a:t>Visión. </a:t>
            </a:r>
            <a:r>
              <a:rPr kumimoji="0" lang="es-MX" sz="1300" b="0" i="0" u="none" strike="noStrike" kern="1200" cap="none" spc="0" normalizeH="0" baseline="0" noProof="0">
                <a:ln>
                  <a:noFill/>
                </a:ln>
                <a:solidFill>
                  <a:prstClr val="black"/>
                </a:solidFill>
                <a:effectLst/>
                <a:uLnTx/>
                <a:uFillTx/>
                <a:latin typeface="Agency FB" panose="020B0503020202020204" pitchFamily="34" charset="0"/>
                <a:ea typeface="+mn-ea"/>
                <a:cs typeface="+mn-cs"/>
              </a:rPr>
              <a:t>Ser un referente nacional e internacional de Institución de Educación Superior que contribuye al desarrollo social, cultural y productivo con profesionales éticos, creativos, cualificados y con sentido de pertinencia.</a:t>
            </a:r>
            <a:endParaRPr kumimoji="0" lang="es-ES" sz="1300" b="0" i="0" u="none" strike="noStrike" kern="1200" cap="none" spc="0" normalizeH="0" baseline="0" noProof="0">
              <a:ln>
                <a:noFill/>
              </a:ln>
              <a:solidFill>
                <a:prstClr val="black"/>
              </a:solidFill>
              <a:effectLst/>
              <a:uLnTx/>
              <a:uFillTx/>
              <a:latin typeface="Agency FB" panose="020B0503020202020204" pitchFamily="34" charset="0"/>
              <a:ea typeface="+mn-ea"/>
              <a:cs typeface="+mn-cs"/>
            </a:endParaRPr>
          </a:p>
        </p:txBody>
      </p:sp>
      <p:sp>
        <p:nvSpPr>
          <p:cNvPr id="23" name="Rectángulo 22">
            <a:extLst>
              <a:ext uri="{FF2B5EF4-FFF2-40B4-BE49-F238E27FC236}">
                <a16:creationId xmlns:a16="http://schemas.microsoft.com/office/drawing/2014/main" id="{EAF93728-98EC-43CF-8689-136A3EE39D11}"/>
              </a:ext>
            </a:extLst>
          </p:cNvPr>
          <p:cNvSpPr/>
          <p:nvPr/>
        </p:nvSpPr>
        <p:spPr>
          <a:xfrm>
            <a:off x="93308" y="6489877"/>
            <a:ext cx="2530373" cy="292388"/>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C" sz="1300" b="0" i="0" u="none" strike="noStrike" kern="1200" cap="none" spc="0" normalizeH="0" baseline="0" noProof="0">
                <a:ln w="0"/>
                <a:solidFill>
                  <a:srgbClr val="00B050"/>
                </a:solidFill>
                <a:effectLst>
                  <a:outerShdw blurRad="38100" dist="25400" dir="5400000" algn="ctr" rotWithShape="0">
                    <a:srgbClr val="6E747A">
                      <a:alpha val="43000"/>
                    </a:srgbClr>
                  </a:outerShdw>
                </a:effectLst>
                <a:uLnTx/>
                <a:uFillTx/>
                <a:latin typeface="Calibri" panose="020F0502020204030204"/>
                <a:ea typeface="+mn-ea"/>
                <a:cs typeface="+mn-cs"/>
              </a:rPr>
              <a:t>M</a:t>
            </a:r>
            <a:r>
              <a:rPr kumimoji="0" lang="es-ES" sz="1300" b="0" i="0" u="none" strike="noStrike" kern="1200" cap="none" spc="0" normalizeH="0" baseline="0" noProof="0">
                <a:ln w="0"/>
                <a:solidFill>
                  <a:srgbClr val="00B050"/>
                </a:solidFill>
                <a:effectLst>
                  <a:outerShdw blurRad="38100" dist="25400" dir="5400000" algn="ctr" rotWithShape="0">
                    <a:srgbClr val="6E747A">
                      <a:alpha val="43000"/>
                    </a:srgbClr>
                  </a:outerShdw>
                </a:effectLst>
                <a:uLnTx/>
                <a:uFillTx/>
                <a:latin typeface="Calibri" panose="020F0502020204030204"/>
                <a:ea typeface="+mn-ea"/>
                <a:cs typeface="+mn-cs"/>
              </a:rPr>
              <a:t>sig. Ing. Robert Moreira Centeno</a:t>
            </a:r>
          </a:p>
        </p:txBody>
      </p:sp>
      <p:sp>
        <p:nvSpPr>
          <p:cNvPr id="6" name="CuadroTexto 5">
            <a:extLst>
              <a:ext uri="{FF2B5EF4-FFF2-40B4-BE49-F238E27FC236}">
                <a16:creationId xmlns:a16="http://schemas.microsoft.com/office/drawing/2014/main" id="{7FC1FBA4-F025-F269-BB7C-ECD5082576C2}"/>
              </a:ext>
            </a:extLst>
          </p:cNvPr>
          <p:cNvSpPr txBox="1"/>
          <p:nvPr/>
        </p:nvSpPr>
        <p:spPr>
          <a:xfrm>
            <a:off x="3437442" y="11851"/>
            <a:ext cx="729026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1" i="0" u="none" strike="noStrike" kern="1200" cap="none" spc="0" normalizeH="0" baseline="0" noProof="0">
                <a:ln>
                  <a:noFill/>
                </a:ln>
                <a:solidFill>
                  <a:prstClr val="black"/>
                </a:solidFill>
                <a:effectLst/>
                <a:uLnTx/>
                <a:uFillTx/>
                <a:latin typeface="Calibri" panose="020F0502020204030204"/>
                <a:ea typeface="+mn-ea"/>
                <a:cs typeface="+mn-cs"/>
              </a:rPr>
              <a:t>Figura 7. </a:t>
            </a:r>
            <a:r>
              <a:rPr kumimoji="0" lang="es-ES" sz="1800" b="0" i="0" u="none" strike="noStrike" kern="1200" cap="none" spc="0" normalizeH="0" baseline="0" noProof="0" err="1">
                <a:ln>
                  <a:noFill/>
                </a:ln>
                <a:solidFill>
                  <a:prstClr val="black"/>
                </a:solidFill>
                <a:effectLst/>
                <a:uLnTx/>
                <a:uFillTx/>
                <a:latin typeface="Calibri" panose="020F0502020204030204"/>
                <a:ea typeface="+mn-ea"/>
                <a:cs typeface="+mn-cs"/>
              </a:rPr>
              <a:t>Logout</a:t>
            </a:r>
            <a:r>
              <a:rPr kumimoji="0" lang="es-ES" sz="1800" b="0" i="0" u="none" strike="noStrike" kern="1200" cap="none" spc="0" normalizeH="0" baseline="0" noProof="0">
                <a:ln>
                  <a:noFill/>
                </a:ln>
                <a:solidFill>
                  <a:prstClr val="black"/>
                </a:solidFill>
                <a:effectLst/>
                <a:uLnTx/>
                <a:uFillTx/>
                <a:latin typeface="Calibri" panose="020F0502020204030204"/>
                <a:ea typeface="+mn-ea"/>
                <a:cs typeface="+mn-cs"/>
              </a:rPr>
              <a:t>.</a:t>
            </a:r>
          </a:p>
        </p:txBody>
      </p:sp>
      <p:pic>
        <p:nvPicPr>
          <p:cNvPr id="7" name="Imagen 6" descr="Interfaz de usuario gráfica, Texto, Aplicación, Correo electrónico&#10;&#10;Descripción generada automáticamente">
            <a:extLst>
              <a:ext uri="{FF2B5EF4-FFF2-40B4-BE49-F238E27FC236}">
                <a16:creationId xmlns:a16="http://schemas.microsoft.com/office/drawing/2014/main" id="{5463EAEF-8B4D-FBE3-20C5-8E9E8E862EE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11806" y="448917"/>
            <a:ext cx="4213519" cy="1989958"/>
          </a:xfrm>
          <a:prstGeom prst="rect">
            <a:avLst/>
          </a:prstGeom>
        </p:spPr>
      </p:pic>
      <p:pic>
        <p:nvPicPr>
          <p:cNvPr id="10" name="Imagen 9" descr="Interfaz de usuario gráfica, Texto, Aplicación&#10;&#10;Descripción generada automáticamente">
            <a:extLst>
              <a:ext uri="{FF2B5EF4-FFF2-40B4-BE49-F238E27FC236}">
                <a16:creationId xmlns:a16="http://schemas.microsoft.com/office/drawing/2014/main" id="{07B63A4B-61F6-D6C2-4D17-D45EE210E7A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24076" y="2727488"/>
            <a:ext cx="4486747" cy="1765812"/>
          </a:xfrm>
          <a:prstGeom prst="rect">
            <a:avLst/>
          </a:prstGeom>
        </p:spPr>
      </p:pic>
      <p:pic>
        <p:nvPicPr>
          <p:cNvPr id="12" name="Imagen 11" descr="Interfaz de usuario gráfica, Texto, Aplicación&#10;&#10;Descripción generada automáticamente">
            <a:extLst>
              <a:ext uri="{FF2B5EF4-FFF2-40B4-BE49-F238E27FC236}">
                <a16:creationId xmlns:a16="http://schemas.microsoft.com/office/drawing/2014/main" id="{2CB7C804-BE6C-209B-9784-EB2921B4DF7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37442" y="4481640"/>
            <a:ext cx="6138873" cy="2364509"/>
          </a:xfrm>
          <a:prstGeom prst="rect">
            <a:avLst/>
          </a:prstGeom>
        </p:spPr>
      </p:pic>
      <p:sp>
        <p:nvSpPr>
          <p:cNvPr id="14" name="Rectángulo 13">
            <a:extLst>
              <a:ext uri="{FF2B5EF4-FFF2-40B4-BE49-F238E27FC236}">
                <a16:creationId xmlns:a16="http://schemas.microsoft.com/office/drawing/2014/main" id="{4D8C2353-1B36-FF96-655F-58C91CED1240}"/>
              </a:ext>
            </a:extLst>
          </p:cNvPr>
          <p:cNvSpPr/>
          <p:nvPr/>
        </p:nvSpPr>
        <p:spPr>
          <a:xfrm>
            <a:off x="3848904" y="3071469"/>
            <a:ext cx="1246971" cy="206576"/>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w="3175">
                <a:solidFill>
                  <a:prstClr val="black"/>
                </a:solidFill>
              </a:ln>
              <a:solidFill>
                <a:prstClr val="white"/>
              </a:solidFill>
              <a:effectLst/>
              <a:uLnTx/>
              <a:uFillTx/>
              <a:latin typeface="Calibri" panose="020F0502020204030204"/>
              <a:ea typeface="+mn-ea"/>
              <a:cs typeface="+mn-cs"/>
            </a:endParaRPr>
          </a:p>
        </p:txBody>
      </p:sp>
      <p:cxnSp>
        <p:nvCxnSpPr>
          <p:cNvPr id="20" name="Conector recto de flecha 19">
            <a:extLst>
              <a:ext uri="{FF2B5EF4-FFF2-40B4-BE49-F238E27FC236}">
                <a16:creationId xmlns:a16="http://schemas.microsoft.com/office/drawing/2014/main" id="{C011D213-9C75-B0B1-0F32-54717A908699}"/>
              </a:ext>
            </a:extLst>
          </p:cNvPr>
          <p:cNvCxnSpPr/>
          <p:nvPr/>
        </p:nvCxnSpPr>
        <p:spPr>
          <a:xfrm>
            <a:off x="3606341" y="1657350"/>
            <a:ext cx="136984" cy="64770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1" name="Conector recto de flecha 20">
            <a:extLst>
              <a:ext uri="{FF2B5EF4-FFF2-40B4-BE49-F238E27FC236}">
                <a16:creationId xmlns:a16="http://schemas.microsoft.com/office/drawing/2014/main" id="{AA1066FE-2C4A-4110-152A-FC80515E5EFA}"/>
              </a:ext>
            </a:extLst>
          </p:cNvPr>
          <p:cNvCxnSpPr>
            <a:cxnSpLocks/>
          </p:cNvCxnSpPr>
          <p:nvPr/>
        </p:nvCxnSpPr>
        <p:spPr>
          <a:xfrm>
            <a:off x="4024076" y="2457450"/>
            <a:ext cx="995599" cy="27003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6" name="Rectángulo 25">
            <a:extLst>
              <a:ext uri="{FF2B5EF4-FFF2-40B4-BE49-F238E27FC236}">
                <a16:creationId xmlns:a16="http://schemas.microsoft.com/office/drawing/2014/main" id="{0675AFC6-D736-B4FE-5C09-73722D475372}"/>
              </a:ext>
            </a:extLst>
          </p:cNvPr>
          <p:cNvSpPr/>
          <p:nvPr/>
        </p:nvSpPr>
        <p:spPr>
          <a:xfrm>
            <a:off x="3758740" y="1288086"/>
            <a:ext cx="1984830" cy="47403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w="3175">
                <a:solidFill>
                  <a:prstClr val="black"/>
                </a:solidFill>
              </a:ln>
              <a:solidFill>
                <a:prstClr val="white"/>
              </a:solidFill>
              <a:effectLst/>
              <a:uLnTx/>
              <a:uFillTx/>
              <a:latin typeface="Calibri" panose="020F0502020204030204"/>
              <a:ea typeface="+mn-ea"/>
              <a:cs typeface="+mn-cs"/>
            </a:endParaRPr>
          </a:p>
        </p:txBody>
      </p:sp>
      <p:cxnSp>
        <p:nvCxnSpPr>
          <p:cNvPr id="27" name="Conector recto de flecha 26">
            <a:extLst>
              <a:ext uri="{FF2B5EF4-FFF2-40B4-BE49-F238E27FC236}">
                <a16:creationId xmlns:a16="http://schemas.microsoft.com/office/drawing/2014/main" id="{19697B8A-8E57-88A6-0229-714798168F4E}"/>
              </a:ext>
            </a:extLst>
          </p:cNvPr>
          <p:cNvCxnSpPr>
            <a:cxnSpLocks/>
          </p:cNvCxnSpPr>
          <p:nvPr/>
        </p:nvCxnSpPr>
        <p:spPr>
          <a:xfrm flipH="1">
            <a:off x="4819650" y="2865914"/>
            <a:ext cx="133350" cy="20555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1" name="Conector recto de flecha 30">
            <a:extLst>
              <a:ext uri="{FF2B5EF4-FFF2-40B4-BE49-F238E27FC236}">
                <a16:creationId xmlns:a16="http://schemas.microsoft.com/office/drawing/2014/main" id="{4D9A696B-845B-74D5-BEB8-A460029E9D01}"/>
              </a:ext>
            </a:extLst>
          </p:cNvPr>
          <p:cNvCxnSpPr>
            <a:cxnSpLocks/>
          </p:cNvCxnSpPr>
          <p:nvPr/>
        </p:nvCxnSpPr>
        <p:spPr>
          <a:xfrm flipH="1">
            <a:off x="4657725" y="3429000"/>
            <a:ext cx="161925" cy="106430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4" name="CuadroTexto 33">
            <a:extLst>
              <a:ext uri="{FF2B5EF4-FFF2-40B4-BE49-F238E27FC236}">
                <a16:creationId xmlns:a16="http://schemas.microsoft.com/office/drawing/2014/main" id="{1C25AF69-3EC7-017A-2B1C-3B78D34E7D76}"/>
              </a:ext>
            </a:extLst>
          </p:cNvPr>
          <p:cNvSpPr txBox="1"/>
          <p:nvPr/>
        </p:nvSpPr>
        <p:spPr>
          <a:xfrm>
            <a:off x="10083240" y="2702137"/>
            <a:ext cx="6444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1" i="0" u="none" strike="noStrike" kern="1200" cap="none" spc="0" normalizeH="0" baseline="0" noProof="0">
                <a:ln>
                  <a:noFill/>
                </a:ln>
                <a:solidFill>
                  <a:srgbClr val="002060"/>
                </a:solidFill>
                <a:effectLst/>
                <a:highlight>
                  <a:srgbClr val="FFFF00"/>
                </a:highlight>
                <a:uLnTx/>
                <a:uFillTx/>
                <a:latin typeface="Calibri" panose="020F0502020204030204"/>
                <a:ea typeface="+mn-ea"/>
                <a:cs typeface="+mn-cs"/>
              </a:rPr>
              <a:t>-3-</a:t>
            </a:r>
            <a:endParaRPr kumimoji="0" lang="es-EC" sz="1800" b="1" i="0" u="none" strike="noStrike" kern="1200" cap="none" spc="0" normalizeH="0" baseline="0" noProof="0">
              <a:ln>
                <a:noFill/>
              </a:ln>
              <a:solidFill>
                <a:srgbClr val="002060"/>
              </a:solidFill>
              <a:effectLst/>
              <a:highlight>
                <a:srgbClr val="FFFF00"/>
              </a:highlight>
              <a:uLnTx/>
              <a:uFillTx/>
              <a:latin typeface="Calibri" panose="020F0502020204030204"/>
              <a:ea typeface="+mn-ea"/>
              <a:cs typeface="+mn-cs"/>
            </a:endParaRPr>
          </a:p>
        </p:txBody>
      </p:sp>
      <p:sp>
        <p:nvSpPr>
          <p:cNvPr id="3" name="Botón de acción: en blanco 2">
            <a:hlinkClick r:id="rId7" action="ppaction://hlinksldjump" highlightClick="1"/>
            <a:extLst>
              <a:ext uri="{FF2B5EF4-FFF2-40B4-BE49-F238E27FC236}">
                <a16:creationId xmlns:a16="http://schemas.microsoft.com/office/drawing/2014/main" id="{5BED2F69-2847-EDFA-2410-02942F4EDDB6}"/>
              </a:ext>
            </a:extLst>
          </p:cNvPr>
          <p:cNvSpPr/>
          <p:nvPr/>
        </p:nvSpPr>
        <p:spPr>
          <a:xfrm>
            <a:off x="10727704" y="-885"/>
            <a:ext cx="1464296" cy="335902"/>
          </a:xfrm>
          <a:prstGeom prst="actionButtonBlan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C" sz="1800" b="0" i="0" u="none" strike="noStrike" kern="1200" cap="none" spc="0" normalizeH="0" baseline="0" noProof="0">
                <a:ln>
                  <a:noFill/>
                </a:ln>
                <a:solidFill>
                  <a:prstClr val="white"/>
                </a:solidFill>
                <a:effectLst/>
                <a:uLnTx/>
                <a:uFillTx/>
                <a:latin typeface="Calibri" panose="020F0502020204030204"/>
                <a:ea typeface="+mn-ea"/>
                <a:cs typeface="+mn-cs"/>
              </a:rPr>
              <a:t>Índice</a:t>
            </a:r>
            <a:endParaRPr kumimoji="0" lang="es-E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1948060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descr="Captura de pantalla de computadora&#10;&#10;Descripción generada automáticamente">
            <a:extLst>
              <a:ext uri="{FF2B5EF4-FFF2-40B4-BE49-F238E27FC236}">
                <a16:creationId xmlns:a16="http://schemas.microsoft.com/office/drawing/2014/main" id="{16740527-4200-5F86-2572-DCA72A6920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61242" y="429891"/>
            <a:ext cx="8751637" cy="4872045"/>
          </a:xfrm>
          <a:prstGeom prst="rect">
            <a:avLst/>
          </a:prstGeom>
        </p:spPr>
      </p:pic>
      <p:sp>
        <p:nvSpPr>
          <p:cNvPr id="4" name="Título 3">
            <a:extLst>
              <a:ext uri="{FF2B5EF4-FFF2-40B4-BE49-F238E27FC236}">
                <a16:creationId xmlns:a16="http://schemas.microsoft.com/office/drawing/2014/main" id="{9DF72ADE-BAE9-484E-84CE-E8979DDABC94}"/>
              </a:ext>
            </a:extLst>
          </p:cNvPr>
          <p:cNvSpPr>
            <a:spLocks noGrp="1"/>
          </p:cNvSpPr>
          <p:nvPr>
            <p:ph type="title"/>
          </p:nvPr>
        </p:nvSpPr>
        <p:spPr>
          <a:xfrm>
            <a:off x="1" y="1"/>
            <a:ext cx="3256367" cy="709119"/>
          </a:xfrm>
          <a:solidFill>
            <a:schemeClr val="accent4">
              <a:lumMod val="60000"/>
              <a:lumOff val="40000"/>
            </a:schemeClr>
          </a:solidFill>
        </p:spPr>
        <p:style>
          <a:lnRef idx="2">
            <a:schemeClr val="accent1"/>
          </a:lnRef>
          <a:fillRef idx="1">
            <a:schemeClr val="lt1"/>
          </a:fillRef>
          <a:effectRef idx="0">
            <a:schemeClr val="accent1"/>
          </a:effectRef>
          <a:fontRef idx="minor">
            <a:schemeClr val="dk1"/>
          </a:fontRef>
        </p:style>
        <p:txBody>
          <a:bodyPr>
            <a:normAutofit/>
          </a:bodyPr>
          <a:lstStyle/>
          <a:p>
            <a:r>
              <a:rPr lang="es-MX" sz="1400">
                <a:latin typeface="AcmeFont" pitchFamily="2" charset="0"/>
              </a:rPr>
              <a:t>Taller: </a:t>
            </a:r>
            <a:r>
              <a:rPr lang="es-MX" sz="1400"/>
              <a:t>Ejercicio 81</a:t>
            </a:r>
            <a:endParaRPr lang="es-ES" sz="1400"/>
          </a:p>
        </p:txBody>
      </p:sp>
      <p:cxnSp>
        <p:nvCxnSpPr>
          <p:cNvPr id="5" name="Conector recto 4">
            <a:extLst>
              <a:ext uri="{FF2B5EF4-FFF2-40B4-BE49-F238E27FC236}">
                <a16:creationId xmlns:a16="http://schemas.microsoft.com/office/drawing/2014/main" id="{B56C916C-A930-4B45-9FEB-EAC26D680858}"/>
              </a:ext>
            </a:extLst>
          </p:cNvPr>
          <p:cNvCxnSpPr>
            <a:cxnSpLocks/>
          </p:cNvCxnSpPr>
          <p:nvPr/>
        </p:nvCxnSpPr>
        <p:spPr>
          <a:xfrm>
            <a:off x="3256383" y="709120"/>
            <a:ext cx="0" cy="6148880"/>
          </a:xfrm>
          <a:prstGeom prst="line">
            <a:avLst/>
          </a:prstGeom>
        </p:spPr>
        <p:style>
          <a:lnRef idx="3">
            <a:schemeClr val="accent1"/>
          </a:lnRef>
          <a:fillRef idx="0">
            <a:schemeClr val="accent1"/>
          </a:fillRef>
          <a:effectRef idx="2">
            <a:schemeClr val="accent1"/>
          </a:effectRef>
          <a:fontRef idx="minor">
            <a:schemeClr val="tx1"/>
          </a:fontRef>
        </p:style>
      </p:cxnSp>
      <p:sp>
        <p:nvSpPr>
          <p:cNvPr id="16" name="CuadroTexto 15">
            <a:extLst>
              <a:ext uri="{FF2B5EF4-FFF2-40B4-BE49-F238E27FC236}">
                <a16:creationId xmlns:a16="http://schemas.microsoft.com/office/drawing/2014/main" id="{B1925488-C881-4A19-A93C-2E217166D1A0}"/>
              </a:ext>
            </a:extLst>
          </p:cNvPr>
          <p:cNvSpPr txBox="1"/>
          <p:nvPr/>
        </p:nvSpPr>
        <p:spPr>
          <a:xfrm>
            <a:off x="106748" y="4958291"/>
            <a:ext cx="2891329" cy="1415772"/>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C" sz="1400" b="1" i="0" u="none" strike="noStrike" kern="1200" cap="none" spc="0" normalizeH="0" baseline="0" noProof="0">
                <a:ln>
                  <a:noFill/>
                </a:ln>
                <a:solidFill>
                  <a:prstClr val="black"/>
                </a:solidFill>
                <a:effectLst/>
                <a:uLnTx/>
                <a:uFillTx/>
                <a:latin typeface="Calibri" panose="020F0502020204030204"/>
                <a:ea typeface="+mn-ea"/>
                <a:cs typeface="+mn-cs"/>
              </a:rPr>
              <a:t>Objetivos de la lámina:</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ES" sz="1200" b="0" i="0" u="none" strike="noStrike" kern="1200" cap="none" spc="0" normalizeH="0" baseline="0" noProof="0">
                <a:ln>
                  <a:noFill/>
                </a:ln>
                <a:solidFill>
                  <a:prstClr val="black"/>
                </a:solidFill>
                <a:effectLst/>
                <a:uLnTx/>
                <a:uFillTx/>
                <a:latin typeface="Calibri" panose="020F0502020204030204"/>
                <a:ea typeface="+mn-ea"/>
                <a:cs typeface="+mn-cs"/>
              </a:rPr>
              <a:t>Hacer funcionar las otras vistas que permitan hacer </a:t>
            </a:r>
            <a:r>
              <a:rPr kumimoji="0" lang="es-ES" sz="1200" b="0" i="0" u="none" strike="noStrike" kern="1200" cap="none" spc="0" normalizeH="0" baseline="0" noProof="0" err="1">
                <a:ln>
                  <a:noFill/>
                </a:ln>
                <a:solidFill>
                  <a:prstClr val="black"/>
                </a:solidFill>
                <a:effectLst/>
                <a:uLnTx/>
                <a:uFillTx/>
                <a:latin typeface="Calibri" panose="020F0502020204030204"/>
                <a:ea typeface="+mn-ea"/>
                <a:cs typeface="+mn-cs"/>
              </a:rPr>
              <a:t>login</a:t>
            </a:r>
            <a:r>
              <a:rPr kumimoji="0" lang="es-ES" sz="1200" b="0" i="0" u="none" strike="noStrike" kern="1200" cap="none" spc="0" normalizeH="0" baseline="0" noProof="0">
                <a:ln>
                  <a:noFill/>
                </a:ln>
                <a:solidFill>
                  <a:prstClr val="black"/>
                </a:solidFill>
                <a:effectLst/>
                <a:uLnTx/>
                <a:uFillTx/>
                <a:latin typeface="Calibri" panose="020F0502020204030204"/>
                <a:ea typeface="+mn-ea"/>
                <a:cs typeface="+mn-cs"/>
              </a:rPr>
              <a:t>, porque hasta ahora solo muestra el </a:t>
            </a:r>
            <a:r>
              <a:rPr kumimoji="0" lang="es-ES" sz="1200" b="0" i="0" u="none" strike="noStrike" kern="1200" cap="none" spc="0" normalizeH="0" baseline="0" noProof="0" err="1">
                <a:ln>
                  <a:noFill/>
                </a:ln>
                <a:solidFill>
                  <a:prstClr val="black"/>
                </a:solidFill>
                <a:effectLst/>
                <a:uLnTx/>
                <a:uFillTx/>
                <a:latin typeface="Calibri" panose="020F0502020204030204"/>
                <a:ea typeface="+mn-ea"/>
                <a:cs typeface="+mn-cs"/>
              </a:rPr>
              <a:t>login</a:t>
            </a:r>
            <a:r>
              <a:rPr kumimoji="0" lang="es-ES" sz="1200" b="0" i="0" u="none" strike="noStrike" kern="1200" cap="none" spc="0" normalizeH="0" baseline="0" noProof="0">
                <a:ln>
                  <a:noFill/>
                </a:ln>
                <a:solidFill>
                  <a:prstClr val="black"/>
                </a:solidFill>
                <a:effectLst/>
                <a:uLnTx/>
                <a:uFillTx/>
                <a:latin typeface="Calibri" panose="020F0502020204030204"/>
                <a:ea typeface="+mn-ea"/>
                <a:cs typeface="+mn-cs"/>
              </a:rPr>
              <a:t> cuando alguien se registra, pero es esencial que un usuario se vuelva a autenticar con su cuenta ya creada</a:t>
            </a:r>
          </a:p>
        </p:txBody>
      </p:sp>
      <p:pic>
        <p:nvPicPr>
          <p:cNvPr id="17" name="Imagen 16">
            <a:extLst>
              <a:ext uri="{FF2B5EF4-FFF2-40B4-BE49-F238E27FC236}">
                <a16:creationId xmlns:a16="http://schemas.microsoft.com/office/drawing/2014/main" id="{07AF594D-2BC1-4EA0-9855-66C150454A4F}"/>
              </a:ext>
            </a:extLst>
          </p:cNvPr>
          <p:cNvPicPr>
            <a:picLocks noChangeAspect="1"/>
          </p:cNvPicPr>
          <p:nvPr/>
        </p:nvPicPr>
        <p:blipFill>
          <a:blip r:embed="rId4"/>
          <a:stretch>
            <a:fillRect/>
          </a:stretch>
        </p:blipFill>
        <p:spPr>
          <a:xfrm>
            <a:off x="76038" y="2011836"/>
            <a:ext cx="993895" cy="854078"/>
          </a:xfrm>
          <a:prstGeom prst="rect">
            <a:avLst/>
          </a:prstGeom>
        </p:spPr>
      </p:pic>
      <p:sp>
        <p:nvSpPr>
          <p:cNvPr id="18" name="CuadroTexto 17">
            <a:extLst>
              <a:ext uri="{FF2B5EF4-FFF2-40B4-BE49-F238E27FC236}">
                <a16:creationId xmlns:a16="http://schemas.microsoft.com/office/drawing/2014/main" id="{137D2C75-4FC0-4811-A9B7-F2AED8DD12CA}"/>
              </a:ext>
            </a:extLst>
          </p:cNvPr>
          <p:cNvSpPr txBox="1"/>
          <p:nvPr/>
        </p:nvSpPr>
        <p:spPr>
          <a:xfrm>
            <a:off x="80567" y="2926313"/>
            <a:ext cx="3098569" cy="209288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C" sz="1300" b="1" i="0" u="none" strike="noStrike" kern="1200" cap="none" spc="0" normalizeH="0" baseline="0" noProof="0">
                <a:ln>
                  <a:noFill/>
                </a:ln>
                <a:solidFill>
                  <a:prstClr val="black"/>
                </a:solidFill>
                <a:effectLst/>
                <a:uLnTx/>
                <a:uFillTx/>
                <a:latin typeface="Agency FB" panose="020B0503020202020204" pitchFamily="34" charset="0"/>
                <a:ea typeface="+mn-ea"/>
                <a:cs typeface="+mn-cs"/>
              </a:rPr>
              <a:t>Misión. </a:t>
            </a:r>
            <a:r>
              <a:rPr kumimoji="0" lang="es-MX" sz="1300" b="0" i="0" u="none" strike="noStrike" kern="1200" cap="none" spc="0" normalizeH="0" baseline="0" noProof="0">
                <a:ln>
                  <a:noFill/>
                </a:ln>
                <a:solidFill>
                  <a:prstClr val="black"/>
                </a:solidFill>
                <a:effectLst/>
                <a:uLnTx/>
                <a:uFillTx/>
                <a:latin typeface="Agency FB" panose="020B0503020202020204" pitchFamily="34" charset="0"/>
                <a:ea typeface="+mn-ea"/>
                <a:cs typeface="+mn-cs"/>
              </a:rPr>
              <a:t>Formar profesionales competentes y emprendedores desde lo académico, la investigación, y la vinculación, que contribuyan a mejorar la calidad de vida de la sociedad.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300" b="0" i="0" u="none" strike="noStrike" kern="1200" cap="none" spc="0" normalizeH="0" baseline="0" noProof="0">
              <a:ln>
                <a:noFill/>
              </a:ln>
              <a:solidFill>
                <a:prstClr val="black"/>
              </a:solidFill>
              <a:effectLst/>
              <a:uLnTx/>
              <a:uFillTx/>
              <a:latin typeface="Agency FB" panose="020B0503020202020204" pitchFamily="34" charset="0"/>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C" sz="1300" b="1" i="0" u="none" strike="noStrike" kern="1200" cap="none" spc="0" normalizeH="0" baseline="0" noProof="0">
                <a:ln>
                  <a:noFill/>
                </a:ln>
                <a:solidFill>
                  <a:prstClr val="black"/>
                </a:solidFill>
                <a:effectLst/>
                <a:uLnTx/>
                <a:uFillTx/>
                <a:latin typeface="Agency FB" panose="020B0503020202020204" pitchFamily="34" charset="0"/>
                <a:ea typeface="+mn-ea"/>
                <a:cs typeface="+mn-cs"/>
              </a:rPr>
              <a:t>Visión. </a:t>
            </a:r>
            <a:r>
              <a:rPr kumimoji="0" lang="es-MX" sz="1300" b="0" i="0" u="none" strike="noStrike" kern="1200" cap="none" spc="0" normalizeH="0" baseline="0" noProof="0">
                <a:ln>
                  <a:noFill/>
                </a:ln>
                <a:solidFill>
                  <a:prstClr val="black"/>
                </a:solidFill>
                <a:effectLst/>
                <a:uLnTx/>
                <a:uFillTx/>
                <a:latin typeface="Agency FB" panose="020B0503020202020204" pitchFamily="34" charset="0"/>
                <a:ea typeface="+mn-ea"/>
                <a:cs typeface="+mn-cs"/>
              </a:rPr>
              <a:t>Ser un referente nacional e internacional de Institución de Educación Superior que contribuye al desarrollo social, cultural y productivo con profesionales éticos, creativos, cualificados y con sentido de pertinencia.</a:t>
            </a:r>
            <a:endParaRPr kumimoji="0" lang="es-ES" sz="1300" b="0" i="0" u="none" strike="noStrike" kern="1200" cap="none" spc="0" normalizeH="0" baseline="0" noProof="0">
              <a:ln>
                <a:noFill/>
              </a:ln>
              <a:solidFill>
                <a:prstClr val="black"/>
              </a:solidFill>
              <a:effectLst/>
              <a:uLnTx/>
              <a:uFillTx/>
              <a:latin typeface="Agency FB" panose="020B0503020202020204" pitchFamily="34" charset="0"/>
              <a:ea typeface="+mn-ea"/>
              <a:cs typeface="+mn-cs"/>
            </a:endParaRPr>
          </a:p>
        </p:txBody>
      </p:sp>
      <p:sp>
        <p:nvSpPr>
          <p:cNvPr id="23" name="Rectángulo 22">
            <a:extLst>
              <a:ext uri="{FF2B5EF4-FFF2-40B4-BE49-F238E27FC236}">
                <a16:creationId xmlns:a16="http://schemas.microsoft.com/office/drawing/2014/main" id="{EAF93728-98EC-43CF-8689-136A3EE39D11}"/>
              </a:ext>
            </a:extLst>
          </p:cNvPr>
          <p:cNvSpPr/>
          <p:nvPr/>
        </p:nvSpPr>
        <p:spPr>
          <a:xfrm>
            <a:off x="93308" y="6489877"/>
            <a:ext cx="2530373" cy="292388"/>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C" sz="1300" b="0" i="0" u="none" strike="noStrike" kern="1200" cap="none" spc="0" normalizeH="0" baseline="0" noProof="0">
                <a:ln w="0"/>
                <a:solidFill>
                  <a:srgbClr val="00B050"/>
                </a:solidFill>
                <a:effectLst>
                  <a:outerShdw blurRad="38100" dist="25400" dir="5400000" algn="ctr" rotWithShape="0">
                    <a:srgbClr val="6E747A">
                      <a:alpha val="43000"/>
                    </a:srgbClr>
                  </a:outerShdw>
                </a:effectLst>
                <a:uLnTx/>
                <a:uFillTx/>
                <a:latin typeface="Calibri" panose="020F0502020204030204"/>
                <a:ea typeface="+mn-ea"/>
                <a:cs typeface="+mn-cs"/>
              </a:rPr>
              <a:t>M</a:t>
            </a:r>
            <a:r>
              <a:rPr kumimoji="0" lang="es-ES" sz="1300" b="0" i="0" u="none" strike="noStrike" kern="1200" cap="none" spc="0" normalizeH="0" baseline="0" noProof="0">
                <a:ln w="0"/>
                <a:solidFill>
                  <a:srgbClr val="00B050"/>
                </a:solidFill>
                <a:effectLst>
                  <a:outerShdw blurRad="38100" dist="25400" dir="5400000" algn="ctr" rotWithShape="0">
                    <a:srgbClr val="6E747A">
                      <a:alpha val="43000"/>
                    </a:srgbClr>
                  </a:outerShdw>
                </a:effectLst>
                <a:uLnTx/>
                <a:uFillTx/>
                <a:latin typeface="Calibri" panose="020F0502020204030204"/>
                <a:ea typeface="+mn-ea"/>
                <a:cs typeface="+mn-cs"/>
              </a:rPr>
              <a:t>sig. Ing. Robert Moreira Centeno</a:t>
            </a:r>
          </a:p>
        </p:txBody>
      </p:sp>
      <p:sp>
        <p:nvSpPr>
          <p:cNvPr id="6" name="CuadroTexto 5">
            <a:extLst>
              <a:ext uri="{FF2B5EF4-FFF2-40B4-BE49-F238E27FC236}">
                <a16:creationId xmlns:a16="http://schemas.microsoft.com/office/drawing/2014/main" id="{7FC1FBA4-F025-F269-BB7C-ECD5082576C2}"/>
              </a:ext>
            </a:extLst>
          </p:cNvPr>
          <p:cNvSpPr txBox="1"/>
          <p:nvPr/>
        </p:nvSpPr>
        <p:spPr>
          <a:xfrm>
            <a:off x="3437442" y="11851"/>
            <a:ext cx="729026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1" i="0" u="none" strike="noStrike" kern="1200" cap="none" spc="0" normalizeH="0" baseline="0" noProof="0">
                <a:ln>
                  <a:noFill/>
                </a:ln>
                <a:solidFill>
                  <a:prstClr val="black"/>
                </a:solidFill>
                <a:effectLst/>
                <a:uLnTx/>
                <a:uFillTx/>
                <a:latin typeface="Calibri" panose="020F0502020204030204"/>
                <a:ea typeface="+mn-ea"/>
                <a:cs typeface="+mn-cs"/>
              </a:rPr>
              <a:t>Figura 8. </a:t>
            </a:r>
            <a:r>
              <a:rPr kumimoji="0" lang="es-ES" sz="1800" b="0" i="0" u="none" strike="noStrike" kern="1200" cap="none" spc="0" normalizeH="0" baseline="0" noProof="0" err="1">
                <a:ln>
                  <a:noFill/>
                </a:ln>
                <a:solidFill>
                  <a:prstClr val="black"/>
                </a:solidFill>
                <a:effectLst/>
                <a:uLnTx/>
                <a:uFillTx/>
                <a:latin typeface="Calibri" panose="020F0502020204030204"/>
                <a:ea typeface="+mn-ea"/>
                <a:cs typeface="+mn-cs"/>
              </a:rPr>
              <a:t>Login</a:t>
            </a:r>
            <a:r>
              <a:rPr kumimoji="0" lang="es-ES" sz="1800" b="0" i="0" u="none" strike="noStrike" kern="1200" cap="none" spc="0" normalizeH="0" baseline="0" noProof="0">
                <a:ln>
                  <a:noFill/>
                </a:ln>
                <a:solidFill>
                  <a:prstClr val="black"/>
                </a:solidFill>
                <a:effectLst/>
                <a:uLnTx/>
                <a:uFillTx/>
                <a:latin typeface="Calibri" panose="020F0502020204030204"/>
                <a:ea typeface="+mn-ea"/>
                <a:cs typeface="+mn-cs"/>
              </a:rPr>
              <a:t>.</a:t>
            </a:r>
          </a:p>
        </p:txBody>
      </p:sp>
      <p:sp>
        <p:nvSpPr>
          <p:cNvPr id="24" name="CuadroTexto 23">
            <a:extLst>
              <a:ext uri="{FF2B5EF4-FFF2-40B4-BE49-F238E27FC236}">
                <a16:creationId xmlns:a16="http://schemas.microsoft.com/office/drawing/2014/main" id="{362935E3-18C1-1D92-D797-5063E9C9184D}"/>
              </a:ext>
            </a:extLst>
          </p:cNvPr>
          <p:cNvSpPr txBox="1"/>
          <p:nvPr/>
        </p:nvSpPr>
        <p:spPr>
          <a:xfrm>
            <a:off x="5904529" y="3224471"/>
            <a:ext cx="6444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1" i="0" u="none" strike="noStrike" kern="1200" cap="none" spc="0" normalizeH="0" baseline="0" noProof="0" dirty="0">
                <a:ln>
                  <a:noFill/>
                </a:ln>
                <a:solidFill>
                  <a:srgbClr val="002060"/>
                </a:solidFill>
                <a:effectLst/>
                <a:highlight>
                  <a:srgbClr val="FFFF00"/>
                </a:highlight>
                <a:uLnTx/>
                <a:uFillTx/>
                <a:latin typeface="Calibri" panose="020F0502020204030204"/>
                <a:ea typeface="+mn-ea"/>
                <a:cs typeface="+mn-cs"/>
              </a:rPr>
              <a:t>-1-</a:t>
            </a:r>
            <a:endParaRPr kumimoji="0" lang="es-EC" sz="1800" b="1" i="0" u="none" strike="noStrike" kern="1200" cap="none" spc="0" normalizeH="0" baseline="0" noProof="0" dirty="0">
              <a:ln>
                <a:noFill/>
              </a:ln>
              <a:solidFill>
                <a:srgbClr val="002060"/>
              </a:solidFill>
              <a:effectLst/>
              <a:highlight>
                <a:srgbClr val="FFFF00"/>
              </a:highlight>
              <a:uLnTx/>
              <a:uFillTx/>
              <a:latin typeface="Calibri" panose="020F0502020204030204"/>
              <a:ea typeface="+mn-ea"/>
              <a:cs typeface="+mn-cs"/>
            </a:endParaRPr>
          </a:p>
        </p:txBody>
      </p:sp>
      <p:sp>
        <p:nvSpPr>
          <p:cNvPr id="25" name="Rectángulo 24">
            <a:extLst>
              <a:ext uri="{FF2B5EF4-FFF2-40B4-BE49-F238E27FC236}">
                <a16:creationId xmlns:a16="http://schemas.microsoft.com/office/drawing/2014/main" id="{16B8DEEB-73BF-30B7-9B44-254883AE40FE}"/>
              </a:ext>
            </a:extLst>
          </p:cNvPr>
          <p:cNvSpPr/>
          <p:nvPr/>
        </p:nvSpPr>
        <p:spPr>
          <a:xfrm>
            <a:off x="3889086" y="1951939"/>
            <a:ext cx="3064164" cy="40345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w="3175">
                <a:solidFill>
                  <a:prstClr val="black"/>
                </a:solidFill>
              </a:ln>
              <a:solidFill>
                <a:prstClr val="white"/>
              </a:solidFill>
              <a:effectLst/>
              <a:uLnTx/>
              <a:uFillTx/>
              <a:latin typeface="Calibri" panose="020F0502020204030204"/>
              <a:ea typeface="+mn-ea"/>
              <a:cs typeface="+mn-cs"/>
            </a:endParaRPr>
          </a:p>
        </p:txBody>
      </p:sp>
      <p:sp>
        <p:nvSpPr>
          <p:cNvPr id="26" name="Rectángulo 25">
            <a:extLst>
              <a:ext uri="{FF2B5EF4-FFF2-40B4-BE49-F238E27FC236}">
                <a16:creationId xmlns:a16="http://schemas.microsoft.com/office/drawing/2014/main" id="{FAD3AC3C-EE49-6B7F-3D18-EB4C0EC64948}"/>
              </a:ext>
            </a:extLst>
          </p:cNvPr>
          <p:cNvSpPr/>
          <p:nvPr/>
        </p:nvSpPr>
        <p:spPr>
          <a:xfrm>
            <a:off x="7366004" y="4856851"/>
            <a:ext cx="3130545" cy="22778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w="3175">
                <a:solidFill>
                  <a:prstClr val="black"/>
                </a:solidFill>
              </a:ln>
              <a:solidFill>
                <a:prstClr val="white"/>
              </a:solidFill>
              <a:effectLst/>
              <a:uLnTx/>
              <a:uFillTx/>
              <a:latin typeface="Calibri" panose="020F0502020204030204"/>
              <a:ea typeface="+mn-ea"/>
              <a:cs typeface="+mn-cs"/>
            </a:endParaRPr>
          </a:p>
        </p:txBody>
      </p:sp>
      <p:sp>
        <p:nvSpPr>
          <p:cNvPr id="27" name="CuadroTexto 26">
            <a:extLst>
              <a:ext uri="{FF2B5EF4-FFF2-40B4-BE49-F238E27FC236}">
                <a16:creationId xmlns:a16="http://schemas.microsoft.com/office/drawing/2014/main" id="{D513D7EB-B6E3-8B48-3827-52F768D49D22}"/>
              </a:ext>
            </a:extLst>
          </p:cNvPr>
          <p:cNvSpPr txBox="1"/>
          <p:nvPr/>
        </p:nvSpPr>
        <p:spPr>
          <a:xfrm>
            <a:off x="10496549" y="4773625"/>
            <a:ext cx="6444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1" i="0" u="none" strike="noStrike" kern="1200" cap="none" spc="0" normalizeH="0" baseline="0" noProof="0" dirty="0">
                <a:ln>
                  <a:noFill/>
                </a:ln>
                <a:solidFill>
                  <a:srgbClr val="002060"/>
                </a:solidFill>
                <a:effectLst/>
                <a:highlight>
                  <a:srgbClr val="FFFF00"/>
                </a:highlight>
                <a:uLnTx/>
                <a:uFillTx/>
                <a:latin typeface="Calibri" panose="020F0502020204030204"/>
                <a:ea typeface="+mn-ea"/>
                <a:cs typeface="+mn-cs"/>
              </a:rPr>
              <a:t>-3-</a:t>
            </a:r>
            <a:endParaRPr kumimoji="0" lang="es-EC" sz="1800" b="1" i="0" u="none" strike="noStrike" kern="1200" cap="none" spc="0" normalizeH="0" baseline="0" noProof="0" dirty="0">
              <a:ln>
                <a:noFill/>
              </a:ln>
              <a:solidFill>
                <a:srgbClr val="002060"/>
              </a:solidFill>
              <a:effectLst/>
              <a:highlight>
                <a:srgbClr val="FFFF00"/>
              </a:highlight>
              <a:uLnTx/>
              <a:uFillTx/>
              <a:latin typeface="Calibri" panose="020F0502020204030204"/>
              <a:ea typeface="+mn-ea"/>
              <a:cs typeface="+mn-cs"/>
            </a:endParaRPr>
          </a:p>
        </p:txBody>
      </p:sp>
      <p:sp>
        <p:nvSpPr>
          <p:cNvPr id="28" name="CuadroTexto 27">
            <a:extLst>
              <a:ext uri="{FF2B5EF4-FFF2-40B4-BE49-F238E27FC236}">
                <a16:creationId xmlns:a16="http://schemas.microsoft.com/office/drawing/2014/main" id="{D3076835-0902-C7CA-CA08-91C3EE17E3EE}"/>
              </a:ext>
            </a:extLst>
          </p:cNvPr>
          <p:cNvSpPr txBox="1"/>
          <p:nvPr/>
        </p:nvSpPr>
        <p:spPr>
          <a:xfrm>
            <a:off x="3361242" y="5266387"/>
            <a:ext cx="8830758" cy="129266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C" sz="1300" b="1" i="0" u="none" strike="noStrike" kern="1200" cap="none" spc="0" normalizeH="0" baseline="0" noProof="0" dirty="0">
                <a:ln>
                  <a:noFill/>
                </a:ln>
                <a:solidFill>
                  <a:prstClr val="black"/>
                </a:solidFill>
                <a:effectLst/>
                <a:uLnTx/>
                <a:uFillTx/>
                <a:latin typeface="Calibri" panose="020F0502020204030204"/>
                <a:ea typeface="+mn-ea"/>
                <a:cs typeface="+mn-cs"/>
              </a:rPr>
              <a:t>Nota (28/04/2023). </a:t>
            </a:r>
            <a:r>
              <a:rPr kumimoji="0" lang="es-ES" sz="1300" b="1" i="0" u="none" strike="noStrike" kern="1200" cap="none" spc="0" normalizeH="0" baseline="0" noProof="0" dirty="0">
                <a:ln>
                  <a:noFill/>
                </a:ln>
                <a:solidFill>
                  <a:prstClr val="black"/>
                </a:solidFill>
                <a:effectLst/>
                <a:highlight>
                  <a:srgbClr val="FFFF00"/>
                </a:highlight>
                <a:uLnTx/>
                <a:uFillTx/>
                <a:latin typeface="Calibri" panose="020F0502020204030204"/>
                <a:ea typeface="+mn-ea"/>
                <a:cs typeface="+mn-cs"/>
              </a:rPr>
              <a:t>1) </a:t>
            </a:r>
            <a:r>
              <a:rPr kumimoji="0" lang="es-ES" sz="1300" b="0" i="0" u="none" strike="noStrike" kern="1200" cap="none" spc="0" normalizeH="0" baseline="0" noProof="0" dirty="0">
                <a:ln>
                  <a:noFill/>
                </a:ln>
                <a:solidFill>
                  <a:prstClr val="black"/>
                </a:solidFill>
                <a:effectLst/>
                <a:uLnTx/>
                <a:uFillTx/>
                <a:latin typeface="Calibri" panose="020F0502020204030204"/>
                <a:ea typeface="+mn-ea"/>
                <a:cs typeface="+mn-cs"/>
              </a:rPr>
              <a:t>Se creará una vista de </a:t>
            </a:r>
            <a:r>
              <a:rPr kumimoji="0" lang="es-ES" sz="1300" b="0" i="0" u="none" strike="noStrike" kern="1200" cap="none" spc="0" normalizeH="0" baseline="0" noProof="0" dirty="0" err="1">
                <a:ln>
                  <a:noFill/>
                </a:ln>
                <a:solidFill>
                  <a:prstClr val="black"/>
                </a:solidFill>
                <a:effectLst/>
                <a:uLnTx/>
                <a:uFillTx/>
                <a:latin typeface="Calibri" panose="020F0502020204030204"/>
                <a:ea typeface="+mn-ea"/>
                <a:cs typeface="+mn-cs"/>
              </a:rPr>
              <a:t>login</a:t>
            </a:r>
            <a:r>
              <a:rPr kumimoji="0" lang="es-ES" sz="1300" b="0" i="0" u="none" strike="noStrike" kern="1200" cap="none" spc="0" normalizeH="0" baseline="0" noProof="0" dirty="0">
                <a:ln>
                  <a:noFill/>
                </a:ln>
                <a:solidFill>
                  <a:prstClr val="black"/>
                </a:solidFill>
                <a:effectLst/>
                <a:uLnTx/>
                <a:uFillTx/>
                <a:latin typeface="Calibri" panose="020F0502020204030204"/>
                <a:ea typeface="+mn-ea"/>
                <a:cs typeface="+mn-cs"/>
              </a:rPr>
              <a:t> para que un usuario se autentique con una vista ya creada en la ruta "http://127.0.0.1:8000/</a:t>
            </a:r>
            <a:r>
              <a:rPr kumimoji="0" lang="es-ES" sz="1300" b="0" i="0" u="none" strike="noStrike" kern="1200" cap="none" spc="0" normalizeH="0" baseline="0" noProof="0" dirty="0" err="1">
                <a:ln>
                  <a:noFill/>
                </a:ln>
                <a:solidFill>
                  <a:prstClr val="black"/>
                </a:solidFill>
                <a:effectLst/>
                <a:uLnTx/>
                <a:uFillTx/>
                <a:latin typeface="Calibri" panose="020F0502020204030204"/>
                <a:ea typeface="+mn-ea"/>
                <a:cs typeface="+mn-cs"/>
              </a:rPr>
              <a:t>signin</a:t>
            </a:r>
            <a:r>
              <a:rPr kumimoji="0" lang="es-ES" sz="13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s-ES" sz="1300" b="1" i="0" u="none" strike="noStrike" kern="1200" cap="none" spc="0" normalizeH="0" baseline="0" noProof="0" dirty="0">
                <a:ln>
                  <a:noFill/>
                </a:ln>
                <a:solidFill>
                  <a:prstClr val="black"/>
                </a:solidFill>
                <a:effectLst/>
                <a:highlight>
                  <a:srgbClr val="FFFF00"/>
                </a:highlight>
                <a:uLnTx/>
                <a:uFillTx/>
                <a:latin typeface="Calibri" panose="020F0502020204030204"/>
                <a:ea typeface="+mn-ea"/>
                <a:cs typeface="+mn-cs"/>
              </a:rPr>
              <a:t>2) </a:t>
            </a:r>
            <a:r>
              <a:rPr kumimoji="0" lang="es-ES" sz="1300" b="0" i="0" u="none" strike="noStrike" kern="1200" cap="none" spc="0" normalizeH="0" baseline="0" noProof="0" dirty="0">
                <a:ln>
                  <a:noFill/>
                </a:ln>
                <a:solidFill>
                  <a:prstClr val="black"/>
                </a:solidFill>
                <a:effectLst/>
                <a:uLnTx/>
                <a:uFillTx/>
                <a:latin typeface="Calibri" panose="020F0502020204030204"/>
                <a:ea typeface="+mn-ea"/>
                <a:cs typeface="+mn-cs"/>
              </a:rPr>
              <a:t>Se crea la función "</a:t>
            </a:r>
            <a:r>
              <a:rPr kumimoji="0" lang="es-ES" sz="1300" b="0" i="0" u="none" strike="noStrike" kern="1200" cap="none" spc="0" normalizeH="0" baseline="0" noProof="0" dirty="0" err="1">
                <a:ln>
                  <a:noFill/>
                </a:ln>
                <a:solidFill>
                  <a:prstClr val="black"/>
                </a:solidFill>
                <a:effectLst/>
                <a:uLnTx/>
                <a:uFillTx/>
                <a:latin typeface="Calibri" panose="020F0502020204030204"/>
                <a:ea typeface="+mn-ea"/>
                <a:cs typeface="+mn-cs"/>
              </a:rPr>
              <a:t>signin</a:t>
            </a:r>
            <a:r>
              <a:rPr kumimoji="0" lang="es-ES" sz="1300" b="0" i="0" u="none" strike="noStrike" kern="1200" cap="none" spc="0" normalizeH="0" baseline="0" noProof="0" dirty="0">
                <a:ln>
                  <a:noFill/>
                </a:ln>
                <a:solidFill>
                  <a:prstClr val="black"/>
                </a:solidFill>
                <a:effectLst/>
                <a:uLnTx/>
                <a:uFillTx/>
                <a:latin typeface="Calibri" panose="020F0502020204030204"/>
                <a:ea typeface="+mn-ea"/>
                <a:cs typeface="+mn-cs"/>
              </a:rPr>
              <a:t>" para evitar nombrarla como "</a:t>
            </a:r>
            <a:r>
              <a:rPr kumimoji="0" lang="es-ES" sz="1300" b="0" i="0" u="none" strike="noStrike" kern="1200" cap="none" spc="0" normalizeH="0" baseline="0" noProof="0" dirty="0" err="1">
                <a:ln>
                  <a:noFill/>
                </a:ln>
                <a:solidFill>
                  <a:prstClr val="black"/>
                </a:solidFill>
                <a:effectLst/>
                <a:uLnTx/>
                <a:uFillTx/>
                <a:latin typeface="Calibri" panose="020F0502020204030204"/>
                <a:ea typeface="+mn-ea"/>
                <a:cs typeface="+mn-cs"/>
              </a:rPr>
              <a:t>login</a:t>
            </a:r>
            <a:r>
              <a:rPr kumimoji="0" lang="es-ES" sz="1300" b="0" i="0" u="none" strike="noStrike" kern="1200" cap="none" spc="0" normalizeH="0" baseline="0" noProof="0" dirty="0">
                <a:ln>
                  <a:noFill/>
                </a:ln>
                <a:solidFill>
                  <a:prstClr val="black"/>
                </a:solidFill>
                <a:effectLst/>
                <a:uLnTx/>
                <a:uFillTx/>
                <a:latin typeface="Calibri" panose="020F0502020204030204"/>
                <a:ea typeface="+mn-ea"/>
                <a:cs typeface="+mn-cs"/>
              </a:rPr>
              <a:t>" por posible conflicto con "</a:t>
            </a:r>
            <a:r>
              <a:rPr kumimoji="0" lang="es-ES" sz="1300" b="0" i="0" u="none" strike="noStrike" kern="1200" cap="none" spc="0" normalizeH="0" baseline="0" noProof="0" dirty="0" err="1">
                <a:ln>
                  <a:noFill/>
                </a:ln>
                <a:solidFill>
                  <a:prstClr val="black"/>
                </a:solidFill>
                <a:effectLst/>
                <a:uLnTx/>
                <a:uFillTx/>
                <a:latin typeface="Calibri" panose="020F0502020204030204"/>
                <a:ea typeface="+mn-ea"/>
                <a:cs typeface="+mn-cs"/>
              </a:rPr>
              <a:t>django.contrib.auth</a:t>
            </a:r>
            <a:r>
              <a:rPr kumimoji="0" lang="es-ES" sz="1300" b="0" i="0" u="none" strike="noStrike" kern="1200" cap="none" spc="0" normalizeH="0" baseline="0" noProof="0" dirty="0">
                <a:ln>
                  <a:noFill/>
                </a:ln>
                <a:solidFill>
                  <a:prstClr val="black"/>
                </a:solidFill>
                <a:effectLst/>
                <a:uLnTx/>
                <a:uFillTx/>
                <a:latin typeface="Calibri" panose="020F0502020204030204"/>
                <a:ea typeface="+mn-ea"/>
                <a:cs typeface="+mn-cs"/>
              </a:rPr>
              <a:t>", retorna una vista que se llame "</a:t>
            </a:r>
            <a:r>
              <a:rPr kumimoji="0" lang="es-ES" sz="1300" b="0" i="0" u="none" strike="noStrike" kern="1200" cap="none" spc="0" normalizeH="0" baseline="0" noProof="0" dirty="0" err="1">
                <a:ln>
                  <a:noFill/>
                </a:ln>
                <a:solidFill>
                  <a:prstClr val="black"/>
                </a:solidFill>
                <a:effectLst/>
                <a:uLnTx/>
                <a:uFillTx/>
                <a:latin typeface="Calibri" panose="020F0502020204030204"/>
                <a:ea typeface="+mn-ea"/>
                <a:cs typeface="+mn-cs"/>
              </a:rPr>
              <a:t>signin</a:t>
            </a:r>
            <a:r>
              <a:rPr kumimoji="0" lang="es-ES" sz="1300" b="0" i="0" u="none" strike="noStrike" kern="1200" cap="none" spc="0" normalizeH="0" baseline="0" noProof="0" dirty="0">
                <a:ln>
                  <a:noFill/>
                </a:ln>
                <a:solidFill>
                  <a:prstClr val="black"/>
                </a:solidFill>
                <a:effectLst/>
                <a:uLnTx/>
                <a:uFillTx/>
                <a:latin typeface="Calibri" panose="020F0502020204030204"/>
                <a:ea typeface="+mn-ea"/>
                <a:cs typeface="+mn-cs"/>
              </a:rPr>
              <a:t>" por ello retorna un "render" </a:t>
            </a:r>
            <a:r>
              <a:rPr lang="es-ES" sz="1300" b="1" dirty="0">
                <a:solidFill>
                  <a:prstClr val="black"/>
                </a:solidFill>
                <a:highlight>
                  <a:srgbClr val="FFFF00"/>
                </a:highlight>
                <a:latin typeface="Calibri" panose="020F0502020204030204"/>
              </a:rPr>
              <a:t>3</a:t>
            </a:r>
            <a:r>
              <a:rPr kumimoji="0" lang="es-ES" sz="1300" b="1" i="0" u="none" strike="noStrike" kern="1200" cap="none" spc="0" normalizeH="0" baseline="0" noProof="0" dirty="0">
                <a:ln>
                  <a:noFill/>
                </a:ln>
                <a:solidFill>
                  <a:prstClr val="black"/>
                </a:solidFill>
                <a:effectLst/>
                <a:highlight>
                  <a:srgbClr val="FFFF00"/>
                </a:highlight>
                <a:uLnTx/>
                <a:uFillTx/>
                <a:latin typeface="Calibri" panose="020F0502020204030204"/>
                <a:ea typeface="+mn-ea"/>
                <a:cs typeface="+mn-cs"/>
              </a:rPr>
              <a:t>) </a:t>
            </a:r>
            <a:r>
              <a:rPr kumimoji="0" lang="es-ES" sz="1300" b="0" i="0" u="none" strike="noStrike" kern="1200" cap="none" spc="0" normalizeH="0" baseline="0" noProof="0" dirty="0">
                <a:ln>
                  <a:noFill/>
                </a:ln>
                <a:solidFill>
                  <a:prstClr val="black"/>
                </a:solidFill>
                <a:effectLst/>
                <a:uLnTx/>
                <a:uFillTx/>
                <a:latin typeface="Calibri" panose="020F0502020204030204"/>
                <a:ea typeface="+mn-ea"/>
                <a:cs typeface="+mn-cs"/>
              </a:rPr>
              <a:t>Se configura "urls.py" para poder visitar la vista de "</a:t>
            </a:r>
            <a:r>
              <a:rPr kumimoji="0" lang="es-ES" sz="1300" b="0" i="0" u="none" strike="noStrike" kern="1200" cap="none" spc="0" normalizeH="0" baseline="0" noProof="0" dirty="0" err="1">
                <a:ln>
                  <a:noFill/>
                </a:ln>
                <a:solidFill>
                  <a:prstClr val="black"/>
                </a:solidFill>
                <a:effectLst/>
                <a:uLnTx/>
                <a:uFillTx/>
                <a:latin typeface="Calibri" panose="020F0502020204030204"/>
                <a:ea typeface="+mn-ea"/>
                <a:cs typeface="+mn-cs"/>
              </a:rPr>
              <a:t>signin</a:t>
            </a:r>
            <a:r>
              <a:rPr kumimoji="0" lang="es-ES" sz="13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s-ES" sz="1300" b="1" i="0" u="none" strike="noStrike" kern="1200" cap="none" spc="0" normalizeH="0" baseline="0" noProof="0" dirty="0">
                <a:ln>
                  <a:noFill/>
                </a:ln>
                <a:solidFill>
                  <a:prstClr val="black"/>
                </a:solidFill>
                <a:effectLst/>
                <a:highlight>
                  <a:srgbClr val="FFFF00"/>
                </a:highlight>
                <a:uLnTx/>
                <a:uFillTx/>
                <a:latin typeface="Calibri" panose="020F0502020204030204"/>
                <a:ea typeface="+mn-ea"/>
                <a:cs typeface="+mn-cs"/>
              </a:rPr>
              <a:t>4) </a:t>
            </a:r>
            <a:r>
              <a:rPr kumimoji="0" lang="es-ES" sz="1300" b="0" i="0" u="none" strike="noStrike" kern="1200" cap="none" spc="0" normalizeH="0" baseline="0" noProof="0" dirty="0">
                <a:ln>
                  <a:noFill/>
                </a:ln>
                <a:solidFill>
                  <a:prstClr val="black"/>
                </a:solidFill>
                <a:effectLst/>
                <a:uLnTx/>
                <a:uFillTx/>
                <a:latin typeface="Calibri" panose="020F0502020204030204"/>
                <a:ea typeface="+mn-ea"/>
                <a:cs typeface="+mn-cs"/>
              </a:rPr>
              <a:t>En la plantilla "base.html" se debe especificar que existe la vista "</a:t>
            </a:r>
            <a:r>
              <a:rPr kumimoji="0" lang="es-ES" sz="1300" b="0" i="0" u="none" strike="noStrike" kern="1200" cap="none" spc="0" normalizeH="0" baseline="0" noProof="0" dirty="0" err="1">
                <a:ln>
                  <a:noFill/>
                </a:ln>
                <a:solidFill>
                  <a:prstClr val="black"/>
                </a:solidFill>
                <a:effectLst/>
                <a:uLnTx/>
                <a:uFillTx/>
                <a:latin typeface="Calibri" panose="020F0502020204030204"/>
                <a:ea typeface="+mn-ea"/>
                <a:cs typeface="+mn-cs"/>
              </a:rPr>
              <a:t>signin</a:t>
            </a:r>
            <a:r>
              <a:rPr kumimoji="0" lang="es-ES" sz="1300" b="0" i="0" u="none" strike="noStrike" kern="1200" cap="none" spc="0" normalizeH="0" baseline="0" noProof="0" dirty="0">
                <a:ln>
                  <a:noFill/>
                </a:ln>
                <a:solidFill>
                  <a:prstClr val="black"/>
                </a:solidFill>
                <a:effectLst/>
                <a:uLnTx/>
                <a:uFillTx/>
                <a:latin typeface="Calibri" panose="020F0502020204030204"/>
                <a:ea typeface="+mn-ea"/>
                <a:cs typeface="+mn-cs"/>
              </a:rPr>
              <a:t>", se ubica dentro del </a:t>
            </a:r>
            <a:r>
              <a:rPr kumimoji="0" lang="es-ES" sz="1300" b="0" i="0" u="none" strike="noStrike" kern="1200" cap="none" spc="0" normalizeH="0" baseline="0" noProof="0" dirty="0" err="1">
                <a:ln>
                  <a:noFill/>
                </a:ln>
                <a:solidFill>
                  <a:prstClr val="black"/>
                </a:solidFill>
                <a:effectLst/>
                <a:uLnTx/>
                <a:uFillTx/>
                <a:latin typeface="Calibri" panose="020F0502020204030204"/>
                <a:ea typeface="+mn-ea"/>
                <a:cs typeface="+mn-cs"/>
              </a:rPr>
              <a:t>else</a:t>
            </a:r>
            <a:r>
              <a:rPr kumimoji="0" lang="es-ES" sz="1300" b="0" i="0" u="none" strike="noStrike" kern="1200" cap="none" spc="0" normalizeH="0" baseline="0" noProof="0" dirty="0">
                <a:ln>
                  <a:noFill/>
                </a:ln>
                <a:solidFill>
                  <a:prstClr val="black"/>
                </a:solidFill>
                <a:effectLst/>
                <a:uLnTx/>
                <a:uFillTx/>
                <a:latin typeface="Calibri" panose="020F0502020204030204"/>
                <a:ea typeface="+mn-ea"/>
                <a:cs typeface="+mn-cs"/>
              </a:rPr>
              <a:t> porque tanto "</a:t>
            </a:r>
            <a:r>
              <a:rPr kumimoji="0" lang="es-ES" sz="1300" b="0" i="0" u="none" strike="noStrike" kern="1200" cap="none" spc="0" normalizeH="0" baseline="0" noProof="0" dirty="0" err="1">
                <a:ln>
                  <a:noFill/>
                </a:ln>
                <a:solidFill>
                  <a:prstClr val="black"/>
                </a:solidFill>
                <a:effectLst/>
                <a:uLnTx/>
                <a:uFillTx/>
                <a:latin typeface="Calibri" panose="020F0502020204030204"/>
                <a:ea typeface="+mn-ea"/>
                <a:cs typeface="+mn-cs"/>
              </a:rPr>
              <a:t>signin</a:t>
            </a:r>
            <a:r>
              <a:rPr kumimoji="0" lang="es-ES" sz="1300" b="0" i="0" u="none" strike="noStrike" kern="1200" cap="none" spc="0" normalizeH="0" baseline="0" noProof="0" dirty="0">
                <a:ln>
                  <a:noFill/>
                </a:ln>
                <a:solidFill>
                  <a:prstClr val="black"/>
                </a:solidFill>
                <a:effectLst/>
                <a:uLnTx/>
                <a:uFillTx/>
                <a:latin typeface="Calibri" panose="020F0502020204030204"/>
                <a:ea typeface="+mn-ea"/>
                <a:cs typeface="+mn-cs"/>
              </a:rPr>
              <a:t>" como "</a:t>
            </a:r>
            <a:r>
              <a:rPr kumimoji="0" lang="es-ES" sz="1300" b="0" i="0" u="none" strike="noStrike" kern="1200" cap="none" spc="0" normalizeH="0" baseline="0" noProof="0" dirty="0" err="1">
                <a:ln>
                  <a:noFill/>
                </a:ln>
                <a:solidFill>
                  <a:prstClr val="black"/>
                </a:solidFill>
                <a:effectLst/>
                <a:uLnTx/>
                <a:uFillTx/>
                <a:latin typeface="Calibri" panose="020F0502020204030204"/>
                <a:ea typeface="+mn-ea"/>
                <a:cs typeface="+mn-cs"/>
              </a:rPr>
              <a:t>signout</a:t>
            </a:r>
            <a:r>
              <a:rPr kumimoji="0" lang="es-ES" sz="1300" b="0" i="0" u="none" strike="noStrike" kern="1200" cap="none" spc="0" normalizeH="0" baseline="0" noProof="0" dirty="0">
                <a:ln>
                  <a:noFill/>
                </a:ln>
                <a:solidFill>
                  <a:prstClr val="black"/>
                </a:solidFill>
                <a:effectLst/>
                <a:uLnTx/>
                <a:uFillTx/>
                <a:latin typeface="Calibri" panose="020F0502020204030204"/>
                <a:ea typeface="+mn-ea"/>
                <a:cs typeface="+mn-cs"/>
              </a:rPr>
              <a:t>" solo los muestra si el usuario no esta autenticado. 4) Al finalizar esta programación se podrá navegar en todas las opciones del </a:t>
            </a:r>
            <a:r>
              <a:rPr kumimoji="0" lang="es-ES" sz="1300" b="0" i="0" u="none" strike="noStrike" kern="1200" cap="none" spc="0" normalizeH="0" baseline="0" noProof="0" dirty="0" err="1">
                <a:ln>
                  <a:noFill/>
                </a:ln>
                <a:solidFill>
                  <a:prstClr val="black"/>
                </a:solidFill>
                <a:effectLst/>
                <a:uLnTx/>
                <a:uFillTx/>
                <a:latin typeface="Calibri" panose="020F0502020204030204"/>
                <a:ea typeface="+mn-ea"/>
                <a:cs typeface="+mn-cs"/>
              </a:rPr>
              <a:t>navbar</a:t>
            </a:r>
            <a:r>
              <a:rPr kumimoji="0" lang="es-ES" sz="13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sp>
        <p:nvSpPr>
          <p:cNvPr id="9" name="Rectángulo 8">
            <a:extLst>
              <a:ext uri="{FF2B5EF4-FFF2-40B4-BE49-F238E27FC236}">
                <a16:creationId xmlns:a16="http://schemas.microsoft.com/office/drawing/2014/main" id="{7679A608-989E-210F-CD53-F7A5FFE5F4E4}"/>
              </a:ext>
            </a:extLst>
          </p:cNvPr>
          <p:cNvSpPr/>
          <p:nvPr/>
        </p:nvSpPr>
        <p:spPr>
          <a:xfrm>
            <a:off x="8931276" y="880390"/>
            <a:ext cx="3130545" cy="147500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w="3175">
                <a:solidFill>
                  <a:prstClr val="black"/>
                </a:solidFill>
              </a:ln>
              <a:solidFill>
                <a:prstClr val="white"/>
              </a:solidFill>
              <a:effectLst/>
              <a:uLnTx/>
              <a:uFillTx/>
              <a:latin typeface="Calibri" panose="020F0502020204030204"/>
              <a:ea typeface="+mn-ea"/>
              <a:cs typeface="+mn-cs"/>
            </a:endParaRPr>
          </a:p>
        </p:txBody>
      </p:sp>
      <p:sp>
        <p:nvSpPr>
          <p:cNvPr id="10" name="CuadroTexto 9">
            <a:extLst>
              <a:ext uri="{FF2B5EF4-FFF2-40B4-BE49-F238E27FC236}">
                <a16:creationId xmlns:a16="http://schemas.microsoft.com/office/drawing/2014/main" id="{6C8FCAD2-E1FC-B3A5-7C02-01B9E0D07BEE}"/>
              </a:ext>
            </a:extLst>
          </p:cNvPr>
          <p:cNvSpPr txBox="1"/>
          <p:nvPr/>
        </p:nvSpPr>
        <p:spPr>
          <a:xfrm>
            <a:off x="10925174" y="2415225"/>
            <a:ext cx="6444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1" i="0" u="none" strike="noStrike" kern="1200" cap="none" spc="0" normalizeH="0" baseline="0" noProof="0" dirty="0">
                <a:ln>
                  <a:noFill/>
                </a:ln>
                <a:solidFill>
                  <a:srgbClr val="002060"/>
                </a:solidFill>
                <a:effectLst/>
                <a:highlight>
                  <a:srgbClr val="FFFF00"/>
                </a:highlight>
                <a:uLnTx/>
                <a:uFillTx/>
                <a:latin typeface="Calibri" panose="020F0502020204030204"/>
                <a:ea typeface="+mn-ea"/>
                <a:cs typeface="+mn-cs"/>
              </a:rPr>
              <a:t>-4-</a:t>
            </a:r>
            <a:endParaRPr kumimoji="0" lang="es-EC" sz="1800" b="1" i="0" u="none" strike="noStrike" kern="1200" cap="none" spc="0" normalizeH="0" baseline="0" noProof="0" dirty="0">
              <a:ln>
                <a:noFill/>
              </a:ln>
              <a:solidFill>
                <a:srgbClr val="002060"/>
              </a:solidFill>
              <a:effectLst/>
              <a:highlight>
                <a:srgbClr val="FFFF00"/>
              </a:highlight>
              <a:uLnTx/>
              <a:uFillTx/>
              <a:latin typeface="Calibri" panose="020F0502020204030204"/>
              <a:ea typeface="+mn-ea"/>
              <a:cs typeface="+mn-cs"/>
            </a:endParaRPr>
          </a:p>
        </p:txBody>
      </p:sp>
      <p:sp>
        <p:nvSpPr>
          <p:cNvPr id="3" name="Botón de acción: en blanco 2">
            <a:hlinkClick r:id="rId5" action="ppaction://hlinksldjump" highlightClick="1"/>
            <a:extLst>
              <a:ext uri="{FF2B5EF4-FFF2-40B4-BE49-F238E27FC236}">
                <a16:creationId xmlns:a16="http://schemas.microsoft.com/office/drawing/2014/main" id="{8D438BAB-3919-A8FD-E713-21D8CAC7C26B}"/>
              </a:ext>
            </a:extLst>
          </p:cNvPr>
          <p:cNvSpPr/>
          <p:nvPr/>
        </p:nvSpPr>
        <p:spPr>
          <a:xfrm>
            <a:off x="10727704" y="-885"/>
            <a:ext cx="1464296" cy="335902"/>
          </a:xfrm>
          <a:prstGeom prst="actionButtonBlan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C" sz="1800" b="0" i="0" u="none" strike="noStrike" kern="1200" cap="none" spc="0" normalizeH="0" baseline="0" noProof="0">
                <a:ln>
                  <a:noFill/>
                </a:ln>
                <a:solidFill>
                  <a:prstClr val="white"/>
                </a:solidFill>
                <a:effectLst/>
                <a:uLnTx/>
                <a:uFillTx/>
                <a:latin typeface="Calibri" panose="020F0502020204030204"/>
                <a:ea typeface="+mn-ea"/>
                <a:cs typeface="+mn-cs"/>
              </a:rPr>
              <a:t>Índice</a:t>
            </a:r>
            <a:endParaRPr kumimoji="0" lang="es-E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Rectángulo 1">
            <a:extLst>
              <a:ext uri="{FF2B5EF4-FFF2-40B4-BE49-F238E27FC236}">
                <a16:creationId xmlns:a16="http://schemas.microsoft.com/office/drawing/2014/main" id="{76E7C9CD-7F6E-F928-15B1-67413FA4D9A3}"/>
              </a:ext>
            </a:extLst>
          </p:cNvPr>
          <p:cNvSpPr/>
          <p:nvPr/>
        </p:nvSpPr>
        <p:spPr>
          <a:xfrm>
            <a:off x="3377268" y="2598976"/>
            <a:ext cx="2464732" cy="141029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w="3175">
                <a:solidFill>
                  <a:prstClr val="black"/>
                </a:solidFill>
              </a:ln>
              <a:solidFill>
                <a:prstClr val="white"/>
              </a:solidFill>
              <a:effectLst/>
              <a:uLnTx/>
              <a:uFillTx/>
              <a:latin typeface="Calibri" panose="020F0502020204030204"/>
              <a:ea typeface="+mn-ea"/>
              <a:cs typeface="+mn-cs"/>
            </a:endParaRPr>
          </a:p>
        </p:txBody>
      </p:sp>
      <p:sp>
        <p:nvSpPr>
          <p:cNvPr id="8" name="CuadroTexto 7">
            <a:extLst>
              <a:ext uri="{FF2B5EF4-FFF2-40B4-BE49-F238E27FC236}">
                <a16:creationId xmlns:a16="http://schemas.microsoft.com/office/drawing/2014/main" id="{76EBDD2C-5E46-F2AD-B1BE-2587CE1C6A9C}"/>
              </a:ext>
            </a:extLst>
          </p:cNvPr>
          <p:cNvSpPr txBox="1"/>
          <p:nvPr/>
        </p:nvSpPr>
        <p:spPr>
          <a:xfrm>
            <a:off x="6949047" y="1951939"/>
            <a:ext cx="6444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1" i="0" u="none" strike="noStrike" kern="1200" cap="none" spc="0" normalizeH="0" baseline="0" noProof="0" dirty="0">
                <a:ln>
                  <a:noFill/>
                </a:ln>
                <a:solidFill>
                  <a:srgbClr val="002060"/>
                </a:solidFill>
                <a:effectLst/>
                <a:highlight>
                  <a:srgbClr val="FFFF00"/>
                </a:highlight>
                <a:uLnTx/>
                <a:uFillTx/>
                <a:latin typeface="Calibri" panose="020F0502020204030204"/>
                <a:ea typeface="+mn-ea"/>
                <a:cs typeface="+mn-cs"/>
              </a:rPr>
              <a:t>-2-</a:t>
            </a:r>
            <a:endParaRPr kumimoji="0" lang="es-EC" sz="1800" b="1" i="0" u="none" strike="noStrike" kern="1200" cap="none" spc="0" normalizeH="0" baseline="0" noProof="0" dirty="0">
              <a:ln>
                <a:noFill/>
              </a:ln>
              <a:solidFill>
                <a:srgbClr val="002060"/>
              </a:solidFill>
              <a:effectLst/>
              <a:highlight>
                <a:srgbClr val="FFFF00"/>
              </a:highlight>
              <a:uLnTx/>
              <a:uFillTx/>
              <a:latin typeface="Calibri" panose="020F0502020204030204"/>
              <a:ea typeface="+mn-ea"/>
              <a:cs typeface="+mn-cs"/>
            </a:endParaRPr>
          </a:p>
        </p:txBody>
      </p:sp>
    </p:spTree>
    <p:extLst>
      <p:ext uri="{BB962C8B-B14F-4D97-AF65-F5344CB8AC3E}">
        <p14:creationId xmlns:p14="http://schemas.microsoft.com/office/powerpoint/2010/main" val="268842615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n 11" descr="Interfaz de usuario gráfica, Texto, Aplicación&#10;&#10;Descripción generada automáticamente">
            <a:extLst>
              <a:ext uri="{FF2B5EF4-FFF2-40B4-BE49-F238E27FC236}">
                <a16:creationId xmlns:a16="http://schemas.microsoft.com/office/drawing/2014/main" id="{D3A958FA-C109-E9F3-DC18-C6DE100639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87509" y="3477171"/>
            <a:ext cx="3987100" cy="1840200"/>
          </a:xfrm>
          <a:prstGeom prst="rect">
            <a:avLst/>
          </a:prstGeom>
        </p:spPr>
      </p:pic>
      <p:pic>
        <p:nvPicPr>
          <p:cNvPr id="8" name="Imagen 7" descr="Captura de pantalla de computadora&#10;&#10;Descripción generada automáticamente">
            <a:extLst>
              <a:ext uri="{FF2B5EF4-FFF2-40B4-BE49-F238E27FC236}">
                <a16:creationId xmlns:a16="http://schemas.microsoft.com/office/drawing/2014/main" id="{EB5E05D2-0390-8554-9ECC-931F68C5D59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19954" y="393919"/>
            <a:ext cx="8641867" cy="2923940"/>
          </a:xfrm>
          <a:prstGeom prst="rect">
            <a:avLst/>
          </a:prstGeom>
        </p:spPr>
      </p:pic>
      <p:sp>
        <p:nvSpPr>
          <p:cNvPr id="4" name="Título 3">
            <a:extLst>
              <a:ext uri="{FF2B5EF4-FFF2-40B4-BE49-F238E27FC236}">
                <a16:creationId xmlns:a16="http://schemas.microsoft.com/office/drawing/2014/main" id="{9DF72ADE-BAE9-484E-84CE-E8979DDABC94}"/>
              </a:ext>
            </a:extLst>
          </p:cNvPr>
          <p:cNvSpPr>
            <a:spLocks noGrp="1"/>
          </p:cNvSpPr>
          <p:nvPr>
            <p:ph type="title"/>
          </p:nvPr>
        </p:nvSpPr>
        <p:spPr>
          <a:xfrm>
            <a:off x="1" y="1"/>
            <a:ext cx="3256367" cy="709119"/>
          </a:xfrm>
          <a:solidFill>
            <a:schemeClr val="accent4">
              <a:lumMod val="60000"/>
              <a:lumOff val="40000"/>
            </a:schemeClr>
          </a:solidFill>
        </p:spPr>
        <p:style>
          <a:lnRef idx="2">
            <a:schemeClr val="accent1"/>
          </a:lnRef>
          <a:fillRef idx="1">
            <a:schemeClr val="lt1"/>
          </a:fillRef>
          <a:effectRef idx="0">
            <a:schemeClr val="accent1"/>
          </a:effectRef>
          <a:fontRef idx="minor">
            <a:schemeClr val="dk1"/>
          </a:fontRef>
        </p:style>
        <p:txBody>
          <a:bodyPr>
            <a:normAutofit/>
          </a:bodyPr>
          <a:lstStyle/>
          <a:p>
            <a:r>
              <a:rPr lang="es-MX" sz="1400">
                <a:latin typeface="AcmeFont" pitchFamily="2" charset="0"/>
              </a:rPr>
              <a:t>Taller: </a:t>
            </a:r>
            <a:r>
              <a:rPr lang="es-MX" sz="1400"/>
              <a:t>Ejercicio 81</a:t>
            </a:r>
            <a:endParaRPr lang="es-ES" sz="1400"/>
          </a:p>
        </p:txBody>
      </p:sp>
      <p:cxnSp>
        <p:nvCxnSpPr>
          <p:cNvPr id="5" name="Conector recto 4">
            <a:extLst>
              <a:ext uri="{FF2B5EF4-FFF2-40B4-BE49-F238E27FC236}">
                <a16:creationId xmlns:a16="http://schemas.microsoft.com/office/drawing/2014/main" id="{B56C916C-A930-4B45-9FEB-EAC26D680858}"/>
              </a:ext>
            </a:extLst>
          </p:cNvPr>
          <p:cNvCxnSpPr>
            <a:cxnSpLocks/>
          </p:cNvCxnSpPr>
          <p:nvPr/>
        </p:nvCxnSpPr>
        <p:spPr>
          <a:xfrm>
            <a:off x="3256383" y="709120"/>
            <a:ext cx="0" cy="6148880"/>
          </a:xfrm>
          <a:prstGeom prst="line">
            <a:avLst/>
          </a:prstGeom>
        </p:spPr>
        <p:style>
          <a:lnRef idx="3">
            <a:schemeClr val="accent1"/>
          </a:lnRef>
          <a:fillRef idx="0">
            <a:schemeClr val="accent1"/>
          </a:fillRef>
          <a:effectRef idx="2">
            <a:schemeClr val="accent1"/>
          </a:effectRef>
          <a:fontRef idx="minor">
            <a:schemeClr val="tx1"/>
          </a:fontRef>
        </p:style>
      </p:cxnSp>
      <p:sp>
        <p:nvSpPr>
          <p:cNvPr id="16" name="CuadroTexto 15">
            <a:extLst>
              <a:ext uri="{FF2B5EF4-FFF2-40B4-BE49-F238E27FC236}">
                <a16:creationId xmlns:a16="http://schemas.microsoft.com/office/drawing/2014/main" id="{B1925488-C881-4A19-A93C-2E217166D1A0}"/>
              </a:ext>
            </a:extLst>
          </p:cNvPr>
          <p:cNvSpPr txBox="1"/>
          <p:nvPr/>
        </p:nvSpPr>
        <p:spPr>
          <a:xfrm>
            <a:off x="106748" y="4958291"/>
            <a:ext cx="2891329" cy="954107"/>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C" sz="1400" b="1" i="0" u="none" strike="noStrike" kern="1200" cap="none" spc="0" normalizeH="0" baseline="0" noProof="0">
                <a:ln>
                  <a:noFill/>
                </a:ln>
                <a:solidFill>
                  <a:prstClr val="black"/>
                </a:solidFill>
                <a:effectLst/>
                <a:uLnTx/>
                <a:uFillTx/>
                <a:latin typeface="Calibri" panose="020F0502020204030204"/>
                <a:ea typeface="+mn-ea"/>
                <a:cs typeface="+mn-cs"/>
              </a:rPr>
              <a:t>Objetivos de la lámina:</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ES" sz="1400" b="0" i="0" u="none" strike="noStrike" kern="1200" cap="none" spc="0" normalizeH="0" baseline="0" noProof="0">
                <a:ln>
                  <a:noFill/>
                </a:ln>
                <a:solidFill>
                  <a:prstClr val="black"/>
                </a:solidFill>
                <a:effectLst/>
                <a:uLnTx/>
                <a:uFillTx/>
                <a:latin typeface="Calibri" panose="020F0502020204030204"/>
                <a:ea typeface="+mn-ea"/>
                <a:cs typeface="+mn-cs"/>
              </a:rPr>
              <a:t>Enviar un formulario "</a:t>
            </a:r>
            <a:r>
              <a:rPr kumimoji="0" lang="es-ES" sz="1400" b="0" i="0" u="none" strike="noStrike" kern="1200" cap="none" spc="0" normalizeH="0" baseline="0" noProof="0" err="1">
                <a:ln>
                  <a:noFill/>
                </a:ln>
                <a:solidFill>
                  <a:prstClr val="black"/>
                </a:solidFill>
                <a:effectLst/>
                <a:uLnTx/>
                <a:uFillTx/>
                <a:latin typeface="Calibri" panose="020F0502020204030204"/>
                <a:ea typeface="+mn-ea"/>
                <a:cs typeface="+mn-cs"/>
              </a:rPr>
              <a:t>AuthenticationForm</a:t>
            </a:r>
            <a:r>
              <a:rPr kumimoji="0" lang="es-ES" sz="1400" b="0" i="0" u="none" strike="noStrike" kern="1200" cap="none" spc="0" normalizeH="0" baseline="0" noProof="0">
                <a:ln>
                  <a:noFill/>
                </a:ln>
                <a:solidFill>
                  <a:prstClr val="black"/>
                </a:solidFill>
                <a:effectLst/>
                <a:uLnTx/>
                <a:uFillTx/>
                <a:latin typeface="Calibri" panose="020F0502020204030204"/>
                <a:ea typeface="+mn-ea"/>
                <a:cs typeface="+mn-cs"/>
              </a:rPr>
              <a:t>" a la vista "</a:t>
            </a:r>
            <a:r>
              <a:rPr kumimoji="0" lang="es-ES" sz="1400" b="0" i="0" u="none" strike="noStrike" kern="1200" cap="none" spc="0" normalizeH="0" baseline="0" noProof="0" err="1">
                <a:ln>
                  <a:noFill/>
                </a:ln>
                <a:solidFill>
                  <a:prstClr val="black"/>
                </a:solidFill>
                <a:effectLst/>
                <a:uLnTx/>
                <a:uFillTx/>
                <a:latin typeface="Calibri" panose="020F0502020204030204"/>
                <a:ea typeface="+mn-ea"/>
                <a:cs typeface="+mn-cs"/>
              </a:rPr>
              <a:t>signin</a:t>
            </a:r>
            <a:r>
              <a:rPr kumimoji="0" lang="es-ES" sz="1400" b="0" i="0" u="none" strike="noStrike" kern="1200" cap="none" spc="0" normalizeH="0" baseline="0" noProof="0">
                <a:ln>
                  <a:noFill/>
                </a:ln>
                <a:solidFill>
                  <a:prstClr val="black"/>
                </a:solidFill>
                <a:effectLst/>
                <a:uLnTx/>
                <a:uFillTx/>
                <a:latin typeface="Calibri" panose="020F0502020204030204"/>
                <a:ea typeface="+mn-ea"/>
                <a:cs typeface="+mn-cs"/>
              </a:rPr>
              <a:t>".</a:t>
            </a:r>
          </a:p>
        </p:txBody>
      </p:sp>
      <p:pic>
        <p:nvPicPr>
          <p:cNvPr id="17" name="Imagen 16">
            <a:extLst>
              <a:ext uri="{FF2B5EF4-FFF2-40B4-BE49-F238E27FC236}">
                <a16:creationId xmlns:a16="http://schemas.microsoft.com/office/drawing/2014/main" id="{07AF594D-2BC1-4EA0-9855-66C150454A4F}"/>
              </a:ext>
            </a:extLst>
          </p:cNvPr>
          <p:cNvPicPr>
            <a:picLocks noChangeAspect="1"/>
          </p:cNvPicPr>
          <p:nvPr/>
        </p:nvPicPr>
        <p:blipFill>
          <a:blip r:embed="rId5"/>
          <a:stretch>
            <a:fillRect/>
          </a:stretch>
        </p:blipFill>
        <p:spPr>
          <a:xfrm>
            <a:off x="76038" y="2011836"/>
            <a:ext cx="993895" cy="854078"/>
          </a:xfrm>
          <a:prstGeom prst="rect">
            <a:avLst/>
          </a:prstGeom>
        </p:spPr>
      </p:pic>
      <p:sp>
        <p:nvSpPr>
          <p:cNvPr id="18" name="CuadroTexto 17">
            <a:extLst>
              <a:ext uri="{FF2B5EF4-FFF2-40B4-BE49-F238E27FC236}">
                <a16:creationId xmlns:a16="http://schemas.microsoft.com/office/drawing/2014/main" id="{137D2C75-4FC0-4811-A9B7-F2AED8DD12CA}"/>
              </a:ext>
            </a:extLst>
          </p:cNvPr>
          <p:cNvSpPr txBox="1"/>
          <p:nvPr/>
        </p:nvSpPr>
        <p:spPr>
          <a:xfrm>
            <a:off x="80567" y="2926313"/>
            <a:ext cx="3098569" cy="209288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C" sz="1300" b="1" i="0" u="none" strike="noStrike" kern="1200" cap="none" spc="0" normalizeH="0" baseline="0" noProof="0">
                <a:ln>
                  <a:noFill/>
                </a:ln>
                <a:solidFill>
                  <a:prstClr val="black"/>
                </a:solidFill>
                <a:effectLst/>
                <a:uLnTx/>
                <a:uFillTx/>
                <a:latin typeface="Agency FB" panose="020B0503020202020204" pitchFamily="34" charset="0"/>
                <a:ea typeface="+mn-ea"/>
                <a:cs typeface="+mn-cs"/>
              </a:rPr>
              <a:t>Misión. </a:t>
            </a:r>
            <a:r>
              <a:rPr kumimoji="0" lang="es-MX" sz="1300" b="0" i="0" u="none" strike="noStrike" kern="1200" cap="none" spc="0" normalizeH="0" baseline="0" noProof="0">
                <a:ln>
                  <a:noFill/>
                </a:ln>
                <a:solidFill>
                  <a:prstClr val="black"/>
                </a:solidFill>
                <a:effectLst/>
                <a:uLnTx/>
                <a:uFillTx/>
                <a:latin typeface="Agency FB" panose="020B0503020202020204" pitchFamily="34" charset="0"/>
                <a:ea typeface="+mn-ea"/>
                <a:cs typeface="+mn-cs"/>
              </a:rPr>
              <a:t>Formar profesionales competentes y emprendedores desde lo académico, la investigación, y la vinculación, que contribuyan a mejorar la calidad de vida de la sociedad.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300" b="0" i="0" u="none" strike="noStrike" kern="1200" cap="none" spc="0" normalizeH="0" baseline="0" noProof="0">
              <a:ln>
                <a:noFill/>
              </a:ln>
              <a:solidFill>
                <a:prstClr val="black"/>
              </a:solidFill>
              <a:effectLst/>
              <a:uLnTx/>
              <a:uFillTx/>
              <a:latin typeface="Agency FB" panose="020B0503020202020204" pitchFamily="34" charset="0"/>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C" sz="1300" b="1" i="0" u="none" strike="noStrike" kern="1200" cap="none" spc="0" normalizeH="0" baseline="0" noProof="0">
                <a:ln>
                  <a:noFill/>
                </a:ln>
                <a:solidFill>
                  <a:prstClr val="black"/>
                </a:solidFill>
                <a:effectLst/>
                <a:uLnTx/>
                <a:uFillTx/>
                <a:latin typeface="Agency FB" panose="020B0503020202020204" pitchFamily="34" charset="0"/>
                <a:ea typeface="+mn-ea"/>
                <a:cs typeface="+mn-cs"/>
              </a:rPr>
              <a:t>Visión. </a:t>
            </a:r>
            <a:r>
              <a:rPr kumimoji="0" lang="es-MX" sz="1300" b="0" i="0" u="none" strike="noStrike" kern="1200" cap="none" spc="0" normalizeH="0" baseline="0" noProof="0">
                <a:ln>
                  <a:noFill/>
                </a:ln>
                <a:solidFill>
                  <a:prstClr val="black"/>
                </a:solidFill>
                <a:effectLst/>
                <a:uLnTx/>
                <a:uFillTx/>
                <a:latin typeface="Agency FB" panose="020B0503020202020204" pitchFamily="34" charset="0"/>
                <a:ea typeface="+mn-ea"/>
                <a:cs typeface="+mn-cs"/>
              </a:rPr>
              <a:t>Ser un referente nacional e internacional de Institución de Educación Superior que contribuye al desarrollo social, cultural y productivo con profesionales éticos, creativos, cualificados y con sentido de pertinencia.</a:t>
            </a:r>
            <a:endParaRPr kumimoji="0" lang="es-ES" sz="1300" b="0" i="0" u="none" strike="noStrike" kern="1200" cap="none" spc="0" normalizeH="0" baseline="0" noProof="0">
              <a:ln>
                <a:noFill/>
              </a:ln>
              <a:solidFill>
                <a:prstClr val="black"/>
              </a:solidFill>
              <a:effectLst/>
              <a:uLnTx/>
              <a:uFillTx/>
              <a:latin typeface="Agency FB" panose="020B0503020202020204" pitchFamily="34" charset="0"/>
              <a:ea typeface="+mn-ea"/>
              <a:cs typeface="+mn-cs"/>
            </a:endParaRPr>
          </a:p>
        </p:txBody>
      </p:sp>
      <p:sp>
        <p:nvSpPr>
          <p:cNvPr id="23" name="Rectángulo 22">
            <a:extLst>
              <a:ext uri="{FF2B5EF4-FFF2-40B4-BE49-F238E27FC236}">
                <a16:creationId xmlns:a16="http://schemas.microsoft.com/office/drawing/2014/main" id="{EAF93728-98EC-43CF-8689-136A3EE39D11}"/>
              </a:ext>
            </a:extLst>
          </p:cNvPr>
          <p:cNvSpPr/>
          <p:nvPr/>
        </p:nvSpPr>
        <p:spPr>
          <a:xfrm>
            <a:off x="93308" y="6489877"/>
            <a:ext cx="2530373" cy="292388"/>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C" sz="1300" b="0" i="0" u="none" strike="noStrike" kern="1200" cap="none" spc="0" normalizeH="0" baseline="0" noProof="0">
                <a:ln w="0"/>
                <a:solidFill>
                  <a:srgbClr val="00B050"/>
                </a:solidFill>
                <a:effectLst>
                  <a:outerShdw blurRad="38100" dist="25400" dir="5400000" algn="ctr" rotWithShape="0">
                    <a:srgbClr val="6E747A">
                      <a:alpha val="43000"/>
                    </a:srgbClr>
                  </a:outerShdw>
                </a:effectLst>
                <a:uLnTx/>
                <a:uFillTx/>
                <a:latin typeface="Calibri" panose="020F0502020204030204"/>
                <a:ea typeface="+mn-ea"/>
                <a:cs typeface="+mn-cs"/>
              </a:rPr>
              <a:t>M</a:t>
            </a:r>
            <a:r>
              <a:rPr kumimoji="0" lang="es-ES" sz="1300" b="0" i="0" u="none" strike="noStrike" kern="1200" cap="none" spc="0" normalizeH="0" baseline="0" noProof="0">
                <a:ln w="0"/>
                <a:solidFill>
                  <a:srgbClr val="00B050"/>
                </a:solidFill>
                <a:effectLst>
                  <a:outerShdw blurRad="38100" dist="25400" dir="5400000" algn="ctr" rotWithShape="0">
                    <a:srgbClr val="6E747A">
                      <a:alpha val="43000"/>
                    </a:srgbClr>
                  </a:outerShdw>
                </a:effectLst>
                <a:uLnTx/>
                <a:uFillTx/>
                <a:latin typeface="Calibri" panose="020F0502020204030204"/>
                <a:ea typeface="+mn-ea"/>
                <a:cs typeface="+mn-cs"/>
              </a:rPr>
              <a:t>sig. Ing. Robert Moreira Centeno</a:t>
            </a:r>
          </a:p>
        </p:txBody>
      </p:sp>
      <p:sp>
        <p:nvSpPr>
          <p:cNvPr id="6" name="CuadroTexto 5">
            <a:extLst>
              <a:ext uri="{FF2B5EF4-FFF2-40B4-BE49-F238E27FC236}">
                <a16:creationId xmlns:a16="http://schemas.microsoft.com/office/drawing/2014/main" id="{7FC1FBA4-F025-F269-BB7C-ECD5082576C2}"/>
              </a:ext>
            </a:extLst>
          </p:cNvPr>
          <p:cNvSpPr txBox="1"/>
          <p:nvPr/>
        </p:nvSpPr>
        <p:spPr>
          <a:xfrm>
            <a:off x="3437442" y="11851"/>
            <a:ext cx="729026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1" i="0" u="none" strike="noStrike" kern="1200" cap="none" spc="0" normalizeH="0" baseline="0" noProof="0">
                <a:ln>
                  <a:noFill/>
                </a:ln>
                <a:solidFill>
                  <a:prstClr val="black"/>
                </a:solidFill>
                <a:effectLst/>
                <a:uLnTx/>
                <a:uFillTx/>
                <a:latin typeface="Calibri" panose="020F0502020204030204"/>
                <a:ea typeface="+mn-ea"/>
                <a:cs typeface="+mn-cs"/>
              </a:rPr>
              <a:t>Figura 8.1.(version1). </a:t>
            </a:r>
            <a:r>
              <a:rPr kumimoji="0" lang="es-ES" sz="1800" b="0" i="0" u="none" strike="noStrike" kern="1200" cap="none" spc="0" normalizeH="0" baseline="0" noProof="0" err="1">
                <a:ln>
                  <a:noFill/>
                </a:ln>
                <a:solidFill>
                  <a:prstClr val="black"/>
                </a:solidFill>
                <a:effectLst/>
                <a:uLnTx/>
                <a:uFillTx/>
                <a:latin typeface="Calibri" panose="020F0502020204030204"/>
                <a:ea typeface="+mn-ea"/>
                <a:cs typeface="+mn-cs"/>
              </a:rPr>
              <a:t>Login</a:t>
            </a:r>
            <a:r>
              <a:rPr kumimoji="0" lang="es-ES" sz="1800" b="0" i="0" u="none" strike="noStrike" kern="1200" cap="none" spc="0" normalizeH="0" baseline="0" noProof="0">
                <a:ln>
                  <a:noFill/>
                </a:ln>
                <a:solidFill>
                  <a:prstClr val="black"/>
                </a:solidFill>
                <a:effectLst/>
                <a:uLnTx/>
                <a:uFillTx/>
                <a:latin typeface="Calibri" panose="020F0502020204030204"/>
                <a:ea typeface="+mn-ea"/>
                <a:cs typeface="+mn-cs"/>
              </a:rPr>
              <a:t>. Crear un formulario en la vista "</a:t>
            </a:r>
            <a:r>
              <a:rPr kumimoji="0" lang="es-ES" sz="1800" b="0" i="0" u="none" strike="noStrike" kern="1200" cap="none" spc="0" normalizeH="0" baseline="0" noProof="0" err="1">
                <a:ln>
                  <a:noFill/>
                </a:ln>
                <a:solidFill>
                  <a:prstClr val="black"/>
                </a:solidFill>
                <a:effectLst/>
                <a:uLnTx/>
                <a:uFillTx/>
                <a:latin typeface="Calibri" panose="020F0502020204030204"/>
                <a:ea typeface="+mn-ea"/>
                <a:cs typeface="+mn-cs"/>
              </a:rPr>
              <a:t>signin</a:t>
            </a:r>
            <a:r>
              <a:rPr kumimoji="0" lang="es-ES" sz="1800" b="0" i="0" u="none" strike="noStrike" kern="1200" cap="none" spc="0" normalizeH="0" baseline="0" noProof="0">
                <a:ln>
                  <a:noFill/>
                </a:ln>
                <a:solidFill>
                  <a:prstClr val="black"/>
                </a:solidFill>
                <a:effectLst/>
                <a:uLnTx/>
                <a:uFillTx/>
                <a:latin typeface="Calibri" panose="020F0502020204030204"/>
                <a:ea typeface="+mn-ea"/>
                <a:cs typeface="+mn-cs"/>
              </a:rPr>
              <a:t>"</a:t>
            </a:r>
          </a:p>
        </p:txBody>
      </p:sp>
      <p:sp>
        <p:nvSpPr>
          <p:cNvPr id="24" name="CuadroTexto 23">
            <a:extLst>
              <a:ext uri="{FF2B5EF4-FFF2-40B4-BE49-F238E27FC236}">
                <a16:creationId xmlns:a16="http://schemas.microsoft.com/office/drawing/2014/main" id="{362935E3-18C1-1D92-D797-5063E9C9184D}"/>
              </a:ext>
            </a:extLst>
          </p:cNvPr>
          <p:cNvSpPr txBox="1"/>
          <p:nvPr/>
        </p:nvSpPr>
        <p:spPr>
          <a:xfrm>
            <a:off x="8042336" y="553231"/>
            <a:ext cx="6444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1" i="0" u="none" strike="noStrike" kern="1200" cap="none" spc="0" normalizeH="0" baseline="0" noProof="0">
                <a:ln>
                  <a:noFill/>
                </a:ln>
                <a:solidFill>
                  <a:srgbClr val="002060"/>
                </a:solidFill>
                <a:effectLst/>
                <a:highlight>
                  <a:srgbClr val="FFFF00"/>
                </a:highlight>
                <a:uLnTx/>
                <a:uFillTx/>
                <a:latin typeface="Calibri" panose="020F0502020204030204"/>
                <a:ea typeface="+mn-ea"/>
                <a:cs typeface="+mn-cs"/>
              </a:rPr>
              <a:t>-1-</a:t>
            </a:r>
            <a:endParaRPr kumimoji="0" lang="es-EC" sz="1800" b="1" i="0" u="none" strike="noStrike" kern="1200" cap="none" spc="0" normalizeH="0" baseline="0" noProof="0">
              <a:ln>
                <a:noFill/>
              </a:ln>
              <a:solidFill>
                <a:srgbClr val="002060"/>
              </a:solidFill>
              <a:effectLst/>
              <a:highlight>
                <a:srgbClr val="FFFF00"/>
              </a:highlight>
              <a:uLnTx/>
              <a:uFillTx/>
              <a:latin typeface="Calibri" panose="020F0502020204030204"/>
              <a:ea typeface="+mn-ea"/>
              <a:cs typeface="+mn-cs"/>
            </a:endParaRPr>
          </a:p>
        </p:txBody>
      </p:sp>
      <p:sp>
        <p:nvSpPr>
          <p:cNvPr id="25" name="Rectángulo 24">
            <a:extLst>
              <a:ext uri="{FF2B5EF4-FFF2-40B4-BE49-F238E27FC236}">
                <a16:creationId xmlns:a16="http://schemas.microsoft.com/office/drawing/2014/main" id="{16B8DEEB-73BF-30B7-9B44-254883AE40FE}"/>
              </a:ext>
            </a:extLst>
          </p:cNvPr>
          <p:cNvSpPr/>
          <p:nvPr/>
        </p:nvSpPr>
        <p:spPr>
          <a:xfrm>
            <a:off x="7427769" y="925226"/>
            <a:ext cx="1259031" cy="21777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w="3175">
                <a:solidFill>
                  <a:prstClr val="black"/>
                </a:solidFill>
              </a:ln>
              <a:solidFill>
                <a:prstClr val="white"/>
              </a:solidFill>
              <a:effectLst/>
              <a:uLnTx/>
              <a:uFillTx/>
              <a:latin typeface="Calibri" panose="020F0502020204030204"/>
              <a:ea typeface="+mn-ea"/>
              <a:cs typeface="+mn-cs"/>
            </a:endParaRPr>
          </a:p>
        </p:txBody>
      </p:sp>
      <p:sp>
        <p:nvSpPr>
          <p:cNvPr id="28" name="CuadroTexto 27">
            <a:extLst>
              <a:ext uri="{FF2B5EF4-FFF2-40B4-BE49-F238E27FC236}">
                <a16:creationId xmlns:a16="http://schemas.microsoft.com/office/drawing/2014/main" id="{D3076835-0902-C7CA-CA08-91C3EE17E3EE}"/>
              </a:ext>
            </a:extLst>
          </p:cNvPr>
          <p:cNvSpPr txBox="1"/>
          <p:nvPr/>
        </p:nvSpPr>
        <p:spPr>
          <a:xfrm>
            <a:off x="3333631" y="5424661"/>
            <a:ext cx="8751621" cy="1092607"/>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C" sz="1300" b="1" i="0" u="none" strike="noStrike" kern="1200" cap="none" spc="0" normalizeH="0" baseline="0" noProof="0" dirty="0">
                <a:ln>
                  <a:noFill/>
                </a:ln>
                <a:solidFill>
                  <a:prstClr val="black"/>
                </a:solidFill>
                <a:effectLst/>
                <a:uLnTx/>
                <a:uFillTx/>
                <a:latin typeface="Calibri" panose="020F0502020204030204"/>
                <a:ea typeface="+mn-ea"/>
                <a:cs typeface="+mn-cs"/>
              </a:rPr>
              <a:t>Nota (28/04/2023). </a:t>
            </a:r>
            <a:r>
              <a:rPr kumimoji="0" lang="es-ES" sz="1300" b="1" i="0" u="none" strike="noStrike" kern="1200" cap="none" spc="0" normalizeH="0" baseline="0" noProof="0" dirty="0">
                <a:ln>
                  <a:noFill/>
                </a:ln>
                <a:solidFill>
                  <a:prstClr val="black"/>
                </a:solidFill>
                <a:effectLst/>
                <a:highlight>
                  <a:srgbClr val="FFFF00"/>
                </a:highlight>
                <a:uLnTx/>
                <a:uFillTx/>
                <a:latin typeface="Calibri" panose="020F0502020204030204"/>
                <a:ea typeface="+mn-ea"/>
                <a:cs typeface="+mn-cs"/>
              </a:rPr>
              <a:t>1) </a:t>
            </a:r>
            <a:r>
              <a:rPr kumimoji="0" lang="es-ES" sz="1300" b="0" i="0" u="none" strike="noStrike" kern="1200" cap="none" spc="0" normalizeH="0" baseline="0" noProof="0" dirty="0">
                <a:ln>
                  <a:noFill/>
                </a:ln>
                <a:solidFill>
                  <a:prstClr val="black"/>
                </a:solidFill>
                <a:effectLst/>
                <a:uLnTx/>
                <a:uFillTx/>
                <a:latin typeface="Calibri" panose="020F0502020204030204"/>
                <a:ea typeface="+mn-ea"/>
                <a:cs typeface="+mn-cs"/>
              </a:rPr>
              <a:t>En </a:t>
            </a:r>
            <a:r>
              <a:rPr kumimoji="0" lang="es-ES" sz="1300" b="0" i="0" u="none" strike="noStrike" kern="1200" cap="none" spc="0" normalizeH="0" baseline="0" noProof="0" dirty="0" err="1">
                <a:ln>
                  <a:noFill/>
                </a:ln>
                <a:solidFill>
                  <a:prstClr val="black"/>
                </a:solidFill>
                <a:effectLst/>
                <a:uLnTx/>
                <a:uFillTx/>
                <a:latin typeface="Calibri" panose="020F0502020204030204"/>
                <a:ea typeface="+mn-ea"/>
                <a:cs typeface="+mn-cs"/>
              </a:rPr>
              <a:t>views</a:t>
            </a:r>
            <a:r>
              <a:rPr kumimoji="0" lang="es-ES" sz="1300" b="0" i="0" u="none" strike="noStrike" kern="1200" cap="none" spc="0" normalizeH="0" baseline="0" noProof="0" dirty="0">
                <a:ln>
                  <a:noFill/>
                </a:ln>
                <a:solidFill>
                  <a:prstClr val="black"/>
                </a:solidFill>
                <a:effectLst/>
                <a:uLnTx/>
                <a:uFillTx/>
                <a:latin typeface="Calibri" panose="020F0502020204030204"/>
                <a:ea typeface="+mn-ea"/>
                <a:cs typeface="+mn-cs"/>
              </a:rPr>
              <a:t> se especifica que no solamente que a parte de "signin.html" se va a enviar un formulario para que un usuario se pueda autenticar. Así como existe "</a:t>
            </a:r>
            <a:r>
              <a:rPr kumimoji="0" lang="es-ES" sz="1300" b="0" i="0" u="none" strike="noStrike" kern="1200" cap="none" spc="0" normalizeH="0" baseline="0" noProof="0" dirty="0" err="1">
                <a:ln>
                  <a:noFill/>
                </a:ln>
                <a:solidFill>
                  <a:prstClr val="black"/>
                </a:solidFill>
                <a:effectLst/>
                <a:uLnTx/>
                <a:uFillTx/>
                <a:latin typeface="Calibri" panose="020F0502020204030204"/>
                <a:ea typeface="+mn-ea"/>
                <a:cs typeface="+mn-cs"/>
              </a:rPr>
              <a:t>UserCreationForm</a:t>
            </a:r>
            <a:r>
              <a:rPr kumimoji="0" lang="es-ES" sz="13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s-ES" sz="1300" b="0" i="0" u="none" strike="noStrike" kern="1200" cap="none" spc="0" normalizeH="0" baseline="0" noProof="0" dirty="0" err="1">
                <a:ln>
                  <a:noFill/>
                </a:ln>
                <a:solidFill>
                  <a:prstClr val="black"/>
                </a:solidFill>
                <a:effectLst/>
                <a:uLnTx/>
                <a:uFillTx/>
                <a:latin typeface="Calibri" panose="020F0502020204030204"/>
                <a:ea typeface="+mn-ea"/>
                <a:cs typeface="+mn-cs"/>
              </a:rPr>
              <a:t>tambien</a:t>
            </a:r>
            <a:r>
              <a:rPr kumimoji="0" lang="es-ES" sz="1300" b="0" i="0" u="none" strike="noStrike" kern="1200" cap="none" spc="0" normalizeH="0" baseline="0" noProof="0" dirty="0">
                <a:ln>
                  <a:noFill/>
                </a:ln>
                <a:solidFill>
                  <a:prstClr val="black"/>
                </a:solidFill>
                <a:effectLst/>
                <a:uLnTx/>
                <a:uFillTx/>
                <a:latin typeface="Calibri" panose="020F0502020204030204"/>
                <a:ea typeface="+mn-ea"/>
                <a:cs typeface="+mn-cs"/>
              </a:rPr>
              <a:t> existe "</a:t>
            </a:r>
            <a:r>
              <a:rPr kumimoji="0" lang="es-ES" sz="1300" b="0" i="0" u="none" strike="noStrike" kern="1200" cap="none" spc="0" normalizeH="0" baseline="0" noProof="0" dirty="0" err="1">
                <a:ln>
                  <a:noFill/>
                </a:ln>
                <a:solidFill>
                  <a:prstClr val="black"/>
                </a:solidFill>
                <a:effectLst/>
                <a:uLnTx/>
                <a:uFillTx/>
                <a:latin typeface="Calibri" panose="020F0502020204030204"/>
                <a:ea typeface="+mn-ea"/>
                <a:cs typeface="+mn-cs"/>
              </a:rPr>
              <a:t>AuthenticationForm</a:t>
            </a:r>
            <a:r>
              <a:rPr kumimoji="0" lang="es-ES" sz="1300" b="0" i="0" u="none" strike="noStrike" kern="1200" cap="none" spc="0" normalizeH="0" baseline="0" noProof="0" dirty="0">
                <a:ln>
                  <a:noFill/>
                </a:ln>
                <a:solidFill>
                  <a:prstClr val="black"/>
                </a:solidFill>
                <a:effectLst/>
                <a:uLnTx/>
                <a:uFillTx/>
                <a:latin typeface="Calibri" panose="020F0502020204030204"/>
                <a:ea typeface="+mn-ea"/>
                <a:cs typeface="+mn-cs"/>
              </a:rPr>
              <a:t>" para comprobar si el usuario existe. </a:t>
            </a:r>
            <a:r>
              <a:rPr kumimoji="0" lang="es-ES" sz="1300" b="1" i="0" u="none" strike="noStrike" kern="1200" cap="none" spc="0" normalizeH="0" baseline="0" noProof="0" dirty="0">
                <a:ln>
                  <a:noFill/>
                </a:ln>
                <a:solidFill>
                  <a:prstClr val="black"/>
                </a:solidFill>
                <a:effectLst/>
                <a:highlight>
                  <a:srgbClr val="FFFF00"/>
                </a:highlight>
                <a:uLnTx/>
                <a:uFillTx/>
                <a:latin typeface="Calibri" panose="020F0502020204030204"/>
                <a:ea typeface="+mn-ea"/>
                <a:cs typeface="+mn-cs"/>
              </a:rPr>
              <a:t>2)</a:t>
            </a:r>
            <a:r>
              <a:rPr kumimoji="0" lang="es-ES" sz="1300" b="0" i="0" u="none" strike="noStrike" kern="1200" cap="none" spc="0" normalizeH="0" baseline="0" noProof="0" dirty="0">
                <a:ln>
                  <a:noFill/>
                </a:ln>
                <a:solidFill>
                  <a:prstClr val="black"/>
                </a:solidFill>
                <a:effectLst/>
                <a:uLnTx/>
                <a:uFillTx/>
                <a:latin typeface="Calibri" panose="020F0502020204030204"/>
                <a:ea typeface="+mn-ea"/>
                <a:cs typeface="+mn-cs"/>
              </a:rPr>
              <a:t> Se envía un diccionario con un "</a:t>
            </a:r>
            <a:r>
              <a:rPr kumimoji="0" lang="es-ES" sz="1300" b="0" i="0" u="none" strike="noStrike" kern="1200" cap="none" spc="0" normalizeH="0" baseline="0" noProof="0" dirty="0" err="1">
                <a:ln>
                  <a:noFill/>
                </a:ln>
                <a:solidFill>
                  <a:prstClr val="black"/>
                </a:solidFill>
                <a:effectLst/>
                <a:uLnTx/>
                <a:uFillTx/>
                <a:latin typeface="Calibri" panose="020F0502020204030204"/>
                <a:ea typeface="+mn-ea"/>
                <a:cs typeface="+mn-cs"/>
              </a:rPr>
              <a:t>form</a:t>
            </a:r>
            <a:r>
              <a:rPr kumimoji="0" lang="es-ES" sz="1300" b="0" i="0" u="none" strike="noStrike" kern="1200" cap="none" spc="0" normalizeH="0" baseline="0" noProof="0" dirty="0">
                <a:ln>
                  <a:noFill/>
                </a:ln>
                <a:solidFill>
                  <a:prstClr val="black"/>
                </a:solidFill>
                <a:effectLst/>
                <a:uLnTx/>
                <a:uFillTx/>
                <a:latin typeface="Calibri" panose="020F0502020204030204"/>
                <a:ea typeface="+mn-ea"/>
                <a:cs typeface="+mn-cs"/>
              </a:rPr>
              <a:t>" que es autogenerado en base a "</a:t>
            </a:r>
            <a:r>
              <a:rPr kumimoji="0" lang="es-ES" sz="1300" b="0" i="0" u="none" strike="noStrike" kern="1200" cap="none" spc="0" normalizeH="0" baseline="0" noProof="0" dirty="0" err="1">
                <a:ln>
                  <a:noFill/>
                </a:ln>
                <a:solidFill>
                  <a:prstClr val="black"/>
                </a:solidFill>
                <a:effectLst/>
                <a:uLnTx/>
                <a:uFillTx/>
                <a:latin typeface="Calibri" panose="020F0502020204030204"/>
                <a:ea typeface="+mn-ea"/>
                <a:cs typeface="+mn-cs"/>
              </a:rPr>
              <a:t>AuthenticationForm</a:t>
            </a:r>
            <a:r>
              <a:rPr kumimoji="0" lang="es-ES" sz="13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s-ES" sz="1300" b="1" i="0" u="none" strike="noStrike" kern="1200" cap="none" spc="0" normalizeH="0" baseline="0" noProof="0" dirty="0">
                <a:ln>
                  <a:noFill/>
                </a:ln>
                <a:solidFill>
                  <a:prstClr val="black"/>
                </a:solidFill>
                <a:effectLst/>
                <a:highlight>
                  <a:srgbClr val="FFFF00"/>
                </a:highlight>
                <a:uLnTx/>
                <a:uFillTx/>
                <a:latin typeface="Calibri" panose="020F0502020204030204"/>
                <a:ea typeface="+mn-ea"/>
                <a:cs typeface="+mn-cs"/>
              </a:rPr>
              <a:t>3) </a:t>
            </a:r>
            <a:r>
              <a:rPr kumimoji="0" lang="es-ES" sz="1300" b="0" i="0" u="none" strike="noStrike" kern="1200" cap="none" spc="0" normalizeH="0" baseline="0" noProof="0" dirty="0">
                <a:ln>
                  <a:noFill/>
                </a:ln>
                <a:solidFill>
                  <a:prstClr val="black"/>
                </a:solidFill>
                <a:effectLst/>
                <a:uLnTx/>
                <a:uFillTx/>
                <a:latin typeface="Calibri" panose="020F0502020204030204"/>
                <a:ea typeface="+mn-ea"/>
                <a:cs typeface="+mn-cs"/>
              </a:rPr>
              <a:t>Se especifica en "signin.html" que presente el formulario, al entrar en la ruta "http://127.0.0.1:8000/</a:t>
            </a:r>
            <a:r>
              <a:rPr kumimoji="0" lang="es-ES" sz="1300" b="0" i="0" u="none" strike="noStrike" kern="1200" cap="none" spc="0" normalizeH="0" baseline="0" noProof="0" dirty="0" err="1">
                <a:ln>
                  <a:noFill/>
                </a:ln>
                <a:solidFill>
                  <a:prstClr val="black"/>
                </a:solidFill>
                <a:effectLst/>
                <a:uLnTx/>
                <a:uFillTx/>
                <a:latin typeface="Calibri" panose="020F0502020204030204"/>
                <a:ea typeface="+mn-ea"/>
                <a:cs typeface="+mn-cs"/>
              </a:rPr>
              <a:t>signin</a:t>
            </a:r>
            <a:r>
              <a:rPr kumimoji="0" lang="es-ES" sz="1300" b="0" i="0" u="none" strike="noStrike" kern="1200" cap="none" spc="0" normalizeH="0" baseline="0" noProof="0" dirty="0">
                <a:ln>
                  <a:noFill/>
                </a:ln>
                <a:solidFill>
                  <a:prstClr val="black"/>
                </a:solidFill>
                <a:effectLst/>
                <a:uLnTx/>
                <a:uFillTx/>
                <a:latin typeface="Calibri" panose="020F0502020204030204"/>
                <a:ea typeface="+mn-ea"/>
                <a:cs typeface="+mn-cs"/>
              </a:rPr>
              <a:t>/" se verá ya un formulario para autenticar (</a:t>
            </a:r>
            <a:r>
              <a:rPr kumimoji="0" lang="es-ES" sz="1300" b="0" i="0" u="none" strike="noStrike" kern="1200" cap="none" spc="0" normalizeH="0" baseline="0" noProof="0" dirty="0" err="1">
                <a:ln>
                  <a:noFill/>
                </a:ln>
                <a:solidFill>
                  <a:prstClr val="black"/>
                </a:solidFill>
                <a:effectLst/>
                <a:uLnTx/>
                <a:uFillTx/>
                <a:latin typeface="Calibri" panose="020F0502020204030204"/>
                <a:ea typeface="+mn-ea"/>
                <a:cs typeface="+mn-cs"/>
              </a:rPr>
              <a:t>bién</a:t>
            </a:r>
            <a:r>
              <a:rPr kumimoji="0" lang="es-ES" sz="1300" b="0" i="0" u="none" strike="noStrike" kern="1200" cap="none" spc="0" normalizeH="0" baseline="0" noProof="0" dirty="0">
                <a:ln>
                  <a:noFill/>
                </a:ln>
                <a:solidFill>
                  <a:prstClr val="black"/>
                </a:solidFill>
                <a:effectLst/>
                <a:uLnTx/>
                <a:uFillTx/>
                <a:latin typeface="Calibri" panose="020F0502020204030204"/>
                <a:ea typeface="+mn-ea"/>
                <a:cs typeface="+mn-cs"/>
              </a:rPr>
              <a:t> tener un botón </a:t>
            </a:r>
            <a:r>
              <a:rPr kumimoji="0" lang="es-ES" sz="1300" b="0" i="0" u="none" strike="noStrike" kern="1200" cap="none" spc="0" normalizeH="0" baseline="0" noProof="0" dirty="0" err="1">
                <a:ln>
                  <a:noFill/>
                </a:ln>
                <a:solidFill>
                  <a:prstClr val="black"/>
                </a:solidFill>
                <a:effectLst/>
                <a:uLnTx/>
                <a:uFillTx/>
                <a:latin typeface="Calibri" panose="020F0502020204030204"/>
                <a:ea typeface="+mn-ea"/>
                <a:cs typeface="+mn-cs"/>
              </a:rPr>
              <a:t>submit</a:t>
            </a:r>
            <a:r>
              <a:rPr kumimoji="0" lang="es-ES" sz="13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sp>
        <p:nvSpPr>
          <p:cNvPr id="9" name="Rectángulo 8">
            <a:extLst>
              <a:ext uri="{FF2B5EF4-FFF2-40B4-BE49-F238E27FC236}">
                <a16:creationId xmlns:a16="http://schemas.microsoft.com/office/drawing/2014/main" id="{7679A608-989E-210F-CD53-F7A5FFE5F4E4}"/>
              </a:ext>
            </a:extLst>
          </p:cNvPr>
          <p:cNvSpPr/>
          <p:nvPr/>
        </p:nvSpPr>
        <p:spPr>
          <a:xfrm>
            <a:off x="10253466" y="1512591"/>
            <a:ext cx="887547" cy="36933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w="3175">
                <a:solidFill>
                  <a:prstClr val="black"/>
                </a:solidFill>
              </a:ln>
              <a:solidFill>
                <a:prstClr val="white"/>
              </a:solidFill>
              <a:effectLst/>
              <a:uLnTx/>
              <a:uFillTx/>
              <a:latin typeface="Calibri" panose="020F0502020204030204"/>
              <a:ea typeface="+mn-ea"/>
              <a:cs typeface="+mn-cs"/>
            </a:endParaRPr>
          </a:p>
        </p:txBody>
      </p:sp>
      <p:sp>
        <p:nvSpPr>
          <p:cNvPr id="10" name="CuadroTexto 9">
            <a:extLst>
              <a:ext uri="{FF2B5EF4-FFF2-40B4-BE49-F238E27FC236}">
                <a16:creationId xmlns:a16="http://schemas.microsoft.com/office/drawing/2014/main" id="{6C8FCAD2-E1FC-B3A5-7C02-01B9E0D07BEE}"/>
              </a:ext>
            </a:extLst>
          </p:cNvPr>
          <p:cNvSpPr txBox="1"/>
          <p:nvPr/>
        </p:nvSpPr>
        <p:spPr>
          <a:xfrm>
            <a:off x="11141013" y="1526121"/>
            <a:ext cx="6444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1" i="0" u="none" strike="noStrike" kern="1200" cap="none" spc="0" normalizeH="0" baseline="0" noProof="0">
                <a:ln>
                  <a:noFill/>
                </a:ln>
                <a:solidFill>
                  <a:srgbClr val="002060"/>
                </a:solidFill>
                <a:effectLst/>
                <a:highlight>
                  <a:srgbClr val="FFFF00"/>
                </a:highlight>
                <a:uLnTx/>
                <a:uFillTx/>
                <a:latin typeface="Calibri" panose="020F0502020204030204"/>
                <a:ea typeface="+mn-ea"/>
                <a:cs typeface="+mn-cs"/>
              </a:rPr>
              <a:t>-3-</a:t>
            </a:r>
            <a:endParaRPr kumimoji="0" lang="es-EC" sz="1800" b="1" i="0" u="none" strike="noStrike" kern="1200" cap="none" spc="0" normalizeH="0" baseline="0" noProof="0">
              <a:ln>
                <a:noFill/>
              </a:ln>
              <a:solidFill>
                <a:srgbClr val="002060"/>
              </a:solidFill>
              <a:effectLst/>
              <a:highlight>
                <a:srgbClr val="FFFF00"/>
              </a:highlight>
              <a:uLnTx/>
              <a:uFillTx/>
              <a:latin typeface="Calibri" panose="020F0502020204030204"/>
              <a:ea typeface="+mn-ea"/>
              <a:cs typeface="+mn-cs"/>
            </a:endParaRPr>
          </a:p>
        </p:txBody>
      </p:sp>
      <p:sp>
        <p:nvSpPr>
          <p:cNvPr id="15" name="CuadroTexto 14">
            <a:extLst>
              <a:ext uri="{FF2B5EF4-FFF2-40B4-BE49-F238E27FC236}">
                <a16:creationId xmlns:a16="http://schemas.microsoft.com/office/drawing/2014/main" id="{A5D42DEE-FBF9-36A8-A344-A031D09BE324}"/>
              </a:ext>
            </a:extLst>
          </p:cNvPr>
          <p:cNvSpPr txBox="1"/>
          <p:nvPr/>
        </p:nvSpPr>
        <p:spPr>
          <a:xfrm>
            <a:off x="7708961" y="2698435"/>
            <a:ext cx="6444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1" i="0" u="none" strike="noStrike" kern="1200" cap="none" spc="0" normalizeH="0" baseline="0" noProof="0">
                <a:ln>
                  <a:noFill/>
                </a:ln>
                <a:solidFill>
                  <a:srgbClr val="002060"/>
                </a:solidFill>
                <a:effectLst/>
                <a:highlight>
                  <a:srgbClr val="FFFF00"/>
                </a:highlight>
                <a:uLnTx/>
                <a:uFillTx/>
                <a:latin typeface="Calibri" panose="020F0502020204030204"/>
                <a:ea typeface="+mn-ea"/>
                <a:cs typeface="+mn-cs"/>
              </a:rPr>
              <a:t>-2-</a:t>
            </a:r>
            <a:endParaRPr kumimoji="0" lang="es-EC" sz="1800" b="1" i="0" u="none" strike="noStrike" kern="1200" cap="none" spc="0" normalizeH="0" baseline="0" noProof="0">
              <a:ln>
                <a:noFill/>
              </a:ln>
              <a:solidFill>
                <a:srgbClr val="002060"/>
              </a:solidFill>
              <a:effectLst/>
              <a:highlight>
                <a:srgbClr val="FFFF00"/>
              </a:highlight>
              <a:uLnTx/>
              <a:uFillTx/>
              <a:latin typeface="Calibri" panose="020F0502020204030204"/>
              <a:ea typeface="+mn-ea"/>
              <a:cs typeface="+mn-cs"/>
            </a:endParaRPr>
          </a:p>
        </p:txBody>
      </p:sp>
      <p:sp>
        <p:nvSpPr>
          <p:cNvPr id="19" name="Rectángulo 18">
            <a:extLst>
              <a:ext uri="{FF2B5EF4-FFF2-40B4-BE49-F238E27FC236}">
                <a16:creationId xmlns:a16="http://schemas.microsoft.com/office/drawing/2014/main" id="{A6D26CCC-E464-0718-8CDC-B972BC12CE67}"/>
              </a:ext>
            </a:extLst>
          </p:cNvPr>
          <p:cNvSpPr/>
          <p:nvPr/>
        </p:nvSpPr>
        <p:spPr>
          <a:xfrm>
            <a:off x="7094394" y="3070430"/>
            <a:ext cx="1373331" cy="24742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w="3175">
                <a:solidFill>
                  <a:prstClr val="black"/>
                </a:solidFill>
              </a:ln>
              <a:solidFill>
                <a:prstClr val="white"/>
              </a:solidFill>
              <a:effectLst/>
              <a:uLnTx/>
              <a:uFillTx/>
              <a:latin typeface="Calibri" panose="020F0502020204030204"/>
              <a:ea typeface="+mn-ea"/>
              <a:cs typeface="+mn-cs"/>
            </a:endParaRPr>
          </a:p>
        </p:txBody>
      </p:sp>
      <p:sp>
        <p:nvSpPr>
          <p:cNvPr id="3" name="Botón de acción: en blanco 2">
            <a:hlinkClick r:id="rId6" action="ppaction://hlinksldjump" highlightClick="1"/>
            <a:extLst>
              <a:ext uri="{FF2B5EF4-FFF2-40B4-BE49-F238E27FC236}">
                <a16:creationId xmlns:a16="http://schemas.microsoft.com/office/drawing/2014/main" id="{B75CD185-44F6-7853-53F9-53422CDAA99A}"/>
              </a:ext>
            </a:extLst>
          </p:cNvPr>
          <p:cNvSpPr/>
          <p:nvPr/>
        </p:nvSpPr>
        <p:spPr>
          <a:xfrm>
            <a:off x="10727704" y="-885"/>
            <a:ext cx="1464296" cy="335902"/>
          </a:xfrm>
          <a:prstGeom prst="actionButtonBlan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C" sz="1800" b="0" i="0" u="none" strike="noStrike" kern="1200" cap="none" spc="0" normalizeH="0" baseline="0" noProof="0">
                <a:ln>
                  <a:noFill/>
                </a:ln>
                <a:solidFill>
                  <a:prstClr val="white"/>
                </a:solidFill>
                <a:effectLst/>
                <a:uLnTx/>
                <a:uFillTx/>
                <a:latin typeface="Calibri" panose="020F0502020204030204"/>
                <a:ea typeface="+mn-ea"/>
                <a:cs typeface="+mn-cs"/>
              </a:rPr>
              <a:t>Índice</a:t>
            </a:r>
            <a:endParaRPr kumimoji="0" lang="es-E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831271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descr="Texto&#10;&#10;Descripción generada automáticamente">
            <a:extLst>
              <a:ext uri="{FF2B5EF4-FFF2-40B4-BE49-F238E27FC236}">
                <a16:creationId xmlns:a16="http://schemas.microsoft.com/office/drawing/2014/main" id="{DCB94236-4A21-E188-8A69-CA341B20D7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13832" y="335017"/>
            <a:ext cx="6243531" cy="4661836"/>
          </a:xfrm>
          <a:prstGeom prst="rect">
            <a:avLst/>
          </a:prstGeom>
        </p:spPr>
      </p:pic>
      <p:sp>
        <p:nvSpPr>
          <p:cNvPr id="4" name="Título 3">
            <a:extLst>
              <a:ext uri="{FF2B5EF4-FFF2-40B4-BE49-F238E27FC236}">
                <a16:creationId xmlns:a16="http://schemas.microsoft.com/office/drawing/2014/main" id="{9DF72ADE-BAE9-484E-84CE-E8979DDABC94}"/>
              </a:ext>
            </a:extLst>
          </p:cNvPr>
          <p:cNvSpPr>
            <a:spLocks noGrp="1"/>
          </p:cNvSpPr>
          <p:nvPr>
            <p:ph type="title"/>
          </p:nvPr>
        </p:nvSpPr>
        <p:spPr>
          <a:xfrm>
            <a:off x="1" y="1"/>
            <a:ext cx="3256367" cy="709119"/>
          </a:xfrm>
          <a:solidFill>
            <a:schemeClr val="accent4">
              <a:lumMod val="60000"/>
              <a:lumOff val="40000"/>
            </a:schemeClr>
          </a:solidFill>
        </p:spPr>
        <p:style>
          <a:lnRef idx="2">
            <a:schemeClr val="accent1"/>
          </a:lnRef>
          <a:fillRef idx="1">
            <a:schemeClr val="lt1"/>
          </a:fillRef>
          <a:effectRef idx="0">
            <a:schemeClr val="accent1"/>
          </a:effectRef>
          <a:fontRef idx="minor">
            <a:schemeClr val="dk1"/>
          </a:fontRef>
        </p:style>
        <p:txBody>
          <a:bodyPr>
            <a:normAutofit/>
          </a:bodyPr>
          <a:lstStyle/>
          <a:p>
            <a:r>
              <a:rPr lang="es-MX" sz="1400">
                <a:latin typeface="AcmeFont" pitchFamily="2" charset="0"/>
              </a:rPr>
              <a:t>Taller: </a:t>
            </a:r>
            <a:r>
              <a:rPr lang="es-MX" sz="1400"/>
              <a:t>Ejercicio 81</a:t>
            </a:r>
            <a:endParaRPr lang="es-ES" sz="1400"/>
          </a:p>
        </p:txBody>
      </p:sp>
      <p:cxnSp>
        <p:nvCxnSpPr>
          <p:cNvPr id="5" name="Conector recto 4">
            <a:extLst>
              <a:ext uri="{FF2B5EF4-FFF2-40B4-BE49-F238E27FC236}">
                <a16:creationId xmlns:a16="http://schemas.microsoft.com/office/drawing/2014/main" id="{B56C916C-A930-4B45-9FEB-EAC26D680858}"/>
              </a:ext>
            </a:extLst>
          </p:cNvPr>
          <p:cNvCxnSpPr>
            <a:cxnSpLocks/>
          </p:cNvCxnSpPr>
          <p:nvPr/>
        </p:nvCxnSpPr>
        <p:spPr>
          <a:xfrm>
            <a:off x="3256383" y="709120"/>
            <a:ext cx="0" cy="6148880"/>
          </a:xfrm>
          <a:prstGeom prst="line">
            <a:avLst/>
          </a:prstGeom>
        </p:spPr>
        <p:style>
          <a:lnRef idx="3">
            <a:schemeClr val="accent1"/>
          </a:lnRef>
          <a:fillRef idx="0">
            <a:schemeClr val="accent1"/>
          </a:fillRef>
          <a:effectRef idx="2">
            <a:schemeClr val="accent1"/>
          </a:effectRef>
          <a:fontRef idx="minor">
            <a:schemeClr val="tx1"/>
          </a:fontRef>
        </p:style>
      </p:cxnSp>
      <p:sp>
        <p:nvSpPr>
          <p:cNvPr id="16" name="CuadroTexto 15">
            <a:extLst>
              <a:ext uri="{FF2B5EF4-FFF2-40B4-BE49-F238E27FC236}">
                <a16:creationId xmlns:a16="http://schemas.microsoft.com/office/drawing/2014/main" id="{B1925488-C881-4A19-A93C-2E217166D1A0}"/>
              </a:ext>
            </a:extLst>
          </p:cNvPr>
          <p:cNvSpPr txBox="1"/>
          <p:nvPr/>
        </p:nvSpPr>
        <p:spPr>
          <a:xfrm>
            <a:off x="106748" y="4958291"/>
            <a:ext cx="2891329" cy="7386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C" sz="1400" b="1" i="0" u="none" strike="noStrike" kern="1200" cap="none" spc="0" normalizeH="0" baseline="0" noProof="0">
                <a:ln>
                  <a:noFill/>
                </a:ln>
                <a:solidFill>
                  <a:prstClr val="black"/>
                </a:solidFill>
                <a:effectLst/>
                <a:uLnTx/>
                <a:uFillTx/>
                <a:latin typeface="Calibri" panose="020F0502020204030204"/>
                <a:ea typeface="+mn-ea"/>
                <a:cs typeface="+mn-cs"/>
              </a:rPr>
              <a:t>Objetivos de la lámina:</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ES" sz="1400" b="0" i="0" u="none" strike="noStrike" kern="1200" cap="none" spc="0" normalizeH="0" baseline="0" noProof="0">
                <a:ln>
                  <a:noFill/>
                </a:ln>
                <a:solidFill>
                  <a:prstClr val="black"/>
                </a:solidFill>
                <a:effectLst/>
                <a:uLnTx/>
                <a:uFillTx/>
                <a:latin typeface="Calibri" panose="020F0502020204030204"/>
                <a:ea typeface="+mn-ea"/>
                <a:cs typeface="+mn-cs"/>
              </a:rPr>
              <a:t>Añadir más botones a la vista "</a:t>
            </a:r>
            <a:r>
              <a:rPr kumimoji="0" lang="es-ES" sz="1400" b="0" i="0" u="none" strike="noStrike" kern="1200" cap="none" spc="0" normalizeH="0" baseline="0" noProof="0" err="1">
                <a:ln>
                  <a:noFill/>
                </a:ln>
                <a:solidFill>
                  <a:prstClr val="black"/>
                </a:solidFill>
                <a:effectLst/>
                <a:uLnTx/>
                <a:uFillTx/>
                <a:latin typeface="Calibri" panose="020F0502020204030204"/>
                <a:ea typeface="+mn-ea"/>
                <a:cs typeface="+mn-cs"/>
              </a:rPr>
              <a:t>signin</a:t>
            </a:r>
            <a:r>
              <a:rPr kumimoji="0" lang="es-ES" sz="1400" b="0" i="0" u="none" strike="noStrike" kern="1200" cap="none" spc="0" normalizeH="0" baseline="0" noProof="0">
                <a:ln>
                  <a:noFill/>
                </a:ln>
                <a:solidFill>
                  <a:prstClr val="black"/>
                </a:solidFill>
                <a:effectLst/>
                <a:uLnTx/>
                <a:uFillTx/>
                <a:latin typeface="Calibri" panose="020F0502020204030204"/>
                <a:ea typeface="+mn-ea"/>
                <a:cs typeface="+mn-cs"/>
              </a:rPr>
              <a:t>".</a:t>
            </a:r>
          </a:p>
        </p:txBody>
      </p:sp>
      <p:pic>
        <p:nvPicPr>
          <p:cNvPr id="17" name="Imagen 16">
            <a:extLst>
              <a:ext uri="{FF2B5EF4-FFF2-40B4-BE49-F238E27FC236}">
                <a16:creationId xmlns:a16="http://schemas.microsoft.com/office/drawing/2014/main" id="{07AF594D-2BC1-4EA0-9855-66C150454A4F}"/>
              </a:ext>
            </a:extLst>
          </p:cNvPr>
          <p:cNvPicPr>
            <a:picLocks noChangeAspect="1"/>
          </p:cNvPicPr>
          <p:nvPr/>
        </p:nvPicPr>
        <p:blipFill>
          <a:blip r:embed="rId4"/>
          <a:stretch>
            <a:fillRect/>
          </a:stretch>
        </p:blipFill>
        <p:spPr>
          <a:xfrm>
            <a:off x="76038" y="2011836"/>
            <a:ext cx="993895" cy="854078"/>
          </a:xfrm>
          <a:prstGeom prst="rect">
            <a:avLst/>
          </a:prstGeom>
        </p:spPr>
      </p:pic>
      <p:sp>
        <p:nvSpPr>
          <p:cNvPr id="18" name="CuadroTexto 17">
            <a:extLst>
              <a:ext uri="{FF2B5EF4-FFF2-40B4-BE49-F238E27FC236}">
                <a16:creationId xmlns:a16="http://schemas.microsoft.com/office/drawing/2014/main" id="{137D2C75-4FC0-4811-A9B7-F2AED8DD12CA}"/>
              </a:ext>
            </a:extLst>
          </p:cNvPr>
          <p:cNvSpPr txBox="1"/>
          <p:nvPr/>
        </p:nvSpPr>
        <p:spPr>
          <a:xfrm>
            <a:off x="80567" y="2926313"/>
            <a:ext cx="3098569" cy="209288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C" sz="1300" b="1" i="0" u="none" strike="noStrike" kern="1200" cap="none" spc="0" normalizeH="0" baseline="0" noProof="0">
                <a:ln>
                  <a:noFill/>
                </a:ln>
                <a:solidFill>
                  <a:prstClr val="black"/>
                </a:solidFill>
                <a:effectLst/>
                <a:uLnTx/>
                <a:uFillTx/>
                <a:latin typeface="Agency FB" panose="020B0503020202020204" pitchFamily="34" charset="0"/>
                <a:ea typeface="+mn-ea"/>
                <a:cs typeface="+mn-cs"/>
              </a:rPr>
              <a:t>Misión. </a:t>
            </a:r>
            <a:r>
              <a:rPr kumimoji="0" lang="es-MX" sz="1300" b="0" i="0" u="none" strike="noStrike" kern="1200" cap="none" spc="0" normalizeH="0" baseline="0" noProof="0">
                <a:ln>
                  <a:noFill/>
                </a:ln>
                <a:solidFill>
                  <a:prstClr val="black"/>
                </a:solidFill>
                <a:effectLst/>
                <a:uLnTx/>
                <a:uFillTx/>
                <a:latin typeface="Agency FB" panose="020B0503020202020204" pitchFamily="34" charset="0"/>
                <a:ea typeface="+mn-ea"/>
                <a:cs typeface="+mn-cs"/>
              </a:rPr>
              <a:t>Formar profesionales competentes y emprendedores desde lo académico, la investigación, y la vinculación, que contribuyan a mejorar la calidad de vida de la sociedad.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300" b="0" i="0" u="none" strike="noStrike" kern="1200" cap="none" spc="0" normalizeH="0" baseline="0" noProof="0">
              <a:ln>
                <a:noFill/>
              </a:ln>
              <a:solidFill>
                <a:prstClr val="black"/>
              </a:solidFill>
              <a:effectLst/>
              <a:uLnTx/>
              <a:uFillTx/>
              <a:latin typeface="Agency FB" panose="020B0503020202020204" pitchFamily="34" charset="0"/>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C" sz="1300" b="1" i="0" u="none" strike="noStrike" kern="1200" cap="none" spc="0" normalizeH="0" baseline="0" noProof="0">
                <a:ln>
                  <a:noFill/>
                </a:ln>
                <a:solidFill>
                  <a:prstClr val="black"/>
                </a:solidFill>
                <a:effectLst/>
                <a:uLnTx/>
                <a:uFillTx/>
                <a:latin typeface="Agency FB" panose="020B0503020202020204" pitchFamily="34" charset="0"/>
                <a:ea typeface="+mn-ea"/>
                <a:cs typeface="+mn-cs"/>
              </a:rPr>
              <a:t>Visión. </a:t>
            </a:r>
            <a:r>
              <a:rPr kumimoji="0" lang="es-MX" sz="1300" b="0" i="0" u="none" strike="noStrike" kern="1200" cap="none" spc="0" normalizeH="0" baseline="0" noProof="0">
                <a:ln>
                  <a:noFill/>
                </a:ln>
                <a:solidFill>
                  <a:prstClr val="black"/>
                </a:solidFill>
                <a:effectLst/>
                <a:uLnTx/>
                <a:uFillTx/>
                <a:latin typeface="Agency FB" panose="020B0503020202020204" pitchFamily="34" charset="0"/>
                <a:ea typeface="+mn-ea"/>
                <a:cs typeface="+mn-cs"/>
              </a:rPr>
              <a:t>Ser un referente nacional e internacional de Institución de Educación Superior que contribuye al desarrollo social, cultural y productivo con profesionales éticos, creativos, cualificados y con sentido de pertinencia.</a:t>
            </a:r>
            <a:endParaRPr kumimoji="0" lang="es-ES" sz="1300" b="0" i="0" u="none" strike="noStrike" kern="1200" cap="none" spc="0" normalizeH="0" baseline="0" noProof="0">
              <a:ln>
                <a:noFill/>
              </a:ln>
              <a:solidFill>
                <a:prstClr val="black"/>
              </a:solidFill>
              <a:effectLst/>
              <a:uLnTx/>
              <a:uFillTx/>
              <a:latin typeface="Agency FB" panose="020B0503020202020204" pitchFamily="34" charset="0"/>
              <a:ea typeface="+mn-ea"/>
              <a:cs typeface="+mn-cs"/>
            </a:endParaRPr>
          </a:p>
        </p:txBody>
      </p:sp>
      <p:sp>
        <p:nvSpPr>
          <p:cNvPr id="23" name="Rectángulo 22">
            <a:extLst>
              <a:ext uri="{FF2B5EF4-FFF2-40B4-BE49-F238E27FC236}">
                <a16:creationId xmlns:a16="http://schemas.microsoft.com/office/drawing/2014/main" id="{EAF93728-98EC-43CF-8689-136A3EE39D11}"/>
              </a:ext>
            </a:extLst>
          </p:cNvPr>
          <p:cNvSpPr/>
          <p:nvPr/>
        </p:nvSpPr>
        <p:spPr>
          <a:xfrm>
            <a:off x="93308" y="6489877"/>
            <a:ext cx="2530373" cy="292388"/>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C" sz="1300" b="0" i="0" u="none" strike="noStrike" kern="1200" cap="none" spc="0" normalizeH="0" baseline="0" noProof="0">
                <a:ln w="0"/>
                <a:solidFill>
                  <a:srgbClr val="00B050"/>
                </a:solidFill>
                <a:effectLst>
                  <a:outerShdw blurRad="38100" dist="25400" dir="5400000" algn="ctr" rotWithShape="0">
                    <a:srgbClr val="6E747A">
                      <a:alpha val="43000"/>
                    </a:srgbClr>
                  </a:outerShdw>
                </a:effectLst>
                <a:uLnTx/>
                <a:uFillTx/>
                <a:latin typeface="Calibri" panose="020F0502020204030204"/>
                <a:ea typeface="+mn-ea"/>
                <a:cs typeface="+mn-cs"/>
              </a:rPr>
              <a:t>M</a:t>
            </a:r>
            <a:r>
              <a:rPr kumimoji="0" lang="es-ES" sz="1300" b="0" i="0" u="none" strike="noStrike" kern="1200" cap="none" spc="0" normalizeH="0" baseline="0" noProof="0">
                <a:ln w="0"/>
                <a:solidFill>
                  <a:srgbClr val="00B050"/>
                </a:solidFill>
                <a:effectLst>
                  <a:outerShdw blurRad="38100" dist="25400" dir="5400000" algn="ctr" rotWithShape="0">
                    <a:srgbClr val="6E747A">
                      <a:alpha val="43000"/>
                    </a:srgbClr>
                  </a:outerShdw>
                </a:effectLst>
                <a:uLnTx/>
                <a:uFillTx/>
                <a:latin typeface="Calibri" panose="020F0502020204030204"/>
                <a:ea typeface="+mn-ea"/>
                <a:cs typeface="+mn-cs"/>
              </a:rPr>
              <a:t>sig. Ing. Robert Moreira Centeno</a:t>
            </a:r>
          </a:p>
        </p:txBody>
      </p:sp>
      <p:sp>
        <p:nvSpPr>
          <p:cNvPr id="6" name="CuadroTexto 5">
            <a:extLst>
              <a:ext uri="{FF2B5EF4-FFF2-40B4-BE49-F238E27FC236}">
                <a16:creationId xmlns:a16="http://schemas.microsoft.com/office/drawing/2014/main" id="{7FC1FBA4-F025-F269-BB7C-ECD5082576C2}"/>
              </a:ext>
            </a:extLst>
          </p:cNvPr>
          <p:cNvSpPr txBox="1"/>
          <p:nvPr/>
        </p:nvSpPr>
        <p:spPr>
          <a:xfrm>
            <a:off x="3437442" y="11851"/>
            <a:ext cx="729026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1" i="0" u="none" strike="noStrike" kern="1200" cap="none" spc="0" normalizeH="0" baseline="0" noProof="0">
                <a:ln>
                  <a:noFill/>
                </a:ln>
                <a:solidFill>
                  <a:prstClr val="black"/>
                </a:solidFill>
                <a:effectLst/>
                <a:uLnTx/>
                <a:uFillTx/>
                <a:latin typeface="Calibri" panose="020F0502020204030204"/>
                <a:ea typeface="+mn-ea"/>
                <a:cs typeface="+mn-cs"/>
              </a:rPr>
              <a:t>Figura 8.1.(version2). </a:t>
            </a:r>
            <a:r>
              <a:rPr kumimoji="0" lang="es-ES" sz="1800" b="0" i="0" u="sng" strike="noStrike" kern="1200" cap="none" spc="0" normalizeH="0" baseline="0" noProof="0">
                <a:ln>
                  <a:noFill/>
                </a:ln>
                <a:solidFill>
                  <a:prstClr val="black"/>
                </a:solidFill>
                <a:effectLst/>
                <a:uLnTx/>
                <a:uFillTx/>
                <a:latin typeface="Calibri" panose="020F0502020204030204"/>
                <a:ea typeface="+mn-ea"/>
                <a:cs typeface="+mn-cs"/>
              </a:rPr>
              <a:t>Parte1</a:t>
            </a:r>
            <a:r>
              <a:rPr kumimoji="0" lang="es-ES" sz="1800" b="0" i="0" u="none" strike="noStrike" kern="1200" cap="none" spc="0" normalizeH="0" baseline="0" noProof="0">
                <a:ln>
                  <a:noFill/>
                </a:ln>
                <a:solidFill>
                  <a:prstClr val="black"/>
                </a:solidFill>
                <a:effectLst/>
                <a:uLnTx/>
                <a:uFillTx/>
                <a:latin typeface="Calibri" panose="020F0502020204030204"/>
                <a:ea typeface="+mn-ea"/>
                <a:cs typeface="+mn-cs"/>
              </a:rPr>
              <a:t>. </a:t>
            </a:r>
            <a:r>
              <a:rPr kumimoji="0" lang="es-ES" sz="1800" b="0" i="0" u="none" strike="noStrike" kern="1200" cap="none" spc="0" normalizeH="0" baseline="0" noProof="0" err="1">
                <a:ln>
                  <a:noFill/>
                </a:ln>
                <a:solidFill>
                  <a:prstClr val="black"/>
                </a:solidFill>
                <a:effectLst/>
                <a:uLnTx/>
                <a:uFillTx/>
                <a:latin typeface="Calibri" panose="020F0502020204030204"/>
                <a:ea typeface="+mn-ea"/>
                <a:cs typeface="+mn-cs"/>
              </a:rPr>
              <a:t>Login</a:t>
            </a:r>
            <a:r>
              <a:rPr kumimoji="0" lang="es-ES" sz="1800" b="0" i="0" u="none" strike="noStrike" kern="1200" cap="none" spc="0" normalizeH="0" baseline="0" noProof="0">
                <a:ln>
                  <a:noFill/>
                </a:ln>
                <a:solidFill>
                  <a:prstClr val="black"/>
                </a:solidFill>
                <a:effectLst/>
                <a:uLnTx/>
                <a:uFillTx/>
                <a:latin typeface="Calibri" panose="020F0502020204030204"/>
                <a:ea typeface="+mn-ea"/>
                <a:cs typeface="+mn-cs"/>
              </a:rPr>
              <a:t>. Crear un formulario en la vista "</a:t>
            </a:r>
            <a:r>
              <a:rPr kumimoji="0" lang="es-ES" sz="1800" b="0" i="0" u="none" strike="noStrike" kern="1200" cap="none" spc="0" normalizeH="0" baseline="0" noProof="0" err="1">
                <a:ln>
                  <a:noFill/>
                </a:ln>
                <a:solidFill>
                  <a:prstClr val="black"/>
                </a:solidFill>
                <a:effectLst/>
                <a:uLnTx/>
                <a:uFillTx/>
                <a:latin typeface="Calibri" panose="020F0502020204030204"/>
                <a:ea typeface="+mn-ea"/>
                <a:cs typeface="+mn-cs"/>
              </a:rPr>
              <a:t>signin</a:t>
            </a:r>
            <a:r>
              <a:rPr kumimoji="0" lang="es-ES" sz="1800" b="0" i="0" u="none" strike="noStrike" kern="1200" cap="none" spc="0" normalizeH="0" baseline="0" noProof="0">
                <a:ln>
                  <a:noFill/>
                </a:ln>
                <a:solidFill>
                  <a:prstClr val="black"/>
                </a:solidFill>
                <a:effectLst/>
                <a:uLnTx/>
                <a:uFillTx/>
                <a:latin typeface="Calibri" panose="020F0502020204030204"/>
                <a:ea typeface="+mn-ea"/>
                <a:cs typeface="+mn-cs"/>
              </a:rPr>
              <a:t>"</a:t>
            </a:r>
          </a:p>
        </p:txBody>
      </p:sp>
      <p:sp>
        <p:nvSpPr>
          <p:cNvPr id="24" name="CuadroTexto 23">
            <a:extLst>
              <a:ext uri="{FF2B5EF4-FFF2-40B4-BE49-F238E27FC236}">
                <a16:creationId xmlns:a16="http://schemas.microsoft.com/office/drawing/2014/main" id="{362935E3-18C1-1D92-D797-5063E9C9184D}"/>
              </a:ext>
            </a:extLst>
          </p:cNvPr>
          <p:cNvSpPr txBox="1"/>
          <p:nvPr/>
        </p:nvSpPr>
        <p:spPr>
          <a:xfrm>
            <a:off x="9130607" y="785849"/>
            <a:ext cx="6444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1" i="0" u="none" strike="noStrike" kern="1200" cap="none" spc="0" normalizeH="0" baseline="0" noProof="0">
                <a:ln>
                  <a:noFill/>
                </a:ln>
                <a:solidFill>
                  <a:srgbClr val="002060"/>
                </a:solidFill>
                <a:effectLst/>
                <a:highlight>
                  <a:srgbClr val="FFFF00"/>
                </a:highlight>
                <a:uLnTx/>
                <a:uFillTx/>
                <a:latin typeface="Calibri" panose="020F0502020204030204"/>
                <a:ea typeface="+mn-ea"/>
                <a:cs typeface="+mn-cs"/>
              </a:rPr>
              <a:t>-1-</a:t>
            </a:r>
            <a:endParaRPr kumimoji="0" lang="es-EC" sz="1800" b="1" i="0" u="none" strike="noStrike" kern="1200" cap="none" spc="0" normalizeH="0" baseline="0" noProof="0">
              <a:ln>
                <a:noFill/>
              </a:ln>
              <a:solidFill>
                <a:srgbClr val="002060"/>
              </a:solidFill>
              <a:effectLst/>
              <a:highlight>
                <a:srgbClr val="FFFF00"/>
              </a:highlight>
              <a:uLnTx/>
              <a:uFillTx/>
              <a:latin typeface="Calibri" panose="020F0502020204030204"/>
              <a:ea typeface="+mn-ea"/>
              <a:cs typeface="+mn-cs"/>
            </a:endParaRPr>
          </a:p>
        </p:txBody>
      </p:sp>
      <p:sp>
        <p:nvSpPr>
          <p:cNvPr id="25" name="Rectángulo 24">
            <a:extLst>
              <a:ext uri="{FF2B5EF4-FFF2-40B4-BE49-F238E27FC236}">
                <a16:creationId xmlns:a16="http://schemas.microsoft.com/office/drawing/2014/main" id="{16B8DEEB-73BF-30B7-9B44-254883AE40FE}"/>
              </a:ext>
            </a:extLst>
          </p:cNvPr>
          <p:cNvSpPr/>
          <p:nvPr/>
        </p:nvSpPr>
        <p:spPr>
          <a:xfrm>
            <a:off x="7738015" y="1174409"/>
            <a:ext cx="2015584" cy="91320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w="3175">
                <a:solidFill>
                  <a:prstClr val="black"/>
                </a:solidFill>
              </a:ln>
              <a:solidFill>
                <a:prstClr val="white"/>
              </a:solidFill>
              <a:effectLst/>
              <a:uLnTx/>
              <a:uFillTx/>
              <a:latin typeface="Calibri" panose="020F0502020204030204"/>
              <a:ea typeface="+mn-ea"/>
              <a:cs typeface="+mn-cs"/>
            </a:endParaRPr>
          </a:p>
        </p:txBody>
      </p:sp>
      <p:sp>
        <p:nvSpPr>
          <p:cNvPr id="28" name="CuadroTexto 27">
            <a:extLst>
              <a:ext uri="{FF2B5EF4-FFF2-40B4-BE49-F238E27FC236}">
                <a16:creationId xmlns:a16="http://schemas.microsoft.com/office/drawing/2014/main" id="{D3076835-0902-C7CA-CA08-91C3EE17E3EE}"/>
              </a:ext>
            </a:extLst>
          </p:cNvPr>
          <p:cNvSpPr txBox="1"/>
          <p:nvPr/>
        </p:nvSpPr>
        <p:spPr>
          <a:xfrm>
            <a:off x="3333631" y="4987850"/>
            <a:ext cx="8751621" cy="1508105"/>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C" sz="1150" b="1" i="0" u="none" strike="noStrike" kern="1200" cap="none" spc="0" normalizeH="0" baseline="0" noProof="0">
                <a:ln>
                  <a:noFill/>
                </a:ln>
                <a:solidFill>
                  <a:prstClr val="black"/>
                </a:solidFill>
                <a:effectLst/>
                <a:uLnTx/>
                <a:uFillTx/>
                <a:latin typeface="Calibri" panose="020F0502020204030204"/>
                <a:ea typeface="+mn-ea"/>
                <a:cs typeface="+mn-cs"/>
              </a:rPr>
              <a:t>Nota (28/04/2023). </a:t>
            </a:r>
            <a:r>
              <a:rPr kumimoji="0" lang="es-ES" sz="1150" b="0" i="0" u="none" strike="noStrike" kern="1200" cap="none" spc="0" normalizeH="0" baseline="0" noProof="0">
                <a:ln>
                  <a:noFill/>
                </a:ln>
                <a:solidFill>
                  <a:prstClr val="black"/>
                </a:solidFill>
                <a:effectLst/>
                <a:uLnTx/>
                <a:uFillTx/>
                <a:latin typeface="Calibri" panose="020F0502020204030204"/>
                <a:ea typeface="+mn-ea"/>
                <a:cs typeface="+mn-cs"/>
              </a:rPr>
              <a:t>Si se hace una inspección de código </a:t>
            </a:r>
            <a:r>
              <a:rPr kumimoji="0" lang="es-ES" sz="1150" b="0" i="0" u="none" strike="noStrike" kern="1200" cap="none" spc="0" normalizeH="0" baseline="0" noProof="0" err="1">
                <a:ln>
                  <a:noFill/>
                </a:ln>
                <a:solidFill>
                  <a:prstClr val="black"/>
                </a:solidFill>
                <a:effectLst/>
                <a:uLnTx/>
                <a:uFillTx/>
                <a:latin typeface="Calibri" panose="020F0502020204030204"/>
                <a:ea typeface="+mn-ea"/>
                <a:cs typeface="+mn-cs"/>
              </a:rPr>
              <a:t>html</a:t>
            </a:r>
            <a:r>
              <a:rPr kumimoji="0" lang="es-ES" sz="1150" b="0" i="0" u="none" strike="noStrike" kern="1200" cap="none" spc="0" normalizeH="0" baseline="0" noProof="0">
                <a:ln>
                  <a:noFill/>
                </a:ln>
                <a:solidFill>
                  <a:prstClr val="black"/>
                </a:solidFill>
                <a:effectLst/>
                <a:uLnTx/>
                <a:uFillTx/>
                <a:latin typeface="Calibri" panose="020F0502020204030204"/>
                <a:ea typeface="+mn-ea"/>
                <a:cs typeface="+mn-cs"/>
              </a:rPr>
              <a:t> a la vista "</a:t>
            </a:r>
            <a:r>
              <a:rPr kumimoji="0" lang="es-ES" sz="1150" b="0" i="0" u="none" strike="noStrike" kern="1200" cap="none" spc="0" normalizeH="0" baseline="0" noProof="0" err="1">
                <a:ln>
                  <a:noFill/>
                </a:ln>
                <a:solidFill>
                  <a:prstClr val="black"/>
                </a:solidFill>
                <a:effectLst/>
                <a:uLnTx/>
                <a:uFillTx/>
                <a:latin typeface="Calibri" panose="020F0502020204030204"/>
                <a:ea typeface="+mn-ea"/>
                <a:cs typeface="+mn-cs"/>
              </a:rPr>
              <a:t>signin</a:t>
            </a:r>
            <a:r>
              <a:rPr kumimoji="0" lang="es-ES" sz="1150" b="0" i="0" u="none" strike="noStrike" kern="1200" cap="none" spc="0" normalizeH="0" baseline="0" noProof="0">
                <a:ln>
                  <a:noFill/>
                </a:ln>
                <a:solidFill>
                  <a:prstClr val="black"/>
                </a:solidFill>
                <a:effectLst/>
                <a:uLnTx/>
                <a:uFillTx/>
                <a:latin typeface="Calibri" panose="020F0502020204030204"/>
                <a:ea typeface="+mn-ea"/>
                <a:cs typeface="+mn-cs"/>
              </a:rPr>
              <a:t>" se observará que solo son input y </a:t>
            </a:r>
            <a:r>
              <a:rPr kumimoji="0" lang="es-ES" sz="1150" b="0" i="0" u="none" strike="noStrike" kern="1200" cap="none" spc="0" normalizeH="0" baseline="0" noProof="0" err="1">
                <a:ln>
                  <a:noFill/>
                </a:ln>
                <a:solidFill>
                  <a:prstClr val="black"/>
                </a:solidFill>
                <a:effectLst/>
                <a:uLnTx/>
                <a:uFillTx/>
                <a:latin typeface="Calibri" panose="020F0502020204030204"/>
                <a:ea typeface="+mn-ea"/>
                <a:cs typeface="+mn-cs"/>
              </a:rPr>
              <a:t>labels</a:t>
            </a:r>
            <a:r>
              <a:rPr kumimoji="0" lang="es-ES" sz="1150" b="0" i="0" u="none" strike="noStrike" kern="1200" cap="none" spc="0" normalizeH="0" baseline="0" noProof="0">
                <a:ln>
                  <a:noFill/>
                </a:ln>
                <a:solidFill>
                  <a:prstClr val="black"/>
                </a:solidFill>
                <a:effectLst/>
                <a:uLnTx/>
                <a:uFillTx/>
                <a:latin typeface="Calibri" panose="020F0502020204030204"/>
                <a:ea typeface="+mn-ea"/>
                <a:cs typeface="+mn-cs"/>
              </a:rPr>
              <a:t>. </a:t>
            </a:r>
            <a:r>
              <a:rPr kumimoji="0" lang="es-ES" sz="1150" b="1" i="0" u="none" strike="noStrike" kern="1200" cap="none" spc="0" normalizeH="0" baseline="0" noProof="0">
                <a:ln>
                  <a:noFill/>
                </a:ln>
                <a:solidFill>
                  <a:prstClr val="black"/>
                </a:solidFill>
                <a:effectLst/>
                <a:highlight>
                  <a:srgbClr val="FFFF00"/>
                </a:highlight>
                <a:uLnTx/>
                <a:uFillTx/>
                <a:latin typeface="Calibri" panose="020F0502020204030204"/>
                <a:ea typeface="+mn-ea"/>
                <a:cs typeface="+mn-cs"/>
              </a:rPr>
              <a:t>1) </a:t>
            </a:r>
            <a:r>
              <a:rPr kumimoji="0" lang="es-ES" sz="1150" b="0" i="0" u="none" strike="noStrike" kern="1200" cap="none" spc="0" normalizeH="0" baseline="0" noProof="0">
                <a:ln>
                  <a:noFill/>
                </a:ln>
                <a:solidFill>
                  <a:prstClr val="black"/>
                </a:solidFill>
                <a:effectLst/>
                <a:uLnTx/>
                <a:uFillTx/>
                <a:latin typeface="Calibri" panose="020F0502020204030204"/>
                <a:ea typeface="+mn-ea"/>
                <a:cs typeface="+mn-cs"/>
              </a:rPr>
              <a:t>Se coloca todo el "{{</a:t>
            </a:r>
            <a:r>
              <a:rPr kumimoji="0" lang="es-ES" sz="1150" b="0" i="0" u="none" strike="noStrike" kern="1200" cap="none" spc="0" normalizeH="0" baseline="0" noProof="0" err="1">
                <a:ln>
                  <a:noFill/>
                </a:ln>
                <a:solidFill>
                  <a:prstClr val="black"/>
                </a:solidFill>
                <a:effectLst/>
                <a:uLnTx/>
                <a:uFillTx/>
                <a:latin typeface="Calibri" panose="020F0502020204030204"/>
                <a:ea typeface="+mn-ea"/>
                <a:cs typeface="+mn-cs"/>
              </a:rPr>
              <a:t>form</a:t>
            </a:r>
            <a:r>
              <a:rPr kumimoji="0" lang="es-ES" sz="1150" b="0" i="0" u="none" strike="noStrike" kern="1200" cap="none" spc="0" normalizeH="0" baseline="0" noProof="0">
                <a:ln>
                  <a:noFill/>
                </a:ln>
                <a:solidFill>
                  <a:prstClr val="black"/>
                </a:solidFill>
                <a:effectLst/>
                <a:uLnTx/>
                <a:uFillTx/>
                <a:latin typeface="Calibri" panose="020F0502020204030204"/>
                <a:ea typeface="+mn-ea"/>
                <a:cs typeface="+mn-cs"/>
              </a:rPr>
              <a:t>}}" dentro de un formulario. Se puede obviar el contenido de la etiqueta "</a:t>
            </a:r>
            <a:r>
              <a:rPr kumimoji="0" lang="es-ES" sz="1150" b="0" i="0" u="none" strike="noStrike" kern="1200" cap="none" spc="0" normalizeH="0" baseline="0" noProof="0" err="1">
                <a:ln>
                  <a:noFill/>
                </a:ln>
                <a:solidFill>
                  <a:prstClr val="black"/>
                </a:solidFill>
                <a:effectLst/>
                <a:uLnTx/>
                <a:uFillTx/>
                <a:latin typeface="Calibri" panose="020F0502020204030204"/>
                <a:ea typeface="+mn-ea"/>
                <a:cs typeface="+mn-cs"/>
              </a:rPr>
              <a:t>action</a:t>
            </a:r>
            <a:r>
              <a:rPr kumimoji="0" lang="es-ES" sz="1150" b="0" i="0" u="none" strike="noStrike" kern="1200" cap="none" spc="0" normalizeH="0" baseline="0" noProof="0">
                <a:ln>
                  <a:noFill/>
                </a:ln>
                <a:solidFill>
                  <a:prstClr val="black"/>
                </a:solidFill>
                <a:effectLst/>
                <a:uLnTx/>
                <a:uFillTx/>
                <a:latin typeface="Calibri" panose="020F0502020204030204"/>
                <a:ea typeface="+mn-ea"/>
                <a:cs typeface="+mn-cs"/>
              </a:rPr>
              <a:t>" pero se lo ubicar para ser explicito, igual redirecciona a la misma página. Se utiliza el método POST para que los datos de usuario no aparezcan en la URL. Similar a lo que se hizo en el registro de "signup.html" se ubica "{% </a:t>
            </a:r>
            <a:r>
              <a:rPr kumimoji="0" lang="es-ES" sz="1150" b="0" i="0" u="none" strike="noStrike" kern="1200" cap="none" spc="0" normalizeH="0" baseline="0" noProof="0" err="1">
                <a:ln>
                  <a:noFill/>
                </a:ln>
                <a:solidFill>
                  <a:prstClr val="black"/>
                </a:solidFill>
                <a:effectLst/>
                <a:uLnTx/>
                <a:uFillTx/>
                <a:latin typeface="Calibri" panose="020F0502020204030204"/>
                <a:ea typeface="+mn-ea"/>
                <a:cs typeface="+mn-cs"/>
              </a:rPr>
              <a:t>csrf_token</a:t>
            </a:r>
            <a:r>
              <a:rPr kumimoji="0" lang="es-ES" sz="1150" b="0" i="0" u="none" strike="noStrike" kern="1200" cap="none" spc="0" normalizeH="0" baseline="0" noProof="0">
                <a:ln>
                  <a:noFill/>
                </a:ln>
                <a:solidFill>
                  <a:prstClr val="black"/>
                </a:solidFill>
                <a:effectLst/>
                <a:uLnTx/>
                <a:uFillTx/>
                <a:latin typeface="Calibri" panose="020F0502020204030204"/>
                <a:ea typeface="+mn-ea"/>
                <a:cs typeface="+mn-cs"/>
              </a:rPr>
              <a:t> %}". Se usa el estilo "</a:t>
            </a:r>
            <a:r>
              <a:rPr kumimoji="0" lang="es-ES" sz="1150" b="0" i="0" u="none" strike="noStrike" kern="1200" cap="none" spc="0" normalizeH="0" baseline="0" noProof="0" err="1">
                <a:ln>
                  <a:noFill/>
                </a:ln>
                <a:solidFill>
                  <a:prstClr val="black"/>
                </a:solidFill>
                <a:effectLst/>
                <a:uLnTx/>
                <a:uFillTx/>
                <a:latin typeface="Calibri" panose="020F0502020204030204"/>
                <a:ea typeface="+mn-ea"/>
                <a:cs typeface="+mn-cs"/>
              </a:rPr>
              <a:t>form.as_p</a:t>
            </a:r>
            <a:r>
              <a:rPr kumimoji="0" lang="es-ES" sz="1150" b="0" i="0" u="none" strike="noStrike" kern="1200" cap="none" spc="0" normalizeH="0" baseline="0" noProof="0">
                <a:ln>
                  <a:noFill/>
                </a:ln>
                <a:solidFill>
                  <a:prstClr val="black"/>
                </a:solidFill>
                <a:effectLst/>
                <a:uLnTx/>
                <a:uFillTx/>
                <a:latin typeface="Calibri" panose="020F0502020204030204"/>
                <a:ea typeface="+mn-ea"/>
                <a:cs typeface="+mn-cs"/>
              </a:rPr>
              <a:t>" para que aparezcan los cuadros de texto en cada línea </a:t>
            </a:r>
            <a:r>
              <a:rPr kumimoji="0" lang="es-ES" sz="1150" b="1" i="0" u="none" strike="noStrike" kern="1200" cap="none" spc="0" normalizeH="0" baseline="0" noProof="0">
                <a:ln>
                  <a:noFill/>
                </a:ln>
                <a:solidFill>
                  <a:prstClr val="black"/>
                </a:solidFill>
                <a:effectLst/>
                <a:highlight>
                  <a:srgbClr val="FFFF00"/>
                </a:highlight>
                <a:uLnTx/>
                <a:uFillTx/>
                <a:latin typeface="Calibri" panose="020F0502020204030204"/>
                <a:ea typeface="+mn-ea"/>
                <a:cs typeface="+mn-cs"/>
              </a:rPr>
              <a:t>2) </a:t>
            </a:r>
            <a:r>
              <a:rPr kumimoji="0" lang="es-ES" sz="1150" b="0" i="0" u="none" strike="noStrike" kern="1200" cap="none" spc="0" normalizeH="0" baseline="0" noProof="0">
                <a:ln>
                  <a:noFill/>
                </a:ln>
                <a:solidFill>
                  <a:prstClr val="black"/>
                </a:solidFill>
                <a:effectLst/>
                <a:uLnTx/>
                <a:uFillTx/>
                <a:latin typeface="Calibri" panose="020F0502020204030204"/>
                <a:ea typeface="+mn-ea"/>
                <a:cs typeface="+mn-cs"/>
              </a:rPr>
              <a:t>En la función "</a:t>
            </a:r>
            <a:r>
              <a:rPr kumimoji="0" lang="es-ES" sz="1150" b="0" i="0" u="none" strike="noStrike" kern="1200" cap="none" spc="0" normalizeH="0" baseline="0" noProof="0" err="1">
                <a:ln>
                  <a:noFill/>
                </a:ln>
                <a:solidFill>
                  <a:prstClr val="black"/>
                </a:solidFill>
                <a:effectLst/>
                <a:uLnTx/>
                <a:uFillTx/>
                <a:latin typeface="Calibri" panose="020F0502020204030204"/>
                <a:ea typeface="+mn-ea"/>
                <a:cs typeface="+mn-cs"/>
              </a:rPr>
              <a:t>signin</a:t>
            </a:r>
            <a:r>
              <a:rPr kumimoji="0" lang="es-ES" sz="1150" b="0" i="0" u="none" strike="noStrike" kern="1200" cap="none" spc="0" normalizeH="0" baseline="0" noProof="0">
                <a:ln>
                  <a:noFill/>
                </a:ln>
                <a:solidFill>
                  <a:prstClr val="black"/>
                </a:solidFill>
                <a:effectLst/>
                <a:uLnTx/>
                <a:uFillTx/>
                <a:latin typeface="Calibri" panose="020F0502020204030204"/>
                <a:ea typeface="+mn-ea"/>
                <a:cs typeface="+mn-cs"/>
              </a:rPr>
              <a:t>" se debe comprobar si </a:t>
            </a:r>
            <a:r>
              <a:rPr kumimoji="0" lang="es-ES" sz="1150" b="0" i="0" u="none" strike="noStrike" kern="1200" cap="none" spc="0" normalizeH="0" baseline="0" noProof="0" err="1">
                <a:ln>
                  <a:noFill/>
                </a:ln>
                <a:solidFill>
                  <a:prstClr val="black"/>
                </a:solidFill>
                <a:effectLst/>
                <a:uLnTx/>
                <a:uFillTx/>
                <a:latin typeface="Calibri" panose="020F0502020204030204"/>
                <a:ea typeface="+mn-ea"/>
                <a:cs typeface="+mn-cs"/>
              </a:rPr>
              <a:t>estan</a:t>
            </a:r>
            <a:r>
              <a:rPr kumimoji="0" lang="es-ES" sz="1150" b="0" i="0" u="none" strike="noStrike" kern="1200" cap="none" spc="0" normalizeH="0" baseline="0" noProof="0">
                <a:ln>
                  <a:noFill/>
                </a:ln>
                <a:solidFill>
                  <a:prstClr val="black"/>
                </a:solidFill>
                <a:effectLst/>
                <a:uLnTx/>
                <a:uFillTx/>
                <a:latin typeface="Calibri" panose="020F0502020204030204"/>
                <a:ea typeface="+mn-ea"/>
                <a:cs typeface="+mn-cs"/>
              </a:rPr>
              <a:t> enviando datos, o se esta enviando toda la página, por ello se pone una sentencia </a:t>
            </a:r>
            <a:r>
              <a:rPr kumimoji="0" lang="es-ES" sz="1150" b="0" i="0" u="none" strike="noStrike" kern="1200" cap="none" spc="0" normalizeH="0" baseline="0" noProof="0" err="1">
                <a:ln>
                  <a:noFill/>
                </a:ln>
                <a:solidFill>
                  <a:prstClr val="black"/>
                </a:solidFill>
                <a:effectLst/>
                <a:uLnTx/>
                <a:uFillTx/>
                <a:latin typeface="Calibri" panose="020F0502020204030204"/>
                <a:ea typeface="+mn-ea"/>
                <a:cs typeface="+mn-cs"/>
              </a:rPr>
              <a:t>if</a:t>
            </a:r>
            <a:r>
              <a:rPr kumimoji="0" lang="es-ES" sz="1150" b="0" i="0" u="none" strike="noStrike" kern="1200" cap="none" spc="0" normalizeH="0" baseline="0" noProof="0">
                <a:ln>
                  <a:noFill/>
                </a:ln>
                <a:solidFill>
                  <a:prstClr val="black"/>
                </a:solidFill>
                <a:effectLst/>
                <a:uLnTx/>
                <a:uFillTx/>
                <a:latin typeface="Calibri" panose="020F0502020204030204"/>
                <a:ea typeface="+mn-ea"/>
                <a:cs typeface="+mn-cs"/>
              </a:rPr>
              <a:t> que pregunta si se esta enviando una petición GET entonces se </a:t>
            </a:r>
            <a:r>
              <a:rPr kumimoji="0" lang="es-ES" sz="1150" b="0" i="0" u="none" strike="noStrike" kern="1200" cap="none" spc="0" normalizeH="0" baseline="0" noProof="0" err="1">
                <a:ln>
                  <a:noFill/>
                </a:ln>
                <a:solidFill>
                  <a:prstClr val="black"/>
                </a:solidFill>
                <a:effectLst/>
                <a:uLnTx/>
                <a:uFillTx/>
                <a:latin typeface="Calibri" panose="020F0502020204030204"/>
                <a:ea typeface="+mn-ea"/>
                <a:cs typeface="+mn-cs"/>
              </a:rPr>
              <a:t>renderize</a:t>
            </a:r>
            <a:r>
              <a:rPr kumimoji="0" lang="es-ES" sz="1150" b="0" i="0" u="none" strike="noStrike" kern="1200" cap="none" spc="0" normalizeH="0" baseline="0" noProof="0">
                <a:ln>
                  <a:noFill/>
                </a:ln>
                <a:solidFill>
                  <a:prstClr val="black"/>
                </a:solidFill>
                <a:effectLst/>
                <a:uLnTx/>
                <a:uFillTx/>
                <a:latin typeface="Calibri" panose="020F0502020204030204"/>
                <a:ea typeface="+mn-ea"/>
                <a:cs typeface="+mn-cs"/>
              </a:rPr>
              <a:t> "</a:t>
            </a:r>
            <a:r>
              <a:rPr kumimoji="0" lang="es-ES" sz="1150" b="0" i="0" u="none" strike="noStrike" kern="1200" cap="none" spc="0" normalizeH="0" baseline="0" noProof="0" err="1">
                <a:ln>
                  <a:noFill/>
                </a:ln>
                <a:solidFill>
                  <a:prstClr val="black"/>
                </a:solidFill>
                <a:effectLst/>
                <a:uLnTx/>
                <a:uFillTx/>
                <a:latin typeface="Calibri" panose="020F0502020204030204"/>
                <a:ea typeface="+mn-ea"/>
                <a:cs typeface="+mn-cs"/>
              </a:rPr>
              <a:t>AuthenticationForm</a:t>
            </a:r>
            <a:r>
              <a:rPr kumimoji="0" lang="es-ES" sz="1150" b="0" i="0" u="none" strike="noStrike" kern="1200" cap="none" spc="0" normalizeH="0" baseline="0" noProof="0">
                <a:ln>
                  <a:noFill/>
                </a:ln>
                <a:solidFill>
                  <a:prstClr val="black"/>
                </a:solidFill>
                <a:effectLst/>
                <a:uLnTx/>
                <a:uFillTx/>
                <a:latin typeface="Calibri" panose="020F0502020204030204"/>
                <a:ea typeface="+mn-ea"/>
                <a:cs typeface="+mn-cs"/>
              </a:rPr>
              <a:t>". Si el formulario </a:t>
            </a:r>
            <a:r>
              <a:rPr kumimoji="0" lang="es-ES" sz="1150" b="0" i="0" u="none" strike="noStrike" kern="1200" cap="none" spc="0" normalizeH="0" baseline="0" noProof="0" err="1">
                <a:ln>
                  <a:noFill/>
                </a:ln>
                <a:solidFill>
                  <a:prstClr val="black"/>
                </a:solidFill>
                <a:effectLst/>
                <a:uLnTx/>
                <a:uFillTx/>
                <a:latin typeface="Calibri" panose="020F0502020204030204"/>
                <a:ea typeface="+mn-ea"/>
                <a:cs typeface="+mn-cs"/>
              </a:rPr>
              <a:t>envia</a:t>
            </a:r>
            <a:r>
              <a:rPr kumimoji="0" lang="es-ES" sz="1150" b="0" i="0" u="none" strike="noStrike" kern="1200" cap="none" spc="0" normalizeH="0" baseline="0" noProof="0">
                <a:ln>
                  <a:noFill/>
                </a:ln>
                <a:solidFill>
                  <a:prstClr val="black"/>
                </a:solidFill>
                <a:effectLst/>
                <a:uLnTx/>
                <a:uFillTx/>
                <a:latin typeface="Calibri" panose="020F0502020204030204"/>
                <a:ea typeface="+mn-ea"/>
                <a:cs typeface="+mn-cs"/>
              </a:rPr>
              <a:t> un dato entonces el "</a:t>
            </a:r>
            <a:r>
              <a:rPr kumimoji="0" lang="es-ES" sz="1150" b="0" i="0" u="none" strike="noStrike" kern="1200" cap="none" spc="0" normalizeH="0" baseline="0" noProof="0" err="1">
                <a:ln>
                  <a:noFill/>
                </a:ln>
                <a:solidFill>
                  <a:prstClr val="black"/>
                </a:solidFill>
                <a:effectLst/>
                <a:uLnTx/>
                <a:uFillTx/>
                <a:latin typeface="Calibri" panose="020F0502020204030204"/>
                <a:ea typeface="+mn-ea"/>
                <a:cs typeface="+mn-cs"/>
              </a:rPr>
              <a:t>else</a:t>
            </a:r>
            <a:r>
              <a:rPr kumimoji="0" lang="es-ES" sz="1150" b="0" i="0" u="none" strike="noStrike" kern="1200" cap="none" spc="0" normalizeH="0" baseline="0" noProof="0">
                <a:ln>
                  <a:noFill/>
                </a:ln>
                <a:solidFill>
                  <a:prstClr val="black"/>
                </a:solidFill>
                <a:effectLst/>
                <a:uLnTx/>
                <a:uFillTx/>
                <a:latin typeface="Calibri" panose="020F0502020204030204"/>
                <a:ea typeface="+mn-ea"/>
                <a:cs typeface="+mn-cs"/>
              </a:rPr>
              <a:t>" realiza la acción, en este caso aunque parezca extraño se volverá a renderizar el formulario pero en la parte de arriba se </a:t>
            </a:r>
            <a:r>
              <a:rPr kumimoji="0" lang="es-ES" sz="1150" b="0" i="0" u="none" strike="noStrike" kern="1200" cap="none" spc="0" normalizeH="0" baseline="0" noProof="0" err="1">
                <a:ln>
                  <a:noFill/>
                </a:ln>
                <a:solidFill>
                  <a:prstClr val="black"/>
                </a:solidFill>
                <a:effectLst/>
                <a:uLnTx/>
                <a:uFillTx/>
                <a:latin typeface="Calibri" panose="020F0502020204030204"/>
                <a:ea typeface="+mn-ea"/>
                <a:cs typeface="+mn-cs"/>
              </a:rPr>
              <a:t>imprimira</a:t>
            </a:r>
            <a:r>
              <a:rPr kumimoji="0" lang="es-ES" sz="1150" b="0" i="0" u="none" strike="noStrike" kern="1200" cap="none" spc="0" normalizeH="0" baseline="0" noProof="0">
                <a:ln>
                  <a:noFill/>
                </a:ln>
                <a:solidFill>
                  <a:prstClr val="black"/>
                </a:solidFill>
                <a:effectLst/>
                <a:uLnTx/>
                <a:uFillTx/>
                <a:latin typeface="Calibri" panose="020F0502020204030204"/>
                <a:ea typeface="+mn-ea"/>
                <a:cs typeface="+mn-cs"/>
              </a:rPr>
              <a:t> por consulta los datos que vienen en el método "POST", esto es importante para saber si los datos </a:t>
            </a:r>
            <a:r>
              <a:rPr kumimoji="0" lang="es-ES" sz="1150" b="0" i="0" u="none" strike="noStrike" kern="1200" cap="none" spc="0" normalizeH="0" baseline="0" noProof="0" err="1">
                <a:ln>
                  <a:noFill/>
                </a:ln>
                <a:solidFill>
                  <a:prstClr val="black"/>
                </a:solidFill>
                <a:effectLst/>
                <a:uLnTx/>
                <a:uFillTx/>
                <a:latin typeface="Calibri" panose="020F0502020204030204"/>
                <a:ea typeface="+mn-ea"/>
                <a:cs typeface="+mn-cs"/>
              </a:rPr>
              <a:t>estan</a:t>
            </a:r>
            <a:r>
              <a:rPr kumimoji="0" lang="es-ES" sz="1150" b="0" i="0" u="none" strike="noStrike" kern="1200" cap="none" spc="0" normalizeH="0" baseline="0" noProof="0">
                <a:ln>
                  <a:noFill/>
                </a:ln>
                <a:solidFill>
                  <a:prstClr val="black"/>
                </a:solidFill>
                <a:effectLst/>
                <a:uLnTx/>
                <a:uFillTx/>
                <a:latin typeface="Calibri" panose="020F0502020204030204"/>
                <a:ea typeface="+mn-ea"/>
                <a:cs typeface="+mn-cs"/>
              </a:rPr>
              <a:t> llegando antes de comprobar los mismos en la base de datos.</a:t>
            </a:r>
          </a:p>
        </p:txBody>
      </p:sp>
      <p:sp>
        <p:nvSpPr>
          <p:cNvPr id="9" name="Rectángulo 8">
            <a:extLst>
              <a:ext uri="{FF2B5EF4-FFF2-40B4-BE49-F238E27FC236}">
                <a16:creationId xmlns:a16="http://schemas.microsoft.com/office/drawing/2014/main" id="{7679A608-989E-210F-CD53-F7A5FFE5F4E4}"/>
              </a:ext>
            </a:extLst>
          </p:cNvPr>
          <p:cNvSpPr/>
          <p:nvPr/>
        </p:nvSpPr>
        <p:spPr>
          <a:xfrm>
            <a:off x="3882746" y="2307167"/>
            <a:ext cx="2518833" cy="105603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w="3175">
                <a:solidFill>
                  <a:prstClr val="black"/>
                </a:solidFill>
              </a:ln>
              <a:solidFill>
                <a:prstClr val="white"/>
              </a:solidFill>
              <a:effectLst/>
              <a:uLnTx/>
              <a:uFillTx/>
              <a:latin typeface="Calibri" panose="020F0502020204030204"/>
              <a:ea typeface="+mn-ea"/>
              <a:cs typeface="+mn-cs"/>
            </a:endParaRPr>
          </a:p>
        </p:txBody>
      </p:sp>
      <p:sp>
        <p:nvSpPr>
          <p:cNvPr id="15" name="CuadroTexto 14">
            <a:extLst>
              <a:ext uri="{FF2B5EF4-FFF2-40B4-BE49-F238E27FC236}">
                <a16:creationId xmlns:a16="http://schemas.microsoft.com/office/drawing/2014/main" id="{A5D42DEE-FBF9-36A8-A344-A031D09BE324}"/>
              </a:ext>
            </a:extLst>
          </p:cNvPr>
          <p:cNvSpPr txBox="1"/>
          <p:nvPr/>
        </p:nvSpPr>
        <p:spPr>
          <a:xfrm>
            <a:off x="6333973" y="1978041"/>
            <a:ext cx="67303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1" i="0" u="none" strike="noStrike" kern="1200" cap="none" spc="0" normalizeH="0" baseline="0" noProof="0">
                <a:ln>
                  <a:noFill/>
                </a:ln>
                <a:solidFill>
                  <a:srgbClr val="002060"/>
                </a:solidFill>
                <a:effectLst/>
                <a:highlight>
                  <a:srgbClr val="FFFF00"/>
                </a:highlight>
                <a:uLnTx/>
                <a:uFillTx/>
                <a:latin typeface="Calibri" panose="020F0502020204030204"/>
                <a:ea typeface="+mn-ea"/>
                <a:cs typeface="+mn-cs"/>
              </a:rPr>
              <a:t>-2-</a:t>
            </a:r>
            <a:endParaRPr kumimoji="0" lang="es-EC" sz="1800" b="1" i="0" u="none" strike="noStrike" kern="1200" cap="none" spc="0" normalizeH="0" baseline="0" noProof="0">
              <a:ln>
                <a:noFill/>
              </a:ln>
              <a:solidFill>
                <a:srgbClr val="002060"/>
              </a:solidFill>
              <a:effectLst/>
              <a:highlight>
                <a:srgbClr val="FFFF00"/>
              </a:highlight>
              <a:uLnTx/>
              <a:uFillTx/>
              <a:latin typeface="Calibri" panose="020F0502020204030204"/>
              <a:ea typeface="+mn-ea"/>
              <a:cs typeface="+mn-cs"/>
            </a:endParaRPr>
          </a:p>
        </p:txBody>
      </p:sp>
      <p:pic>
        <p:nvPicPr>
          <p:cNvPr id="13" name="Imagen 12" descr="Interfaz de usuario gráfica, Aplicación&#10;&#10;Descripción generada automáticamente">
            <a:extLst>
              <a:ext uri="{FF2B5EF4-FFF2-40B4-BE49-F238E27FC236}">
                <a16:creationId xmlns:a16="http://schemas.microsoft.com/office/drawing/2014/main" id="{F8DA1736-CA0A-CAA3-9F7C-49E058F22DD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900306" y="1401459"/>
            <a:ext cx="2291693" cy="2330536"/>
          </a:xfrm>
          <a:prstGeom prst="rect">
            <a:avLst/>
          </a:prstGeom>
        </p:spPr>
      </p:pic>
      <p:sp>
        <p:nvSpPr>
          <p:cNvPr id="14" name="Rectángulo 13">
            <a:extLst>
              <a:ext uri="{FF2B5EF4-FFF2-40B4-BE49-F238E27FC236}">
                <a16:creationId xmlns:a16="http://schemas.microsoft.com/office/drawing/2014/main" id="{1672A943-D4E0-9FB5-FAEC-30C6B7EE6CD0}"/>
              </a:ext>
            </a:extLst>
          </p:cNvPr>
          <p:cNvSpPr/>
          <p:nvPr/>
        </p:nvSpPr>
        <p:spPr>
          <a:xfrm>
            <a:off x="3605741" y="4667896"/>
            <a:ext cx="6243530" cy="28662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w="3175">
                <a:solidFill>
                  <a:prstClr val="black"/>
                </a:solidFill>
              </a:ln>
              <a:solidFill>
                <a:prstClr val="white"/>
              </a:solidFill>
              <a:effectLst/>
              <a:uLnTx/>
              <a:uFillTx/>
              <a:latin typeface="Calibri" panose="020F0502020204030204"/>
              <a:ea typeface="+mn-ea"/>
              <a:cs typeface="+mn-cs"/>
            </a:endParaRPr>
          </a:p>
        </p:txBody>
      </p:sp>
      <p:cxnSp>
        <p:nvCxnSpPr>
          <p:cNvPr id="21" name="Conector recto de flecha 20">
            <a:extLst>
              <a:ext uri="{FF2B5EF4-FFF2-40B4-BE49-F238E27FC236}">
                <a16:creationId xmlns:a16="http://schemas.microsoft.com/office/drawing/2014/main" id="{4A45A9D5-F423-19AF-736B-6AA2E31C1ED4}"/>
              </a:ext>
            </a:extLst>
          </p:cNvPr>
          <p:cNvCxnSpPr/>
          <p:nvPr/>
        </p:nvCxnSpPr>
        <p:spPr>
          <a:xfrm flipH="1">
            <a:off x="9277349" y="3731995"/>
            <a:ext cx="933450" cy="83212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 name="Botón de acción: en blanco 2">
            <a:hlinkClick r:id="rId6" action="ppaction://hlinksldjump" highlightClick="1"/>
            <a:extLst>
              <a:ext uri="{FF2B5EF4-FFF2-40B4-BE49-F238E27FC236}">
                <a16:creationId xmlns:a16="http://schemas.microsoft.com/office/drawing/2014/main" id="{00A99F88-796A-0A02-E20B-052AC2E0C884}"/>
              </a:ext>
            </a:extLst>
          </p:cNvPr>
          <p:cNvSpPr/>
          <p:nvPr/>
        </p:nvSpPr>
        <p:spPr>
          <a:xfrm>
            <a:off x="10727704" y="-885"/>
            <a:ext cx="1464296" cy="335902"/>
          </a:xfrm>
          <a:prstGeom prst="actionButtonBlan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C" sz="1800" b="0" i="0" u="none" strike="noStrike" kern="1200" cap="none" spc="0" normalizeH="0" baseline="0" noProof="0">
                <a:ln>
                  <a:noFill/>
                </a:ln>
                <a:solidFill>
                  <a:prstClr val="white"/>
                </a:solidFill>
                <a:effectLst/>
                <a:uLnTx/>
                <a:uFillTx/>
                <a:latin typeface="Calibri" panose="020F0502020204030204"/>
                <a:ea typeface="+mn-ea"/>
                <a:cs typeface="+mn-cs"/>
              </a:rPr>
              <a:t>Índice</a:t>
            </a:r>
            <a:endParaRPr kumimoji="0" lang="es-E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4684841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n 7" descr="Texto&#10;&#10;Descripción generada automáticamente">
            <a:extLst>
              <a:ext uri="{FF2B5EF4-FFF2-40B4-BE49-F238E27FC236}">
                <a16:creationId xmlns:a16="http://schemas.microsoft.com/office/drawing/2014/main" id="{2060C5E2-EF67-6985-7111-19524CE0BA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11284" y="393919"/>
            <a:ext cx="7383206" cy="3644619"/>
          </a:xfrm>
          <a:prstGeom prst="rect">
            <a:avLst/>
          </a:prstGeom>
        </p:spPr>
      </p:pic>
      <p:sp>
        <p:nvSpPr>
          <p:cNvPr id="4" name="Título 3">
            <a:extLst>
              <a:ext uri="{FF2B5EF4-FFF2-40B4-BE49-F238E27FC236}">
                <a16:creationId xmlns:a16="http://schemas.microsoft.com/office/drawing/2014/main" id="{9DF72ADE-BAE9-484E-84CE-E8979DDABC94}"/>
              </a:ext>
            </a:extLst>
          </p:cNvPr>
          <p:cNvSpPr>
            <a:spLocks noGrp="1"/>
          </p:cNvSpPr>
          <p:nvPr>
            <p:ph type="title"/>
          </p:nvPr>
        </p:nvSpPr>
        <p:spPr>
          <a:xfrm>
            <a:off x="1" y="1"/>
            <a:ext cx="3256367" cy="709119"/>
          </a:xfrm>
          <a:solidFill>
            <a:schemeClr val="accent4">
              <a:lumMod val="60000"/>
              <a:lumOff val="40000"/>
            </a:schemeClr>
          </a:solidFill>
        </p:spPr>
        <p:style>
          <a:lnRef idx="2">
            <a:schemeClr val="accent1"/>
          </a:lnRef>
          <a:fillRef idx="1">
            <a:schemeClr val="lt1"/>
          </a:fillRef>
          <a:effectRef idx="0">
            <a:schemeClr val="accent1"/>
          </a:effectRef>
          <a:fontRef idx="minor">
            <a:schemeClr val="dk1"/>
          </a:fontRef>
        </p:style>
        <p:txBody>
          <a:bodyPr>
            <a:normAutofit/>
          </a:bodyPr>
          <a:lstStyle/>
          <a:p>
            <a:r>
              <a:rPr lang="es-MX" sz="1400">
                <a:latin typeface="AcmeFont" pitchFamily="2" charset="0"/>
              </a:rPr>
              <a:t>Taller: </a:t>
            </a:r>
            <a:r>
              <a:rPr lang="es-MX" sz="1400"/>
              <a:t>Ejercicio 81</a:t>
            </a:r>
            <a:endParaRPr lang="es-ES" sz="1400"/>
          </a:p>
        </p:txBody>
      </p:sp>
      <p:cxnSp>
        <p:nvCxnSpPr>
          <p:cNvPr id="5" name="Conector recto 4">
            <a:extLst>
              <a:ext uri="{FF2B5EF4-FFF2-40B4-BE49-F238E27FC236}">
                <a16:creationId xmlns:a16="http://schemas.microsoft.com/office/drawing/2014/main" id="{B56C916C-A930-4B45-9FEB-EAC26D680858}"/>
              </a:ext>
            </a:extLst>
          </p:cNvPr>
          <p:cNvCxnSpPr>
            <a:cxnSpLocks/>
          </p:cNvCxnSpPr>
          <p:nvPr/>
        </p:nvCxnSpPr>
        <p:spPr>
          <a:xfrm>
            <a:off x="3256383" y="709120"/>
            <a:ext cx="0" cy="6148880"/>
          </a:xfrm>
          <a:prstGeom prst="line">
            <a:avLst/>
          </a:prstGeom>
        </p:spPr>
        <p:style>
          <a:lnRef idx="3">
            <a:schemeClr val="accent1"/>
          </a:lnRef>
          <a:fillRef idx="0">
            <a:schemeClr val="accent1"/>
          </a:fillRef>
          <a:effectRef idx="2">
            <a:schemeClr val="accent1"/>
          </a:effectRef>
          <a:fontRef idx="minor">
            <a:schemeClr val="tx1"/>
          </a:fontRef>
        </p:style>
      </p:cxnSp>
      <p:sp>
        <p:nvSpPr>
          <p:cNvPr id="16" name="CuadroTexto 15">
            <a:extLst>
              <a:ext uri="{FF2B5EF4-FFF2-40B4-BE49-F238E27FC236}">
                <a16:creationId xmlns:a16="http://schemas.microsoft.com/office/drawing/2014/main" id="{B1925488-C881-4A19-A93C-2E217166D1A0}"/>
              </a:ext>
            </a:extLst>
          </p:cNvPr>
          <p:cNvSpPr txBox="1"/>
          <p:nvPr/>
        </p:nvSpPr>
        <p:spPr>
          <a:xfrm>
            <a:off x="106748" y="4958291"/>
            <a:ext cx="2891329" cy="7386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C" sz="1400" b="1" i="0" u="none" strike="noStrike" kern="1200" cap="none" spc="0" normalizeH="0" baseline="0" noProof="0">
                <a:ln>
                  <a:noFill/>
                </a:ln>
                <a:solidFill>
                  <a:prstClr val="black"/>
                </a:solidFill>
                <a:effectLst/>
                <a:uLnTx/>
                <a:uFillTx/>
                <a:latin typeface="Calibri" panose="020F0502020204030204"/>
                <a:ea typeface="+mn-ea"/>
                <a:cs typeface="+mn-cs"/>
              </a:rPr>
              <a:t>Objetivos de la lámina:</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ES" sz="1400" b="0" i="0" u="none" strike="noStrike" kern="1200" cap="none" spc="0" normalizeH="0" baseline="0" noProof="0">
                <a:ln>
                  <a:noFill/>
                </a:ln>
                <a:solidFill>
                  <a:prstClr val="black"/>
                </a:solidFill>
                <a:effectLst/>
                <a:uLnTx/>
                <a:uFillTx/>
                <a:latin typeface="Calibri" panose="020F0502020204030204"/>
                <a:ea typeface="+mn-ea"/>
                <a:cs typeface="+mn-cs"/>
              </a:rPr>
              <a:t>Preguntar si el usuario existe en la base de datos.</a:t>
            </a:r>
          </a:p>
        </p:txBody>
      </p:sp>
      <p:pic>
        <p:nvPicPr>
          <p:cNvPr id="17" name="Imagen 16">
            <a:extLst>
              <a:ext uri="{FF2B5EF4-FFF2-40B4-BE49-F238E27FC236}">
                <a16:creationId xmlns:a16="http://schemas.microsoft.com/office/drawing/2014/main" id="{07AF594D-2BC1-4EA0-9855-66C150454A4F}"/>
              </a:ext>
            </a:extLst>
          </p:cNvPr>
          <p:cNvPicPr>
            <a:picLocks noChangeAspect="1"/>
          </p:cNvPicPr>
          <p:nvPr/>
        </p:nvPicPr>
        <p:blipFill>
          <a:blip r:embed="rId4"/>
          <a:stretch>
            <a:fillRect/>
          </a:stretch>
        </p:blipFill>
        <p:spPr>
          <a:xfrm>
            <a:off x="76038" y="2011836"/>
            <a:ext cx="993895" cy="854078"/>
          </a:xfrm>
          <a:prstGeom prst="rect">
            <a:avLst/>
          </a:prstGeom>
        </p:spPr>
      </p:pic>
      <p:sp>
        <p:nvSpPr>
          <p:cNvPr id="18" name="CuadroTexto 17">
            <a:extLst>
              <a:ext uri="{FF2B5EF4-FFF2-40B4-BE49-F238E27FC236}">
                <a16:creationId xmlns:a16="http://schemas.microsoft.com/office/drawing/2014/main" id="{137D2C75-4FC0-4811-A9B7-F2AED8DD12CA}"/>
              </a:ext>
            </a:extLst>
          </p:cNvPr>
          <p:cNvSpPr txBox="1"/>
          <p:nvPr/>
        </p:nvSpPr>
        <p:spPr>
          <a:xfrm>
            <a:off x="80567" y="2926313"/>
            <a:ext cx="3098569" cy="209288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C" sz="1300" b="1" i="0" u="none" strike="noStrike" kern="1200" cap="none" spc="0" normalizeH="0" baseline="0" noProof="0">
                <a:ln>
                  <a:noFill/>
                </a:ln>
                <a:solidFill>
                  <a:prstClr val="black"/>
                </a:solidFill>
                <a:effectLst/>
                <a:uLnTx/>
                <a:uFillTx/>
                <a:latin typeface="Agency FB" panose="020B0503020202020204" pitchFamily="34" charset="0"/>
                <a:ea typeface="+mn-ea"/>
                <a:cs typeface="+mn-cs"/>
              </a:rPr>
              <a:t>Misión. </a:t>
            </a:r>
            <a:r>
              <a:rPr kumimoji="0" lang="es-MX" sz="1300" b="0" i="0" u="none" strike="noStrike" kern="1200" cap="none" spc="0" normalizeH="0" baseline="0" noProof="0">
                <a:ln>
                  <a:noFill/>
                </a:ln>
                <a:solidFill>
                  <a:prstClr val="black"/>
                </a:solidFill>
                <a:effectLst/>
                <a:uLnTx/>
                <a:uFillTx/>
                <a:latin typeface="Agency FB" panose="020B0503020202020204" pitchFamily="34" charset="0"/>
                <a:ea typeface="+mn-ea"/>
                <a:cs typeface="+mn-cs"/>
              </a:rPr>
              <a:t>Formar profesionales competentes y emprendedores desde lo académico, la investigación, y la vinculación, que contribuyan a mejorar la calidad de vida de la sociedad.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300" b="0" i="0" u="none" strike="noStrike" kern="1200" cap="none" spc="0" normalizeH="0" baseline="0" noProof="0">
              <a:ln>
                <a:noFill/>
              </a:ln>
              <a:solidFill>
                <a:prstClr val="black"/>
              </a:solidFill>
              <a:effectLst/>
              <a:uLnTx/>
              <a:uFillTx/>
              <a:latin typeface="Agency FB" panose="020B0503020202020204" pitchFamily="34" charset="0"/>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C" sz="1300" b="1" i="0" u="none" strike="noStrike" kern="1200" cap="none" spc="0" normalizeH="0" baseline="0" noProof="0">
                <a:ln>
                  <a:noFill/>
                </a:ln>
                <a:solidFill>
                  <a:prstClr val="black"/>
                </a:solidFill>
                <a:effectLst/>
                <a:uLnTx/>
                <a:uFillTx/>
                <a:latin typeface="Agency FB" panose="020B0503020202020204" pitchFamily="34" charset="0"/>
                <a:ea typeface="+mn-ea"/>
                <a:cs typeface="+mn-cs"/>
              </a:rPr>
              <a:t>Visión. </a:t>
            </a:r>
            <a:r>
              <a:rPr kumimoji="0" lang="es-MX" sz="1300" b="0" i="0" u="none" strike="noStrike" kern="1200" cap="none" spc="0" normalizeH="0" baseline="0" noProof="0">
                <a:ln>
                  <a:noFill/>
                </a:ln>
                <a:solidFill>
                  <a:prstClr val="black"/>
                </a:solidFill>
                <a:effectLst/>
                <a:uLnTx/>
                <a:uFillTx/>
                <a:latin typeface="Agency FB" panose="020B0503020202020204" pitchFamily="34" charset="0"/>
                <a:ea typeface="+mn-ea"/>
                <a:cs typeface="+mn-cs"/>
              </a:rPr>
              <a:t>Ser un referente nacional e internacional de Institución de Educación Superior que contribuye al desarrollo social, cultural y productivo con profesionales éticos, creativos, cualificados y con sentido de pertinencia.</a:t>
            </a:r>
            <a:endParaRPr kumimoji="0" lang="es-ES" sz="1300" b="0" i="0" u="none" strike="noStrike" kern="1200" cap="none" spc="0" normalizeH="0" baseline="0" noProof="0">
              <a:ln>
                <a:noFill/>
              </a:ln>
              <a:solidFill>
                <a:prstClr val="black"/>
              </a:solidFill>
              <a:effectLst/>
              <a:uLnTx/>
              <a:uFillTx/>
              <a:latin typeface="Agency FB" panose="020B0503020202020204" pitchFamily="34" charset="0"/>
              <a:ea typeface="+mn-ea"/>
              <a:cs typeface="+mn-cs"/>
            </a:endParaRPr>
          </a:p>
        </p:txBody>
      </p:sp>
      <p:sp>
        <p:nvSpPr>
          <p:cNvPr id="23" name="Rectángulo 22">
            <a:extLst>
              <a:ext uri="{FF2B5EF4-FFF2-40B4-BE49-F238E27FC236}">
                <a16:creationId xmlns:a16="http://schemas.microsoft.com/office/drawing/2014/main" id="{EAF93728-98EC-43CF-8689-136A3EE39D11}"/>
              </a:ext>
            </a:extLst>
          </p:cNvPr>
          <p:cNvSpPr/>
          <p:nvPr/>
        </p:nvSpPr>
        <p:spPr>
          <a:xfrm>
            <a:off x="93308" y="6489877"/>
            <a:ext cx="2530373" cy="292388"/>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C" sz="1300" b="0" i="0" u="none" strike="noStrike" kern="1200" cap="none" spc="0" normalizeH="0" baseline="0" noProof="0">
                <a:ln w="0"/>
                <a:solidFill>
                  <a:srgbClr val="00B050"/>
                </a:solidFill>
                <a:effectLst>
                  <a:outerShdw blurRad="38100" dist="25400" dir="5400000" algn="ctr" rotWithShape="0">
                    <a:srgbClr val="6E747A">
                      <a:alpha val="43000"/>
                    </a:srgbClr>
                  </a:outerShdw>
                </a:effectLst>
                <a:uLnTx/>
                <a:uFillTx/>
                <a:latin typeface="Calibri" panose="020F0502020204030204"/>
                <a:ea typeface="+mn-ea"/>
                <a:cs typeface="+mn-cs"/>
              </a:rPr>
              <a:t>M</a:t>
            </a:r>
            <a:r>
              <a:rPr kumimoji="0" lang="es-ES" sz="1300" b="0" i="0" u="none" strike="noStrike" kern="1200" cap="none" spc="0" normalizeH="0" baseline="0" noProof="0">
                <a:ln w="0"/>
                <a:solidFill>
                  <a:srgbClr val="00B050"/>
                </a:solidFill>
                <a:effectLst>
                  <a:outerShdw blurRad="38100" dist="25400" dir="5400000" algn="ctr" rotWithShape="0">
                    <a:srgbClr val="6E747A">
                      <a:alpha val="43000"/>
                    </a:srgbClr>
                  </a:outerShdw>
                </a:effectLst>
                <a:uLnTx/>
                <a:uFillTx/>
                <a:latin typeface="Calibri" panose="020F0502020204030204"/>
                <a:ea typeface="+mn-ea"/>
                <a:cs typeface="+mn-cs"/>
              </a:rPr>
              <a:t>sig. Ing. Robert Moreira Centeno</a:t>
            </a:r>
          </a:p>
        </p:txBody>
      </p:sp>
      <p:sp>
        <p:nvSpPr>
          <p:cNvPr id="6" name="CuadroTexto 5">
            <a:extLst>
              <a:ext uri="{FF2B5EF4-FFF2-40B4-BE49-F238E27FC236}">
                <a16:creationId xmlns:a16="http://schemas.microsoft.com/office/drawing/2014/main" id="{7FC1FBA4-F025-F269-BB7C-ECD5082576C2}"/>
              </a:ext>
            </a:extLst>
          </p:cNvPr>
          <p:cNvSpPr txBox="1"/>
          <p:nvPr/>
        </p:nvSpPr>
        <p:spPr>
          <a:xfrm>
            <a:off x="3437442" y="11851"/>
            <a:ext cx="729026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1" i="0" u="none" strike="noStrike" kern="1200" cap="none" spc="0" normalizeH="0" baseline="0" noProof="0">
                <a:ln>
                  <a:noFill/>
                </a:ln>
                <a:solidFill>
                  <a:prstClr val="black"/>
                </a:solidFill>
                <a:effectLst/>
                <a:uLnTx/>
                <a:uFillTx/>
                <a:latin typeface="Calibri" panose="020F0502020204030204"/>
                <a:ea typeface="+mn-ea"/>
                <a:cs typeface="+mn-cs"/>
              </a:rPr>
              <a:t>Figura 8.1.(version2). </a:t>
            </a:r>
            <a:r>
              <a:rPr kumimoji="0" lang="es-ES" sz="1800" b="0" i="0" u="sng" strike="noStrike" kern="1200" cap="none" spc="0" normalizeH="0" baseline="0" noProof="0">
                <a:ln>
                  <a:noFill/>
                </a:ln>
                <a:solidFill>
                  <a:prstClr val="black"/>
                </a:solidFill>
                <a:effectLst/>
                <a:uLnTx/>
                <a:uFillTx/>
                <a:latin typeface="Calibri" panose="020F0502020204030204"/>
                <a:ea typeface="+mn-ea"/>
                <a:cs typeface="+mn-cs"/>
              </a:rPr>
              <a:t>Parte2</a:t>
            </a:r>
            <a:r>
              <a:rPr kumimoji="0" lang="es-ES" sz="1800" b="0" i="0" u="none" strike="noStrike" kern="1200" cap="none" spc="0" normalizeH="0" baseline="0" noProof="0">
                <a:ln>
                  <a:noFill/>
                </a:ln>
                <a:solidFill>
                  <a:prstClr val="black"/>
                </a:solidFill>
                <a:effectLst/>
                <a:uLnTx/>
                <a:uFillTx/>
                <a:latin typeface="Calibri" panose="020F0502020204030204"/>
                <a:ea typeface="+mn-ea"/>
                <a:cs typeface="+mn-cs"/>
              </a:rPr>
              <a:t>. </a:t>
            </a:r>
            <a:r>
              <a:rPr kumimoji="0" lang="es-ES" sz="1800" b="0" i="0" u="none" strike="noStrike" kern="1200" cap="none" spc="0" normalizeH="0" baseline="0" noProof="0" err="1">
                <a:ln>
                  <a:noFill/>
                </a:ln>
                <a:solidFill>
                  <a:prstClr val="black"/>
                </a:solidFill>
                <a:effectLst/>
                <a:uLnTx/>
                <a:uFillTx/>
                <a:latin typeface="Calibri" panose="020F0502020204030204"/>
                <a:ea typeface="+mn-ea"/>
                <a:cs typeface="+mn-cs"/>
              </a:rPr>
              <a:t>Login</a:t>
            </a:r>
            <a:r>
              <a:rPr kumimoji="0" lang="es-ES" sz="1800" b="0" i="0" u="none" strike="noStrike" kern="1200" cap="none" spc="0" normalizeH="0" baseline="0" noProof="0">
                <a:ln>
                  <a:noFill/>
                </a:ln>
                <a:solidFill>
                  <a:prstClr val="black"/>
                </a:solidFill>
                <a:effectLst/>
                <a:uLnTx/>
                <a:uFillTx/>
                <a:latin typeface="Calibri" panose="020F0502020204030204"/>
                <a:ea typeface="+mn-ea"/>
                <a:cs typeface="+mn-cs"/>
              </a:rPr>
              <a:t>. Crear un formulario en la vista "</a:t>
            </a:r>
            <a:r>
              <a:rPr kumimoji="0" lang="es-ES" sz="1800" b="0" i="0" u="none" strike="noStrike" kern="1200" cap="none" spc="0" normalizeH="0" baseline="0" noProof="0" err="1">
                <a:ln>
                  <a:noFill/>
                </a:ln>
                <a:solidFill>
                  <a:prstClr val="black"/>
                </a:solidFill>
                <a:effectLst/>
                <a:uLnTx/>
                <a:uFillTx/>
                <a:latin typeface="Calibri" panose="020F0502020204030204"/>
                <a:ea typeface="+mn-ea"/>
                <a:cs typeface="+mn-cs"/>
              </a:rPr>
              <a:t>signin</a:t>
            </a:r>
            <a:r>
              <a:rPr kumimoji="0" lang="es-ES" sz="1800" b="0" i="0" u="none" strike="noStrike" kern="1200" cap="none" spc="0" normalizeH="0" baseline="0" noProof="0">
                <a:ln>
                  <a:noFill/>
                </a:ln>
                <a:solidFill>
                  <a:prstClr val="black"/>
                </a:solidFill>
                <a:effectLst/>
                <a:uLnTx/>
                <a:uFillTx/>
                <a:latin typeface="Calibri" panose="020F0502020204030204"/>
                <a:ea typeface="+mn-ea"/>
                <a:cs typeface="+mn-cs"/>
              </a:rPr>
              <a:t>"</a:t>
            </a:r>
          </a:p>
        </p:txBody>
      </p:sp>
      <p:sp>
        <p:nvSpPr>
          <p:cNvPr id="24" name="CuadroTexto 23">
            <a:extLst>
              <a:ext uri="{FF2B5EF4-FFF2-40B4-BE49-F238E27FC236}">
                <a16:creationId xmlns:a16="http://schemas.microsoft.com/office/drawing/2014/main" id="{362935E3-18C1-1D92-D797-5063E9C9184D}"/>
              </a:ext>
            </a:extLst>
          </p:cNvPr>
          <p:cNvSpPr txBox="1"/>
          <p:nvPr/>
        </p:nvSpPr>
        <p:spPr>
          <a:xfrm>
            <a:off x="10026128" y="1036380"/>
            <a:ext cx="6444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1" i="0" u="none" strike="noStrike" kern="1200" cap="none" spc="0" normalizeH="0" baseline="0" noProof="0">
                <a:ln>
                  <a:noFill/>
                </a:ln>
                <a:solidFill>
                  <a:srgbClr val="002060"/>
                </a:solidFill>
                <a:effectLst/>
                <a:highlight>
                  <a:srgbClr val="FFFF00"/>
                </a:highlight>
                <a:uLnTx/>
                <a:uFillTx/>
                <a:latin typeface="Calibri" panose="020F0502020204030204"/>
                <a:ea typeface="+mn-ea"/>
                <a:cs typeface="+mn-cs"/>
              </a:rPr>
              <a:t>-2-</a:t>
            </a:r>
            <a:endParaRPr kumimoji="0" lang="es-EC" sz="1800" b="1" i="0" u="none" strike="noStrike" kern="1200" cap="none" spc="0" normalizeH="0" baseline="0" noProof="0">
              <a:ln>
                <a:noFill/>
              </a:ln>
              <a:solidFill>
                <a:srgbClr val="002060"/>
              </a:solidFill>
              <a:effectLst/>
              <a:highlight>
                <a:srgbClr val="FFFF00"/>
              </a:highlight>
              <a:uLnTx/>
              <a:uFillTx/>
              <a:latin typeface="Calibri" panose="020F0502020204030204"/>
              <a:ea typeface="+mn-ea"/>
              <a:cs typeface="+mn-cs"/>
            </a:endParaRPr>
          </a:p>
        </p:txBody>
      </p:sp>
      <p:sp>
        <p:nvSpPr>
          <p:cNvPr id="28" name="CuadroTexto 27">
            <a:extLst>
              <a:ext uri="{FF2B5EF4-FFF2-40B4-BE49-F238E27FC236}">
                <a16:creationId xmlns:a16="http://schemas.microsoft.com/office/drawing/2014/main" id="{D3076835-0902-C7CA-CA08-91C3EE17E3EE}"/>
              </a:ext>
            </a:extLst>
          </p:cNvPr>
          <p:cNvSpPr txBox="1"/>
          <p:nvPr/>
        </p:nvSpPr>
        <p:spPr>
          <a:xfrm>
            <a:off x="3398918" y="4109438"/>
            <a:ext cx="5880437" cy="2585323"/>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C" sz="1350" b="1" i="0" u="none" strike="noStrike" kern="1200" cap="none" spc="0" normalizeH="0" baseline="0" noProof="0" dirty="0">
                <a:ln>
                  <a:noFill/>
                </a:ln>
                <a:solidFill>
                  <a:prstClr val="black"/>
                </a:solidFill>
                <a:effectLst/>
                <a:uLnTx/>
                <a:uFillTx/>
                <a:latin typeface="Calibri" panose="020F0502020204030204"/>
                <a:ea typeface="+mn-ea"/>
                <a:cs typeface="+mn-cs"/>
              </a:rPr>
              <a:t>Nota (28/04/2023). </a:t>
            </a:r>
            <a:r>
              <a:rPr kumimoji="0" lang="es-ES" sz="1350" b="0" i="0" u="none" strike="noStrike" kern="1200" cap="none" spc="0" normalizeH="0" baseline="0" noProof="0" dirty="0">
                <a:ln>
                  <a:noFill/>
                </a:ln>
                <a:solidFill>
                  <a:prstClr val="black"/>
                </a:solidFill>
                <a:effectLst/>
                <a:uLnTx/>
                <a:uFillTx/>
                <a:latin typeface="Calibri" panose="020F0502020204030204"/>
                <a:ea typeface="+mn-ea"/>
                <a:cs typeface="+mn-cs"/>
              </a:rPr>
              <a:t>Se debe comprobar en la base de datos si el usuario existe o la contraseña es válida, entre otras cosas </a:t>
            </a:r>
            <a:r>
              <a:rPr kumimoji="0" lang="es-ES" sz="1350" b="1" i="0" u="none" strike="noStrike" kern="1200" cap="none" spc="0" normalizeH="0" baseline="0" noProof="0" dirty="0">
                <a:ln>
                  <a:noFill/>
                </a:ln>
                <a:solidFill>
                  <a:prstClr val="black"/>
                </a:solidFill>
                <a:effectLst/>
                <a:highlight>
                  <a:srgbClr val="FFFF00"/>
                </a:highlight>
                <a:uLnTx/>
                <a:uFillTx/>
                <a:latin typeface="Calibri" panose="020F0502020204030204"/>
                <a:ea typeface="+mn-ea"/>
                <a:cs typeface="+mn-cs"/>
              </a:rPr>
              <a:t>1) </a:t>
            </a:r>
            <a:r>
              <a:rPr kumimoji="0" lang="es-ES" sz="1350" b="0" i="0" u="none" strike="noStrike" kern="1200" cap="none" spc="0" normalizeH="0" baseline="0" noProof="0" dirty="0">
                <a:ln>
                  <a:noFill/>
                </a:ln>
                <a:solidFill>
                  <a:prstClr val="black"/>
                </a:solidFill>
                <a:effectLst/>
                <a:uLnTx/>
                <a:uFillTx/>
                <a:latin typeface="Calibri" panose="020F0502020204030204"/>
                <a:ea typeface="+mn-ea"/>
                <a:cs typeface="+mn-cs"/>
              </a:rPr>
              <a:t>Así como existe un método que permite guardar la sesión que es "</a:t>
            </a:r>
            <a:r>
              <a:rPr kumimoji="0" lang="es-ES" sz="1350" b="0" i="0" u="none" strike="noStrike" kern="1200" cap="none" spc="0" normalizeH="0" baseline="0" noProof="0" dirty="0" err="1">
                <a:ln>
                  <a:noFill/>
                </a:ln>
                <a:solidFill>
                  <a:prstClr val="black"/>
                </a:solidFill>
                <a:effectLst/>
                <a:uLnTx/>
                <a:uFillTx/>
                <a:latin typeface="Calibri" panose="020F0502020204030204"/>
                <a:ea typeface="+mn-ea"/>
                <a:cs typeface="+mn-cs"/>
              </a:rPr>
              <a:t>login</a:t>
            </a:r>
            <a:r>
              <a:rPr kumimoji="0" lang="es-ES" sz="1350" b="0" i="0" u="none" strike="noStrike" kern="1200" cap="none" spc="0" normalizeH="0" baseline="0" noProof="0" dirty="0">
                <a:ln>
                  <a:noFill/>
                </a:ln>
                <a:solidFill>
                  <a:prstClr val="black"/>
                </a:solidFill>
                <a:effectLst/>
                <a:uLnTx/>
                <a:uFillTx/>
                <a:latin typeface="Calibri" panose="020F0502020204030204"/>
                <a:ea typeface="+mn-ea"/>
                <a:cs typeface="+mn-cs"/>
              </a:rPr>
              <a:t>", también existe un método que permite autenticar al usuario para saber si es correcto o no, dicho método es "</a:t>
            </a:r>
            <a:r>
              <a:rPr kumimoji="0" lang="es-ES" sz="1350" b="0" i="0" u="none" strike="noStrike" kern="1200" cap="none" spc="0" normalizeH="0" baseline="0" noProof="0" dirty="0" err="1">
                <a:ln>
                  <a:noFill/>
                </a:ln>
                <a:solidFill>
                  <a:prstClr val="black"/>
                </a:solidFill>
                <a:effectLst/>
                <a:uLnTx/>
                <a:uFillTx/>
                <a:latin typeface="Calibri" panose="020F0502020204030204"/>
                <a:ea typeface="+mn-ea"/>
                <a:cs typeface="+mn-cs"/>
              </a:rPr>
              <a:t>authenticate</a:t>
            </a:r>
            <a:r>
              <a:rPr kumimoji="0" lang="es-ES" sz="1350" b="0" i="0" u="none" strike="noStrike" kern="1200" cap="none" spc="0" normalizeH="0" baseline="0" noProof="0" dirty="0">
                <a:ln>
                  <a:noFill/>
                </a:ln>
                <a:solidFill>
                  <a:prstClr val="black"/>
                </a:solidFill>
                <a:effectLst/>
                <a:uLnTx/>
                <a:uFillTx/>
                <a:latin typeface="Calibri" panose="020F0502020204030204"/>
                <a:ea typeface="+mn-ea"/>
                <a:cs typeface="+mn-cs"/>
              </a:rPr>
              <a:t>". Se almacena el resultado de la función "</a:t>
            </a:r>
            <a:r>
              <a:rPr kumimoji="0" lang="es-ES" sz="1350" b="0" i="0" u="none" strike="noStrike" kern="1200" cap="none" spc="0" normalizeH="0" baseline="0" noProof="0" dirty="0" err="1">
                <a:ln>
                  <a:noFill/>
                </a:ln>
                <a:solidFill>
                  <a:prstClr val="black"/>
                </a:solidFill>
                <a:effectLst/>
                <a:uLnTx/>
                <a:uFillTx/>
                <a:latin typeface="Calibri" panose="020F0502020204030204"/>
                <a:ea typeface="+mn-ea"/>
                <a:cs typeface="+mn-cs"/>
              </a:rPr>
              <a:t>authenticate</a:t>
            </a:r>
            <a:r>
              <a:rPr kumimoji="0" lang="es-ES" sz="1350" b="0" i="0" u="none" strike="noStrike" kern="1200" cap="none" spc="0" normalizeH="0" baseline="0" noProof="0" dirty="0">
                <a:ln>
                  <a:noFill/>
                </a:ln>
                <a:solidFill>
                  <a:prstClr val="black"/>
                </a:solidFill>
                <a:effectLst/>
                <a:uLnTx/>
                <a:uFillTx/>
                <a:latin typeface="Calibri" panose="020F0502020204030204"/>
                <a:ea typeface="+mn-ea"/>
                <a:cs typeface="+mn-cs"/>
              </a:rPr>
              <a:t>" en la variable "</a:t>
            </a:r>
            <a:r>
              <a:rPr kumimoji="0" lang="es-ES" sz="1350" b="0" i="0" u="none" strike="noStrike" kern="1200" cap="none" spc="0" normalizeH="0" baseline="0" noProof="0" dirty="0" err="1">
                <a:ln>
                  <a:noFill/>
                </a:ln>
                <a:solidFill>
                  <a:prstClr val="black"/>
                </a:solidFill>
                <a:effectLst/>
                <a:uLnTx/>
                <a:uFillTx/>
                <a:latin typeface="Calibri" panose="020F0502020204030204"/>
                <a:ea typeface="+mn-ea"/>
                <a:cs typeface="+mn-cs"/>
              </a:rPr>
              <a:t>user</a:t>
            </a:r>
            <a:r>
              <a:rPr kumimoji="0" lang="es-ES" sz="1350" b="0" i="0" u="none" strike="noStrike" kern="1200" cap="none" spc="0" normalizeH="0" baseline="0" noProof="0" dirty="0">
                <a:ln>
                  <a:noFill/>
                </a:ln>
                <a:solidFill>
                  <a:prstClr val="black"/>
                </a:solidFill>
                <a:effectLst/>
                <a:uLnTx/>
                <a:uFillTx/>
                <a:latin typeface="Calibri" panose="020F0502020204030204"/>
                <a:ea typeface="+mn-ea"/>
                <a:cs typeface="+mn-cs"/>
              </a:rPr>
              <a:t>", si es válido devolverá un usuario, caso contrario dicha variable estará vacía. Se pregunta si el usuario es "</a:t>
            </a:r>
            <a:r>
              <a:rPr kumimoji="0" lang="es-ES" sz="1350" b="0" i="0" u="none" strike="noStrike" kern="1200" cap="none" spc="0" normalizeH="0" baseline="0" noProof="0" dirty="0" err="1">
                <a:ln>
                  <a:noFill/>
                </a:ln>
                <a:solidFill>
                  <a:prstClr val="black"/>
                </a:solidFill>
                <a:effectLst/>
                <a:uLnTx/>
                <a:uFillTx/>
                <a:latin typeface="Calibri" panose="020F0502020204030204"/>
                <a:ea typeface="+mn-ea"/>
                <a:cs typeface="+mn-cs"/>
              </a:rPr>
              <a:t>None</a:t>
            </a:r>
            <a:r>
              <a:rPr kumimoji="0" lang="es-ES" sz="1350" b="0" i="0" u="none" strike="noStrike" kern="1200" cap="none" spc="0" normalizeH="0" baseline="0" noProof="0" dirty="0">
                <a:ln>
                  <a:noFill/>
                </a:ln>
                <a:solidFill>
                  <a:prstClr val="black"/>
                </a:solidFill>
                <a:effectLst/>
                <a:uLnTx/>
                <a:uFillTx/>
                <a:latin typeface="Calibri" panose="020F0502020204030204"/>
                <a:ea typeface="+mn-ea"/>
                <a:cs typeface="+mn-cs"/>
              </a:rPr>
              <a:t>" en cuyo caso se renderiza la vista con un error. </a:t>
            </a:r>
            <a:r>
              <a:rPr kumimoji="0" lang="es-ES" sz="1350" b="1" i="0" u="none" strike="noStrike" kern="1200" cap="none" spc="0" normalizeH="0" baseline="0" noProof="0" dirty="0">
                <a:ln>
                  <a:noFill/>
                </a:ln>
                <a:solidFill>
                  <a:prstClr val="black"/>
                </a:solidFill>
                <a:effectLst/>
                <a:highlight>
                  <a:srgbClr val="FFFF00"/>
                </a:highlight>
                <a:uLnTx/>
                <a:uFillTx/>
                <a:latin typeface="Calibri" panose="020F0502020204030204"/>
                <a:ea typeface="+mn-ea"/>
                <a:cs typeface="+mn-cs"/>
              </a:rPr>
              <a:t>2) </a:t>
            </a:r>
            <a:r>
              <a:rPr kumimoji="0" lang="es-ES" sz="1350" b="0" i="0" u="none" strike="noStrike" kern="1200" cap="none" spc="0" normalizeH="0" baseline="0" noProof="0" dirty="0">
                <a:ln>
                  <a:noFill/>
                </a:ln>
                <a:solidFill>
                  <a:prstClr val="black"/>
                </a:solidFill>
                <a:effectLst/>
                <a:uLnTx/>
                <a:uFillTx/>
                <a:latin typeface="Calibri" panose="020F0502020204030204"/>
                <a:ea typeface="+mn-ea"/>
                <a:cs typeface="+mn-cs"/>
              </a:rPr>
              <a:t>Para ver ese error en "signin.html" se coloca la etiqueta "{{error}}" </a:t>
            </a:r>
            <a:r>
              <a:rPr kumimoji="0" lang="es-ES" sz="1350" b="1" i="0" u="none" strike="noStrike" kern="1200" cap="none" spc="0" normalizeH="0" baseline="0" noProof="0" dirty="0">
                <a:ln>
                  <a:noFill/>
                </a:ln>
                <a:solidFill>
                  <a:prstClr val="black"/>
                </a:solidFill>
                <a:effectLst/>
                <a:highlight>
                  <a:srgbClr val="FFFF00"/>
                </a:highlight>
                <a:uLnTx/>
                <a:uFillTx/>
                <a:latin typeface="Calibri" panose="020F0502020204030204"/>
                <a:ea typeface="+mn-ea"/>
                <a:cs typeface="+mn-cs"/>
              </a:rPr>
              <a:t>3) </a:t>
            </a:r>
            <a:r>
              <a:rPr kumimoji="0" lang="es-ES" sz="1350" b="0" i="0" u="none" strike="noStrike" kern="1200" cap="none" spc="0" normalizeH="0" baseline="0" noProof="0" dirty="0">
                <a:ln>
                  <a:noFill/>
                </a:ln>
                <a:solidFill>
                  <a:prstClr val="black"/>
                </a:solidFill>
                <a:effectLst/>
                <a:uLnTx/>
                <a:uFillTx/>
                <a:latin typeface="Calibri" panose="020F0502020204030204"/>
                <a:ea typeface="+mn-ea"/>
                <a:cs typeface="+mn-cs"/>
              </a:rPr>
              <a:t>Si se accede a "</a:t>
            </a:r>
            <a:r>
              <a:rPr kumimoji="0" lang="es-ES" sz="1350" b="1" i="0" u="none" strike="noStrike" kern="1200" cap="none" spc="0" normalizeH="0" baseline="0" noProof="0" dirty="0">
                <a:ln>
                  <a:noFill/>
                </a:ln>
                <a:solidFill>
                  <a:prstClr val="black"/>
                </a:solidFill>
                <a:effectLst/>
                <a:uLnTx/>
                <a:uFillTx/>
                <a:latin typeface="Calibri" panose="020F0502020204030204"/>
                <a:ea typeface="+mn-ea"/>
                <a:cs typeface="+mn-cs"/>
              </a:rPr>
              <a:t>127.0.0.1:8000/</a:t>
            </a:r>
            <a:r>
              <a:rPr kumimoji="0" lang="es-ES" sz="1350" b="1" i="0" u="none" strike="noStrike" kern="1200" cap="none" spc="0" normalizeH="0" baseline="0" noProof="0" dirty="0" err="1">
                <a:ln>
                  <a:noFill/>
                </a:ln>
                <a:solidFill>
                  <a:prstClr val="black"/>
                </a:solidFill>
                <a:effectLst/>
                <a:uLnTx/>
                <a:uFillTx/>
                <a:latin typeface="Calibri" panose="020F0502020204030204"/>
                <a:ea typeface="+mn-ea"/>
                <a:cs typeface="+mn-cs"/>
              </a:rPr>
              <a:t>signin</a:t>
            </a:r>
            <a:r>
              <a:rPr kumimoji="0" lang="es-ES" sz="1350" b="0" i="0" u="none" strike="noStrike" kern="1200" cap="none" spc="0" normalizeH="0" baseline="0" noProof="0" dirty="0">
                <a:ln>
                  <a:noFill/>
                </a:ln>
                <a:solidFill>
                  <a:prstClr val="black"/>
                </a:solidFill>
                <a:effectLst/>
                <a:uLnTx/>
                <a:uFillTx/>
                <a:latin typeface="Calibri" panose="020F0502020204030204"/>
                <a:ea typeface="+mn-ea"/>
                <a:cs typeface="+mn-cs"/>
              </a:rPr>
              <a:t>" y se digita un usuario o contraseña incorrecto saldrá dicho error. Si en cambio se pone un usuario y contraseña correcto entonces no pasa nada… por lo pronto.. </a:t>
            </a:r>
            <a:r>
              <a:rPr lang="es-ES" sz="1350" dirty="0">
                <a:solidFill>
                  <a:prstClr val="black"/>
                </a:solidFill>
                <a:latin typeface="Calibri" panose="020F0502020204030204"/>
              </a:rPr>
              <a:t>En la lámina siguiente se completa el código.</a:t>
            </a:r>
            <a:endParaRPr kumimoji="0" lang="es-ES" sz="13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Rectángulo 8">
            <a:extLst>
              <a:ext uri="{FF2B5EF4-FFF2-40B4-BE49-F238E27FC236}">
                <a16:creationId xmlns:a16="http://schemas.microsoft.com/office/drawing/2014/main" id="{7679A608-989E-210F-CD53-F7A5FFE5F4E4}"/>
              </a:ext>
            </a:extLst>
          </p:cNvPr>
          <p:cNvSpPr/>
          <p:nvPr/>
        </p:nvSpPr>
        <p:spPr>
          <a:xfrm>
            <a:off x="4301764" y="2494849"/>
            <a:ext cx="3600450" cy="111113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w="3175">
                <a:solidFill>
                  <a:prstClr val="black"/>
                </a:solidFill>
              </a:ln>
              <a:solidFill>
                <a:prstClr val="white"/>
              </a:solidFill>
              <a:effectLst/>
              <a:uLnTx/>
              <a:uFillTx/>
              <a:latin typeface="Calibri" panose="020F0502020204030204"/>
              <a:ea typeface="+mn-ea"/>
              <a:cs typeface="+mn-cs"/>
            </a:endParaRPr>
          </a:p>
        </p:txBody>
      </p:sp>
      <p:sp>
        <p:nvSpPr>
          <p:cNvPr id="15" name="CuadroTexto 14">
            <a:extLst>
              <a:ext uri="{FF2B5EF4-FFF2-40B4-BE49-F238E27FC236}">
                <a16:creationId xmlns:a16="http://schemas.microsoft.com/office/drawing/2014/main" id="{A5D42DEE-FBF9-36A8-A344-A031D09BE324}"/>
              </a:ext>
            </a:extLst>
          </p:cNvPr>
          <p:cNvSpPr txBox="1"/>
          <p:nvPr/>
        </p:nvSpPr>
        <p:spPr>
          <a:xfrm>
            <a:off x="6888423" y="2188685"/>
            <a:ext cx="67303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1" i="0" u="none" strike="noStrike" kern="1200" cap="none" spc="0" normalizeH="0" baseline="0" noProof="0">
                <a:ln>
                  <a:noFill/>
                </a:ln>
                <a:solidFill>
                  <a:srgbClr val="002060"/>
                </a:solidFill>
                <a:effectLst/>
                <a:highlight>
                  <a:srgbClr val="FFFF00"/>
                </a:highlight>
                <a:uLnTx/>
                <a:uFillTx/>
                <a:latin typeface="Calibri" panose="020F0502020204030204"/>
                <a:ea typeface="+mn-ea"/>
                <a:cs typeface="+mn-cs"/>
              </a:rPr>
              <a:t>-1-</a:t>
            </a:r>
            <a:endParaRPr kumimoji="0" lang="es-EC" sz="1800" b="1" i="0" u="none" strike="noStrike" kern="1200" cap="none" spc="0" normalizeH="0" baseline="0" noProof="0">
              <a:ln>
                <a:noFill/>
              </a:ln>
              <a:solidFill>
                <a:srgbClr val="002060"/>
              </a:solidFill>
              <a:effectLst/>
              <a:highlight>
                <a:srgbClr val="FFFF00"/>
              </a:highlight>
              <a:uLnTx/>
              <a:uFillTx/>
              <a:latin typeface="Calibri" panose="020F0502020204030204"/>
              <a:ea typeface="+mn-ea"/>
              <a:cs typeface="+mn-cs"/>
            </a:endParaRPr>
          </a:p>
        </p:txBody>
      </p:sp>
      <p:pic>
        <p:nvPicPr>
          <p:cNvPr id="11" name="Imagen 10" descr="Interfaz de usuario gráfica, Texto, Aplicación&#10;&#10;Descripción generada automáticamente">
            <a:extLst>
              <a:ext uri="{FF2B5EF4-FFF2-40B4-BE49-F238E27FC236}">
                <a16:creationId xmlns:a16="http://schemas.microsoft.com/office/drawing/2014/main" id="{75950B43-B21A-32B1-664C-244CCA8FD96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55932" y="2561525"/>
            <a:ext cx="2829320" cy="3200847"/>
          </a:xfrm>
          <a:prstGeom prst="rect">
            <a:avLst/>
          </a:prstGeom>
        </p:spPr>
      </p:pic>
      <p:sp>
        <p:nvSpPr>
          <p:cNvPr id="12" name="Rectángulo 11">
            <a:extLst>
              <a:ext uri="{FF2B5EF4-FFF2-40B4-BE49-F238E27FC236}">
                <a16:creationId xmlns:a16="http://schemas.microsoft.com/office/drawing/2014/main" id="{DEC2ACEB-40F1-E9DC-C7B5-2FAE29C6B58B}"/>
              </a:ext>
            </a:extLst>
          </p:cNvPr>
          <p:cNvSpPr/>
          <p:nvPr/>
        </p:nvSpPr>
        <p:spPr>
          <a:xfrm>
            <a:off x="9009658" y="1221210"/>
            <a:ext cx="511806" cy="18450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w="3175">
                <a:solidFill>
                  <a:prstClr val="black"/>
                </a:solidFill>
              </a:ln>
              <a:solidFill>
                <a:prstClr val="white"/>
              </a:solidFill>
              <a:effectLst/>
              <a:uLnTx/>
              <a:uFillTx/>
              <a:latin typeface="Calibri" panose="020F0502020204030204"/>
              <a:ea typeface="+mn-ea"/>
              <a:cs typeface="+mn-cs"/>
            </a:endParaRPr>
          </a:p>
        </p:txBody>
      </p:sp>
      <p:sp>
        <p:nvSpPr>
          <p:cNvPr id="3" name="Botón de acción: en blanco 2">
            <a:hlinkClick r:id="rId6" action="ppaction://hlinksldjump" highlightClick="1"/>
            <a:extLst>
              <a:ext uri="{FF2B5EF4-FFF2-40B4-BE49-F238E27FC236}">
                <a16:creationId xmlns:a16="http://schemas.microsoft.com/office/drawing/2014/main" id="{E8388D43-2FC7-9659-EE18-1507815FC302}"/>
              </a:ext>
            </a:extLst>
          </p:cNvPr>
          <p:cNvSpPr/>
          <p:nvPr/>
        </p:nvSpPr>
        <p:spPr>
          <a:xfrm>
            <a:off x="10727704" y="-885"/>
            <a:ext cx="1464296" cy="335902"/>
          </a:xfrm>
          <a:prstGeom prst="actionButtonBlan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C" sz="1800" b="0" i="0" u="none" strike="noStrike" kern="1200" cap="none" spc="0" normalizeH="0" baseline="0" noProof="0">
                <a:ln>
                  <a:noFill/>
                </a:ln>
                <a:solidFill>
                  <a:prstClr val="white"/>
                </a:solidFill>
                <a:effectLst/>
                <a:uLnTx/>
                <a:uFillTx/>
                <a:latin typeface="Calibri" panose="020F0502020204030204"/>
                <a:ea typeface="+mn-ea"/>
                <a:cs typeface="+mn-cs"/>
              </a:rPr>
              <a:t>Índice</a:t>
            </a:r>
            <a:endParaRPr kumimoji="0" lang="es-E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7" name="Conector recto de flecha 6">
            <a:extLst>
              <a:ext uri="{FF2B5EF4-FFF2-40B4-BE49-F238E27FC236}">
                <a16:creationId xmlns:a16="http://schemas.microsoft.com/office/drawing/2014/main" id="{C5FACBFB-967D-5BB8-A434-5E07A4576983}"/>
              </a:ext>
            </a:extLst>
          </p:cNvPr>
          <p:cNvCxnSpPr/>
          <p:nvPr/>
        </p:nvCxnSpPr>
        <p:spPr>
          <a:xfrm flipH="1" flipV="1">
            <a:off x="6181725" y="847725"/>
            <a:ext cx="485775" cy="18865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0" name="CuadroTexto 9">
            <a:extLst>
              <a:ext uri="{FF2B5EF4-FFF2-40B4-BE49-F238E27FC236}">
                <a16:creationId xmlns:a16="http://schemas.microsoft.com/office/drawing/2014/main" id="{0BE6668F-7DE4-E47C-1807-C77BF4E8E0A8}"/>
              </a:ext>
            </a:extLst>
          </p:cNvPr>
          <p:cNvSpPr txBox="1"/>
          <p:nvPr/>
        </p:nvSpPr>
        <p:spPr>
          <a:xfrm>
            <a:off x="5753651" y="1053823"/>
            <a:ext cx="2609850"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0" i="0" u="none" strike="noStrike" kern="1200" cap="none" spc="0" normalizeH="0" baseline="0" noProof="0">
                <a:ln>
                  <a:noFill/>
                </a:ln>
                <a:solidFill>
                  <a:srgbClr val="FF0000"/>
                </a:solidFill>
                <a:effectLst/>
                <a:uLnTx/>
                <a:uFillTx/>
                <a:latin typeface="Calibri" panose="020F0502020204030204"/>
                <a:ea typeface="+mn-ea"/>
                <a:cs typeface="+mn-cs"/>
              </a:rPr>
              <a:t>En la cabecera incluir </a:t>
            </a:r>
            <a:r>
              <a:rPr kumimoji="0" lang="en-US" sz="1800" b="0" i="0" u="none" strike="noStrike" kern="1200" cap="none" spc="0" normalizeH="0" baseline="0" noProof="0">
                <a:ln>
                  <a:noFill/>
                </a:ln>
                <a:solidFill>
                  <a:srgbClr val="FF0000"/>
                </a:solidFill>
                <a:effectLst/>
                <a:uLnTx/>
                <a:uFillTx/>
                <a:latin typeface="Calibri" panose="020F0502020204030204"/>
                <a:ea typeface="+mn-ea"/>
                <a:cs typeface="+mn-cs"/>
              </a:rPr>
              <a:t>from </a:t>
            </a:r>
            <a:r>
              <a:rPr kumimoji="0" lang="en-US" sz="1800" b="0" i="0" u="none" strike="noStrike" kern="1200" cap="none" spc="0" normalizeH="0" baseline="0" noProof="0" err="1">
                <a:ln>
                  <a:noFill/>
                </a:ln>
                <a:solidFill>
                  <a:srgbClr val="FF0000"/>
                </a:solidFill>
                <a:effectLst/>
                <a:uLnTx/>
                <a:uFillTx/>
                <a:latin typeface="Calibri" panose="020F0502020204030204"/>
                <a:ea typeface="+mn-ea"/>
                <a:cs typeface="+mn-cs"/>
              </a:rPr>
              <a:t>django.contrib.auth</a:t>
            </a:r>
            <a:r>
              <a:rPr kumimoji="0" lang="en-US" sz="1800" b="0" i="0" u="none" strike="noStrike" kern="1200" cap="none" spc="0" normalizeH="0" baseline="0" noProof="0">
                <a:ln>
                  <a:noFill/>
                </a:ln>
                <a:solidFill>
                  <a:srgbClr val="FF0000"/>
                </a:solidFill>
                <a:effectLst/>
                <a:uLnTx/>
                <a:uFillTx/>
                <a:latin typeface="Calibri" panose="020F0502020204030204"/>
                <a:ea typeface="+mn-ea"/>
                <a:cs typeface="+mn-cs"/>
              </a:rPr>
              <a:t> import authenticate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C" sz="1800" b="0" i="0" u="none" strike="noStrike" kern="1200" cap="none" spc="0" normalizeH="0" baseline="0" noProof="0">
              <a:ln>
                <a:noFill/>
              </a:ln>
              <a:solidFill>
                <a:srgbClr val="FF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7437209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Imagen 18" descr="Interfaz de usuario gráfica, Texto, Aplicación&#10;&#10;Descripción generada automáticamente">
            <a:extLst>
              <a:ext uri="{FF2B5EF4-FFF2-40B4-BE49-F238E27FC236}">
                <a16:creationId xmlns:a16="http://schemas.microsoft.com/office/drawing/2014/main" id="{A4E43FA7-ED11-D21A-DCD6-2D11F08761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22729" y="3867593"/>
            <a:ext cx="2753109" cy="1514686"/>
          </a:xfrm>
          <a:prstGeom prst="rect">
            <a:avLst/>
          </a:prstGeom>
        </p:spPr>
      </p:pic>
      <p:pic>
        <p:nvPicPr>
          <p:cNvPr id="13" name="Imagen 12" descr="Interfaz de usuario gráfica, Aplicación&#10;&#10;Descripción generada automáticamente">
            <a:extLst>
              <a:ext uri="{FF2B5EF4-FFF2-40B4-BE49-F238E27FC236}">
                <a16:creationId xmlns:a16="http://schemas.microsoft.com/office/drawing/2014/main" id="{4E4C72CE-2D9F-65B8-7DEA-1D1249159D9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86903" y="553435"/>
            <a:ext cx="2724530" cy="3219899"/>
          </a:xfrm>
          <a:prstGeom prst="rect">
            <a:avLst/>
          </a:prstGeom>
        </p:spPr>
      </p:pic>
      <p:pic>
        <p:nvPicPr>
          <p:cNvPr id="7" name="Imagen 6" descr="Texto&#10;&#10;Descripción generada automáticamente">
            <a:extLst>
              <a:ext uri="{FF2B5EF4-FFF2-40B4-BE49-F238E27FC236}">
                <a16:creationId xmlns:a16="http://schemas.microsoft.com/office/drawing/2014/main" id="{A089C4A2-47DD-F2E9-5B9A-9ECC17932F7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60210" y="349468"/>
            <a:ext cx="5858693" cy="5058481"/>
          </a:xfrm>
          <a:prstGeom prst="rect">
            <a:avLst/>
          </a:prstGeom>
        </p:spPr>
      </p:pic>
      <p:sp>
        <p:nvSpPr>
          <p:cNvPr id="4" name="Título 3">
            <a:extLst>
              <a:ext uri="{FF2B5EF4-FFF2-40B4-BE49-F238E27FC236}">
                <a16:creationId xmlns:a16="http://schemas.microsoft.com/office/drawing/2014/main" id="{9DF72ADE-BAE9-484E-84CE-E8979DDABC94}"/>
              </a:ext>
            </a:extLst>
          </p:cNvPr>
          <p:cNvSpPr>
            <a:spLocks noGrp="1"/>
          </p:cNvSpPr>
          <p:nvPr>
            <p:ph type="title"/>
          </p:nvPr>
        </p:nvSpPr>
        <p:spPr>
          <a:xfrm>
            <a:off x="1" y="1"/>
            <a:ext cx="3256367" cy="709119"/>
          </a:xfrm>
          <a:solidFill>
            <a:schemeClr val="accent4">
              <a:lumMod val="60000"/>
              <a:lumOff val="40000"/>
            </a:schemeClr>
          </a:solidFill>
        </p:spPr>
        <p:style>
          <a:lnRef idx="2">
            <a:schemeClr val="accent1"/>
          </a:lnRef>
          <a:fillRef idx="1">
            <a:schemeClr val="lt1"/>
          </a:fillRef>
          <a:effectRef idx="0">
            <a:schemeClr val="accent1"/>
          </a:effectRef>
          <a:fontRef idx="minor">
            <a:schemeClr val="dk1"/>
          </a:fontRef>
        </p:style>
        <p:txBody>
          <a:bodyPr>
            <a:normAutofit/>
          </a:bodyPr>
          <a:lstStyle/>
          <a:p>
            <a:r>
              <a:rPr lang="es-MX" sz="1400">
                <a:latin typeface="AcmeFont" pitchFamily="2" charset="0"/>
              </a:rPr>
              <a:t>Taller: </a:t>
            </a:r>
            <a:r>
              <a:rPr lang="es-MX" sz="1400"/>
              <a:t>Ejercicio 81</a:t>
            </a:r>
            <a:endParaRPr lang="es-ES" sz="1400"/>
          </a:p>
        </p:txBody>
      </p:sp>
      <p:cxnSp>
        <p:nvCxnSpPr>
          <p:cNvPr id="5" name="Conector recto 4">
            <a:extLst>
              <a:ext uri="{FF2B5EF4-FFF2-40B4-BE49-F238E27FC236}">
                <a16:creationId xmlns:a16="http://schemas.microsoft.com/office/drawing/2014/main" id="{B56C916C-A930-4B45-9FEB-EAC26D680858}"/>
              </a:ext>
            </a:extLst>
          </p:cNvPr>
          <p:cNvCxnSpPr>
            <a:cxnSpLocks/>
          </p:cNvCxnSpPr>
          <p:nvPr/>
        </p:nvCxnSpPr>
        <p:spPr>
          <a:xfrm>
            <a:off x="3256383" y="709120"/>
            <a:ext cx="0" cy="6148880"/>
          </a:xfrm>
          <a:prstGeom prst="line">
            <a:avLst/>
          </a:prstGeom>
        </p:spPr>
        <p:style>
          <a:lnRef idx="3">
            <a:schemeClr val="accent1"/>
          </a:lnRef>
          <a:fillRef idx="0">
            <a:schemeClr val="accent1"/>
          </a:fillRef>
          <a:effectRef idx="2">
            <a:schemeClr val="accent1"/>
          </a:effectRef>
          <a:fontRef idx="minor">
            <a:schemeClr val="tx1"/>
          </a:fontRef>
        </p:style>
      </p:cxnSp>
      <p:sp>
        <p:nvSpPr>
          <p:cNvPr id="16" name="CuadroTexto 15">
            <a:extLst>
              <a:ext uri="{FF2B5EF4-FFF2-40B4-BE49-F238E27FC236}">
                <a16:creationId xmlns:a16="http://schemas.microsoft.com/office/drawing/2014/main" id="{B1925488-C881-4A19-A93C-2E217166D1A0}"/>
              </a:ext>
            </a:extLst>
          </p:cNvPr>
          <p:cNvSpPr txBox="1"/>
          <p:nvPr/>
        </p:nvSpPr>
        <p:spPr>
          <a:xfrm>
            <a:off x="106748" y="4958291"/>
            <a:ext cx="2891329" cy="954107"/>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C" sz="1400" b="1" i="0" u="none" strike="noStrike" kern="1200" cap="none" spc="0" normalizeH="0" baseline="0" noProof="0">
                <a:ln>
                  <a:noFill/>
                </a:ln>
                <a:solidFill>
                  <a:prstClr val="black"/>
                </a:solidFill>
                <a:effectLst/>
                <a:uLnTx/>
                <a:uFillTx/>
                <a:latin typeface="Calibri" panose="020F0502020204030204"/>
                <a:ea typeface="+mn-ea"/>
                <a:cs typeface="+mn-cs"/>
              </a:rPr>
              <a:t>Objetivos de la lámina:</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ES" sz="1400" b="0" i="0" u="none" strike="noStrike" kern="1200" cap="none" spc="0" normalizeH="0" baseline="0" noProof="0">
                <a:ln>
                  <a:noFill/>
                </a:ln>
                <a:solidFill>
                  <a:prstClr val="black"/>
                </a:solidFill>
                <a:effectLst/>
                <a:uLnTx/>
                <a:uFillTx/>
                <a:latin typeface="Calibri" panose="020F0502020204030204"/>
                <a:ea typeface="+mn-ea"/>
                <a:cs typeface="+mn-cs"/>
              </a:rPr>
              <a:t>Completar la funcionalidad de ingreso a sesión y redirección a página.</a:t>
            </a:r>
          </a:p>
        </p:txBody>
      </p:sp>
      <p:pic>
        <p:nvPicPr>
          <p:cNvPr id="17" name="Imagen 16">
            <a:extLst>
              <a:ext uri="{FF2B5EF4-FFF2-40B4-BE49-F238E27FC236}">
                <a16:creationId xmlns:a16="http://schemas.microsoft.com/office/drawing/2014/main" id="{07AF594D-2BC1-4EA0-9855-66C150454A4F}"/>
              </a:ext>
            </a:extLst>
          </p:cNvPr>
          <p:cNvPicPr>
            <a:picLocks noChangeAspect="1"/>
          </p:cNvPicPr>
          <p:nvPr/>
        </p:nvPicPr>
        <p:blipFill>
          <a:blip r:embed="rId6"/>
          <a:stretch>
            <a:fillRect/>
          </a:stretch>
        </p:blipFill>
        <p:spPr>
          <a:xfrm>
            <a:off x="76038" y="2011836"/>
            <a:ext cx="993895" cy="854078"/>
          </a:xfrm>
          <a:prstGeom prst="rect">
            <a:avLst/>
          </a:prstGeom>
        </p:spPr>
      </p:pic>
      <p:sp>
        <p:nvSpPr>
          <p:cNvPr id="18" name="CuadroTexto 17">
            <a:extLst>
              <a:ext uri="{FF2B5EF4-FFF2-40B4-BE49-F238E27FC236}">
                <a16:creationId xmlns:a16="http://schemas.microsoft.com/office/drawing/2014/main" id="{137D2C75-4FC0-4811-A9B7-F2AED8DD12CA}"/>
              </a:ext>
            </a:extLst>
          </p:cNvPr>
          <p:cNvSpPr txBox="1"/>
          <p:nvPr/>
        </p:nvSpPr>
        <p:spPr>
          <a:xfrm>
            <a:off x="80567" y="2926313"/>
            <a:ext cx="3098569" cy="209288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C" sz="1300" b="1" i="0" u="none" strike="noStrike" kern="1200" cap="none" spc="0" normalizeH="0" baseline="0" noProof="0">
                <a:ln>
                  <a:noFill/>
                </a:ln>
                <a:solidFill>
                  <a:prstClr val="black"/>
                </a:solidFill>
                <a:effectLst/>
                <a:uLnTx/>
                <a:uFillTx/>
                <a:latin typeface="Agency FB" panose="020B0503020202020204" pitchFamily="34" charset="0"/>
                <a:ea typeface="+mn-ea"/>
                <a:cs typeface="+mn-cs"/>
              </a:rPr>
              <a:t>Misión. </a:t>
            </a:r>
            <a:r>
              <a:rPr kumimoji="0" lang="es-MX" sz="1300" b="0" i="0" u="none" strike="noStrike" kern="1200" cap="none" spc="0" normalizeH="0" baseline="0" noProof="0">
                <a:ln>
                  <a:noFill/>
                </a:ln>
                <a:solidFill>
                  <a:prstClr val="black"/>
                </a:solidFill>
                <a:effectLst/>
                <a:uLnTx/>
                <a:uFillTx/>
                <a:latin typeface="Agency FB" panose="020B0503020202020204" pitchFamily="34" charset="0"/>
                <a:ea typeface="+mn-ea"/>
                <a:cs typeface="+mn-cs"/>
              </a:rPr>
              <a:t>Formar profesionales competentes y emprendedores desde lo académico, la investigación, y la vinculación, que contribuyan a mejorar la calidad de vida de la sociedad.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300" b="0" i="0" u="none" strike="noStrike" kern="1200" cap="none" spc="0" normalizeH="0" baseline="0" noProof="0">
              <a:ln>
                <a:noFill/>
              </a:ln>
              <a:solidFill>
                <a:prstClr val="black"/>
              </a:solidFill>
              <a:effectLst/>
              <a:uLnTx/>
              <a:uFillTx/>
              <a:latin typeface="Agency FB" panose="020B0503020202020204" pitchFamily="34" charset="0"/>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C" sz="1300" b="1" i="0" u="none" strike="noStrike" kern="1200" cap="none" spc="0" normalizeH="0" baseline="0" noProof="0">
                <a:ln>
                  <a:noFill/>
                </a:ln>
                <a:solidFill>
                  <a:prstClr val="black"/>
                </a:solidFill>
                <a:effectLst/>
                <a:uLnTx/>
                <a:uFillTx/>
                <a:latin typeface="Agency FB" panose="020B0503020202020204" pitchFamily="34" charset="0"/>
                <a:ea typeface="+mn-ea"/>
                <a:cs typeface="+mn-cs"/>
              </a:rPr>
              <a:t>Visión. </a:t>
            </a:r>
            <a:r>
              <a:rPr kumimoji="0" lang="es-MX" sz="1300" b="0" i="0" u="none" strike="noStrike" kern="1200" cap="none" spc="0" normalizeH="0" baseline="0" noProof="0">
                <a:ln>
                  <a:noFill/>
                </a:ln>
                <a:solidFill>
                  <a:prstClr val="black"/>
                </a:solidFill>
                <a:effectLst/>
                <a:uLnTx/>
                <a:uFillTx/>
                <a:latin typeface="Agency FB" panose="020B0503020202020204" pitchFamily="34" charset="0"/>
                <a:ea typeface="+mn-ea"/>
                <a:cs typeface="+mn-cs"/>
              </a:rPr>
              <a:t>Ser un referente nacional e internacional de Institución de Educación Superior que contribuye al desarrollo social, cultural y productivo con profesionales éticos, creativos, cualificados y con sentido de pertinencia.</a:t>
            </a:r>
            <a:endParaRPr kumimoji="0" lang="es-ES" sz="1300" b="0" i="0" u="none" strike="noStrike" kern="1200" cap="none" spc="0" normalizeH="0" baseline="0" noProof="0">
              <a:ln>
                <a:noFill/>
              </a:ln>
              <a:solidFill>
                <a:prstClr val="black"/>
              </a:solidFill>
              <a:effectLst/>
              <a:uLnTx/>
              <a:uFillTx/>
              <a:latin typeface="Agency FB" panose="020B0503020202020204" pitchFamily="34" charset="0"/>
              <a:ea typeface="+mn-ea"/>
              <a:cs typeface="+mn-cs"/>
            </a:endParaRPr>
          </a:p>
        </p:txBody>
      </p:sp>
      <p:sp>
        <p:nvSpPr>
          <p:cNvPr id="23" name="Rectángulo 22">
            <a:extLst>
              <a:ext uri="{FF2B5EF4-FFF2-40B4-BE49-F238E27FC236}">
                <a16:creationId xmlns:a16="http://schemas.microsoft.com/office/drawing/2014/main" id="{EAF93728-98EC-43CF-8689-136A3EE39D11}"/>
              </a:ext>
            </a:extLst>
          </p:cNvPr>
          <p:cNvSpPr/>
          <p:nvPr/>
        </p:nvSpPr>
        <p:spPr>
          <a:xfrm>
            <a:off x="93308" y="6489877"/>
            <a:ext cx="2530373" cy="292388"/>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C" sz="1300" b="0" i="0" u="none" strike="noStrike" kern="1200" cap="none" spc="0" normalizeH="0" baseline="0" noProof="0">
                <a:ln w="0"/>
                <a:solidFill>
                  <a:srgbClr val="00B050"/>
                </a:solidFill>
                <a:effectLst>
                  <a:outerShdw blurRad="38100" dist="25400" dir="5400000" algn="ctr" rotWithShape="0">
                    <a:srgbClr val="6E747A">
                      <a:alpha val="43000"/>
                    </a:srgbClr>
                  </a:outerShdw>
                </a:effectLst>
                <a:uLnTx/>
                <a:uFillTx/>
                <a:latin typeface="Calibri" panose="020F0502020204030204"/>
                <a:ea typeface="+mn-ea"/>
                <a:cs typeface="+mn-cs"/>
              </a:rPr>
              <a:t>M</a:t>
            </a:r>
            <a:r>
              <a:rPr kumimoji="0" lang="es-ES" sz="1300" b="0" i="0" u="none" strike="noStrike" kern="1200" cap="none" spc="0" normalizeH="0" baseline="0" noProof="0">
                <a:ln w="0"/>
                <a:solidFill>
                  <a:srgbClr val="00B050"/>
                </a:solidFill>
                <a:effectLst>
                  <a:outerShdw blurRad="38100" dist="25400" dir="5400000" algn="ctr" rotWithShape="0">
                    <a:srgbClr val="6E747A">
                      <a:alpha val="43000"/>
                    </a:srgbClr>
                  </a:outerShdw>
                </a:effectLst>
                <a:uLnTx/>
                <a:uFillTx/>
                <a:latin typeface="Calibri" panose="020F0502020204030204"/>
                <a:ea typeface="+mn-ea"/>
                <a:cs typeface="+mn-cs"/>
              </a:rPr>
              <a:t>sig. Ing. Robert Moreira Centeno</a:t>
            </a:r>
          </a:p>
        </p:txBody>
      </p:sp>
      <p:sp>
        <p:nvSpPr>
          <p:cNvPr id="6" name="CuadroTexto 5">
            <a:extLst>
              <a:ext uri="{FF2B5EF4-FFF2-40B4-BE49-F238E27FC236}">
                <a16:creationId xmlns:a16="http://schemas.microsoft.com/office/drawing/2014/main" id="{7FC1FBA4-F025-F269-BB7C-ECD5082576C2}"/>
              </a:ext>
            </a:extLst>
          </p:cNvPr>
          <p:cNvSpPr txBox="1"/>
          <p:nvPr/>
        </p:nvSpPr>
        <p:spPr>
          <a:xfrm>
            <a:off x="3437442" y="11851"/>
            <a:ext cx="729026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1" i="0" u="none" strike="noStrike" kern="1200" cap="none" spc="0" normalizeH="0" baseline="0" noProof="0">
                <a:ln>
                  <a:noFill/>
                </a:ln>
                <a:solidFill>
                  <a:prstClr val="black"/>
                </a:solidFill>
                <a:effectLst/>
                <a:uLnTx/>
                <a:uFillTx/>
                <a:latin typeface="Calibri" panose="020F0502020204030204"/>
                <a:ea typeface="+mn-ea"/>
                <a:cs typeface="+mn-cs"/>
              </a:rPr>
              <a:t>Figura 8.1.(version2). </a:t>
            </a:r>
            <a:r>
              <a:rPr kumimoji="0" lang="es-ES" sz="1800" b="0" i="0" u="sng" strike="noStrike" kern="1200" cap="none" spc="0" normalizeH="0" baseline="0" noProof="0">
                <a:ln>
                  <a:noFill/>
                </a:ln>
                <a:solidFill>
                  <a:prstClr val="black"/>
                </a:solidFill>
                <a:effectLst/>
                <a:uLnTx/>
                <a:uFillTx/>
                <a:latin typeface="Calibri" panose="020F0502020204030204"/>
                <a:ea typeface="+mn-ea"/>
                <a:cs typeface="+mn-cs"/>
              </a:rPr>
              <a:t>Parte3</a:t>
            </a:r>
            <a:r>
              <a:rPr kumimoji="0" lang="es-ES" sz="1800" b="0" i="0" u="none" strike="noStrike" kern="1200" cap="none" spc="0" normalizeH="0" baseline="0" noProof="0">
                <a:ln>
                  <a:noFill/>
                </a:ln>
                <a:solidFill>
                  <a:prstClr val="black"/>
                </a:solidFill>
                <a:effectLst/>
                <a:uLnTx/>
                <a:uFillTx/>
                <a:latin typeface="Calibri" panose="020F0502020204030204"/>
                <a:ea typeface="+mn-ea"/>
                <a:cs typeface="+mn-cs"/>
              </a:rPr>
              <a:t>. </a:t>
            </a:r>
            <a:r>
              <a:rPr kumimoji="0" lang="es-ES" sz="1800" b="0" i="0" u="none" strike="noStrike" kern="1200" cap="none" spc="0" normalizeH="0" baseline="0" noProof="0" err="1">
                <a:ln>
                  <a:noFill/>
                </a:ln>
                <a:solidFill>
                  <a:prstClr val="black"/>
                </a:solidFill>
                <a:effectLst/>
                <a:uLnTx/>
                <a:uFillTx/>
                <a:latin typeface="Calibri" panose="020F0502020204030204"/>
                <a:ea typeface="+mn-ea"/>
                <a:cs typeface="+mn-cs"/>
              </a:rPr>
              <a:t>Login</a:t>
            </a:r>
            <a:r>
              <a:rPr kumimoji="0" lang="es-ES" sz="1800" b="0" i="0" u="none" strike="noStrike" kern="1200" cap="none" spc="0" normalizeH="0" baseline="0" noProof="0">
                <a:ln>
                  <a:noFill/>
                </a:ln>
                <a:solidFill>
                  <a:prstClr val="black"/>
                </a:solidFill>
                <a:effectLst/>
                <a:uLnTx/>
                <a:uFillTx/>
                <a:latin typeface="Calibri" panose="020F0502020204030204"/>
                <a:ea typeface="+mn-ea"/>
                <a:cs typeface="+mn-cs"/>
              </a:rPr>
              <a:t>. Crear un formulario en la vista "</a:t>
            </a:r>
            <a:r>
              <a:rPr kumimoji="0" lang="es-ES" sz="1800" b="0" i="0" u="none" strike="noStrike" kern="1200" cap="none" spc="0" normalizeH="0" baseline="0" noProof="0" err="1">
                <a:ln>
                  <a:noFill/>
                </a:ln>
                <a:solidFill>
                  <a:prstClr val="black"/>
                </a:solidFill>
                <a:effectLst/>
                <a:uLnTx/>
                <a:uFillTx/>
                <a:latin typeface="Calibri" panose="020F0502020204030204"/>
                <a:ea typeface="+mn-ea"/>
                <a:cs typeface="+mn-cs"/>
              </a:rPr>
              <a:t>signin</a:t>
            </a:r>
            <a:r>
              <a:rPr kumimoji="0" lang="es-ES" sz="1800" b="0" i="0" u="none" strike="noStrike" kern="1200" cap="none" spc="0" normalizeH="0" baseline="0" noProof="0">
                <a:ln>
                  <a:noFill/>
                </a:ln>
                <a:solidFill>
                  <a:prstClr val="black"/>
                </a:solidFill>
                <a:effectLst/>
                <a:uLnTx/>
                <a:uFillTx/>
                <a:latin typeface="Calibri" panose="020F0502020204030204"/>
                <a:ea typeface="+mn-ea"/>
                <a:cs typeface="+mn-cs"/>
              </a:rPr>
              <a:t>"</a:t>
            </a:r>
          </a:p>
        </p:txBody>
      </p:sp>
      <p:sp>
        <p:nvSpPr>
          <p:cNvPr id="28" name="CuadroTexto 27">
            <a:extLst>
              <a:ext uri="{FF2B5EF4-FFF2-40B4-BE49-F238E27FC236}">
                <a16:creationId xmlns:a16="http://schemas.microsoft.com/office/drawing/2014/main" id="{D3076835-0902-C7CA-CA08-91C3EE17E3EE}"/>
              </a:ext>
            </a:extLst>
          </p:cNvPr>
          <p:cNvSpPr txBox="1"/>
          <p:nvPr/>
        </p:nvSpPr>
        <p:spPr>
          <a:xfrm>
            <a:off x="3437442" y="5626367"/>
            <a:ext cx="8673991" cy="1077218"/>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C" sz="1600" b="1" i="0" u="none" strike="noStrike" kern="1200" cap="none" spc="0" normalizeH="0" baseline="0" noProof="0">
                <a:ln>
                  <a:noFill/>
                </a:ln>
                <a:solidFill>
                  <a:prstClr val="black"/>
                </a:solidFill>
                <a:effectLst/>
                <a:uLnTx/>
                <a:uFillTx/>
                <a:latin typeface="Calibri" panose="020F0502020204030204"/>
                <a:ea typeface="+mn-ea"/>
                <a:cs typeface="+mn-cs"/>
              </a:rPr>
              <a:t>Nota (28/04/2023). </a:t>
            </a:r>
            <a:r>
              <a:rPr kumimoji="0" lang="es-ES" sz="1600" b="1" i="0" u="none" strike="noStrike" kern="1200" cap="none" spc="0" normalizeH="0" baseline="0" noProof="0">
                <a:ln>
                  <a:noFill/>
                </a:ln>
                <a:solidFill>
                  <a:prstClr val="black"/>
                </a:solidFill>
                <a:effectLst/>
                <a:highlight>
                  <a:srgbClr val="FFFF00"/>
                </a:highlight>
                <a:uLnTx/>
                <a:uFillTx/>
                <a:latin typeface="Calibri" panose="020F0502020204030204"/>
                <a:ea typeface="+mn-ea"/>
                <a:cs typeface="+mn-cs"/>
              </a:rPr>
              <a:t>1) </a:t>
            </a:r>
            <a:r>
              <a:rPr kumimoji="0" lang="es-ES" sz="1600" b="0" i="0" u="none" strike="noStrike" kern="1200" cap="none" spc="0" normalizeH="0" baseline="0" noProof="0">
                <a:ln>
                  <a:noFill/>
                </a:ln>
                <a:solidFill>
                  <a:prstClr val="black"/>
                </a:solidFill>
                <a:effectLst/>
                <a:uLnTx/>
                <a:uFillTx/>
                <a:latin typeface="Calibri" panose="020F0502020204030204"/>
                <a:ea typeface="+mn-ea"/>
                <a:cs typeface="+mn-cs"/>
              </a:rPr>
              <a:t>En el </a:t>
            </a:r>
            <a:r>
              <a:rPr kumimoji="0" lang="es-ES" sz="1600" b="0" i="0" u="none" strike="noStrike" kern="1200" cap="none" spc="0" normalizeH="0" baseline="0" noProof="0" err="1">
                <a:ln>
                  <a:noFill/>
                </a:ln>
                <a:solidFill>
                  <a:prstClr val="black"/>
                </a:solidFill>
                <a:effectLst/>
                <a:uLnTx/>
                <a:uFillTx/>
                <a:latin typeface="Calibri" panose="020F0502020204030204"/>
                <a:ea typeface="+mn-ea"/>
                <a:cs typeface="+mn-cs"/>
              </a:rPr>
              <a:t>Else</a:t>
            </a:r>
            <a:r>
              <a:rPr kumimoji="0" lang="es-ES" sz="1600" b="0" i="0" u="none" strike="noStrike" kern="1200" cap="none" spc="0" normalizeH="0" baseline="0" noProof="0">
                <a:ln>
                  <a:noFill/>
                </a:ln>
                <a:solidFill>
                  <a:prstClr val="black"/>
                </a:solidFill>
                <a:effectLst/>
                <a:uLnTx/>
                <a:uFillTx/>
                <a:latin typeface="Calibri" panose="020F0502020204030204"/>
                <a:ea typeface="+mn-ea"/>
                <a:cs typeface="+mn-cs"/>
              </a:rPr>
              <a:t> se redirecciona para que en el caso de existir el usuario lo dirija a la vista "</a:t>
            </a:r>
            <a:r>
              <a:rPr kumimoji="0" lang="es-ES" sz="1600" b="0" i="0" u="none" strike="noStrike" kern="1200" cap="none" spc="0" normalizeH="0" baseline="0" noProof="0" err="1">
                <a:ln>
                  <a:noFill/>
                </a:ln>
                <a:solidFill>
                  <a:prstClr val="black"/>
                </a:solidFill>
                <a:effectLst/>
                <a:uLnTx/>
                <a:uFillTx/>
                <a:latin typeface="Calibri" panose="020F0502020204030204"/>
                <a:ea typeface="+mn-ea"/>
                <a:cs typeface="+mn-cs"/>
              </a:rPr>
              <a:t>tasks</a:t>
            </a:r>
            <a:r>
              <a:rPr kumimoji="0" lang="es-ES" sz="1600" b="0" i="0" u="none" strike="noStrike" kern="1200" cap="none" spc="0" normalizeH="0" baseline="0" noProof="0">
                <a:ln>
                  <a:noFill/>
                </a:ln>
                <a:solidFill>
                  <a:prstClr val="black"/>
                </a:solidFill>
                <a:effectLst/>
                <a:uLnTx/>
                <a:uFillTx/>
                <a:latin typeface="Calibri" panose="020F0502020204030204"/>
                <a:ea typeface="+mn-ea"/>
                <a:cs typeface="+mn-cs"/>
              </a:rPr>
              <a:t>" para lo cual antes de enviar se necesita guardar su sesión, por eso de nueva cuenta se usa el método "</a:t>
            </a:r>
            <a:r>
              <a:rPr kumimoji="0" lang="es-ES" sz="1600" b="0" i="0" u="none" strike="noStrike" kern="1200" cap="none" spc="0" normalizeH="0" baseline="0" noProof="0" err="1">
                <a:ln>
                  <a:noFill/>
                </a:ln>
                <a:solidFill>
                  <a:prstClr val="black"/>
                </a:solidFill>
                <a:effectLst/>
                <a:uLnTx/>
                <a:uFillTx/>
                <a:latin typeface="Calibri" panose="020F0502020204030204"/>
                <a:ea typeface="+mn-ea"/>
                <a:cs typeface="+mn-cs"/>
              </a:rPr>
              <a:t>login</a:t>
            </a:r>
            <a:r>
              <a:rPr kumimoji="0" lang="es-ES" sz="1600" b="0" i="0" u="none" strike="noStrike" kern="1200" cap="none" spc="0" normalizeH="0" baseline="0" noProof="0">
                <a:ln>
                  <a:noFill/>
                </a:ln>
                <a:solidFill>
                  <a:prstClr val="black"/>
                </a:solidFill>
                <a:effectLst/>
                <a:uLnTx/>
                <a:uFillTx/>
                <a:latin typeface="Calibri" panose="020F0502020204030204"/>
                <a:ea typeface="+mn-ea"/>
                <a:cs typeface="+mn-cs"/>
              </a:rPr>
              <a:t>" </a:t>
            </a:r>
            <a:r>
              <a:rPr kumimoji="0" lang="es-ES" sz="1600" b="1" i="0" u="none" strike="noStrike" kern="1200" cap="none" spc="0" normalizeH="0" baseline="0" noProof="0">
                <a:ln>
                  <a:noFill/>
                </a:ln>
                <a:solidFill>
                  <a:prstClr val="black"/>
                </a:solidFill>
                <a:effectLst/>
                <a:highlight>
                  <a:srgbClr val="FFFF00"/>
                </a:highlight>
                <a:uLnTx/>
                <a:uFillTx/>
                <a:latin typeface="Calibri" panose="020F0502020204030204"/>
                <a:ea typeface="+mn-ea"/>
                <a:cs typeface="+mn-cs"/>
              </a:rPr>
              <a:t>2)</a:t>
            </a:r>
            <a:r>
              <a:rPr kumimoji="0" lang="es-ES" sz="1600" b="0" i="0" u="none" strike="noStrike" kern="1200" cap="none" spc="0" normalizeH="0" baseline="0" noProof="0">
                <a:ln>
                  <a:noFill/>
                </a:ln>
                <a:solidFill>
                  <a:prstClr val="black"/>
                </a:solidFill>
                <a:effectLst/>
                <a:uLnTx/>
                <a:uFillTx/>
                <a:latin typeface="Calibri" panose="020F0502020204030204"/>
                <a:ea typeface="+mn-ea"/>
                <a:cs typeface="+mn-cs"/>
              </a:rPr>
              <a:t> Al entrar con un usuario correcto en la página "http://127.0.0.1:8000/</a:t>
            </a:r>
            <a:r>
              <a:rPr kumimoji="0" lang="es-ES" sz="1600" b="0" i="0" u="none" strike="noStrike" kern="1200" cap="none" spc="0" normalizeH="0" baseline="0" noProof="0" err="1">
                <a:ln>
                  <a:noFill/>
                </a:ln>
                <a:solidFill>
                  <a:prstClr val="black"/>
                </a:solidFill>
                <a:effectLst/>
                <a:uLnTx/>
                <a:uFillTx/>
                <a:latin typeface="Calibri" panose="020F0502020204030204"/>
                <a:ea typeface="+mn-ea"/>
                <a:cs typeface="+mn-cs"/>
              </a:rPr>
              <a:t>signin</a:t>
            </a:r>
            <a:r>
              <a:rPr kumimoji="0" lang="es-ES" sz="1600" b="0" i="0" u="none" strike="noStrike" kern="1200" cap="none" spc="0" normalizeH="0" baseline="0" noProof="0">
                <a:ln>
                  <a:noFill/>
                </a:ln>
                <a:solidFill>
                  <a:prstClr val="black"/>
                </a:solidFill>
                <a:effectLst/>
                <a:uLnTx/>
                <a:uFillTx/>
                <a:latin typeface="Calibri" panose="020F0502020204030204"/>
                <a:ea typeface="+mn-ea"/>
                <a:cs typeface="+mn-cs"/>
              </a:rPr>
              <a:t>/" redirecciona a la página "</a:t>
            </a:r>
            <a:r>
              <a:rPr kumimoji="0" lang="es-ES" sz="1600" b="0" i="0" u="none" strike="noStrike" kern="1200" cap="none" spc="0" normalizeH="0" baseline="0" noProof="0" err="1">
                <a:ln>
                  <a:noFill/>
                </a:ln>
                <a:solidFill>
                  <a:prstClr val="black"/>
                </a:solidFill>
                <a:effectLst/>
                <a:uLnTx/>
                <a:uFillTx/>
                <a:latin typeface="Calibri" panose="020F0502020204030204"/>
                <a:ea typeface="+mn-ea"/>
                <a:cs typeface="+mn-cs"/>
              </a:rPr>
              <a:t>tasks</a:t>
            </a:r>
            <a:r>
              <a:rPr kumimoji="0" lang="es-ES" sz="1600" b="0" i="0" u="none" strike="noStrike" kern="1200" cap="none" spc="0" normalizeH="0" baseline="0" noProof="0">
                <a:ln>
                  <a:noFill/>
                </a:ln>
                <a:solidFill>
                  <a:prstClr val="black"/>
                </a:solidFill>
                <a:effectLst/>
                <a:uLnTx/>
                <a:uFillTx/>
                <a:latin typeface="Calibri" panose="020F0502020204030204"/>
                <a:ea typeface="+mn-ea"/>
                <a:cs typeface="+mn-cs"/>
              </a:rPr>
              <a:t>"</a:t>
            </a:r>
          </a:p>
        </p:txBody>
      </p:sp>
      <p:sp>
        <p:nvSpPr>
          <p:cNvPr id="9" name="Rectángulo 8">
            <a:extLst>
              <a:ext uri="{FF2B5EF4-FFF2-40B4-BE49-F238E27FC236}">
                <a16:creationId xmlns:a16="http://schemas.microsoft.com/office/drawing/2014/main" id="{7679A608-989E-210F-CD53-F7A5FFE5F4E4}"/>
              </a:ext>
            </a:extLst>
          </p:cNvPr>
          <p:cNvSpPr/>
          <p:nvPr/>
        </p:nvSpPr>
        <p:spPr>
          <a:xfrm>
            <a:off x="4196989" y="4800561"/>
            <a:ext cx="3364473" cy="57014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w="3175">
                <a:solidFill>
                  <a:prstClr val="black"/>
                </a:solidFill>
              </a:ln>
              <a:solidFill>
                <a:prstClr val="white"/>
              </a:solidFill>
              <a:effectLst/>
              <a:uLnTx/>
              <a:uFillTx/>
              <a:latin typeface="Calibri" panose="020F0502020204030204"/>
              <a:ea typeface="+mn-ea"/>
              <a:cs typeface="+mn-cs"/>
            </a:endParaRPr>
          </a:p>
        </p:txBody>
      </p:sp>
      <p:sp>
        <p:nvSpPr>
          <p:cNvPr id="15" name="CuadroTexto 14">
            <a:extLst>
              <a:ext uri="{FF2B5EF4-FFF2-40B4-BE49-F238E27FC236}">
                <a16:creationId xmlns:a16="http://schemas.microsoft.com/office/drawing/2014/main" id="{A5D42DEE-FBF9-36A8-A344-A031D09BE324}"/>
              </a:ext>
            </a:extLst>
          </p:cNvPr>
          <p:cNvSpPr txBox="1"/>
          <p:nvPr/>
        </p:nvSpPr>
        <p:spPr>
          <a:xfrm>
            <a:off x="7561462" y="4872573"/>
            <a:ext cx="67303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1" i="0" u="none" strike="noStrike" kern="1200" cap="none" spc="0" normalizeH="0" baseline="0" noProof="0">
                <a:ln>
                  <a:noFill/>
                </a:ln>
                <a:solidFill>
                  <a:srgbClr val="002060"/>
                </a:solidFill>
                <a:effectLst/>
                <a:highlight>
                  <a:srgbClr val="FFFF00"/>
                </a:highlight>
                <a:uLnTx/>
                <a:uFillTx/>
                <a:latin typeface="Calibri" panose="020F0502020204030204"/>
                <a:ea typeface="+mn-ea"/>
                <a:cs typeface="+mn-cs"/>
              </a:rPr>
              <a:t>-1-</a:t>
            </a:r>
            <a:endParaRPr kumimoji="0" lang="es-EC" sz="1800" b="1" i="0" u="none" strike="noStrike" kern="1200" cap="none" spc="0" normalizeH="0" baseline="0" noProof="0">
              <a:ln>
                <a:noFill/>
              </a:ln>
              <a:solidFill>
                <a:srgbClr val="002060"/>
              </a:solidFill>
              <a:effectLst/>
              <a:highlight>
                <a:srgbClr val="FFFF00"/>
              </a:highlight>
              <a:uLnTx/>
              <a:uFillTx/>
              <a:latin typeface="Calibri" panose="020F0502020204030204"/>
              <a:ea typeface="+mn-ea"/>
              <a:cs typeface="+mn-cs"/>
            </a:endParaRPr>
          </a:p>
        </p:txBody>
      </p:sp>
      <p:cxnSp>
        <p:nvCxnSpPr>
          <p:cNvPr id="20" name="Conector recto de flecha 19">
            <a:extLst>
              <a:ext uri="{FF2B5EF4-FFF2-40B4-BE49-F238E27FC236}">
                <a16:creationId xmlns:a16="http://schemas.microsoft.com/office/drawing/2014/main" id="{66017A17-FE95-75FC-467B-4C3DD79BE214}"/>
              </a:ext>
            </a:extLst>
          </p:cNvPr>
          <p:cNvCxnSpPr>
            <a:cxnSpLocks/>
          </p:cNvCxnSpPr>
          <p:nvPr/>
        </p:nvCxnSpPr>
        <p:spPr>
          <a:xfrm>
            <a:off x="9925050" y="3619500"/>
            <a:ext cx="1038225" cy="16406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 name="Botón de acción: en blanco 2">
            <a:hlinkClick r:id="rId7" action="ppaction://hlinksldjump" highlightClick="1"/>
            <a:extLst>
              <a:ext uri="{FF2B5EF4-FFF2-40B4-BE49-F238E27FC236}">
                <a16:creationId xmlns:a16="http://schemas.microsoft.com/office/drawing/2014/main" id="{53787BE2-EF16-F79A-D03A-AD9D439A171C}"/>
              </a:ext>
            </a:extLst>
          </p:cNvPr>
          <p:cNvSpPr/>
          <p:nvPr/>
        </p:nvSpPr>
        <p:spPr>
          <a:xfrm>
            <a:off x="10727704" y="-885"/>
            <a:ext cx="1464296" cy="335902"/>
          </a:xfrm>
          <a:prstGeom prst="actionButtonBlan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C" sz="1800" b="0" i="0" u="none" strike="noStrike" kern="1200" cap="none" spc="0" normalizeH="0" baseline="0" noProof="0">
                <a:ln>
                  <a:noFill/>
                </a:ln>
                <a:solidFill>
                  <a:prstClr val="white"/>
                </a:solidFill>
                <a:effectLst/>
                <a:uLnTx/>
                <a:uFillTx/>
                <a:latin typeface="Calibri" panose="020F0502020204030204"/>
                <a:ea typeface="+mn-ea"/>
                <a:cs typeface="+mn-cs"/>
              </a:rPr>
              <a:t>Índice</a:t>
            </a:r>
            <a:endParaRPr kumimoji="0" lang="es-E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CuadroTexto 1">
            <a:extLst>
              <a:ext uri="{FF2B5EF4-FFF2-40B4-BE49-F238E27FC236}">
                <a16:creationId xmlns:a16="http://schemas.microsoft.com/office/drawing/2014/main" id="{A1A75EB2-0AE1-6551-DB8B-EA93F7D961FD}"/>
              </a:ext>
            </a:extLst>
          </p:cNvPr>
          <p:cNvSpPr txBox="1"/>
          <p:nvPr/>
        </p:nvSpPr>
        <p:spPr>
          <a:xfrm>
            <a:off x="8017805" y="4536268"/>
            <a:ext cx="1369098" cy="109260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300" b="0" i="0" u="none" strike="noStrike" kern="1200" cap="none" spc="0" normalizeH="0" baseline="0" noProof="0" dirty="0">
                <a:ln>
                  <a:noFill/>
                </a:ln>
                <a:solidFill>
                  <a:srgbClr val="FF0000"/>
                </a:solidFill>
                <a:effectLst/>
                <a:uLnTx/>
                <a:uFillTx/>
                <a:latin typeface="Calibri" panose="020F0502020204030204"/>
                <a:ea typeface="+mn-ea"/>
                <a:cs typeface="+mn-cs"/>
              </a:rPr>
              <a:t>No hay más código en el archivo después del marcado</a:t>
            </a:r>
            <a:endParaRPr kumimoji="0" lang="en-US" sz="1300" b="0" i="0" u="none" strike="noStrike" kern="1200" cap="none" spc="0" normalizeH="0" baseline="0" noProof="0" dirty="0">
              <a:ln>
                <a:noFill/>
              </a:ln>
              <a:solidFill>
                <a:srgbClr val="FF0000"/>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C" sz="13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5336211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n 7" descr="Texto&#10;&#10;Descripción generada automáticamente">
            <a:extLst>
              <a:ext uri="{FF2B5EF4-FFF2-40B4-BE49-F238E27FC236}">
                <a16:creationId xmlns:a16="http://schemas.microsoft.com/office/drawing/2014/main" id="{91BD8369-38CB-8268-BDAF-619E43EE1F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20453" y="415435"/>
            <a:ext cx="7290259" cy="5670200"/>
          </a:xfrm>
          <a:prstGeom prst="rect">
            <a:avLst/>
          </a:prstGeom>
        </p:spPr>
      </p:pic>
      <p:sp>
        <p:nvSpPr>
          <p:cNvPr id="4" name="Título 3">
            <a:extLst>
              <a:ext uri="{FF2B5EF4-FFF2-40B4-BE49-F238E27FC236}">
                <a16:creationId xmlns:a16="http://schemas.microsoft.com/office/drawing/2014/main" id="{9DF72ADE-BAE9-484E-84CE-E8979DDABC94}"/>
              </a:ext>
            </a:extLst>
          </p:cNvPr>
          <p:cNvSpPr>
            <a:spLocks noGrp="1"/>
          </p:cNvSpPr>
          <p:nvPr>
            <p:ph type="title"/>
          </p:nvPr>
        </p:nvSpPr>
        <p:spPr>
          <a:xfrm>
            <a:off x="1" y="1"/>
            <a:ext cx="3256367" cy="709119"/>
          </a:xfrm>
          <a:solidFill>
            <a:schemeClr val="accent4">
              <a:lumMod val="60000"/>
              <a:lumOff val="40000"/>
            </a:schemeClr>
          </a:solidFill>
        </p:spPr>
        <p:style>
          <a:lnRef idx="2">
            <a:schemeClr val="accent1"/>
          </a:lnRef>
          <a:fillRef idx="1">
            <a:schemeClr val="lt1"/>
          </a:fillRef>
          <a:effectRef idx="0">
            <a:schemeClr val="accent1"/>
          </a:effectRef>
          <a:fontRef idx="minor">
            <a:schemeClr val="dk1"/>
          </a:fontRef>
        </p:style>
        <p:txBody>
          <a:bodyPr>
            <a:normAutofit/>
          </a:bodyPr>
          <a:lstStyle/>
          <a:p>
            <a:r>
              <a:rPr lang="es-MX" sz="1400">
                <a:latin typeface="AcmeFont" pitchFamily="2" charset="0"/>
              </a:rPr>
              <a:t>Taller: </a:t>
            </a:r>
            <a:r>
              <a:rPr lang="es-MX" sz="1400"/>
              <a:t>Ejercicio 81</a:t>
            </a:r>
            <a:endParaRPr lang="es-ES" sz="1400"/>
          </a:p>
        </p:txBody>
      </p:sp>
      <p:cxnSp>
        <p:nvCxnSpPr>
          <p:cNvPr id="5" name="Conector recto 4">
            <a:extLst>
              <a:ext uri="{FF2B5EF4-FFF2-40B4-BE49-F238E27FC236}">
                <a16:creationId xmlns:a16="http://schemas.microsoft.com/office/drawing/2014/main" id="{B56C916C-A930-4B45-9FEB-EAC26D680858}"/>
              </a:ext>
            </a:extLst>
          </p:cNvPr>
          <p:cNvCxnSpPr>
            <a:cxnSpLocks/>
          </p:cNvCxnSpPr>
          <p:nvPr/>
        </p:nvCxnSpPr>
        <p:spPr>
          <a:xfrm>
            <a:off x="3256383" y="709120"/>
            <a:ext cx="0" cy="6148880"/>
          </a:xfrm>
          <a:prstGeom prst="line">
            <a:avLst/>
          </a:prstGeom>
        </p:spPr>
        <p:style>
          <a:lnRef idx="3">
            <a:schemeClr val="accent1"/>
          </a:lnRef>
          <a:fillRef idx="0">
            <a:schemeClr val="accent1"/>
          </a:fillRef>
          <a:effectRef idx="2">
            <a:schemeClr val="accent1"/>
          </a:effectRef>
          <a:fontRef idx="minor">
            <a:schemeClr val="tx1"/>
          </a:fontRef>
        </p:style>
      </p:cxnSp>
      <p:sp>
        <p:nvSpPr>
          <p:cNvPr id="16" name="CuadroTexto 15">
            <a:extLst>
              <a:ext uri="{FF2B5EF4-FFF2-40B4-BE49-F238E27FC236}">
                <a16:creationId xmlns:a16="http://schemas.microsoft.com/office/drawing/2014/main" id="{B1925488-C881-4A19-A93C-2E217166D1A0}"/>
              </a:ext>
            </a:extLst>
          </p:cNvPr>
          <p:cNvSpPr txBox="1"/>
          <p:nvPr/>
        </p:nvSpPr>
        <p:spPr>
          <a:xfrm>
            <a:off x="106748" y="4958291"/>
            <a:ext cx="2891329" cy="523220"/>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C" sz="1400" b="1" i="0" u="none" strike="noStrike" kern="1200" cap="none" spc="0" normalizeH="0" baseline="0" noProof="0">
                <a:ln>
                  <a:noFill/>
                </a:ln>
                <a:solidFill>
                  <a:prstClr val="black"/>
                </a:solidFill>
                <a:effectLst/>
                <a:uLnTx/>
                <a:uFillTx/>
                <a:latin typeface="Calibri" panose="020F0502020204030204"/>
                <a:ea typeface="+mn-ea"/>
                <a:cs typeface="+mn-cs"/>
              </a:rPr>
              <a:t>Objetivos de la lámina:</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ES" sz="1400" b="0" i="0" u="none" strike="noStrike" kern="1200" cap="none" spc="0" normalizeH="0" baseline="0" noProof="0">
                <a:ln>
                  <a:noFill/>
                </a:ln>
                <a:solidFill>
                  <a:prstClr val="black"/>
                </a:solidFill>
                <a:effectLst/>
                <a:uLnTx/>
                <a:uFillTx/>
                <a:latin typeface="Calibri" panose="020F0502020204030204"/>
                <a:ea typeface="+mn-ea"/>
                <a:cs typeface="+mn-cs"/>
              </a:rPr>
              <a:t>Crear tareas para el usuario.</a:t>
            </a:r>
          </a:p>
        </p:txBody>
      </p:sp>
      <p:pic>
        <p:nvPicPr>
          <p:cNvPr id="17" name="Imagen 16">
            <a:extLst>
              <a:ext uri="{FF2B5EF4-FFF2-40B4-BE49-F238E27FC236}">
                <a16:creationId xmlns:a16="http://schemas.microsoft.com/office/drawing/2014/main" id="{07AF594D-2BC1-4EA0-9855-66C150454A4F}"/>
              </a:ext>
            </a:extLst>
          </p:cNvPr>
          <p:cNvPicPr>
            <a:picLocks noChangeAspect="1"/>
          </p:cNvPicPr>
          <p:nvPr/>
        </p:nvPicPr>
        <p:blipFill>
          <a:blip r:embed="rId4"/>
          <a:stretch>
            <a:fillRect/>
          </a:stretch>
        </p:blipFill>
        <p:spPr>
          <a:xfrm>
            <a:off x="76038" y="2011836"/>
            <a:ext cx="993895" cy="854078"/>
          </a:xfrm>
          <a:prstGeom prst="rect">
            <a:avLst/>
          </a:prstGeom>
        </p:spPr>
      </p:pic>
      <p:sp>
        <p:nvSpPr>
          <p:cNvPr id="18" name="CuadroTexto 17">
            <a:extLst>
              <a:ext uri="{FF2B5EF4-FFF2-40B4-BE49-F238E27FC236}">
                <a16:creationId xmlns:a16="http://schemas.microsoft.com/office/drawing/2014/main" id="{137D2C75-4FC0-4811-A9B7-F2AED8DD12CA}"/>
              </a:ext>
            </a:extLst>
          </p:cNvPr>
          <p:cNvSpPr txBox="1"/>
          <p:nvPr/>
        </p:nvSpPr>
        <p:spPr>
          <a:xfrm>
            <a:off x="80567" y="2926313"/>
            <a:ext cx="3098569" cy="209288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C" sz="1300" b="1" i="0" u="none" strike="noStrike" kern="1200" cap="none" spc="0" normalizeH="0" baseline="0" noProof="0">
                <a:ln>
                  <a:noFill/>
                </a:ln>
                <a:solidFill>
                  <a:prstClr val="black"/>
                </a:solidFill>
                <a:effectLst/>
                <a:uLnTx/>
                <a:uFillTx/>
                <a:latin typeface="Agency FB" panose="020B0503020202020204" pitchFamily="34" charset="0"/>
                <a:ea typeface="+mn-ea"/>
                <a:cs typeface="+mn-cs"/>
              </a:rPr>
              <a:t>Misión. </a:t>
            </a:r>
            <a:r>
              <a:rPr kumimoji="0" lang="es-MX" sz="1300" b="0" i="0" u="none" strike="noStrike" kern="1200" cap="none" spc="0" normalizeH="0" baseline="0" noProof="0">
                <a:ln>
                  <a:noFill/>
                </a:ln>
                <a:solidFill>
                  <a:prstClr val="black"/>
                </a:solidFill>
                <a:effectLst/>
                <a:uLnTx/>
                <a:uFillTx/>
                <a:latin typeface="Agency FB" panose="020B0503020202020204" pitchFamily="34" charset="0"/>
                <a:ea typeface="+mn-ea"/>
                <a:cs typeface="+mn-cs"/>
              </a:rPr>
              <a:t>Formar profesionales competentes y emprendedores desde lo académico, la investigación, y la vinculación, que contribuyan a mejorar la calidad de vida de la sociedad.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300" b="0" i="0" u="none" strike="noStrike" kern="1200" cap="none" spc="0" normalizeH="0" baseline="0" noProof="0">
              <a:ln>
                <a:noFill/>
              </a:ln>
              <a:solidFill>
                <a:prstClr val="black"/>
              </a:solidFill>
              <a:effectLst/>
              <a:uLnTx/>
              <a:uFillTx/>
              <a:latin typeface="Agency FB" panose="020B0503020202020204" pitchFamily="34" charset="0"/>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C" sz="1300" b="1" i="0" u="none" strike="noStrike" kern="1200" cap="none" spc="0" normalizeH="0" baseline="0" noProof="0">
                <a:ln>
                  <a:noFill/>
                </a:ln>
                <a:solidFill>
                  <a:prstClr val="black"/>
                </a:solidFill>
                <a:effectLst/>
                <a:uLnTx/>
                <a:uFillTx/>
                <a:latin typeface="Agency FB" panose="020B0503020202020204" pitchFamily="34" charset="0"/>
                <a:ea typeface="+mn-ea"/>
                <a:cs typeface="+mn-cs"/>
              </a:rPr>
              <a:t>Visión. </a:t>
            </a:r>
            <a:r>
              <a:rPr kumimoji="0" lang="es-MX" sz="1300" b="0" i="0" u="none" strike="noStrike" kern="1200" cap="none" spc="0" normalizeH="0" baseline="0" noProof="0">
                <a:ln>
                  <a:noFill/>
                </a:ln>
                <a:solidFill>
                  <a:prstClr val="black"/>
                </a:solidFill>
                <a:effectLst/>
                <a:uLnTx/>
                <a:uFillTx/>
                <a:latin typeface="Agency FB" panose="020B0503020202020204" pitchFamily="34" charset="0"/>
                <a:ea typeface="+mn-ea"/>
                <a:cs typeface="+mn-cs"/>
              </a:rPr>
              <a:t>Ser un referente nacional e internacional de Institución de Educación Superior que contribuye al desarrollo social, cultural y productivo con profesionales éticos, creativos, cualificados y con sentido de pertinencia.</a:t>
            </a:r>
            <a:endParaRPr kumimoji="0" lang="es-ES" sz="1300" b="0" i="0" u="none" strike="noStrike" kern="1200" cap="none" spc="0" normalizeH="0" baseline="0" noProof="0">
              <a:ln>
                <a:noFill/>
              </a:ln>
              <a:solidFill>
                <a:prstClr val="black"/>
              </a:solidFill>
              <a:effectLst/>
              <a:uLnTx/>
              <a:uFillTx/>
              <a:latin typeface="Agency FB" panose="020B0503020202020204" pitchFamily="34" charset="0"/>
              <a:ea typeface="+mn-ea"/>
              <a:cs typeface="+mn-cs"/>
            </a:endParaRPr>
          </a:p>
        </p:txBody>
      </p:sp>
      <p:sp>
        <p:nvSpPr>
          <p:cNvPr id="23" name="Rectángulo 22">
            <a:extLst>
              <a:ext uri="{FF2B5EF4-FFF2-40B4-BE49-F238E27FC236}">
                <a16:creationId xmlns:a16="http://schemas.microsoft.com/office/drawing/2014/main" id="{EAF93728-98EC-43CF-8689-136A3EE39D11}"/>
              </a:ext>
            </a:extLst>
          </p:cNvPr>
          <p:cNvSpPr/>
          <p:nvPr/>
        </p:nvSpPr>
        <p:spPr>
          <a:xfrm>
            <a:off x="93308" y="6489877"/>
            <a:ext cx="2530373" cy="292388"/>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C" sz="1300" b="0" i="0" u="none" strike="noStrike" kern="1200" cap="none" spc="0" normalizeH="0" baseline="0" noProof="0">
                <a:ln w="0"/>
                <a:solidFill>
                  <a:srgbClr val="00B050"/>
                </a:solidFill>
                <a:effectLst>
                  <a:outerShdw blurRad="38100" dist="25400" dir="5400000" algn="ctr" rotWithShape="0">
                    <a:srgbClr val="6E747A">
                      <a:alpha val="43000"/>
                    </a:srgbClr>
                  </a:outerShdw>
                </a:effectLst>
                <a:uLnTx/>
                <a:uFillTx/>
                <a:latin typeface="Calibri" panose="020F0502020204030204"/>
                <a:ea typeface="+mn-ea"/>
                <a:cs typeface="+mn-cs"/>
              </a:rPr>
              <a:t>M</a:t>
            </a:r>
            <a:r>
              <a:rPr kumimoji="0" lang="es-ES" sz="1300" b="0" i="0" u="none" strike="noStrike" kern="1200" cap="none" spc="0" normalizeH="0" baseline="0" noProof="0">
                <a:ln w="0"/>
                <a:solidFill>
                  <a:srgbClr val="00B050"/>
                </a:solidFill>
                <a:effectLst>
                  <a:outerShdw blurRad="38100" dist="25400" dir="5400000" algn="ctr" rotWithShape="0">
                    <a:srgbClr val="6E747A">
                      <a:alpha val="43000"/>
                    </a:srgbClr>
                  </a:outerShdw>
                </a:effectLst>
                <a:uLnTx/>
                <a:uFillTx/>
                <a:latin typeface="Calibri" panose="020F0502020204030204"/>
                <a:ea typeface="+mn-ea"/>
                <a:cs typeface="+mn-cs"/>
              </a:rPr>
              <a:t>sig. Ing. Robert Moreira Centeno</a:t>
            </a:r>
          </a:p>
        </p:txBody>
      </p:sp>
      <p:sp>
        <p:nvSpPr>
          <p:cNvPr id="6" name="CuadroTexto 5">
            <a:extLst>
              <a:ext uri="{FF2B5EF4-FFF2-40B4-BE49-F238E27FC236}">
                <a16:creationId xmlns:a16="http://schemas.microsoft.com/office/drawing/2014/main" id="{7FC1FBA4-F025-F269-BB7C-ECD5082576C2}"/>
              </a:ext>
            </a:extLst>
          </p:cNvPr>
          <p:cNvSpPr txBox="1"/>
          <p:nvPr/>
        </p:nvSpPr>
        <p:spPr>
          <a:xfrm>
            <a:off x="3437442" y="11851"/>
            <a:ext cx="729026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1" i="0" u="none" strike="noStrike" kern="1200" cap="none" spc="0" normalizeH="0" baseline="0" noProof="0">
                <a:ln>
                  <a:noFill/>
                </a:ln>
                <a:solidFill>
                  <a:prstClr val="black"/>
                </a:solidFill>
                <a:effectLst/>
                <a:uLnTx/>
                <a:uFillTx/>
                <a:latin typeface="Calibri" panose="020F0502020204030204"/>
                <a:ea typeface="+mn-ea"/>
                <a:cs typeface="+mn-cs"/>
              </a:rPr>
              <a:t>Figura 9. </a:t>
            </a:r>
            <a:r>
              <a:rPr kumimoji="0" lang="es-ES" sz="1800" b="0" i="0" u="none" strike="noStrike" kern="1200" cap="none" spc="0" normalizeH="0" baseline="0" noProof="0" err="1">
                <a:ln>
                  <a:noFill/>
                </a:ln>
                <a:solidFill>
                  <a:prstClr val="black"/>
                </a:solidFill>
                <a:effectLst/>
                <a:uLnTx/>
                <a:uFillTx/>
                <a:latin typeface="Calibri" panose="020F0502020204030204"/>
                <a:ea typeface="+mn-ea"/>
                <a:cs typeface="+mn-cs"/>
              </a:rPr>
              <a:t>Task</a:t>
            </a:r>
            <a:r>
              <a:rPr kumimoji="0" lang="es-ES" sz="1800" b="0" i="0" u="none" strike="noStrike" kern="1200" cap="none" spc="0" normalizeH="0" baseline="0" noProof="0">
                <a:ln>
                  <a:noFill/>
                </a:ln>
                <a:solidFill>
                  <a:prstClr val="black"/>
                </a:solidFill>
                <a:effectLst/>
                <a:uLnTx/>
                <a:uFillTx/>
                <a:latin typeface="Calibri" panose="020F0502020204030204"/>
                <a:ea typeface="+mn-ea"/>
                <a:cs typeface="+mn-cs"/>
              </a:rPr>
              <a:t> </a:t>
            </a:r>
            <a:r>
              <a:rPr kumimoji="0" lang="es-ES" sz="1800" b="0" i="0" u="none" strike="noStrike" kern="1200" cap="none" spc="0" normalizeH="0" baseline="0" noProof="0" err="1">
                <a:ln>
                  <a:noFill/>
                </a:ln>
                <a:solidFill>
                  <a:prstClr val="black"/>
                </a:solidFill>
                <a:effectLst/>
                <a:uLnTx/>
                <a:uFillTx/>
                <a:latin typeface="Calibri" panose="020F0502020204030204"/>
                <a:ea typeface="+mn-ea"/>
                <a:cs typeface="+mn-cs"/>
              </a:rPr>
              <a:t>Model</a:t>
            </a:r>
            <a:r>
              <a:rPr kumimoji="0" lang="es-ES" sz="1800" b="0" i="0" u="none" strike="noStrike" kern="1200" cap="none" spc="0" normalizeH="0" baseline="0" noProof="0">
                <a:ln>
                  <a:noFill/>
                </a:ln>
                <a:solidFill>
                  <a:prstClr val="black"/>
                </a:solidFill>
                <a:effectLst/>
                <a:uLnTx/>
                <a:uFillTx/>
                <a:latin typeface="Calibri" panose="020F0502020204030204"/>
                <a:ea typeface="+mn-ea"/>
                <a:cs typeface="+mn-cs"/>
              </a:rPr>
              <a:t>.</a:t>
            </a:r>
          </a:p>
        </p:txBody>
      </p:sp>
      <p:sp>
        <p:nvSpPr>
          <p:cNvPr id="24" name="CuadroTexto 23">
            <a:extLst>
              <a:ext uri="{FF2B5EF4-FFF2-40B4-BE49-F238E27FC236}">
                <a16:creationId xmlns:a16="http://schemas.microsoft.com/office/drawing/2014/main" id="{362935E3-18C1-1D92-D797-5063E9C9184D}"/>
              </a:ext>
            </a:extLst>
          </p:cNvPr>
          <p:cNvSpPr txBox="1"/>
          <p:nvPr/>
        </p:nvSpPr>
        <p:spPr>
          <a:xfrm>
            <a:off x="8939540" y="1670616"/>
            <a:ext cx="6444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1" i="0" u="none" strike="noStrike" kern="1200" cap="none" spc="0" normalizeH="0" baseline="0" noProof="0">
                <a:ln>
                  <a:noFill/>
                </a:ln>
                <a:solidFill>
                  <a:srgbClr val="002060"/>
                </a:solidFill>
                <a:effectLst/>
                <a:highlight>
                  <a:srgbClr val="FFFF00"/>
                </a:highlight>
                <a:uLnTx/>
                <a:uFillTx/>
                <a:latin typeface="Calibri" panose="020F0502020204030204"/>
                <a:ea typeface="+mn-ea"/>
                <a:cs typeface="+mn-cs"/>
              </a:rPr>
              <a:t>-1-</a:t>
            </a:r>
            <a:endParaRPr kumimoji="0" lang="es-EC" sz="1800" b="1" i="0" u="none" strike="noStrike" kern="1200" cap="none" spc="0" normalizeH="0" baseline="0" noProof="0">
              <a:ln>
                <a:noFill/>
              </a:ln>
              <a:solidFill>
                <a:srgbClr val="002060"/>
              </a:solidFill>
              <a:effectLst/>
              <a:highlight>
                <a:srgbClr val="FFFF00"/>
              </a:highlight>
              <a:uLnTx/>
              <a:uFillTx/>
              <a:latin typeface="Calibri" panose="020F0502020204030204"/>
              <a:ea typeface="+mn-ea"/>
              <a:cs typeface="+mn-cs"/>
            </a:endParaRPr>
          </a:p>
        </p:txBody>
      </p:sp>
      <p:sp>
        <p:nvSpPr>
          <p:cNvPr id="25" name="Rectángulo 24">
            <a:extLst>
              <a:ext uri="{FF2B5EF4-FFF2-40B4-BE49-F238E27FC236}">
                <a16:creationId xmlns:a16="http://schemas.microsoft.com/office/drawing/2014/main" id="{16B8DEEB-73BF-30B7-9B44-254883AE40FE}"/>
              </a:ext>
            </a:extLst>
          </p:cNvPr>
          <p:cNvSpPr/>
          <p:nvPr/>
        </p:nvSpPr>
        <p:spPr>
          <a:xfrm>
            <a:off x="4194334" y="1641984"/>
            <a:ext cx="4807426" cy="134986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w="3175">
                <a:solidFill>
                  <a:prstClr val="black"/>
                </a:solidFill>
              </a:ln>
              <a:solidFill>
                <a:prstClr val="white"/>
              </a:solidFill>
              <a:effectLst/>
              <a:uLnTx/>
              <a:uFillTx/>
              <a:latin typeface="Calibri" panose="020F0502020204030204"/>
              <a:ea typeface="+mn-ea"/>
              <a:cs typeface="+mn-cs"/>
            </a:endParaRPr>
          </a:p>
        </p:txBody>
      </p:sp>
      <p:sp>
        <p:nvSpPr>
          <p:cNvPr id="26" name="Rectángulo 25">
            <a:extLst>
              <a:ext uri="{FF2B5EF4-FFF2-40B4-BE49-F238E27FC236}">
                <a16:creationId xmlns:a16="http://schemas.microsoft.com/office/drawing/2014/main" id="{FAD3AC3C-EE49-6B7F-3D18-EB4C0EC64948}"/>
              </a:ext>
            </a:extLst>
          </p:cNvPr>
          <p:cNvSpPr/>
          <p:nvPr/>
        </p:nvSpPr>
        <p:spPr>
          <a:xfrm>
            <a:off x="7944237" y="3990606"/>
            <a:ext cx="2866476" cy="25642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w="3175">
                <a:solidFill>
                  <a:prstClr val="black"/>
                </a:solidFill>
              </a:ln>
              <a:solidFill>
                <a:prstClr val="white"/>
              </a:solidFill>
              <a:effectLst/>
              <a:uLnTx/>
              <a:uFillTx/>
              <a:latin typeface="Calibri" panose="020F0502020204030204"/>
              <a:ea typeface="+mn-ea"/>
              <a:cs typeface="+mn-cs"/>
            </a:endParaRPr>
          </a:p>
        </p:txBody>
      </p:sp>
      <p:sp>
        <p:nvSpPr>
          <p:cNvPr id="27" name="CuadroTexto 26">
            <a:extLst>
              <a:ext uri="{FF2B5EF4-FFF2-40B4-BE49-F238E27FC236}">
                <a16:creationId xmlns:a16="http://schemas.microsoft.com/office/drawing/2014/main" id="{D513D7EB-B6E3-8B48-3827-52F768D49D22}"/>
              </a:ext>
            </a:extLst>
          </p:cNvPr>
          <p:cNvSpPr txBox="1"/>
          <p:nvPr/>
        </p:nvSpPr>
        <p:spPr>
          <a:xfrm>
            <a:off x="9682480" y="3026097"/>
            <a:ext cx="6444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1" i="0" u="none" strike="noStrike" kern="1200" cap="none" spc="0" normalizeH="0" baseline="0" noProof="0">
                <a:ln>
                  <a:noFill/>
                </a:ln>
                <a:solidFill>
                  <a:srgbClr val="002060"/>
                </a:solidFill>
                <a:effectLst/>
                <a:highlight>
                  <a:srgbClr val="FFFF00"/>
                </a:highlight>
                <a:uLnTx/>
                <a:uFillTx/>
                <a:latin typeface="Calibri" panose="020F0502020204030204"/>
                <a:ea typeface="+mn-ea"/>
                <a:cs typeface="+mn-cs"/>
              </a:rPr>
              <a:t>-2-</a:t>
            </a:r>
            <a:endParaRPr kumimoji="0" lang="es-EC" sz="1800" b="1" i="0" u="none" strike="noStrike" kern="1200" cap="none" spc="0" normalizeH="0" baseline="0" noProof="0">
              <a:ln>
                <a:noFill/>
              </a:ln>
              <a:solidFill>
                <a:srgbClr val="002060"/>
              </a:solidFill>
              <a:effectLst/>
              <a:highlight>
                <a:srgbClr val="FFFF00"/>
              </a:highlight>
              <a:uLnTx/>
              <a:uFillTx/>
              <a:latin typeface="Calibri" panose="020F0502020204030204"/>
              <a:ea typeface="+mn-ea"/>
              <a:cs typeface="+mn-cs"/>
            </a:endParaRPr>
          </a:p>
        </p:txBody>
      </p:sp>
      <p:sp>
        <p:nvSpPr>
          <p:cNvPr id="9" name="Rectángulo 8">
            <a:extLst>
              <a:ext uri="{FF2B5EF4-FFF2-40B4-BE49-F238E27FC236}">
                <a16:creationId xmlns:a16="http://schemas.microsoft.com/office/drawing/2014/main" id="{7679A608-989E-210F-CD53-F7A5FFE5F4E4}"/>
              </a:ext>
            </a:extLst>
          </p:cNvPr>
          <p:cNvSpPr/>
          <p:nvPr/>
        </p:nvSpPr>
        <p:spPr>
          <a:xfrm>
            <a:off x="4486926" y="3026097"/>
            <a:ext cx="5195554" cy="22778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w="3175">
                <a:solidFill>
                  <a:prstClr val="black"/>
                </a:solidFill>
              </a:ln>
              <a:solidFill>
                <a:prstClr val="white"/>
              </a:solidFill>
              <a:effectLst/>
              <a:uLnTx/>
              <a:uFillTx/>
              <a:latin typeface="Calibri" panose="020F0502020204030204"/>
              <a:ea typeface="+mn-ea"/>
              <a:cs typeface="+mn-cs"/>
            </a:endParaRPr>
          </a:p>
        </p:txBody>
      </p:sp>
      <p:sp>
        <p:nvSpPr>
          <p:cNvPr id="10" name="CuadroTexto 9">
            <a:extLst>
              <a:ext uri="{FF2B5EF4-FFF2-40B4-BE49-F238E27FC236}">
                <a16:creationId xmlns:a16="http://schemas.microsoft.com/office/drawing/2014/main" id="{6C8FCAD2-E1FC-B3A5-7C02-01B9E0D07BEE}"/>
              </a:ext>
            </a:extLst>
          </p:cNvPr>
          <p:cNvSpPr txBox="1"/>
          <p:nvPr/>
        </p:nvSpPr>
        <p:spPr>
          <a:xfrm>
            <a:off x="8939540" y="3665171"/>
            <a:ext cx="6444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1" i="0" u="none" strike="noStrike" kern="1200" cap="none" spc="0" normalizeH="0" baseline="0" noProof="0">
                <a:ln>
                  <a:noFill/>
                </a:ln>
                <a:solidFill>
                  <a:srgbClr val="002060"/>
                </a:solidFill>
                <a:effectLst/>
                <a:highlight>
                  <a:srgbClr val="FFFF00"/>
                </a:highlight>
                <a:uLnTx/>
                <a:uFillTx/>
                <a:latin typeface="Calibri" panose="020F0502020204030204"/>
                <a:ea typeface="+mn-ea"/>
                <a:cs typeface="+mn-cs"/>
              </a:rPr>
              <a:t>-3-</a:t>
            </a:r>
            <a:endParaRPr kumimoji="0" lang="es-EC" sz="1800" b="1" i="0" u="none" strike="noStrike" kern="1200" cap="none" spc="0" normalizeH="0" baseline="0" noProof="0">
              <a:ln>
                <a:noFill/>
              </a:ln>
              <a:solidFill>
                <a:srgbClr val="002060"/>
              </a:solidFill>
              <a:effectLst/>
              <a:highlight>
                <a:srgbClr val="FFFF00"/>
              </a:highlight>
              <a:uLnTx/>
              <a:uFillTx/>
              <a:latin typeface="Calibri" panose="020F0502020204030204"/>
              <a:ea typeface="+mn-ea"/>
              <a:cs typeface="+mn-cs"/>
            </a:endParaRPr>
          </a:p>
        </p:txBody>
      </p:sp>
      <p:sp>
        <p:nvSpPr>
          <p:cNvPr id="11" name="Rectángulo 10">
            <a:extLst>
              <a:ext uri="{FF2B5EF4-FFF2-40B4-BE49-F238E27FC236}">
                <a16:creationId xmlns:a16="http://schemas.microsoft.com/office/drawing/2014/main" id="{FE07F774-52A7-B3E1-88AC-12C0978A544B}"/>
              </a:ext>
            </a:extLst>
          </p:cNvPr>
          <p:cNvSpPr/>
          <p:nvPr/>
        </p:nvSpPr>
        <p:spPr>
          <a:xfrm>
            <a:off x="7944237" y="4781256"/>
            <a:ext cx="2256403" cy="25269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w="3175">
                <a:solidFill>
                  <a:prstClr val="black"/>
                </a:solidFill>
              </a:ln>
              <a:solidFill>
                <a:prstClr val="white"/>
              </a:solidFill>
              <a:effectLst/>
              <a:uLnTx/>
              <a:uFillTx/>
              <a:latin typeface="Calibri" panose="020F0502020204030204"/>
              <a:ea typeface="+mn-ea"/>
              <a:cs typeface="+mn-cs"/>
            </a:endParaRPr>
          </a:p>
        </p:txBody>
      </p:sp>
      <p:sp>
        <p:nvSpPr>
          <p:cNvPr id="12" name="CuadroTexto 11">
            <a:extLst>
              <a:ext uri="{FF2B5EF4-FFF2-40B4-BE49-F238E27FC236}">
                <a16:creationId xmlns:a16="http://schemas.microsoft.com/office/drawing/2014/main" id="{9246DDFB-B6AE-5089-4F81-5E88210EB8B9}"/>
              </a:ext>
            </a:extLst>
          </p:cNvPr>
          <p:cNvSpPr txBox="1"/>
          <p:nvPr/>
        </p:nvSpPr>
        <p:spPr>
          <a:xfrm>
            <a:off x="10200640" y="4670485"/>
            <a:ext cx="5270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1" i="0" u="none" strike="noStrike" kern="1200" cap="none" spc="0" normalizeH="0" baseline="0" noProof="0">
                <a:ln>
                  <a:noFill/>
                </a:ln>
                <a:solidFill>
                  <a:srgbClr val="002060"/>
                </a:solidFill>
                <a:effectLst/>
                <a:highlight>
                  <a:srgbClr val="FFFF00"/>
                </a:highlight>
                <a:uLnTx/>
                <a:uFillTx/>
                <a:latin typeface="Calibri" panose="020F0502020204030204"/>
                <a:ea typeface="+mn-ea"/>
                <a:cs typeface="+mn-cs"/>
              </a:rPr>
              <a:t>-4-</a:t>
            </a:r>
            <a:endParaRPr kumimoji="0" lang="es-EC" sz="1800" b="1" i="0" u="none" strike="noStrike" kern="1200" cap="none" spc="0" normalizeH="0" baseline="0" noProof="0">
              <a:ln>
                <a:noFill/>
              </a:ln>
              <a:solidFill>
                <a:srgbClr val="002060"/>
              </a:solidFill>
              <a:effectLst/>
              <a:highlight>
                <a:srgbClr val="FFFF00"/>
              </a:highlight>
              <a:uLnTx/>
              <a:uFillTx/>
              <a:latin typeface="Calibri" panose="020F0502020204030204"/>
              <a:ea typeface="+mn-ea"/>
              <a:cs typeface="+mn-cs"/>
            </a:endParaRPr>
          </a:p>
        </p:txBody>
      </p:sp>
      <p:sp>
        <p:nvSpPr>
          <p:cNvPr id="3" name="Botón de acción: en blanco 2">
            <a:hlinkClick r:id="rId5" action="ppaction://hlinksldjump" highlightClick="1"/>
            <a:extLst>
              <a:ext uri="{FF2B5EF4-FFF2-40B4-BE49-F238E27FC236}">
                <a16:creationId xmlns:a16="http://schemas.microsoft.com/office/drawing/2014/main" id="{274DDAA6-3104-BDBA-8BD6-EE06BA6BABC1}"/>
              </a:ext>
            </a:extLst>
          </p:cNvPr>
          <p:cNvSpPr/>
          <p:nvPr/>
        </p:nvSpPr>
        <p:spPr>
          <a:xfrm>
            <a:off x="10727704" y="-885"/>
            <a:ext cx="1464296" cy="335902"/>
          </a:xfrm>
          <a:prstGeom prst="actionButtonBlan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C" sz="1800" b="0" i="0" u="none" strike="noStrike" kern="1200" cap="none" spc="0" normalizeH="0" baseline="0" noProof="0">
                <a:ln>
                  <a:noFill/>
                </a:ln>
                <a:solidFill>
                  <a:prstClr val="white"/>
                </a:solidFill>
                <a:effectLst/>
                <a:uLnTx/>
                <a:uFillTx/>
                <a:latin typeface="Calibri" panose="020F0502020204030204"/>
                <a:ea typeface="+mn-ea"/>
                <a:cs typeface="+mn-cs"/>
              </a:rPr>
              <a:t>Índice</a:t>
            </a:r>
            <a:endParaRPr kumimoji="0" lang="es-E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9121811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9DF72ADE-BAE9-484E-84CE-E8979DDABC94}"/>
              </a:ext>
            </a:extLst>
          </p:cNvPr>
          <p:cNvSpPr>
            <a:spLocks noGrp="1"/>
          </p:cNvSpPr>
          <p:nvPr>
            <p:ph type="title"/>
          </p:nvPr>
        </p:nvSpPr>
        <p:spPr>
          <a:xfrm>
            <a:off x="1" y="1"/>
            <a:ext cx="3256367" cy="709119"/>
          </a:xfrm>
          <a:solidFill>
            <a:schemeClr val="accent4">
              <a:lumMod val="60000"/>
              <a:lumOff val="40000"/>
            </a:schemeClr>
          </a:solidFill>
        </p:spPr>
        <p:style>
          <a:lnRef idx="2">
            <a:schemeClr val="accent1"/>
          </a:lnRef>
          <a:fillRef idx="1">
            <a:schemeClr val="lt1"/>
          </a:fillRef>
          <a:effectRef idx="0">
            <a:schemeClr val="accent1"/>
          </a:effectRef>
          <a:fontRef idx="minor">
            <a:schemeClr val="dk1"/>
          </a:fontRef>
        </p:style>
        <p:txBody>
          <a:bodyPr>
            <a:normAutofit/>
          </a:bodyPr>
          <a:lstStyle/>
          <a:p>
            <a:r>
              <a:rPr lang="es-MX" sz="1400">
                <a:latin typeface="AcmeFont" pitchFamily="2" charset="0"/>
              </a:rPr>
              <a:t>Taller: </a:t>
            </a:r>
            <a:r>
              <a:rPr lang="es-MX" sz="1400"/>
              <a:t>Ejercicio 81</a:t>
            </a:r>
            <a:endParaRPr lang="es-ES" sz="1400"/>
          </a:p>
        </p:txBody>
      </p:sp>
      <p:cxnSp>
        <p:nvCxnSpPr>
          <p:cNvPr id="5" name="Conector recto 4">
            <a:extLst>
              <a:ext uri="{FF2B5EF4-FFF2-40B4-BE49-F238E27FC236}">
                <a16:creationId xmlns:a16="http://schemas.microsoft.com/office/drawing/2014/main" id="{B56C916C-A930-4B45-9FEB-EAC26D680858}"/>
              </a:ext>
            </a:extLst>
          </p:cNvPr>
          <p:cNvCxnSpPr>
            <a:cxnSpLocks/>
          </p:cNvCxnSpPr>
          <p:nvPr/>
        </p:nvCxnSpPr>
        <p:spPr>
          <a:xfrm>
            <a:off x="3256383" y="709120"/>
            <a:ext cx="0" cy="6148880"/>
          </a:xfrm>
          <a:prstGeom prst="line">
            <a:avLst/>
          </a:prstGeom>
        </p:spPr>
        <p:style>
          <a:lnRef idx="3">
            <a:schemeClr val="accent1"/>
          </a:lnRef>
          <a:fillRef idx="0">
            <a:schemeClr val="accent1"/>
          </a:fillRef>
          <a:effectRef idx="2">
            <a:schemeClr val="accent1"/>
          </a:effectRef>
          <a:fontRef idx="minor">
            <a:schemeClr val="tx1"/>
          </a:fontRef>
        </p:style>
      </p:cxnSp>
      <p:sp>
        <p:nvSpPr>
          <p:cNvPr id="16" name="CuadroTexto 15">
            <a:extLst>
              <a:ext uri="{FF2B5EF4-FFF2-40B4-BE49-F238E27FC236}">
                <a16:creationId xmlns:a16="http://schemas.microsoft.com/office/drawing/2014/main" id="{B1925488-C881-4A19-A93C-2E217166D1A0}"/>
              </a:ext>
            </a:extLst>
          </p:cNvPr>
          <p:cNvSpPr txBox="1"/>
          <p:nvPr/>
        </p:nvSpPr>
        <p:spPr>
          <a:xfrm>
            <a:off x="106748" y="4958291"/>
            <a:ext cx="2891329" cy="523220"/>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C" sz="1400" b="1" i="0" u="none" strike="noStrike" kern="1200" cap="none" spc="0" normalizeH="0" baseline="0" noProof="0">
                <a:ln>
                  <a:noFill/>
                </a:ln>
                <a:solidFill>
                  <a:prstClr val="black"/>
                </a:solidFill>
                <a:effectLst/>
                <a:uLnTx/>
                <a:uFillTx/>
                <a:latin typeface="Calibri" panose="020F0502020204030204"/>
                <a:ea typeface="+mn-ea"/>
                <a:cs typeface="+mn-cs"/>
              </a:rPr>
              <a:t>Objetivos de la lámina:</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ES" sz="1400" b="0" i="0" u="none" strike="noStrike" kern="1200" cap="none" spc="0" normalizeH="0" baseline="0" noProof="0">
                <a:ln>
                  <a:noFill/>
                </a:ln>
                <a:solidFill>
                  <a:prstClr val="black"/>
                </a:solidFill>
                <a:effectLst/>
                <a:uLnTx/>
                <a:uFillTx/>
                <a:latin typeface="Calibri" panose="020F0502020204030204"/>
                <a:ea typeface="+mn-ea"/>
                <a:cs typeface="+mn-cs"/>
              </a:rPr>
              <a:t>Crear tareas para el usuario.</a:t>
            </a:r>
          </a:p>
        </p:txBody>
      </p:sp>
      <p:pic>
        <p:nvPicPr>
          <p:cNvPr id="17" name="Imagen 16">
            <a:extLst>
              <a:ext uri="{FF2B5EF4-FFF2-40B4-BE49-F238E27FC236}">
                <a16:creationId xmlns:a16="http://schemas.microsoft.com/office/drawing/2014/main" id="{07AF594D-2BC1-4EA0-9855-66C150454A4F}"/>
              </a:ext>
            </a:extLst>
          </p:cNvPr>
          <p:cNvPicPr>
            <a:picLocks noChangeAspect="1"/>
          </p:cNvPicPr>
          <p:nvPr/>
        </p:nvPicPr>
        <p:blipFill>
          <a:blip r:embed="rId3"/>
          <a:stretch>
            <a:fillRect/>
          </a:stretch>
        </p:blipFill>
        <p:spPr>
          <a:xfrm>
            <a:off x="76038" y="2011836"/>
            <a:ext cx="993895" cy="854078"/>
          </a:xfrm>
          <a:prstGeom prst="rect">
            <a:avLst/>
          </a:prstGeom>
        </p:spPr>
      </p:pic>
      <p:sp>
        <p:nvSpPr>
          <p:cNvPr id="18" name="CuadroTexto 17">
            <a:extLst>
              <a:ext uri="{FF2B5EF4-FFF2-40B4-BE49-F238E27FC236}">
                <a16:creationId xmlns:a16="http://schemas.microsoft.com/office/drawing/2014/main" id="{137D2C75-4FC0-4811-A9B7-F2AED8DD12CA}"/>
              </a:ext>
            </a:extLst>
          </p:cNvPr>
          <p:cNvSpPr txBox="1"/>
          <p:nvPr/>
        </p:nvSpPr>
        <p:spPr>
          <a:xfrm>
            <a:off x="80567" y="2926313"/>
            <a:ext cx="3098569" cy="209288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C" sz="1300" b="1" i="0" u="none" strike="noStrike" kern="1200" cap="none" spc="0" normalizeH="0" baseline="0" noProof="0">
                <a:ln>
                  <a:noFill/>
                </a:ln>
                <a:solidFill>
                  <a:prstClr val="black"/>
                </a:solidFill>
                <a:effectLst/>
                <a:uLnTx/>
                <a:uFillTx/>
                <a:latin typeface="Agency FB" panose="020B0503020202020204" pitchFamily="34" charset="0"/>
                <a:ea typeface="+mn-ea"/>
                <a:cs typeface="+mn-cs"/>
              </a:rPr>
              <a:t>Misión. </a:t>
            </a:r>
            <a:r>
              <a:rPr kumimoji="0" lang="es-MX" sz="1300" b="0" i="0" u="none" strike="noStrike" kern="1200" cap="none" spc="0" normalizeH="0" baseline="0" noProof="0">
                <a:ln>
                  <a:noFill/>
                </a:ln>
                <a:solidFill>
                  <a:prstClr val="black"/>
                </a:solidFill>
                <a:effectLst/>
                <a:uLnTx/>
                <a:uFillTx/>
                <a:latin typeface="Agency FB" panose="020B0503020202020204" pitchFamily="34" charset="0"/>
                <a:ea typeface="+mn-ea"/>
                <a:cs typeface="+mn-cs"/>
              </a:rPr>
              <a:t>Formar profesionales competentes y emprendedores desde lo académico, la investigación, y la vinculación, que contribuyan a mejorar la calidad de vida de la sociedad.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300" b="0" i="0" u="none" strike="noStrike" kern="1200" cap="none" spc="0" normalizeH="0" baseline="0" noProof="0">
              <a:ln>
                <a:noFill/>
              </a:ln>
              <a:solidFill>
                <a:prstClr val="black"/>
              </a:solidFill>
              <a:effectLst/>
              <a:uLnTx/>
              <a:uFillTx/>
              <a:latin typeface="Agency FB" panose="020B0503020202020204" pitchFamily="34" charset="0"/>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C" sz="1300" b="1" i="0" u="none" strike="noStrike" kern="1200" cap="none" spc="0" normalizeH="0" baseline="0" noProof="0">
                <a:ln>
                  <a:noFill/>
                </a:ln>
                <a:solidFill>
                  <a:prstClr val="black"/>
                </a:solidFill>
                <a:effectLst/>
                <a:uLnTx/>
                <a:uFillTx/>
                <a:latin typeface="Agency FB" panose="020B0503020202020204" pitchFamily="34" charset="0"/>
                <a:ea typeface="+mn-ea"/>
                <a:cs typeface="+mn-cs"/>
              </a:rPr>
              <a:t>Visión. </a:t>
            </a:r>
            <a:r>
              <a:rPr kumimoji="0" lang="es-MX" sz="1300" b="0" i="0" u="none" strike="noStrike" kern="1200" cap="none" spc="0" normalizeH="0" baseline="0" noProof="0">
                <a:ln>
                  <a:noFill/>
                </a:ln>
                <a:solidFill>
                  <a:prstClr val="black"/>
                </a:solidFill>
                <a:effectLst/>
                <a:uLnTx/>
                <a:uFillTx/>
                <a:latin typeface="Agency FB" panose="020B0503020202020204" pitchFamily="34" charset="0"/>
                <a:ea typeface="+mn-ea"/>
                <a:cs typeface="+mn-cs"/>
              </a:rPr>
              <a:t>Ser un referente nacional e internacional de Institución de Educación Superior que contribuye al desarrollo social, cultural y productivo con profesionales éticos, creativos, cualificados y con sentido de pertinencia.</a:t>
            </a:r>
            <a:endParaRPr kumimoji="0" lang="es-ES" sz="1300" b="0" i="0" u="none" strike="noStrike" kern="1200" cap="none" spc="0" normalizeH="0" baseline="0" noProof="0">
              <a:ln>
                <a:noFill/>
              </a:ln>
              <a:solidFill>
                <a:prstClr val="black"/>
              </a:solidFill>
              <a:effectLst/>
              <a:uLnTx/>
              <a:uFillTx/>
              <a:latin typeface="Agency FB" panose="020B0503020202020204" pitchFamily="34" charset="0"/>
              <a:ea typeface="+mn-ea"/>
              <a:cs typeface="+mn-cs"/>
            </a:endParaRPr>
          </a:p>
        </p:txBody>
      </p:sp>
      <p:sp>
        <p:nvSpPr>
          <p:cNvPr id="23" name="Rectángulo 22">
            <a:extLst>
              <a:ext uri="{FF2B5EF4-FFF2-40B4-BE49-F238E27FC236}">
                <a16:creationId xmlns:a16="http://schemas.microsoft.com/office/drawing/2014/main" id="{EAF93728-98EC-43CF-8689-136A3EE39D11}"/>
              </a:ext>
            </a:extLst>
          </p:cNvPr>
          <p:cNvSpPr/>
          <p:nvPr/>
        </p:nvSpPr>
        <p:spPr>
          <a:xfrm>
            <a:off x="93308" y="6489877"/>
            <a:ext cx="2530373" cy="292388"/>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C" sz="1300" b="0" i="0" u="none" strike="noStrike" kern="1200" cap="none" spc="0" normalizeH="0" baseline="0" noProof="0">
                <a:ln w="0"/>
                <a:solidFill>
                  <a:srgbClr val="00B050"/>
                </a:solidFill>
                <a:effectLst>
                  <a:outerShdw blurRad="38100" dist="25400" dir="5400000" algn="ctr" rotWithShape="0">
                    <a:srgbClr val="6E747A">
                      <a:alpha val="43000"/>
                    </a:srgbClr>
                  </a:outerShdw>
                </a:effectLst>
                <a:uLnTx/>
                <a:uFillTx/>
                <a:latin typeface="Calibri" panose="020F0502020204030204"/>
                <a:ea typeface="+mn-ea"/>
                <a:cs typeface="+mn-cs"/>
              </a:rPr>
              <a:t>M</a:t>
            </a:r>
            <a:r>
              <a:rPr kumimoji="0" lang="es-ES" sz="1300" b="0" i="0" u="none" strike="noStrike" kern="1200" cap="none" spc="0" normalizeH="0" baseline="0" noProof="0">
                <a:ln w="0"/>
                <a:solidFill>
                  <a:srgbClr val="00B050"/>
                </a:solidFill>
                <a:effectLst>
                  <a:outerShdw blurRad="38100" dist="25400" dir="5400000" algn="ctr" rotWithShape="0">
                    <a:srgbClr val="6E747A">
                      <a:alpha val="43000"/>
                    </a:srgbClr>
                  </a:outerShdw>
                </a:effectLst>
                <a:uLnTx/>
                <a:uFillTx/>
                <a:latin typeface="Calibri" panose="020F0502020204030204"/>
                <a:ea typeface="+mn-ea"/>
                <a:cs typeface="+mn-cs"/>
              </a:rPr>
              <a:t>sig. Ing. Robert Moreira Centeno</a:t>
            </a:r>
          </a:p>
        </p:txBody>
      </p:sp>
      <p:sp>
        <p:nvSpPr>
          <p:cNvPr id="6" name="CuadroTexto 5">
            <a:extLst>
              <a:ext uri="{FF2B5EF4-FFF2-40B4-BE49-F238E27FC236}">
                <a16:creationId xmlns:a16="http://schemas.microsoft.com/office/drawing/2014/main" id="{7FC1FBA4-F025-F269-BB7C-ECD5082576C2}"/>
              </a:ext>
            </a:extLst>
          </p:cNvPr>
          <p:cNvSpPr txBox="1"/>
          <p:nvPr/>
        </p:nvSpPr>
        <p:spPr>
          <a:xfrm>
            <a:off x="3437442" y="11851"/>
            <a:ext cx="729026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1" i="0" u="none" strike="noStrike" kern="1200" cap="none" spc="0" normalizeH="0" baseline="0" noProof="0">
                <a:ln>
                  <a:noFill/>
                </a:ln>
                <a:solidFill>
                  <a:prstClr val="black"/>
                </a:solidFill>
                <a:effectLst/>
                <a:uLnTx/>
                <a:uFillTx/>
                <a:latin typeface="Calibri" panose="020F0502020204030204"/>
                <a:ea typeface="+mn-ea"/>
                <a:cs typeface="+mn-cs"/>
              </a:rPr>
              <a:t>Figura 9. </a:t>
            </a:r>
            <a:r>
              <a:rPr kumimoji="0" lang="es-ES" sz="1800" b="0" i="0" u="none" strike="noStrike" kern="1200" cap="none" spc="0" normalizeH="0" baseline="0" noProof="0" err="1">
                <a:ln>
                  <a:noFill/>
                </a:ln>
                <a:solidFill>
                  <a:prstClr val="black"/>
                </a:solidFill>
                <a:effectLst/>
                <a:uLnTx/>
                <a:uFillTx/>
                <a:latin typeface="Calibri" panose="020F0502020204030204"/>
                <a:ea typeface="+mn-ea"/>
                <a:cs typeface="+mn-cs"/>
              </a:rPr>
              <a:t>Task</a:t>
            </a:r>
            <a:r>
              <a:rPr kumimoji="0" lang="es-ES" sz="1800" b="0" i="0" u="none" strike="noStrike" kern="1200" cap="none" spc="0" normalizeH="0" baseline="0" noProof="0">
                <a:ln>
                  <a:noFill/>
                </a:ln>
                <a:solidFill>
                  <a:prstClr val="black"/>
                </a:solidFill>
                <a:effectLst/>
                <a:uLnTx/>
                <a:uFillTx/>
                <a:latin typeface="Calibri" panose="020F0502020204030204"/>
                <a:ea typeface="+mn-ea"/>
                <a:cs typeface="+mn-cs"/>
              </a:rPr>
              <a:t> </a:t>
            </a:r>
            <a:r>
              <a:rPr kumimoji="0" lang="es-ES" sz="1800" b="0" i="0" u="none" strike="noStrike" kern="1200" cap="none" spc="0" normalizeH="0" baseline="0" noProof="0" err="1">
                <a:ln>
                  <a:noFill/>
                </a:ln>
                <a:solidFill>
                  <a:prstClr val="black"/>
                </a:solidFill>
                <a:effectLst/>
                <a:uLnTx/>
                <a:uFillTx/>
                <a:latin typeface="Calibri" panose="020F0502020204030204"/>
                <a:ea typeface="+mn-ea"/>
                <a:cs typeface="+mn-cs"/>
              </a:rPr>
              <a:t>Model</a:t>
            </a:r>
            <a:r>
              <a:rPr kumimoji="0" lang="es-ES" sz="1800" b="0" i="0" u="none" strike="noStrike" kern="1200" cap="none" spc="0" normalizeH="0" baseline="0" noProof="0">
                <a:ln>
                  <a:noFill/>
                </a:ln>
                <a:solidFill>
                  <a:prstClr val="black"/>
                </a:solidFill>
                <a:effectLst/>
                <a:uLnTx/>
                <a:uFillTx/>
                <a:latin typeface="Calibri" panose="020F0502020204030204"/>
                <a:ea typeface="+mn-ea"/>
                <a:cs typeface="+mn-cs"/>
              </a:rPr>
              <a:t>. (Explicación)</a:t>
            </a:r>
          </a:p>
        </p:txBody>
      </p:sp>
      <p:sp>
        <p:nvSpPr>
          <p:cNvPr id="3" name="CuadroTexto 2">
            <a:extLst>
              <a:ext uri="{FF2B5EF4-FFF2-40B4-BE49-F238E27FC236}">
                <a16:creationId xmlns:a16="http://schemas.microsoft.com/office/drawing/2014/main" id="{BAE2524B-558D-80F0-28A5-E49B28AA945B}"/>
              </a:ext>
            </a:extLst>
          </p:cNvPr>
          <p:cNvSpPr txBox="1"/>
          <p:nvPr/>
        </p:nvSpPr>
        <p:spPr>
          <a:xfrm>
            <a:off x="3401733" y="449762"/>
            <a:ext cx="8696959" cy="6186309"/>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C" sz="1800" b="1" i="0" u="none" strike="noStrike" kern="1200" cap="none" spc="0" normalizeH="0" baseline="0" noProof="0" dirty="0">
                <a:ln>
                  <a:noFill/>
                </a:ln>
                <a:solidFill>
                  <a:prstClr val="black"/>
                </a:solidFill>
                <a:effectLst/>
                <a:uLnTx/>
                <a:uFillTx/>
                <a:latin typeface="Calibri" panose="020F0502020204030204"/>
                <a:ea typeface="+mn-ea"/>
                <a:cs typeface="+mn-cs"/>
              </a:rPr>
              <a:t>Nota (29/04/2023). </a:t>
            </a:r>
            <a:r>
              <a:rPr kumimoji="0" lang="es-ES" sz="1800" b="0" i="0" u="none" strike="noStrike" kern="1200" cap="none" spc="0" normalizeH="0" baseline="0" noProof="0" dirty="0">
                <a:ln>
                  <a:noFill/>
                </a:ln>
                <a:solidFill>
                  <a:prstClr val="black"/>
                </a:solidFill>
                <a:effectLst/>
                <a:uLnTx/>
                <a:uFillTx/>
                <a:latin typeface="Calibri" panose="020F0502020204030204"/>
                <a:ea typeface="+mn-ea"/>
                <a:cs typeface="+mn-cs"/>
              </a:rPr>
              <a:t>Para poder guardar tareas se necesita tenerlas almacenadas en la base de datos, para poder interactuar con la base de datos de </a:t>
            </a:r>
            <a:r>
              <a:rPr kumimoji="0" lang="es-ES" sz="1800" b="0" i="0" u="none" strike="noStrike" kern="1200" cap="none" spc="0" normalizeH="0" baseline="0" noProof="0" dirty="0" err="1">
                <a:ln>
                  <a:noFill/>
                </a:ln>
                <a:solidFill>
                  <a:prstClr val="black"/>
                </a:solidFill>
                <a:effectLst/>
                <a:uLnTx/>
                <a:uFillTx/>
                <a:latin typeface="Calibri" panose="020F0502020204030204"/>
                <a:ea typeface="+mn-ea"/>
                <a:cs typeface="+mn-cs"/>
              </a:rPr>
              <a:t>sqllite</a:t>
            </a:r>
            <a:r>
              <a:rPr kumimoji="0" lang="es-ES" sz="1800" b="0" i="0" u="none" strike="noStrike" kern="1200" cap="none" spc="0" normalizeH="0" baseline="0" noProof="0" dirty="0">
                <a:ln>
                  <a:noFill/>
                </a:ln>
                <a:solidFill>
                  <a:prstClr val="black"/>
                </a:solidFill>
                <a:effectLst/>
                <a:uLnTx/>
                <a:uFillTx/>
                <a:latin typeface="Calibri" panose="020F0502020204030204"/>
                <a:ea typeface="+mn-ea"/>
                <a:cs typeface="+mn-cs"/>
              </a:rPr>
              <a:t> no es necesario hacerlo directamente ya que </a:t>
            </a:r>
            <a:r>
              <a:rPr kumimoji="0" lang="es-ES" sz="1800" b="0" i="0" u="none" strike="noStrike" kern="1200" cap="none" spc="0" normalizeH="0" baseline="0" noProof="0" dirty="0" err="1">
                <a:ln>
                  <a:noFill/>
                </a:ln>
                <a:solidFill>
                  <a:prstClr val="black"/>
                </a:solidFill>
                <a:effectLst/>
                <a:uLnTx/>
                <a:uFillTx/>
                <a:latin typeface="Calibri" panose="020F0502020204030204"/>
                <a:ea typeface="+mn-ea"/>
                <a:cs typeface="+mn-cs"/>
              </a:rPr>
              <a:t>django</a:t>
            </a:r>
            <a:r>
              <a:rPr kumimoji="0" lang="es-ES" sz="1800" b="0" i="0" u="none" strike="noStrike" kern="1200" cap="none" spc="0" normalizeH="0" baseline="0" noProof="0" dirty="0">
                <a:ln>
                  <a:noFill/>
                </a:ln>
                <a:solidFill>
                  <a:prstClr val="black"/>
                </a:solidFill>
                <a:effectLst/>
                <a:uLnTx/>
                <a:uFillTx/>
                <a:latin typeface="Calibri" panose="020F0502020204030204"/>
                <a:ea typeface="+mn-ea"/>
                <a:cs typeface="+mn-cs"/>
              </a:rPr>
              <a:t> viene con módulos que permiten administrar la base de datos, uno de esos módulos es conocido como ORM (</a:t>
            </a:r>
            <a:r>
              <a:rPr kumimoji="0" lang="es-ES" sz="1800" b="0" i="0" u="none" strike="noStrike" kern="1200" cap="none" spc="0" normalizeH="0" baseline="0" noProof="0" dirty="0" err="1">
                <a:ln>
                  <a:noFill/>
                </a:ln>
                <a:solidFill>
                  <a:prstClr val="black"/>
                </a:solidFill>
                <a:effectLst/>
                <a:uLnTx/>
                <a:uFillTx/>
                <a:latin typeface="Calibri" panose="020F0502020204030204"/>
                <a:ea typeface="+mn-ea"/>
                <a:cs typeface="+mn-cs"/>
              </a:rPr>
              <a:t>Object</a:t>
            </a:r>
            <a:r>
              <a:rPr kumimoji="0" lang="es-ES"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s-ES" sz="1800" b="0" i="0" u="none" strike="noStrike" kern="1200" cap="none" spc="0" normalizeH="0" baseline="0" noProof="0" dirty="0" err="1">
                <a:ln>
                  <a:noFill/>
                </a:ln>
                <a:solidFill>
                  <a:prstClr val="black"/>
                </a:solidFill>
                <a:effectLst/>
                <a:uLnTx/>
                <a:uFillTx/>
                <a:latin typeface="Calibri" panose="020F0502020204030204"/>
                <a:ea typeface="+mn-ea"/>
                <a:cs typeface="+mn-cs"/>
              </a:rPr>
              <a:t>Relational</a:t>
            </a:r>
            <a:r>
              <a:rPr kumimoji="0" lang="es-ES"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s-ES" sz="1800" b="0" i="0" u="none" strike="noStrike" kern="1200" cap="none" spc="0" normalizeH="0" baseline="0" noProof="0" dirty="0" err="1">
                <a:ln>
                  <a:noFill/>
                </a:ln>
                <a:solidFill>
                  <a:prstClr val="black"/>
                </a:solidFill>
                <a:effectLst/>
                <a:uLnTx/>
                <a:uFillTx/>
                <a:latin typeface="Calibri" panose="020F0502020204030204"/>
                <a:ea typeface="+mn-ea"/>
                <a:cs typeface="+mn-cs"/>
              </a:rPr>
              <a:t>Mapping</a:t>
            </a:r>
            <a:r>
              <a:rPr kumimoji="0" lang="es-ES" sz="1800" b="0"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S" sz="1800" b="0" i="0" u="none" strike="noStrike" kern="1200" cap="none" spc="0" normalizeH="0" baseline="0" noProof="0" dirty="0">
                <a:ln>
                  <a:noFill/>
                </a:ln>
                <a:solidFill>
                  <a:prstClr val="black"/>
                </a:solidFill>
                <a:effectLst/>
                <a:uLnTx/>
                <a:uFillTx/>
                <a:latin typeface="Calibri" panose="020F0502020204030204"/>
                <a:ea typeface="+mn-ea"/>
                <a:cs typeface="+mn-cs"/>
              </a:rPr>
              <a:t>ORM permite crear datos, consultas, actualizar y eliminar dichos datos, utilizando código de </a:t>
            </a:r>
            <a:r>
              <a:rPr kumimoji="0" lang="es-ES" sz="1800" b="0" i="0" u="none" strike="noStrike" kern="1200" cap="none" spc="0" normalizeH="0" baseline="0" noProof="0" dirty="0" err="1">
                <a:ln>
                  <a:noFill/>
                </a:ln>
                <a:solidFill>
                  <a:prstClr val="black"/>
                </a:solidFill>
                <a:effectLst/>
                <a:uLnTx/>
                <a:uFillTx/>
                <a:latin typeface="Calibri" panose="020F0502020204030204"/>
                <a:ea typeface="+mn-ea"/>
                <a:cs typeface="+mn-cs"/>
              </a:rPr>
              <a:t>python</a:t>
            </a:r>
            <a:r>
              <a:rPr kumimoji="0" lang="es-ES" sz="1800" b="0" i="0" u="none" strike="noStrike" kern="1200" cap="none" spc="0" normalizeH="0" baseline="0" noProof="0" dirty="0">
                <a:ln>
                  <a:noFill/>
                </a:ln>
                <a:solidFill>
                  <a:prstClr val="black"/>
                </a:solidFill>
                <a:effectLst/>
                <a:uLnTx/>
                <a:uFillTx/>
                <a:latin typeface="Calibri" panose="020F0502020204030204"/>
                <a:ea typeface="+mn-ea"/>
                <a:cs typeface="+mn-cs"/>
              </a:rPr>
              <a:t> para evitarnos escribir código nosotros mismos.</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S" sz="1800" b="0" i="0" u="none" strike="noStrike" kern="1200" cap="none" spc="0" normalizeH="0" baseline="0" noProof="0" dirty="0">
                <a:ln>
                  <a:noFill/>
                </a:ln>
                <a:solidFill>
                  <a:prstClr val="black"/>
                </a:solidFill>
                <a:effectLst/>
                <a:uLnTx/>
                <a:uFillTx/>
                <a:latin typeface="Calibri" panose="020F0502020204030204"/>
                <a:ea typeface="+mn-ea"/>
                <a:cs typeface="+mn-cs"/>
              </a:rPr>
              <a:t>También es posible crear las propias consultas en SQL, pero si se van a usar operaciones básicas se puede usar el ORM solamente para interactuar con la base de datos, para poder usar ORM se debe </a:t>
            </a:r>
          </a:p>
          <a:p>
            <a:pPr marL="342900" marR="0" lvl="0" indent="-342900" algn="just" defTabSz="914400" rtl="0" eaLnBrk="1" fontAlgn="auto" latinLnBrk="0" hangingPunct="1">
              <a:lnSpc>
                <a:spcPct val="100000"/>
              </a:lnSpc>
              <a:spcBef>
                <a:spcPts val="0"/>
              </a:spcBef>
              <a:spcAft>
                <a:spcPts val="0"/>
              </a:spcAft>
              <a:buClrTx/>
              <a:buSzTx/>
              <a:buFontTx/>
              <a:buAutoNum type="arabicParenR"/>
              <a:tabLst/>
              <a:defRPr/>
            </a:pPr>
            <a:r>
              <a:rPr kumimoji="0" lang="es-ES" sz="1800" b="0" i="0" u="none" strike="noStrike" kern="1200" cap="none" spc="0" normalizeH="0" baseline="0" noProof="0" dirty="0">
                <a:ln>
                  <a:noFill/>
                </a:ln>
                <a:solidFill>
                  <a:prstClr val="black"/>
                </a:solidFill>
                <a:effectLst/>
                <a:uLnTx/>
                <a:uFillTx/>
                <a:latin typeface="Calibri" panose="020F0502020204030204"/>
                <a:ea typeface="+mn-ea"/>
                <a:cs typeface="+mn-cs"/>
              </a:rPr>
              <a:t>Indicar a </a:t>
            </a:r>
            <a:r>
              <a:rPr kumimoji="0" lang="es-ES" sz="1800" b="0" i="0" u="none" strike="noStrike" kern="1200" cap="none" spc="0" normalizeH="0" baseline="0" noProof="0" dirty="0" err="1">
                <a:ln>
                  <a:noFill/>
                </a:ln>
                <a:solidFill>
                  <a:prstClr val="black"/>
                </a:solidFill>
                <a:effectLst/>
                <a:uLnTx/>
                <a:uFillTx/>
                <a:latin typeface="Calibri" panose="020F0502020204030204"/>
                <a:ea typeface="+mn-ea"/>
                <a:cs typeface="+mn-cs"/>
              </a:rPr>
              <a:t>django</a:t>
            </a:r>
            <a:r>
              <a:rPr kumimoji="0" lang="es-ES" sz="1800" b="0" i="0" u="none" strike="noStrike" kern="1200" cap="none" spc="0" normalizeH="0" baseline="0" noProof="0" dirty="0">
                <a:ln>
                  <a:noFill/>
                </a:ln>
                <a:solidFill>
                  <a:prstClr val="black"/>
                </a:solidFill>
                <a:effectLst/>
                <a:uLnTx/>
                <a:uFillTx/>
                <a:latin typeface="Calibri" panose="020F0502020204030204"/>
                <a:ea typeface="+mn-ea"/>
                <a:cs typeface="+mn-cs"/>
              </a:rPr>
              <a:t> como crear la base de datos. </a:t>
            </a:r>
            <a:r>
              <a:rPr kumimoji="0" lang="es-ES" sz="1800" b="0" i="0" u="none" strike="noStrike" kern="1200" cap="none" spc="0" normalizeH="0" baseline="0" noProof="0" dirty="0" err="1">
                <a:ln>
                  <a:noFill/>
                </a:ln>
                <a:solidFill>
                  <a:prstClr val="black"/>
                </a:solidFill>
                <a:effectLst/>
                <a:highlight>
                  <a:srgbClr val="FFFF00"/>
                </a:highlight>
                <a:uLnTx/>
                <a:uFillTx/>
                <a:latin typeface="Calibri" panose="020F0502020204030204"/>
                <a:ea typeface="+mn-ea"/>
                <a:cs typeface="+mn-cs"/>
              </a:rPr>
              <a:t>TextField</a:t>
            </a:r>
            <a:r>
              <a:rPr kumimoji="0" lang="es-ES" sz="1800" b="0" i="0" u="none" strike="noStrike" kern="1200" cap="none" spc="0" normalizeH="0" baseline="0" noProof="0" dirty="0">
                <a:ln>
                  <a:noFill/>
                </a:ln>
                <a:solidFill>
                  <a:prstClr val="black"/>
                </a:solidFill>
                <a:effectLst/>
                <a:uLnTx/>
                <a:uFillTx/>
                <a:latin typeface="Calibri" panose="020F0502020204030204"/>
                <a:ea typeface="+mn-ea"/>
                <a:cs typeface="+mn-cs"/>
              </a:rPr>
              <a:t> sirve para escribir campos más largos, "</a:t>
            </a:r>
            <a:r>
              <a:rPr kumimoji="0" lang="es-ES" sz="1800" b="1" i="0" u="none" strike="noStrike" kern="1200" cap="none" spc="0" normalizeH="0" baseline="0" noProof="0" dirty="0" err="1">
                <a:ln>
                  <a:noFill/>
                </a:ln>
                <a:solidFill>
                  <a:prstClr val="black"/>
                </a:solidFill>
                <a:effectLst/>
                <a:uLnTx/>
                <a:uFillTx/>
                <a:latin typeface="Calibri" panose="020F0502020204030204"/>
                <a:ea typeface="+mn-ea"/>
                <a:cs typeface="+mn-cs"/>
              </a:rPr>
              <a:t>blank</a:t>
            </a:r>
            <a:r>
              <a:rPr kumimoji="0" lang="es-ES" sz="1800" b="1" i="0" u="none" strike="noStrike" kern="1200" cap="none" spc="0" normalizeH="0" baseline="0" noProof="0" dirty="0">
                <a:ln>
                  <a:noFill/>
                </a:ln>
                <a:solidFill>
                  <a:prstClr val="black"/>
                </a:solidFill>
                <a:effectLst/>
                <a:uLnTx/>
                <a:uFillTx/>
                <a:latin typeface="Calibri" panose="020F0502020204030204"/>
                <a:ea typeface="+mn-ea"/>
                <a:cs typeface="+mn-cs"/>
              </a:rPr>
              <a:t>=True</a:t>
            </a:r>
            <a:r>
              <a:rPr kumimoji="0" lang="es-ES" sz="1800" b="0" i="0" u="none" strike="noStrike" kern="1200" cap="none" spc="0" normalizeH="0" baseline="0" noProof="0" dirty="0">
                <a:ln>
                  <a:noFill/>
                </a:ln>
                <a:solidFill>
                  <a:prstClr val="black"/>
                </a:solidFill>
                <a:effectLst/>
                <a:uLnTx/>
                <a:uFillTx/>
                <a:latin typeface="Calibri" panose="020F0502020204030204"/>
                <a:ea typeface="+mn-ea"/>
                <a:cs typeface="+mn-cs"/>
              </a:rPr>
              <a:t>" indica que si no pasan valor entonces lo deja como vacío. "</a:t>
            </a:r>
            <a:r>
              <a:rPr kumimoji="0" lang="es-ES" sz="1800" b="1" i="0" u="none" strike="noStrike" kern="1200" cap="none" spc="0" normalizeH="0" baseline="0" noProof="0" dirty="0" err="1">
                <a:ln>
                  <a:noFill/>
                </a:ln>
                <a:solidFill>
                  <a:prstClr val="black"/>
                </a:solidFill>
                <a:effectLst/>
                <a:uLnTx/>
                <a:uFillTx/>
                <a:latin typeface="Calibri" panose="020F0502020204030204"/>
                <a:ea typeface="+mn-ea"/>
                <a:cs typeface="+mn-cs"/>
              </a:rPr>
              <a:t>auto_now_add</a:t>
            </a:r>
            <a:r>
              <a:rPr kumimoji="0" lang="es-ES" sz="1800" b="1" i="0" u="none" strike="noStrike" kern="1200" cap="none" spc="0" normalizeH="0" baseline="0" noProof="0" dirty="0">
                <a:ln>
                  <a:noFill/>
                </a:ln>
                <a:solidFill>
                  <a:prstClr val="black"/>
                </a:solidFill>
                <a:effectLst/>
                <a:uLnTx/>
                <a:uFillTx/>
                <a:latin typeface="Calibri" panose="020F0502020204030204"/>
                <a:ea typeface="+mn-ea"/>
                <a:cs typeface="+mn-cs"/>
              </a:rPr>
              <a:t>=True</a:t>
            </a:r>
            <a:r>
              <a:rPr kumimoji="0" lang="es-ES" sz="1800" b="0" i="0" u="none" strike="noStrike" kern="1200" cap="none" spc="0" normalizeH="0" baseline="0" noProof="0" dirty="0">
                <a:ln>
                  <a:noFill/>
                </a:ln>
                <a:solidFill>
                  <a:prstClr val="black"/>
                </a:solidFill>
                <a:effectLst/>
                <a:uLnTx/>
                <a:uFillTx/>
                <a:latin typeface="Calibri" panose="020F0502020204030204"/>
                <a:ea typeface="+mn-ea"/>
                <a:cs typeface="+mn-cs"/>
              </a:rPr>
              <a:t>" añade fecha y hora por defecto si no se le pasa dato. "</a:t>
            </a:r>
            <a:r>
              <a:rPr kumimoji="0" lang="es-ES" sz="1800" b="1" i="0" u="none" strike="noStrike" kern="1200" cap="none" spc="0" normalizeH="0" baseline="0" noProof="0" dirty="0" err="1">
                <a:ln>
                  <a:noFill/>
                </a:ln>
                <a:solidFill>
                  <a:prstClr val="black"/>
                </a:solidFill>
                <a:effectLst/>
                <a:uLnTx/>
                <a:uFillTx/>
                <a:latin typeface="Calibri" panose="020F0502020204030204"/>
                <a:ea typeface="+mn-ea"/>
                <a:cs typeface="+mn-cs"/>
              </a:rPr>
              <a:t>null</a:t>
            </a:r>
            <a:r>
              <a:rPr kumimoji="0" lang="es-ES" sz="1800" b="1" i="0" u="none" strike="noStrike" kern="1200" cap="none" spc="0" normalizeH="0" baseline="0" noProof="0" dirty="0">
                <a:ln>
                  <a:noFill/>
                </a:ln>
                <a:solidFill>
                  <a:prstClr val="black"/>
                </a:solidFill>
                <a:effectLst/>
                <a:uLnTx/>
                <a:uFillTx/>
                <a:latin typeface="Calibri" panose="020F0502020204030204"/>
                <a:ea typeface="+mn-ea"/>
                <a:cs typeface="+mn-cs"/>
              </a:rPr>
              <a:t>=True</a:t>
            </a:r>
            <a:r>
              <a:rPr kumimoji="0" lang="es-ES" sz="1800" b="0" i="0" u="none" strike="noStrike" kern="1200" cap="none" spc="0" normalizeH="0" baseline="0" noProof="0" dirty="0">
                <a:ln>
                  <a:noFill/>
                </a:ln>
                <a:solidFill>
                  <a:prstClr val="black"/>
                </a:solidFill>
                <a:effectLst/>
                <a:uLnTx/>
                <a:uFillTx/>
                <a:latin typeface="Calibri" panose="020F0502020204030204"/>
                <a:ea typeface="+mn-ea"/>
                <a:cs typeface="+mn-cs"/>
              </a:rPr>
              <a:t>" obliga al usuario a ingresar una fecha. </a:t>
            </a:r>
          </a:p>
          <a:p>
            <a:pPr marL="342900" marR="0" lvl="0" indent="-342900" algn="just" defTabSz="914400" rtl="0" eaLnBrk="1" fontAlgn="auto" latinLnBrk="0" hangingPunct="1">
              <a:lnSpc>
                <a:spcPct val="100000"/>
              </a:lnSpc>
              <a:spcBef>
                <a:spcPts val="0"/>
              </a:spcBef>
              <a:spcAft>
                <a:spcPts val="0"/>
              </a:spcAft>
              <a:buClrTx/>
              <a:buSzTx/>
              <a:buFontTx/>
              <a:buAutoNum type="arabicParenR"/>
              <a:tabLst/>
              <a:defRPr/>
            </a:pPr>
            <a:r>
              <a:rPr kumimoji="0" lang="es-ES" sz="1800" b="0" i="0" u="none" strike="noStrike" kern="1200" cap="none" spc="0" normalizeH="0" baseline="0" noProof="0" dirty="0">
                <a:ln>
                  <a:noFill/>
                </a:ln>
                <a:solidFill>
                  <a:prstClr val="black"/>
                </a:solidFill>
                <a:effectLst/>
                <a:uLnTx/>
                <a:uFillTx/>
                <a:latin typeface="Calibri" panose="020F0502020204030204"/>
                <a:ea typeface="+mn-ea"/>
                <a:cs typeface="+mn-cs"/>
              </a:rPr>
              <a:t>El campo "</a:t>
            </a:r>
            <a:r>
              <a:rPr kumimoji="0" lang="es-ES" sz="1800" b="0" i="0" u="none" strike="noStrike" kern="1200" cap="none" spc="0" normalizeH="0" baseline="0" noProof="0" dirty="0" err="1">
                <a:ln>
                  <a:noFill/>
                </a:ln>
                <a:solidFill>
                  <a:prstClr val="black"/>
                </a:solidFill>
                <a:effectLst/>
                <a:uLnTx/>
                <a:uFillTx/>
                <a:latin typeface="Calibri" panose="020F0502020204030204"/>
                <a:ea typeface="+mn-ea"/>
                <a:cs typeface="+mn-cs"/>
              </a:rPr>
              <a:t>user</a:t>
            </a:r>
            <a:r>
              <a:rPr kumimoji="0" lang="es-ES" sz="1800" b="0" i="0" u="none" strike="noStrike" kern="1200" cap="none" spc="0" normalizeH="0" baseline="0" noProof="0" dirty="0">
                <a:ln>
                  <a:noFill/>
                </a:ln>
                <a:solidFill>
                  <a:prstClr val="black"/>
                </a:solidFill>
                <a:effectLst/>
                <a:uLnTx/>
                <a:uFillTx/>
                <a:latin typeface="Calibri" panose="020F0502020204030204"/>
                <a:ea typeface="+mn-ea"/>
                <a:cs typeface="+mn-cs"/>
              </a:rPr>
              <a:t>" esta relacionado con el usuario (tanto como que una tabla "</a:t>
            </a:r>
            <a:r>
              <a:rPr kumimoji="0" lang="es-ES" sz="1800" b="0" i="0" u="none" strike="noStrike" kern="1200" cap="none" spc="0" normalizeH="0" baseline="0" noProof="0" dirty="0" err="1">
                <a:ln>
                  <a:noFill/>
                </a:ln>
                <a:solidFill>
                  <a:prstClr val="black"/>
                </a:solidFill>
                <a:effectLst/>
                <a:uLnTx/>
                <a:uFillTx/>
                <a:latin typeface="Calibri" panose="020F0502020204030204"/>
                <a:ea typeface="+mn-ea"/>
                <a:cs typeface="+mn-cs"/>
              </a:rPr>
              <a:t>task</a:t>
            </a:r>
            <a:r>
              <a:rPr kumimoji="0" lang="es-ES" sz="1800" b="0" i="0" u="none" strike="noStrike" kern="1200" cap="none" spc="0" normalizeH="0" baseline="0" noProof="0" dirty="0">
                <a:ln>
                  <a:noFill/>
                </a:ln>
                <a:solidFill>
                  <a:prstClr val="black"/>
                </a:solidFill>
                <a:effectLst/>
                <a:uLnTx/>
                <a:uFillTx/>
                <a:latin typeface="Calibri" panose="020F0502020204030204"/>
                <a:ea typeface="+mn-ea"/>
                <a:cs typeface="+mn-cs"/>
              </a:rPr>
              <a:t>" tenga relación foránea a una tabla "</a:t>
            </a:r>
            <a:r>
              <a:rPr kumimoji="0" lang="es-ES" sz="1800" b="0" i="0" u="none" strike="noStrike" kern="1200" cap="none" spc="0" normalizeH="0" baseline="0" noProof="0" dirty="0" err="1">
                <a:ln>
                  <a:noFill/>
                </a:ln>
                <a:solidFill>
                  <a:prstClr val="black"/>
                </a:solidFill>
                <a:effectLst/>
                <a:uLnTx/>
                <a:uFillTx/>
                <a:latin typeface="Calibri" panose="020F0502020204030204"/>
                <a:ea typeface="+mn-ea"/>
                <a:cs typeface="+mn-cs"/>
              </a:rPr>
              <a:t>user</a:t>
            </a:r>
            <a:r>
              <a:rPr kumimoji="0" lang="es-ES" sz="1800" b="0" i="0" u="none" strike="noStrike" kern="1200" cap="none" spc="0" normalizeH="0" baseline="0" noProof="0" dirty="0">
                <a:ln>
                  <a:noFill/>
                </a:ln>
                <a:solidFill>
                  <a:prstClr val="black"/>
                </a:solidFill>
                <a:effectLst/>
                <a:uLnTx/>
                <a:uFillTx/>
                <a:latin typeface="Calibri" panose="020F0502020204030204"/>
                <a:ea typeface="+mn-ea"/>
                <a:cs typeface="+mn-cs"/>
              </a:rPr>
              <a:t>)", por tanto, necesita una relación en SQL, el id de usuario es autogenerado por </a:t>
            </a:r>
            <a:r>
              <a:rPr kumimoji="0" lang="es-ES" sz="1800" b="0" i="0" u="none" strike="noStrike" kern="1200" cap="none" spc="0" normalizeH="0" baseline="0" noProof="0" dirty="0" err="1">
                <a:ln>
                  <a:noFill/>
                </a:ln>
                <a:solidFill>
                  <a:prstClr val="black"/>
                </a:solidFill>
                <a:effectLst/>
                <a:uLnTx/>
                <a:uFillTx/>
                <a:latin typeface="Calibri" panose="020F0502020204030204"/>
                <a:ea typeface="+mn-ea"/>
                <a:cs typeface="+mn-cs"/>
              </a:rPr>
              <a:t>sqllite</a:t>
            </a:r>
            <a:r>
              <a:rPr kumimoji="0" lang="es-ES" sz="1800" b="0" i="0" u="none" strike="noStrike" kern="1200" cap="none" spc="0" normalizeH="0" baseline="0" noProof="0" dirty="0">
                <a:ln>
                  <a:noFill/>
                </a:ln>
                <a:solidFill>
                  <a:prstClr val="black"/>
                </a:solidFill>
                <a:effectLst/>
                <a:uLnTx/>
                <a:uFillTx/>
                <a:latin typeface="Calibri" panose="020F0502020204030204"/>
                <a:ea typeface="+mn-ea"/>
                <a:cs typeface="+mn-cs"/>
              </a:rPr>
              <a:t>, el modelo </a:t>
            </a:r>
            <a:r>
              <a:rPr kumimoji="0" lang="es-ES" sz="1800" b="0" i="0" u="none" strike="noStrike" kern="1200" cap="none" spc="0" normalizeH="0" baseline="0" noProof="0" dirty="0" err="1">
                <a:ln>
                  <a:noFill/>
                </a:ln>
                <a:solidFill>
                  <a:prstClr val="black"/>
                </a:solidFill>
                <a:effectLst/>
                <a:uLnTx/>
                <a:uFillTx/>
                <a:latin typeface="Calibri" panose="020F0502020204030204"/>
                <a:ea typeface="+mn-ea"/>
                <a:cs typeface="+mn-cs"/>
              </a:rPr>
              <a:t>user</a:t>
            </a:r>
            <a:r>
              <a:rPr kumimoji="0" lang="es-ES" sz="1800" b="0" i="0" u="none" strike="noStrike" kern="1200" cap="none" spc="0" normalizeH="0" baseline="0" noProof="0" dirty="0">
                <a:ln>
                  <a:noFill/>
                </a:ln>
                <a:solidFill>
                  <a:prstClr val="black"/>
                </a:solidFill>
                <a:effectLst/>
                <a:uLnTx/>
                <a:uFillTx/>
                <a:latin typeface="Calibri" panose="020F0502020204030204"/>
                <a:ea typeface="+mn-ea"/>
                <a:cs typeface="+mn-cs"/>
              </a:rPr>
              <a:t> ya existe predefinido en </a:t>
            </a:r>
            <a:r>
              <a:rPr kumimoji="0" lang="es-ES" sz="1800" b="0" i="0" u="none" strike="noStrike" kern="1200" cap="none" spc="0" normalizeH="0" baseline="0" noProof="0" dirty="0" err="1">
                <a:ln>
                  <a:noFill/>
                </a:ln>
                <a:solidFill>
                  <a:prstClr val="black"/>
                </a:solidFill>
                <a:effectLst/>
                <a:uLnTx/>
                <a:uFillTx/>
                <a:latin typeface="Calibri" panose="020F0502020204030204"/>
                <a:ea typeface="+mn-ea"/>
                <a:cs typeface="+mn-cs"/>
              </a:rPr>
              <a:t>django</a:t>
            </a:r>
            <a:r>
              <a:rPr kumimoji="0" lang="es-ES" sz="1800" b="0" i="0" u="none" strike="noStrike" kern="1200" cap="none" spc="0" normalizeH="0" baseline="0" noProof="0" dirty="0">
                <a:ln>
                  <a:noFill/>
                </a:ln>
                <a:solidFill>
                  <a:prstClr val="black"/>
                </a:solidFill>
                <a:effectLst/>
                <a:uLnTx/>
                <a:uFillTx/>
                <a:latin typeface="Calibri" panose="020F0502020204030204"/>
                <a:ea typeface="+mn-ea"/>
                <a:cs typeface="+mn-cs"/>
              </a:rPr>
              <a:t> (en "</a:t>
            </a:r>
            <a:r>
              <a:rPr kumimoji="0" lang="es-ES" sz="1800" b="0" i="0" u="none" strike="noStrike" kern="1200" cap="none" spc="0" normalizeH="0" baseline="0" noProof="0" dirty="0" err="1">
                <a:ln>
                  <a:noFill/>
                </a:ln>
                <a:solidFill>
                  <a:prstClr val="black"/>
                </a:solidFill>
                <a:effectLst/>
                <a:uLnTx/>
                <a:uFillTx/>
                <a:latin typeface="Calibri" panose="020F0502020204030204"/>
                <a:ea typeface="+mn-ea"/>
                <a:cs typeface="+mn-cs"/>
              </a:rPr>
              <a:t>tasks</a:t>
            </a:r>
            <a:r>
              <a:rPr kumimoji="0" lang="es-ES" sz="1800" b="0" i="0" u="none" strike="noStrike" kern="1200" cap="none" spc="0" normalizeH="0" baseline="0" noProof="0" dirty="0">
                <a:ln>
                  <a:noFill/>
                </a:ln>
                <a:solidFill>
                  <a:prstClr val="black"/>
                </a:solidFill>
                <a:effectLst/>
                <a:uLnTx/>
                <a:uFillTx/>
                <a:latin typeface="Calibri" panose="020F0502020204030204"/>
                <a:ea typeface="+mn-ea"/>
                <a:cs typeface="+mn-cs"/>
              </a:rPr>
              <a:t>/views.py" se usa el modelo "</a:t>
            </a:r>
            <a:r>
              <a:rPr kumimoji="0" lang="es-ES" sz="1800" b="0" i="0" u="none" strike="noStrike" kern="1200" cap="none" spc="0" normalizeH="0" baseline="0" noProof="0" dirty="0" err="1">
                <a:ln>
                  <a:noFill/>
                </a:ln>
                <a:solidFill>
                  <a:prstClr val="black"/>
                </a:solidFill>
                <a:effectLst/>
                <a:uLnTx/>
                <a:uFillTx/>
                <a:latin typeface="Calibri" panose="020F0502020204030204"/>
                <a:ea typeface="+mn-ea"/>
                <a:cs typeface="+mn-cs"/>
              </a:rPr>
              <a:t>user</a:t>
            </a:r>
            <a:r>
              <a:rPr kumimoji="0" lang="es-ES" sz="1800" b="0" i="0" u="none" strike="noStrike" kern="1200" cap="none" spc="0" normalizeH="0" baseline="0" noProof="0" dirty="0">
                <a:ln>
                  <a:noFill/>
                </a:ln>
                <a:solidFill>
                  <a:prstClr val="black"/>
                </a:solidFill>
                <a:effectLst/>
                <a:uLnTx/>
                <a:uFillTx/>
                <a:latin typeface="Calibri" panose="020F0502020204030204"/>
                <a:ea typeface="+mn-ea"/>
                <a:cs typeface="+mn-cs"/>
              </a:rPr>
              <a:t>"), por tanto, solo hay que importarlo. Se establece clave foránea del modelo "</a:t>
            </a:r>
            <a:r>
              <a:rPr kumimoji="0" lang="es-ES" sz="1800" b="0" i="0" u="none" strike="noStrike" kern="1200" cap="none" spc="0" normalizeH="0" baseline="0" noProof="0" dirty="0" err="1">
                <a:ln>
                  <a:noFill/>
                </a:ln>
                <a:solidFill>
                  <a:prstClr val="black"/>
                </a:solidFill>
                <a:effectLst/>
                <a:uLnTx/>
                <a:uFillTx/>
                <a:latin typeface="Calibri" panose="020F0502020204030204"/>
                <a:ea typeface="+mn-ea"/>
                <a:cs typeface="+mn-cs"/>
              </a:rPr>
              <a:t>Task</a:t>
            </a:r>
            <a:r>
              <a:rPr kumimoji="0" lang="es-ES" sz="1800" b="0" i="0" u="none" strike="noStrike" kern="1200" cap="none" spc="0" normalizeH="0" baseline="0" noProof="0" dirty="0">
                <a:ln>
                  <a:noFill/>
                </a:ln>
                <a:solidFill>
                  <a:prstClr val="black"/>
                </a:solidFill>
                <a:effectLst/>
                <a:uLnTx/>
                <a:uFillTx/>
                <a:latin typeface="Calibri" panose="020F0502020204030204"/>
                <a:ea typeface="+mn-ea"/>
                <a:cs typeface="+mn-cs"/>
              </a:rPr>
              <a:t>" al modelo "</a:t>
            </a:r>
            <a:r>
              <a:rPr kumimoji="0" lang="es-ES" sz="1800" b="0" i="0" u="none" strike="noStrike" kern="1200" cap="none" spc="0" normalizeH="0" baseline="0" noProof="0" dirty="0" err="1">
                <a:ln>
                  <a:noFill/>
                </a:ln>
                <a:solidFill>
                  <a:prstClr val="black"/>
                </a:solidFill>
                <a:effectLst/>
                <a:uLnTx/>
                <a:uFillTx/>
                <a:latin typeface="Calibri" panose="020F0502020204030204"/>
                <a:ea typeface="+mn-ea"/>
                <a:cs typeface="+mn-cs"/>
              </a:rPr>
              <a:t>User</a:t>
            </a:r>
            <a:r>
              <a:rPr kumimoji="0" lang="es-ES" sz="1800" b="0" i="0" u="none" strike="noStrike" kern="1200" cap="none" spc="0" normalizeH="0" baseline="0" noProof="0" dirty="0">
                <a:ln>
                  <a:noFill/>
                </a:ln>
                <a:solidFill>
                  <a:prstClr val="black"/>
                </a:solidFill>
                <a:effectLst/>
                <a:uLnTx/>
                <a:uFillTx/>
                <a:latin typeface="Calibri" panose="020F0502020204030204"/>
                <a:ea typeface="+mn-ea"/>
                <a:cs typeface="+mn-cs"/>
              </a:rPr>
              <a:t>", y se activa el borrado en cascada para indicar que si se elimina un usuario se eliminan las tareas. </a:t>
            </a:r>
          </a:p>
          <a:p>
            <a:pPr marL="342900" marR="0" lvl="0" indent="-342900" algn="just" defTabSz="914400" rtl="0" eaLnBrk="1" fontAlgn="auto" latinLnBrk="0" hangingPunct="1">
              <a:lnSpc>
                <a:spcPct val="100000"/>
              </a:lnSpc>
              <a:spcBef>
                <a:spcPts val="0"/>
              </a:spcBef>
              <a:spcAft>
                <a:spcPts val="0"/>
              </a:spcAft>
              <a:buClrTx/>
              <a:buSzTx/>
              <a:buFontTx/>
              <a:buAutoNum type="arabicParenR"/>
              <a:tabLst/>
              <a:defRPr/>
            </a:pPr>
            <a:r>
              <a:rPr kumimoji="0" lang="es-ES" sz="1800" b="0" i="0" u="none" strike="noStrike" kern="1200" cap="none" spc="0" normalizeH="0" baseline="0" noProof="0" dirty="0">
                <a:ln>
                  <a:noFill/>
                </a:ln>
                <a:solidFill>
                  <a:prstClr val="black"/>
                </a:solidFill>
                <a:effectLst/>
                <a:uLnTx/>
                <a:uFillTx/>
                <a:latin typeface="Calibri" panose="020F0502020204030204"/>
                <a:ea typeface="+mn-ea"/>
                <a:cs typeface="+mn-cs"/>
              </a:rPr>
              <a:t>Se crea la tabla con el comando "</a:t>
            </a:r>
            <a:r>
              <a:rPr kumimoji="0" lang="es-ES" sz="1800" b="0" i="0" u="none" strike="noStrike" kern="1200" cap="none" spc="0" normalizeH="0" baseline="0" noProof="0" dirty="0" err="1">
                <a:ln>
                  <a:noFill/>
                </a:ln>
                <a:solidFill>
                  <a:prstClr val="black"/>
                </a:solidFill>
                <a:effectLst/>
                <a:uLnTx/>
                <a:uFillTx/>
                <a:latin typeface="Calibri" panose="020F0502020204030204"/>
                <a:ea typeface="+mn-ea"/>
                <a:cs typeface="+mn-cs"/>
              </a:rPr>
              <a:t>python</a:t>
            </a:r>
            <a:r>
              <a:rPr kumimoji="0" lang="es-ES" sz="1800" b="0" i="0" u="none" strike="noStrike" kern="1200" cap="none" spc="0" normalizeH="0" baseline="0" noProof="0" dirty="0">
                <a:ln>
                  <a:noFill/>
                </a:ln>
                <a:solidFill>
                  <a:prstClr val="black"/>
                </a:solidFill>
                <a:effectLst/>
                <a:uLnTx/>
                <a:uFillTx/>
                <a:latin typeface="Calibri" panose="020F0502020204030204"/>
                <a:ea typeface="+mn-ea"/>
                <a:cs typeface="+mn-cs"/>
              </a:rPr>
              <a:t> manage.py </a:t>
            </a:r>
            <a:r>
              <a:rPr kumimoji="0" lang="es-ES" sz="1800" b="0" i="0" u="none" strike="noStrike" kern="1200" cap="none" spc="0" normalizeH="0" baseline="0" noProof="0" dirty="0" err="1">
                <a:ln>
                  <a:noFill/>
                </a:ln>
                <a:solidFill>
                  <a:prstClr val="black"/>
                </a:solidFill>
                <a:effectLst/>
                <a:uLnTx/>
                <a:uFillTx/>
                <a:latin typeface="Calibri" panose="020F0502020204030204"/>
                <a:ea typeface="+mn-ea"/>
                <a:cs typeface="+mn-cs"/>
              </a:rPr>
              <a:t>makemigrations</a:t>
            </a:r>
            <a:r>
              <a:rPr kumimoji="0" lang="es-ES" sz="1800" b="0" i="0" u="none" strike="noStrike" kern="1200" cap="none" spc="0" normalizeH="0" baseline="0" noProof="0" dirty="0">
                <a:ln>
                  <a:noFill/>
                </a:ln>
                <a:solidFill>
                  <a:prstClr val="black"/>
                </a:solidFill>
                <a:effectLst/>
                <a:uLnTx/>
                <a:uFillTx/>
                <a:latin typeface="Calibri" panose="020F0502020204030204"/>
                <a:ea typeface="+mn-ea"/>
                <a:cs typeface="+mn-cs"/>
              </a:rPr>
              <a:t>" con lo cual en el archivo "</a:t>
            </a:r>
            <a:r>
              <a:rPr kumimoji="0" lang="es-ES" sz="1800" b="0" i="0" u="none" strike="noStrike" kern="1200" cap="none" spc="0" normalizeH="0" baseline="0" noProof="0" dirty="0" err="1">
                <a:ln>
                  <a:noFill/>
                </a:ln>
                <a:solidFill>
                  <a:prstClr val="black"/>
                </a:solidFill>
                <a:effectLst/>
                <a:uLnTx/>
                <a:uFillTx/>
                <a:latin typeface="Calibri" panose="020F0502020204030204"/>
                <a:ea typeface="+mn-ea"/>
                <a:cs typeface="+mn-cs"/>
              </a:rPr>
              <a:t>tasks</a:t>
            </a:r>
            <a:r>
              <a:rPr kumimoji="0" lang="es-ES" sz="1800" b="0" i="0" u="none" strike="noStrike" kern="1200" cap="none" spc="0" normalizeH="0" baseline="0" noProof="0" dirty="0">
                <a:ln>
                  <a:noFill/>
                </a:ln>
                <a:solidFill>
                  <a:prstClr val="black"/>
                </a:solidFill>
                <a:effectLst/>
                <a:uLnTx/>
                <a:uFillTx/>
                <a:latin typeface="Calibri" panose="020F0502020204030204"/>
                <a:ea typeface="+mn-ea"/>
                <a:cs typeface="+mn-cs"/>
              </a:rPr>
              <a:t>/001_initial.py" estará creada la tabla automáticamente </a:t>
            </a:r>
          </a:p>
          <a:p>
            <a:pPr marL="342900" marR="0" lvl="0" indent="-342900" algn="just" defTabSz="914400" rtl="0" eaLnBrk="1" fontAlgn="auto" latinLnBrk="0" hangingPunct="1">
              <a:lnSpc>
                <a:spcPct val="100000"/>
              </a:lnSpc>
              <a:spcBef>
                <a:spcPts val="0"/>
              </a:spcBef>
              <a:spcAft>
                <a:spcPts val="0"/>
              </a:spcAft>
              <a:buClrTx/>
              <a:buSzTx/>
              <a:buFontTx/>
              <a:buAutoNum type="arabicParenR"/>
              <a:tabLst/>
              <a:defRPr/>
            </a:pPr>
            <a:r>
              <a:rPr kumimoji="0" lang="es-ES" sz="1800" b="0" i="0" u="none" strike="noStrike" kern="1200" cap="none" spc="0" normalizeH="0" baseline="0" noProof="0" dirty="0">
                <a:ln>
                  <a:noFill/>
                </a:ln>
                <a:solidFill>
                  <a:prstClr val="black"/>
                </a:solidFill>
                <a:effectLst/>
                <a:uLnTx/>
                <a:uFillTx/>
                <a:latin typeface="Calibri" panose="020F0502020204030204"/>
                <a:ea typeface="+mn-ea"/>
                <a:cs typeface="+mn-cs"/>
              </a:rPr>
              <a:t>Se ejecuta la tabla con el comando "</a:t>
            </a:r>
            <a:r>
              <a:rPr kumimoji="0" lang="es-ES" sz="1800" b="0" i="0" u="none" strike="noStrike" kern="1200" cap="none" spc="0" normalizeH="0" baseline="0" noProof="0" dirty="0" err="1">
                <a:ln>
                  <a:noFill/>
                </a:ln>
                <a:solidFill>
                  <a:prstClr val="black"/>
                </a:solidFill>
                <a:effectLst/>
                <a:uLnTx/>
                <a:uFillTx/>
                <a:latin typeface="Calibri" panose="020F0502020204030204"/>
                <a:ea typeface="+mn-ea"/>
                <a:cs typeface="+mn-cs"/>
              </a:rPr>
              <a:t>python</a:t>
            </a:r>
            <a:r>
              <a:rPr kumimoji="0" lang="es-ES" sz="1800" b="0" i="0" u="none" strike="noStrike" kern="1200" cap="none" spc="0" normalizeH="0" baseline="0" noProof="0" dirty="0">
                <a:ln>
                  <a:noFill/>
                </a:ln>
                <a:solidFill>
                  <a:prstClr val="black"/>
                </a:solidFill>
                <a:effectLst/>
                <a:uLnTx/>
                <a:uFillTx/>
                <a:latin typeface="Calibri" panose="020F0502020204030204"/>
                <a:ea typeface="+mn-ea"/>
                <a:cs typeface="+mn-cs"/>
              </a:rPr>
              <a:t> manage.py </a:t>
            </a:r>
            <a:r>
              <a:rPr kumimoji="0" lang="es-ES" sz="1800" b="0" i="0" u="none" strike="noStrike" kern="1200" cap="none" spc="0" normalizeH="0" baseline="0" noProof="0" dirty="0" err="1">
                <a:ln>
                  <a:noFill/>
                </a:ln>
                <a:solidFill>
                  <a:prstClr val="black"/>
                </a:solidFill>
                <a:effectLst/>
                <a:uLnTx/>
                <a:uFillTx/>
                <a:latin typeface="Calibri" panose="020F0502020204030204"/>
                <a:ea typeface="+mn-ea"/>
                <a:cs typeface="+mn-cs"/>
              </a:rPr>
              <a:t>migrate</a:t>
            </a:r>
            <a:r>
              <a:rPr kumimoji="0" lang="es-ES" sz="1800" b="0" i="0" u="none" strike="noStrike" kern="1200" cap="none" spc="0" normalizeH="0" baseline="0" noProof="0" dirty="0">
                <a:ln>
                  <a:noFill/>
                </a:ln>
                <a:solidFill>
                  <a:prstClr val="black"/>
                </a:solidFill>
                <a:effectLst/>
                <a:uLnTx/>
                <a:uFillTx/>
                <a:latin typeface="Calibri" panose="020F0502020204030204"/>
                <a:ea typeface="+mn-ea"/>
                <a:cs typeface="+mn-cs"/>
              </a:rPr>
              <a:t>".</a:t>
            </a:r>
            <a:endParaRPr kumimoji="0" lang="es-EC"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Botón de acción: en blanco 6">
            <a:hlinkClick r:id="rId4" action="ppaction://hlinksldjump" highlightClick="1"/>
            <a:extLst>
              <a:ext uri="{FF2B5EF4-FFF2-40B4-BE49-F238E27FC236}">
                <a16:creationId xmlns:a16="http://schemas.microsoft.com/office/drawing/2014/main" id="{BF1DC3A5-319E-D530-3011-FAB799B6061F}"/>
              </a:ext>
            </a:extLst>
          </p:cNvPr>
          <p:cNvSpPr/>
          <p:nvPr/>
        </p:nvSpPr>
        <p:spPr>
          <a:xfrm>
            <a:off x="10727704" y="-885"/>
            <a:ext cx="1464296" cy="335902"/>
          </a:xfrm>
          <a:prstGeom prst="actionButtonBlan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C" sz="1800" b="0" i="0" u="none" strike="noStrike" kern="1200" cap="none" spc="0" normalizeH="0" baseline="0" noProof="0">
                <a:ln>
                  <a:noFill/>
                </a:ln>
                <a:solidFill>
                  <a:prstClr val="white"/>
                </a:solidFill>
                <a:effectLst/>
                <a:uLnTx/>
                <a:uFillTx/>
                <a:latin typeface="Calibri" panose="020F0502020204030204"/>
                <a:ea typeface="+mn-ea"/>
                <a:cs typeface="+mn-cs"/>
              </a:rPr>
              <a:t>Índice</a:t>
            </a:r>
            <a:endParaRPr kumimoji="0" lang="es-E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8377860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Imagen 18" descr="Interfaz de usuario gráfica, Aplicación, Sitio web&#10;&#10;Descripción generada automáticamente">
            <a:extLst>
              <a:ext uri="{FF2B5EF4-FFF2-40B4-BE49-F238E27FC236}">
                <a16:creationId xmlns:a16="http://schemas.microsoft.com/office/drawing/2014/main" id="{0F0045EB-EB14-1DDD-1427-B286C7BD66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45853" y="411650"/>
            <a:ext cx="4896533" cy="3934374"/>
          </a:xfrm>
          <a:prstGeom prst="rect">
            <a:avLst/>
          </a:prstGeom>
        </p:spPr>
      </p:pic>
      <p:pic>
        <p:nvPicPr>
          <p:cNvPr id="14" name="Imagen 13" descr="Texto&#10;&#10;Descripción generada automáticamente">
            <a:extLst>
              <a:ext uri="{FF2B5EF4-FFF2-40B4-BE49-F238E27FC236}">
                <a16:creationId xmlns:a16="http://schemas.microsoft.com/office/drawing/2014/main" id="{266C9C4E-E3A9-FAE7-4042-37BFFAE0F13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60184" y="4866085"/>
            <a:ext cx="5368884" cy="1644754"/>
          </a:xfrm>
          <a:prstGeom prst="rect">
            <a:avLst/>
          </a:prstGeom>
        </p:spPr>
      </p:pic>
      <p:pic>
        <p:nvPicPr>
          <p:cNvPr id="7" name="Imagen 6" descr="Interfaz de usuario gráfica, Texto, Aplicación, Correo electrónico&#10;&#10;Descripción generada automáticamente">
            <a:extLst>
              <a:ext uri="{FF2B5EF4-FFF2-40B4-BE49-F238E27FC236}">
                <a16:creationId xmlns:a16="http://schemas.microsoft.com/office/drawing/2014/main" id="{309AF838-21B0-4D15-159C-174A471FFBC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35896" y="411650"/>
            <a:ext cx="3754209" cy="4232753"/>
          </a:xfrm>
          <a:prstGeom prst="rect">
            <a:avLst/>
          </a:prstGeom>
        </p:spPr>
      </p:pic>
      <p:sp>
        <p:nvSpPr>
          <p:cNvPr id="4" name="Título 3">
            <a:extLst>
              <a:ext uri="{FF2B5EF4-FFF2-40B4-BE49-F238E27FC236}">
                <a16:creationId xmlns:a16="http://schemas.microsoft.com/office/drawing/2014/main" id="{9DF72ADE-BAE9-484E-84CE-E8979DDABC94}"/>
              </a:ext>
            </a:extLst>
          </p:cNvPr>
          <p:cNvSpPr>
            <a:spLocks noGrp="1"/>
          </p:cNvSpPr>
          <p:nvPr>
            <p:ph type="title"/>
          </p:nvPr>
        </p:nvSpPr>
        <p:spPr>
          <a:xfrm>
            <a:off x="1" y="1"/>
            <a:ext cx="3256367" cy="709119"/>
          </a:xfrm>
          <a:solidFill>
            <a:schemeClr val="accent4">
              <a:lumMod val="60000"/>
              <a:lumOff val="40000"/>
            </a:schemeClr>
          </a:solidFill>
        </p:spPr>
        <p:style>
          <a:lnRef idx="2">
            <a:schemeClr val="accent1"/>
          </a:lnRef>
          <a:fillRef idx="1">
            <a:schemeClr val="lt1"/>
          </a:fillRef>
          <a:effectRef idx="0">
            <a:schemeClr val="accent1"/>
          </a:effectRef>
          <a:fontRef idx="minor">
            <a:schemeClr val="dk1"/>
          </a:fontRef>
        </p:style>
        <p:txBody>
          <a:bodyPr>
            <a:normAutofit/>
          </a:bodyPr>
          <a:lstStyle/>
          <a:p>
            <a:r>
              <a:rPr lang="es-MX" sz="1400">
                <a:latin typeface="AcmeFont" pitchFamily="2" charset="0"/>
              </a:rPr>
              <a:t>Taller: </a:t>
            </a:r>
            <a:r>
              <a:rPr lang="es-MX" sz="1400"/>
              <a:t>Ejercicio 81</a:t>
            </a:r>
            <a:endParaRPr lang="es-ES" sz="1400"/>
          </a:p>
        </p:txBody>
      </p:sp>
      <p:cxnSp>
        <p:nvCxnSpPr>
          <p:cNvPr id="5" name="Conector recto 4">
            <a:extLst>
              <a:ext uri="{FF2B5EF4-FFF2-40B4-BE49-F238E27FC236}">
                <a16:creationId xmlns:a16="http://schemas.microsoft.com/office/drawing/2014/main" id="{B56C916C-A930-4B45-9FEB-EAC26D680858}"/>
              </a:ext>
            </a:extLst>
          </p:cNvPr>
          <p:cNvCxnSpPr>
            <a:cxnSpLocks/>
          </p:cNvCxnSpPr>
          <p:nvPr/>
        </p:nvCxnSpPr>
        <p:spPr>
          <a:xfrm>
            <a:off x="3256383" y="709120"/>
            <a:ext cx="0" cy="6148880"/>
          </a:xfrm>
          <a:prstGeom prst="line">
            <a:avLst/>
          </a:prstGeom>
        </p:spPr>
        <p:style>
          <a:lnRef idx="3">
            <a:schemeClr val="accent1"/>
          </a:lnRef>
          <a:fillRef idx="0">
            <a:schemeClr val="accent1"/>
          </a:fillRef>
          <a:effectRef idx="2">
            <a:schemeClr val="accent1"/>
          </a:effectRef>
          <a:fontRef idx="minor">
            <a:schemeClr val="tx1"/>
          </a:fontRef>
        </p:style>
      </p:cxnSp>
      <p:sp>
        <p:nvSpPr>
          <p:cNvPr id="16" name="CuadroTexto 15">
            <a:extLst>
              <a:ext uri="{FF2B5EF4-FFF2-40B4-BE49-F238E27FC236}">
                <a16:creationId xmlns:a16="http://schemas.microsoft.com/office/drawing/2014/main" id="{B1925488-C881-4A19-A93C-2E217166D1A0}"/>
              </a:ext>
            </a:extLst>
          </p:cNvPr>
          <p:cNvSpPr txBox="1"/>
          <p:nvPr/>
        </p:nvSpPr>
        <p:spPr>
          <a:xfrm>
            <a:off x="106748" y="4958291"/>
            <a:ext cx="2891329" cy="954107"/>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C" sz="1400" b="1" i="0" u="none" strike="noStrike" kern="1200" cap="none" spc="0" normalizeH="0" baseline="0" noProof="0">
                <a:ln>
                  <a:noFill/>
                </a:ln>
                <a:solidFill>
                  <a:prstClr val="black"/>
                </a:solidFill>
                <a:effectLst/>
                <a:uLnTx/>
                <a:uFillTx/>
                <a:latin typeface="Calibri" panose="020F0502020204030204"/>
                <a:ea typeface="+mn-ea"/>
                <a:cs typeface="+mn-cs"/>
              </a:rPr>
              <a:t>Objetivos de la lámina:</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ES" sz="1400" b="0" i="0" u="none" strike="noStrike" kern="1200" cap="none" spc="0" normalizeH="0" baseline="0" noProof="0">
                <a:ln>
                  <a:noFill/>
                </a:ln>
                <a:solidFill>
                  <a:prstClr val="black"/>
                </a:solidFill>
                <a:effectLst/>
                <a:uLnTx/>
                <a:uFillTx/>
                <a:latin typeface="Calibri" panose="020F0502020204030204"/>
                <a:ea typeface="+mn-ea"/>
                <a:cs typeface="+mn-cs"/>
              </a:rPr>
              <a:t>Acceder a los modelos en "http://127.0.0.1:8000/</a:t>
            </a:r>
            <a:r>
              <a:rPr kumimoji="0" lang="es-ES" sz="1400" b="0" i="0" u="none" strike="noStrike" kern="1200" cap="none" spc="0" normalizeH="0" baseline="0" noProof="0" err="1">
                <a:ln>
                  <a:noFill/>
                </a:ln>
                <a:solidFill>
                  <a:prstClr val="black"/>
                </a:solidFill>
                <a:effectLst/>
                <a:uLnTx/>
                <a:uFillTx/>
                <a:latin typeface="Calibri" panose="020F0502020204030204"/>
                <a:ea typeface="+mn-ea"/>
                <a:cs typeface="+mn-cs"/>
              </a:rPr>
              <a:t>admin</a:t>
            </a:r>
            <a:r>
              <a:rPr kumimoji="0" lang="es-ES" sz="1400" b="0" i="0" u="none" strike="noStrike" kern="1200" cap="none" spc="0" normalizeH="0" baseline="0" noProof="0">
                <a:ln>
                  <a:noFill/>
                </a:ln>
                <a:solidFill>
                  <a:prstClr val="black"/>
                </a:solidFill>
                <a:effectLst/>
                <a:uLnTx/>
                <a:uFillTx/>
                <a:latin typeface="Calibri" panose="020F0502020204030204"/>
                <a:ea typeface="+mn-ea"/>
                <a:cs typeface="+mn-cs"/>
              </a:rPr>
              <a:t>/</a:t>
            </a:r>
            <a:r>
              <a:rPr kumimoji="0" lang="es-ES" sz="1400" b="0" i="0" u="none" strike="noStrike" kern="1200" cap="none" spc="0" normalizeH="0" baseline="0" noProof="0" err="1">
                <a:ln>
                  <a:noFill/>
                </a:ln>
                <a:solidFill>
                  <a:prstClr val="black"/>
                </a:solidFill>
                <a:effectLst/>
                <a:uLnTx/>
                <a:uFillTx/>
                <a:latin typeface="Calibri" panose="020F0502020204030204"/>
                <a:ea typeface="+mn-ea"/>
                <a:cs typeface="+mn-cs"/>
              </a:rPr>
              <a:t>login</a:t>
            </a:r>
            <a:r>
              <a:rPr kumimoji="0" lang="es-ES" sz="1400" b="0" i="0" u="none" strike="noStrike" kern="1200" cap="none" spc="0" normalizeH="0" baseline="0" noProof="0">
                <a:ln>
                  <a:noFill/>
                </a:ln>
                <a:solidFill>
                  <a:prstClr val="black"/>
                </a:solidFill>
                <a:effectLst/>
                <a:uLnTx/>
                <a:uFillTx/>
                <a:latin typeface="Calibri" panose="020F0502020204030204"/>
                <a:ea typeface="+mn-ea"/>
                <a:cs typeface="+mn-cs"/>
              </a:rPr>
              <a:t>/?</a:t>
            </a:r>
            <a:r>
              <a:rPr kumimoji="0" lang="es-ES" sz="1400" b="0" i="0" u="none" strike="noStrike" kern="1200" cap="none" spc="0" normalizeH="0" baseline="0" noProof="0" err="1">
                <a:ln>
                  <a:noFill/>
                </a:ln>
                <a:solidFill>
                  <a:prstClr val="black"/>
                </a:solidFill>
                <a:effectLst/>
                <a:uLnTx/>
                <a:uFillTx/>
                <a:latin typeface="Calibri" panose="020F0502020204030204"/>
                <a:ea typeface="+mn-ea"/>
                <a:cs typeface="+mn-cs"/>
              </a:rPr>
              <a:t>next</a:t>
            </a:r>
            <a:r>
              <a:rPr kumimoji="0" lang="es-ES" sz="1400" b="0" i="0" u="none" strike="noStrike" kern="1200" cap="none" spc="0" normalizeH="0" baseline="0" noProof="0">
                <a:ln>
                  <a:noFill/>
                </a:ln>
                <a:solidFill>
                  <a:prstClr val="black"/>
                </a:solidFill>
                <a:effectLst/>
                <a:uLnTx/>
                <a:uFillTx/>
                <a:latin typeface="Calibri" panose="020F0502020204030204"/>
                <a:ea typeface="+mn-ea"/>
                <a:cs typeface="+mn-cs"/>
              </a:rPr>
              <a:t>=/</a:t>
            </a:r>
            <a:r>
              <a:rPr kumimoji="0" lang="es-ES" sz="1400" b="0" i="0" u="none" strike="noStrike" kern="1200" cap="none" spc="0" normalizeH="0" baseline="0" noProof="0" err="1">
                <a:ln>
                  <a:noFill/>
                </a:ln>
                <a:solidFill>
                  <a:prstClr val="black"/>
                </a:solidFill>
                <a:effectLst/>
                <a:uLnTx/>
                <a:uFillTx/>
                <a:latin typeface="Calibri" panose="020F0502020204030204"/>
                <a:ea typeface="+mn-ea"/>
                <a:cs typeface="+mn-cs"/>
              </a:rPr>
              <a:t>admin</a:t>
            </a:r>
            <a:r>
              <a:rPr kumimoji="0" lang="es-ES" sz="1400" b="0" i="0" u="none" strike="noStrike" kern="1200" cap="none" spc="0" normalizeH="0" baseline="0" noProof="0">
                <a:ln>
                  <a:noFill/>
                </a:ln>
                <a:solidFill>
                  <a:prstClr val="black"/>
                </a:solidFill>
                <a:effectLst/>
                <a:uLnTx/>
                <a:uFillTx/>
                <a:latin typeface="Calibri" panose="020F0502020204030204"/>
                <a:ea typeface="+mn-ea"/>
                <a:cs typeface="+mn-cs"/>
              </a:rPr>
              <a:t>/"</a:t>
            </a:r>
          </a:p>
        </p:txBody>
      </p:sp>
      <p:pic>
        <p:nvPicPr>
          <p:cNvPr id="17" name="Imagen 16">
            <a:extLst>
              <a:ext uri="{FF2B5EF4-FFF2-40B4-BE49-F238E27FC236}">
                <a16:creationId xmlns:a16="http://schemas.microsoft.com/office/drawing/2014/main" id="{07AF594D-2BC1-4EA0-9855-66C150454A4F}"/>
              </a:ext>
            </a:extLst>
          </p:cNvPr>
          <p:cNvPicPr>
            <a:picLocks noChangeAspect="1"/>
          </p:cNvPicPr>
          <p:nvPr/>
        </p:nvPicPr>
        <p:blipFill>
          <a:blip r:embed="rId6"/>
          <a:stretch>
            <a:fillRect/>
          </a:stretch>
        </p:blipFill>
        <p:spPr>
          <a:xfrm>
            <a:off x="76038" y="2011836"/>
            <a:ext cx="993895" cy="854078"/>
          </a:xfrm>
          <a:prstGeom prst="rect">
            <a:avLst/>
          </a:prstGeom>
        </p:spPr>
      </p:pic>
      <p:sp>
        <p:nvSpPr>
          <p:cNvPr id="18" name="CuadroTexto 17">
            <a:extLst>
              <a:ext uri="{FF2B5EF4-FFF2-40B4-BE49-F238E27FC236}">
                <a16:creationId xmlns:a16="http://schemas.microsoft.com/office/drawing/2014/main" id="{137D2C75-4FC0-4811-A9B7-F2AED8DD12CA}"/>
              </a:ext>
            </a:extLst>
          </p:cNvPr>
          <p:cNvSpPr txBox="1"/>
          <p:nvPr/>
        </p:nvSpPr>
        <p:spPr>
          <a:xfrm>
            <a:off x="80567" y="2926313"/>
            <a:ext cx="3098569" cy="209288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C" sz="1300" b="1" i="0" u="none" strike="noStrike" kern="1200" cap="none" spc="0" normalizeH="0" baseline="0" noProof="0">
                <a:ln>
                  <a:noFill/>
                </a:ln>
                <a:solidFill>
                  <a:prstClr val="black"/>
                </a:solidFill>
                <a:effectLst/>
                <a:uLnTx/>
                <a:uFillTx/>
                <a:latin typeface="Agency FB" panose="020B0503020202020204" pitchFamily="34" charset="0"/>
                <a:ea typeface="+mn-ea"/>
                <a:cs typeface="+mn-cs"/>
              </a:rPr>
              <a:t>Misión. </a:t>
            </a:r>
            <a:r>
              <a:rPr kumimoji="0" lang="es-MX" sz="1300" b="0" i="0" u="none" strike="noStrike" kern="1200" cap="none" spc="0" normalizeH="0" baseline="0" noProof="0">
                <a:ln>
                  <a:noFill/>
                </a:ln>
                <a:solidFill>
                  <a:prstClr val="black"/>
                </a:solidFill>
                <a:effectLst/>
                <a:uLnTx/>
                <a:uFillTx/>
                <a:latin typeface="Agency FB" panose="020B0503020202020204" pitchFamily="34" charset="0"/>
                <a:ea typeface="+mn-ea"/>
                <a:cs typeface="+mn-cs"/>
              </a:rPr>
              <a:t>Formar profesionales competentes y emprendedores desde lo académico, la investigación, y la vinculación, que contribuyan a mejorar la calidad de vida de la sociedad.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300" b="0" i="0" u="none" strike="noStrike" kern="1200" cap="none" spc="0" normalizeH="0" baseline="0" noProof="0">
              <a:ln>
                <a:noFill/>
              </a:ln>
              <a:solidFill>
                <a:prstClr val="black"/>
              </a:solidFill>
              <a:effectLst/>
              <a:uLnTx/>
              <a:uFillTx/>
              <a:latin typeface="Agency FB" panose="020B0503020202020204" pitchFamily="34" charset="0"/>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C" sz="1300" b="1" i="0" u="none" strike="noStrike" kern="1200" cap="none" spc="0" normalizeH="0" baseline="0" noProof="0">
                <a:ln>
                  <a:noFill/>
                </a:ln>
                <a:solidFill>
                  <a:prstClr val="black"/>
                </a:solidFill>
                <a:effectLst/>
                <a:uLnTx/>
                <a:uFillTx/>
                <a:latin typeface="Agency FB" panose="020B0503020202020204" pitchFamily="34" charset="0"/>
                <a:ea typeface="+mn-ea"/>
                <a:cs typeface="+mn-cs"/>
              </a:rPr>
              <a:t>Visión. </a:t>
            </a:r>
            <a:r>
              <a:rPr kumimoji="0" lang="es-MX" sz="1300" b="0" i="0" u="none" strike="noStrike" kern="1200" cap="none" spc="0" normalizeH="0" baseline="0" noProof="0">
                <a:ln>
                  <a:noFill/>
                </a:ln>
                <a:solidFill>
                  <a:prstClr val="black"/>
                </a:solidFill>
                <a:effectLst/>
                <a:uLnTx/>
                <a:uFillTx/>
                <a:latin typeface="Agency FB" panose="020B0503020202020204" pitchFamily="34" charset="0"/>
                <a:ea typeface="+mn-ea"/>
                <a:cs typeface="+mn-cs"/>
              </a:rPr>
              <a:t>Ser un referente nacional e internacional de Institución de Educación Superior que contribuye al desarrollo social, cultural y productivo con profesionales éticos, creativos, cualificados y con sentido de pertinencia.</a:t>
            </a:r>
            <a:endParaRPr kumimoji="0" lang="es-ES" sz="1300" b="0" i="0" u="none" strike="noStrike" kern="1200" cap="none" spc="0" normalizeH="0" baseline="0" noProof="0">
              <a:ln>
                <a:noFill/>
              </a:ln>
              <a:solidFill>
                <a:prstClr val="black"/>
              </a:solidFill>
              <a:effectLst/>
              <a:uLnTx/>
              <a:uFillTx/>
              <a:latin typeface="Agency FB" panose="020B0503020202020204" pitchFamily="34" charset="0"/>
              <a:ea typeface="+mn-ea"/>
              <a:cs typeface="+mn-cs"/>
            </a:endParaRPr>
          </a:p>
        </p:txBody>
      </p:sp>
      <p:sp>
        <p:nvSpPr>
          <p:cNvPr id="23" name="Rectángulo 22">
            <a:extLst>
              <a:ext uri="{FF2B5EF4-FFF2-40B4-BE49-F238E27FC236}">
                <a16:creationId xmlns:a16="http://schemas.microsoft.com/office/drawing/2014/main" id="{EAF93728-98EC-43CF-8689-136A3EE39D11}"/>
              </a:ext>
            </a:extLst>
          </p:cNvPr>
          <p:cNvSpPr/>
          <p:nvPr/>
        </p:nvSpPr>
        <p:spPr>
          <a:xfrm>
            <a:off x="93308" y="6489877"/>
            <a:ext cx="2530373" cy="292388"/>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C" sz="1300" b="0" i="0" u="none" strike="noStrike" kern="1200" cap="none" spc="0" normalizeH="0" baseline="0" noProof="0">
                <a:ln w="0"/>
                <a:solidFill>
                  <a:srgbClr val="00B050"/>
                </a:solidFill>
                <a:effectLst>
                  <a:outerShdw blurRad="38100" dist="25400" dir="5400000" algn="ctr" rotWithShape="0">
                    <a:srgbClr val="6E747A">
                      <a:alpha val="43000"/>
                    </a:srgbClr>
                  </a:outerShdw>
                </a:effectLst>
                <a:uLnTx/>
                <a:uFillTx/>
                <a:latin typeface="Calibri" panose="020F0502020204030204"/>
                <a:ea typeface="+mn-ea"/>
                <a:cs typeface="+mn-cs"/>
              </a:rPr>
              <a:t>M</a:t>
            </a:r>
            <a:r>
              <a:rPr kumimoji="0" lang="es-ES" sz="1300" b="0" i="0" u="none" strike="noStrike" kern="1200" cap="none" spc="0" normalizeH="0" baseline="0" noProof="0">
                <a:ln w="0"/>
                <a:solidFill>
                  <a:srgbClr val="00B050"/>
                </a:solidFill>
                <a:effectLst>
                  <a:outerShdw blurRad="38100" dist="25400" dir="5400000" algn="ctr" rotWithShape="0">
                    <a:srgbClr val="6E747A">
                      <a:alpha val="43000"/>
                    </a:srgbClr>
                  </a:outerShdw>
                </a:effectLst>
                <a:uLnTx/>
                <a:uFillTx/>
                <a:latin typeface="Calibri" panose="020F0502020204030204"/>
                <a:ea typeface="+mn-ea"/>
                <a:cs typeface="+mn-cs"/>
              </a:rPr>
              <a:t>sig. Ing. Robert Moreira Centeno</a:t>
            </a:r>
          </a:p>
        </p:txBody>
      </p:sp>
      <p:sp>
        <p:nvSpPr>
          <p:cNvPr id="6" name="CuadroTexto 5">
            <a:extLst>
              <a:ext uri="{FF2B5EF4-FFF2-40B4-BE49-F238E27FC236}">
                <a16:creationId xmlns:a16="http://schemas.microsoft.com/office/drawing/2014/main" id="{7FC1FBA4-F025-F269-BB7C-ECD5082576C2}"/>
              </a:ext>
            </a:extLst>
          </p:cNvPr>
          <p:cNvSpPr txBox="1"/>
          <p:nvPr/>
        </p:nvSpPr>
        <p:spPr>
          <a:xfrm>
            <a:off x="3437442" y="11851"/>
            <a:ext cx="729026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1" i="0" u="none" strike="noStrike" kern="1200" cap="none" spc="0" normalizeH="0" baseline="0" noProof="0">
                <a:ln>
                  <a:noFill/>
                </a:ln>
                <a:solidFill>
                  <a:prstClr val="black"/>
                </a:solidFill>
                <a:effectLst/>
                <a:uLnTx/>
                <a:uFillTx/>
                <a:latin typeface="Calibri" panose="020F0502020204030204"/>
                <a:ea typeface="+mn-ea"/>
                <a:cs typeface="+mn-cs"/>
              </a:rPr>
              <a:t>Figura 9.1. </a:t>
            </a:r>
            <a:r>
              <a:rPr kumimoji="0" lang="es-ES" sz="1800" b="0" i="0" u="none" strike="noStrike" kern="1200" cap="none" spc="0" normalizeH="0" baseline="0" noProof="0" err="1">
                <a:ln>
                  <a:noFill/>
                </a:ln>
                <a:solidFill>
                  <a:prstClr val="black"/>
                </a:solidFill>
                <a:effectLst/>
                <a:uLnTx/>
                <a:uFillTx/>
                <a:latin typeface="Calibri" panose="020F0502020204030204"/>
                <a:ea typeface="+mn-ea"/>
                <a:cs typeface="+mn-cs"/>
              </a:rPr>
              <a:t>Task</a:t>
            </a:r>
            <a:r>
              <a:rPr kumimoji="0" lang="es-ES" sz="1800" b="0" i="0" u="none" strike="noStrike" kern="1200" cap="none" spc="0" normalizeH="0" baseline="0" noProof="0">
                <a:ln>
                  <a:noFill/>
                </a:ln>
                <a:solidFill>
                  <a:prstClr val="black"/>
                </a:solidFill>
                <a:effectLst/>
                <a:uLnTx/>
                <a:uFillTx/>
                <a:latin typeface="Calibri" panose="020F0502020204030204"/>
                <a:ea typeface="+mn-ea"/>
                <a:cs typeface="+mn-cs"/>
              </a:rPr>
              <a:t> </a:t>
            </a:r>
            <a:r>
              <a:rPr kumimoji="0" lang="es-ES" sz="1800" b="0" i="0" u="none" strike="noStrike" kern="1200" cap="none" spc="0" normalizeH="0" baseline="0" noProof="0" err="1">
                <a:ln>
                  <a:noFill/>
                </a:ln>
                <a:solidFill>
                  <a:prstClr val="black"/>
                </a:solidFill>
                <a:effectLst/>
                <a:uLnTx/>
                <a:uFillTx/>
                <a:latin typeface="Calibri" panose="020F0502020204030204"/>
                <a:ea typeface="+mn-ea"/>
                <a:cs typeface="+mn-cs"/>
              </a:rPr>
              <a:t>Model</a:t>
            </a:r>
            <a:r>
              <a:rPr kumimoji="0" lang="es-ES" sz="1800" b="0" i="0" u="none" strike="noStrike" kern="1200" cap="none" spc="0" normalizeH="0" baseline="0" noProof="0">
                <a:ln>
                  <a:noFill/>
                </a:ln>
                <a:solidFill>
                  <a:prstClr val="black"/>
                </a:solidFill>
                <a:effectLst/>
                <a:uLnTx/>
                <a:uFillTx/>
                <a:latin typeface="Calibri" panose="020F0502020204030204"/>
                <a:ea typeface="+mn-ea"/>
                <a:cs typeface="+mn-cs"/>
              </a:rPr>
              <a:t>. . Editar registros en la tabla.</a:t>
            </a:r>
          </a:p>
        </p:txBody>
      </p:sp>
      <p:sp>
        <p:nvSpPr>
          <p:cNvPr id="24" name="CuadroTexto 23">
            <a:extLst>
              <a:ext uri="{FF2B5EF4-FFF2-40B4-BE49-F238E27FC236}">
                <a16:creationId xmlns:a16="http://schemas.microsoft.com/office/drawing/2014/main" id="{362935E3-18C1-1D92-D797-5063E9C9184D}"/>
              </a:ext>
            </a:extLst>
          </p:cNvPr>
          <p:cNvSpPr txBox="1"/>
          <p:nvPr/>
        </p:nvSpPr>
        <p:spPr>
          <a:xfrm>
            <a:off x="5170551" y="1012428"/>
            <a:ext cx="6444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1" i="0" u="none" strike="noStrike" kern="1200" cap="none" spc="0" normalizeH="0" baseline="0" noProof="0" dirty="0">
                <a:ln>
                  <a:noFill/>
                </a:ln>
                <a:solidFill>
                  <a:srgbClr val="002060"/>
                </a:solidFill>
                <a:effectLst/>
                <a:highlight>
                  <a:srgbClr val="FFFF00"/>
                </a:highlight>
                <a:uLnTx/>
                <a:uFillTx/>
                <a:latin typeface="Calibri" panose="020F0502020204030204"/>
                <a:ea typeface="+mn-ea"/>
                <a:cs typeface="+mn-cs"/>
              </a:rPr>
              <a:t>-2-</a:t>
            </a:r>
            <a:endParaRPr kumimoji="0" lang="es-EC" sz="1800" b="1" i="0" u="none" strike="noStrike" kern="1200" cap="none" spc="0" normalizeH="0" baseline="0" noProof="0" dirty="0">
              <a:ln>
                <a:noFill/>
              </a:ln>
              <a:solidFill>
                <a:srgbClr val="002060"/>
              </a:solidFill>
              <a:effectLst/>
              <a:highlight>
                <a:srgbClr val="FFFF00"/>
              </a:highlight>
              <a:uLnTx/>
              <a:uFillTx/>
              <a:latin typeface="Calibri" panose="020F0502020204030204"/>
              <a:ea typeface="+mn-ea"/>
              <a:cs typeface="+mn-cs"/>
            </a:endParaRPr>
          </a:p>
        </p:txBody>
      </p:sp>
      <p:sp>
        <p:nvSpPr>
          <p:cNvPr id="25" name="Rectángulo 24">
            <a:extLst>
              <a:ext uri="{FF2B5EF4-FFF2-40B4-BE49-F238E27FC236}">
                <a16:creationId xmlns:a16="http://schemas.microsoft.com/office/drawing/2014/main" id="{16B8DEEB-73BF-30B7-9B44-254883AE40FE}"/>
              </a:ext>
            </a:extLst>
          </p:cNvPr>
          <p:cNvSpPr/>
          <p:nvPr/>
        </p:nvSpPr>
        <p:spPr>
          <a:xfrm>
            <a:off x="4439928" y="1381760"/>
            <a:ext cx="2750175" cy="329311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w="3175">
                <a:solidFill>
                  <a:prstClr val="black"/>
                </a:solidFill>
              </a:ln>
              <a:solidFill>
                <a:prstClr val="white"/>
              </a:solidFill>
              <a:effectLst/>
              <a:uLnTx/>
              <a:uFillTx/>
              <a:latin typeface="Calibri" panose="020F0502020204030204"/>
              <a:ea typeface="+mn-ea"/>
              <a:cs typeface="+mn-cs"/>
            </a:endParaRPr>
          </a:p>
        </p:txBody>
      </p:sp>
      <p:pic>
        <p:nvPicPr>
          <p:cNvPr id="21" name="Imagen 20" descr="Texto&#10;&#10;Descripción generada automáticamente">
            <a:extLst>
              <a:ext uri="{FF2B5EF4-FFF2-40B4-BE49-F238E27FC236}">
                <a16:creationId xmlns:a16="http://schemas.microsoft.com/office/drawing/2014/main" id="{5D3653C8-E1DC-58B2-BF20-104C233BB4C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741510" y="5162929"/>
            <a:ext cx="3343742" cy="1238423"/>
          </a:xfrm>
          <a:prstGeom prst="rect">
            <a:avLst/>
          </a:prstGeom>
        </p:spPr>
      </p:pic>
      <p:sp>
        <p:nvSpPr>
          <p:cNvPr id="22" name="Rectángulo 21">
            <a:extLst>
              <a:ext uri="{FF2B5EF4-FFF2-40B4-BE49-F238E27FC236}">
                <a16:creationId xmlns:a16="http://schemas.microsoft.com/office/drawing/2014/main" id="{C82D45ED-7525-D170-031C-E6952662648C}"/>
              </a:ext>
            </a:extLst>
          </p:cNvPr>
          <p:cNvSpPr/>
          <p:nvPr/>
        </p:nvSpPr>
        <p:spPr>
          <a:xfrm>
            <a:off x="7369617" y="732282"/>
            <a:ext cx="4009583" cy="361374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w="3175">
                <a:solidFill>
                  <a:prstClr val="black"/>
                </a:solidFill>
              </a:ln>
              <a:solidFill>
                <a:prstClr val="white"/>
              </a:solidFill>
              <a:effectLst/>
              <a:uLnTx/>
              <a:uFillTx/>
              <a:latin typeface="Calibri" panose="020F0502020204030204"/>
              <a:ea typeface="+mn-ea"/>
              <a:cs typeface="+mn-cs"/>
            </a:endParaRPr>
          </a:p>
        </p:txBody>
      </p:sp>
      <p:sp>
        <p:nvSpPr>
          <p:cNvPr id="28" name="CuadroTexto 27">
            <a:extLst>
              <a:ext uri="{FF2B5EF4-FFF2-40B4-BE49-F238E27FC236}">
                <a16:creationId xmlns:a16="http://schemas.microsoft.com/office/drawing/2014/main" id="{C6183421-B0AB-C544-35C6-17631A1AD331}"/>
              </a:ext>
            </a:extLst>
          </p:cNvPr>
          <p:cNvSpPr txBox="1"/>
          <p:nvPr/>
        </p:nvSpPr>
        <p:spPr>
          <a:xfrm>
            <a:off x="11379200" y="4013760"/>
            <a:ext cx="6444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1" i="0" u="none" strike="noStrike" kern="1200" cap="none" spc="0" normalizeH="0" baseline="0" noProof="0" dirty="0">
                <a:ln>
                  <a:noFill/>
                </a:ln>
                <a:solidFill>
                  <a:srgbClr val="002060"/>
                </a:solidFill>
                <a:effectLst/>
                <a:highlight>
                  <a:srgbClr val="FFFF00"/>
                </a:highlight>
                <a:uLnTx/>
                <a:uFillTx/>
                <a:latin typeface="Calibri" panose="020F0502020204030204"/>
                <a:ea typeface="+mn-ea"/>
                <a:cs typeface="+mn-cs"/>
              </a:rPr>
              <a:t>-3-</a:t>
            </a:r>
            <a:endParaRPr kumimoji="0" lang="es-EC" sz="1800" b="1" i="0" u="none" strike="noStrike" kern="1200" cap="none" spc="0" normalizeH="0" baseline="0" noProof="0" dirty="0">
              <a:ln>
                <a:noFill/>
              </a:ln>
              <a:solidFill>
                <a:srgbClr val="002060"/>
              </a:solidFill>
              <a:effectLst/>
              <a:highlight>
                <a:srgbClr val="FFFF00"/>
              </a:highlight>
              <a:uLnTx/>
              <a:uFillTx/>
              <a:latin typeface="Calibri" panose="020F0502020204030204"/>
              <a:ea typeface="+mn-ea"/>
              <a:cs typeface="+mn-cs"/>
            </a:endParaRPr>
          </a:p>
        </p:txBody>
      </p:sp>
      <p:sp>
        <p:nvSpPr>
          <p:cNvPr id="29" name="Rectángulo 28">
            <a:extLst>
              <a:ext uri="{FF2B5EF4-FFF2-40B4-BE49-F238E27FC236}">
                <a16:creationId xmlns:a16="http://schemas.microsoft.com/office/drawing/2014/main" id="{FEBDD793-B38E-13F7-D3F8-9F33A8C0C2E4}"/>
              </a:ext>
            </a:extLst>
          </p:cNvPr>
          <p:cNvSpPr/>
          <p:nvPr/>
        </p:nvSpPr>
        <p:spPr>
          <a:xfrm>
            <a:off x="8700870" y="5094951"/>
            <a:ext cx="3400875" cy="139556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w="3175">
                <a:solidFill>
                  <a:prstClr val="black"/>
                </a:solidFill>
              </a:ln>
              <a:solidFill>
                <a:prstClr val="white"/>
              </a:solidFill>
              <a:effectLst/>
              <a:uLnTx/>
              <a:uFillTx/>
              <a:latin typeface="Calibri" panose="020F0502020204030204"/>
              <a:ea typeface="+mn-ea"/>
              <a:cs typeface="+mn-cs"/>
            </a:endParaRPr>
          </a:p>
        </p:txBody>
      </p:sp>
      <p:sp>
        <p:nvSpPr>
          <p:cNvPr id="30" name="CuadroTexto 29">
            <a:extLst>
              <a:ext uri="{FF2B5EF4-FFF2-40B4-BE49-F238E27FC236}">
                <a16:creationId xmlns:a16="http://schemas.microsoft.com/office/drawing/2014/main" id="{2F369EC3-A018-CBD5-58B4-AD32C26CBC5D}"/>
              </a:ext>
            </a:extLst>
          </p:cNvPr>
          <p:cNvSpPr txBox="1"/>
          <p:nvPr/>
        </p:nvSpPr>
        <p:spPr>
          <a:xfrm>
            <a:off x="10711768" y="4736339"/>
            <a:ext cx="6444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1" i="0" u="none" strike="noStrike" kern="1200" cap="none" spc="0" normalizeH="0" baseline="0" noProof="0" dirty="0">
                <a:ln>
                  <a:noFill/>
                </a:ln>
                <a:solidFill>
                  <a:srgbClr val="002060"/>
                </a:solidFill>
                <a:effectLst/>
                <a:highlight>
                  <a:srgbClr val="FFFF00"/>
                </a:highlight>
                <a:uLnTx/>
                <a:uFillTx/>
                <a:latin typeface="Calibri" panose="020F0502020204030204"/>
                <a:ea typeface="+mn-ea"/>
                <a:cs typeface="+mn-cs"/>
              </a:rPr>
              <a:t>-1-</a:t>
            </a:r>
            <a:endParaRPr kumimoji="0" lang="es-EC" sz="1800" b="1" i="0" u="none" strike="noStrike" kern="1200" cap="none" spc="0" normalizeH="0" baseline="0" noProof="0" dirty="0">
              <a:ln>
                <a:noFill/>
              </a:ln>
              <a:solidFill>
                <a:srgbClr val="002060"/>
              </a:solidFill>
              <a:effectLst/>
              <a:highlight>
                <a:srgbClr val="FFFF00"/>
              </a:highlight>
              <a:uLnTx/>
              <a:uFillTx/>
              <a:latin typeface="Calibri" panose="020F0502020204030204"/>
              <a:ea typeface="+mn-ea"/>
              <a:cs typeface="+mn-cs"/>
            </a:endParaRPr>
          </a:p>
        </p:txBody>
      </p:sp>
      <p:sp>
        <p:nvSpPr>
          <p:cNvPr id="3" name="Botón de acción: en blanco 2">
            <a:hlinkClick r:id="rId8" action="ppaction://hlinksldjump" highlightClick="1"/>
            <a:extLst>
              <a:ext uri="{FF2B5EF4-FFF2-40B4-BE49-F238E27FC236}">
                <a16:creationId xmlns:a16="http://schemas.microsoft.com/office/drawing/2014/main" id="{F7BE807A-2A91-EF37-282E-07017F6B78DD}"/>
              </a:ext>
            </a:extLst>
          </p:cNvPr>
          <p:cNvSpPr/>
          <p:nvPr/>
        </p:nvSpPr>
        <p:spPr>
          <a:xfrm>
            <a:off x="10727704" y="-885"/>
            <a:ext cx="1464296" cy="335902"/>
          </a:xfrm>
          <a:prstGeom prst="actionButtonBlan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C" sz="1800" b="0" i="0" u="none" strike="noStrike" kern="1200" cap="none" spc="0" normalizeH="0" baseline="0" noProof="0">
                <a:ln>
                  <a:noFill/>
                </a:ln>
                <a:solidFill>
                  <a:prstClr val="white"/>
                </a:solidFill>
                <a:effectLst/>
                <a:uLnTx/>
                <a:uFillTx/>
                <a:latin typeface="Calibri" panose="020F0502020204030204"/>
                <a:ea typeface="+mn-ea"/>
                <a:cs typeface="+mn-cs"/>
              </a:rPr>
              <a:t>Índice</a:t>
            </a:r>
            <a:endParaRPr kumimoji="0" lang="es-E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7751139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9DF72ADE-BAE9-484E-84CE-E8979DDABC94}"/>
              </a:ext>
            </a:extLst>
          </p:cNvPr>
          <p:cNvSpPr>
            <a:spLocks noGrp="1"/>
          </p:cNvSpPr>
          <p:nvPr>
            <p:ph type="title"/>
          </p:nvPr>
        </p:nvSpPr>
        <p:spPr>
          <a:xfrm>
            <a:off x="1" y="1"/>
            <a:ext cx="3256367" cy="709119"/>
          </a:xfrm>
          <a:solidFill>
            <a:schemeClr val="accent4">
              <a:lumMod val="60000"/>
              <a:lumOff val="40000"/>
            </a:schemeClr>
          </a:solidFill>
        </p:spPr>
        <p:style>
          <a:lnRef idx="2">
            <a:schemeClr val="accent1"/>
          </a:lnRef>
          <a:fillRef idx="1">
            <a:schemeClr val="lt1"/>
          </a:fillRef>
          <a:effectRef idx="0">
            <a:schemeClr val="accent1"/>
          </a:effectRef>
          <a:fontRef idx="minor">
            <a:schemeClr val="dk1"/>
          </a:fontRef>
        </p:style>
        <p:txBody>
          <a:bodyPr>
            <a:normAutofit/>
          </a:bodyPr>
          <a:lstStyle/>
          <a:p>
            <a:r>
              <a:rPr lang="es-MX" sz="1400">
                <a:latin typeface="AcmeFont" pitchFamily="2" charset="0"/>
              </a:rPr>
              <a:t>Taller: </a:t>
            </a:r>
            <a:r>
              <a:rPr lang="es-MX" sz="1400"/>
              <a:t>Ejercicio 81</a:t>
            </a:r>
            <a:endParaRPr lang="es-ES" sz="1400"/>
          </a:p>
        </p:txBody>
      </p:sp>
      <p:cxnSp>
        <p:nvCxnSpPr>
          <p:cNvPr id="5" name="Conector recto 4">
            <a:extLst>
              <a:ext uri="{FF2B5EF4-FFF2-40B4-BE49-F238E27FC236}">
                <a16:creationId xmlns:a16="http://schemas.microsoft.com/office/drawing/2014/main" id="{B56C916C-A930-4B45-9FEB-EAC26D680858}"/>
              </a:ext>
            </a:extLst>
          </p:cNvPr>
          <p:cNvCxnSpPr>
            <a:cxnSpLocks/>
          </p:cNvCxnSpPr>
          <p:nvPr/>
        </p:nvCxnSpPr>
        <p:spPr>
          <a:xfrm>
            <a:off x="3256383" y="709120"/>
            <a:ext cx="0" cy="6148880"/>
          </a:xfrm>
          <a:prstGeom prst="line">
            <a:avLst/>
          </a:prstGeom>
        </p:spPr>
        <p:style>
          <a:lnRef idx="3">
            <a:schemeClr val="accent1"/>
          </a:lnRef>
          <a:fillRef idx="0">
            <a:schemeClr val="accent1"/>
          </a:fillRef>
          <a:effectRef idx="2">
            <a:schemeClr val="accent1"/>
          </a:effectRef>
          <a:fontRef idx="minor">
            <a:schemeClr val="tx1"/>
          </a:fontRef>
        </p:style>
      </p:cxnSp>
      <p:sp>
        <p:nvSpPr>
          <p:cNvPr id="16" name="CuadroTexto 15">
            <a:extLst>
              <a:ext uri="{FF2B5EF4-FFF2-40B4-BE49-F238E27FC236}">
                <a16:creationId xmlns:a16="http://schemas.microsoft.com/office/drawing/2014/main" id="{B1925488-C881-4A19-A93C-2E217166D1A0}"/>
              </a:ext>
            </a:extLst>
          </p:cNvPr>
          <p:cNvSpPr txBox="1"/>
          <p:nvPr/>
        </p:nvSpPr>
        <p:spPr>
          <a:xfrm>
            <a:off x="106748" y="4958291"/>
            <a:ext cx="2891329" cy="954107"/>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C" sz="1400" b="1" i="0" u="none" strike="noStrike" kern="1200" cap="none" spc="0" normalizeH="0" baseline="0" noProof="0">
                <a:ln>
                  <a:noFill/>
                </a:ln>
                <a:solidFill>
                  <a:prstClr val="black"/>
                </a:solidFill>
                <a:effectLst/>
                <a:uLnTx/>
                <a:uFillTx/>
                <a:latin typeface="Calibri" panose="020F0502020204030204"/>
                <a:ea typeface="+mn-ea"/>
                <a:cs typeface="+mn-cs"/>
              </a:rPr>
              <a:t>Objetivos de la lámina:</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ES" sz="1400" b="0" i="0" u="none" strike="noStrike" kern="1200" cap="none" spc="0" normalizeH="0" baseline="0" noProof="0">
                <a:ln>
                  <a:noFill/>
                </a:ln>
                <a:solidFill>
                  <a:prstClr val="black"/>
                </a:solidFill>
                <a:effectLst/>
                <a:uLnTx/>
                <a:uFillTx/>
                <a:latin typeface="Calibri" panose="020F0502020204030204"/>
                <a:ea typeface="+mn-ea"/>
                <a:cs typeface="+mn-cs"/>
              </a:rPr>
              <a:t>Acceder a los modelos en "http://127.0.0.1:8000/</a:t>
            </a:r>
            <a:r>
              <a:rPr kumimoji="0" lang="es-ES" sz="1400" b="0" i="0" u="none" strike="noStrike" kern="1200" cap="none" spc="0" normalizeH="0" baseline="0" noProof="0" err="1">
                <a:ln>
                  <a:noFill/>
                </a:ln>
                <a:solidFill>
                  <a:prstClr val="black"/>
                </a:solidFill>
                <a:effectLst/>
                <a:uLnTx/>
                <a:uFillTx/>
                <a:latin typeface="Calibri" panose="020F0502020204030204"/>
                <a:ea typeface="+mn-ea"/>
                <a:cs typeface="+mn-cs"/>
              </a:rPr>
              <a:t>admin</a:t>
            </a:r>
            <a:r>
              <a:rPr kumimoji="0" lang="es-ES" sz="1400" b="0" i="0" u="none" strike="noStrike" kern="1200" cap="none" spc="0" normalizeH="0" baseline="0" noProof="0">
                <a:ln>
                  <a:noFill/>
                </a:ln>
                <a:solidFill>
                  <a:prstClr val="black"/>
                </a:solidFill>
                <a:effectLst/>
                <a:uLnTx/>
                <a:uFillTx/>
                <a:latin typeface="Calibri" panose="020F0502020204030204"/>
                <a:ea typeface="+mn-ea"/>
                <a:cs typeface="+mn-cs"/>
              </a:rPr>
              <a:t>/</a:t>
            </a:r>
            <a:r>
              <a:rPr kumimoji="0" lang="es-ES" sz="1400" b="0" i="0" u="none" strike="noStrike" kern="1200" cap="none" spc="0" normalizeH="0" baseline="0" noProof="0" err="1">
                <a:ln>
                  <a:noFill/>
                </a:ln>
                <a:solidFill>
                  <a:prstClr val="black"/>
                </a:solidFill>
                <a:effectLst/>
                <a:uLnTx/>
                <a:uFillTx/>
                <a:latin typeface="Calibri" panose="020F0502020204030204"/>
                <a:ea typeface="+mn-ea"/>
                <a:cs typeface="+mn-cs"/>
              </a:rPr>
              <a:t>login</a:t>
            </a:r>
            <a:r>
              <a:rPr kumimoji="0" lang="es-ES" sz="1400" b="0" i="0" u="none" strike="noStrike" kern="1200" cap="none" spc="0" normalizeH="0" baseline="0" noProof="0">
                <a:ln>
                  <a:noFill/>
                </a:ln>
                <a:solidFill>
                  <a:prstClr val="black"/>
                </a:solidFill>
                <a:effectLst/>
                <a:uLnTx/>
                <a:uFillTx/>
                <a:latin typeface="Calibri" panose="020F0502020204030204"/>
                <a:ea typeface="+mn-ea"/>
                <a:cs typeface="+mn-cs"/>
              </a:rPr>
              <a:t>/?</a:t>
            </a:r>
            <a:r>
              <a:rPr kumimoji="0" lang="es-ES" sz="1400" b="0" i="0" u="none" strike="noStrike" kern="1200" cap="none" spc="0" normalizeH="0" baseline="0" noProof="0" err="1">
                <a:ln>
                  <a:noFill/>
                </a:ln>
                <a:solidFill>
                  <a:prstClr val="black"/>
                </a:solidFill>
                <a:effectLst/>
                <a:uLnTx/>
                <a:uFillTx/>
                <a:latin typeface="Calibri" panose="020F0502020204030204"/>
                <a:ea typeface="+mn-ea"/>
                <a:cs typeface="+mn-cs"/>
              </a:rPr>
              <a:t>next</a:t>
            </a:r>
            <a:r>
              <a:rPr kumimoji="0" lang="es-ES" sz="1400" b="0" i="0" u="none" strike="noStrike" kern="1200" cap="none" spc="0" normalizeH="0" baseline="0" noProof="0">
                <a:ln>
                  <a:noFill/>
                </a:ln>
                <a:solidFill>
                  <a:prstClr val="black"/>
                </a:solidFill>
                <a:effectLst/>
                <a:uLnTx/>
                <a:uFillTx/>
                <a:latin typeface="Calibri" panose="020F0502020204030204"/>
                <a:ea typeface="+mn-ea"/>
                <a:cs typeface="+mn-cs"/>
              </a:rPr>
              <a:t>=/</a:t>
            </a:r>
            <a:r>
              <a:rPr kumimoji="0" lang="es-ES" sz="1400" b="0" i="0" u="none" strike="noStrike" kern="1200" cap="none" spc="0" normalizeH="0" baseline="0" noProof="0" err="1">
                <a:ln>
                  <a:noFill/>
                </a:ln>
                <a:solidFill>
                  <a:prstClr val="black"/>
                </a:solidFill>
                <a:effectLst/>
                <a:uLnTx/>
                <a:uFillTx/>
                <a:latin typeface="Calibri" panose="020F0502020204030204"/>
                <a:ea typeface="+mn-ea"/>
                <a:cs typeface="+mn-cs"/>
              </a:rPr>
              <a:t>admin</a:t>
            </a:r>
            <a:r>
              <a:rPr kumimoji="0" lang="es-ES" sz="1400" b="0" i="0" u="none" strike="noStrike" kern="1200" cap="none" spc="0" normalizeH="0" baseline="0" noProof="0">
                <a:ln>
                  <a:noFill/>
                </a:ln>
                <a:solidFill>
                  <a:prstClr val="black"/>
                </a:solidFill>
                <a:effectLst/>
                <a:uLnTx/>
                <a:uFillTx/>
                <a:latin typeface="Calibri" panose="020F0502020204030204"/>
                <a:ea typeface="+mn-ea"/>
                <a:cs typeface="+mn-cs"/>
              </a:rPr>
              <a:t>/"</a:t>
            </a:r>
          </a:p>
        </p:txBody>
      </p:sp>
      <p:pic>
        <p:nvPicPr>
          <p:cNvPr id="17" name="Imagen 16">
            <a:extLst>
              <a:ext uri="{FF2B5EF4-FFF2-40B4-BE49-F238E27FC236}">
                <a16:creationId xmlns:a16="http://schemas.microsoft.com/office/drawing/2014/main" id="{07AF594D-2BC1-4EA0-9855-66C150454A4F}"/>
              </a:ext>
            </a:extLst>
          </p:cNvPr>
          <p:cNvPicPr>
            <a:picLocks noChangeAspect="1"/>
          </p:cNvPicPr>
          <p:nvPr/>
        </p:nvPicPr>
        <p:blipFill>
          <a:blip r:embed="rId3"/>
          <a:stretch>
            <a:fillRect/>
          </a:stretch>
        </p:blipFill>
        <p:spPr>
          <a:xfrm>
            <a:off x="76038" y="2011836"/>
            <a:ext cx="993895" cy="854078"/>
          </a:xfrm>
          <a:prstGeom prst="rect">
            <a:avLst/>
          </a:prstGeom>
        </p:spPr>
      </p:pic>
      <p:sp>
        <p:nvSpPr>
          <p:cNvPr id="18" name="CuadroTexto 17">
            <a:extLst>
              <a:ext uri="{FF2B5EF4-FFF2-40B4-BE49-F238E27FC236}">
                <a16:creationId xmlns:a16="http://schemas.microsoft.com/office/drawing/2014/main" id="{137D2C75-4FC0-4811-A9B7-F2AED8DD12CA}"/>
              </a:ext>
            </a:extLst>
          </p:cNvPr>
          <p:cNvSpPr txBox="1"/>
          <p:nvPr/>
        </p:nvSpPr>
        <p:spPr>
          <a:xfrm>
            <a:off x="80567" y="2926313"/>
            <a:ext cx="3098569" cy="209288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C" sz="1300" b="1" i="0" u="none" strike="noStrike" kern="1200" cap="none" spc="0" normalizeH="0" baseline="0" noProof="0">
                <a:ln>
                  <a:noFill/>
                </a:ln>
                <a:solidFill>
                  <a:prstClr val="black"/>
                </a:solidFill>
                <a:effectLst/>
                <a:uLnTx/>
                <a:uFillTx/>
                <a:latin typeface="Agency FB" panose="020B0503020202020204" pitchFamily="34" charset="0"/>
                <a:ea typeface="+mn-ea"/>
                <a:cs typeface="+mn-cs"/>
              </a:rPr>
              <a:t>Misión. </a:t>
            </a:r>
            <a:r>
              <a:rPr kumimoji="0" lang="es-MX" sz="1300" b="0" i="0" u="none" strike="noStrike" kern="1200" cap="none" spc="0" normalizeH="0" baseline="0" noProof="0">
                <a:ln>
                  <a:noFill/>
                </a:ln>
                <a:solidFill>
                  <a:prstClr val="black"/>
                </a:solidFill>
                <a:effectLst/>
                <a:uLnTx/>
                <a:uFillTx/>
                <a:latin typeface="Agency FB" panose="020B0503020202020204" pitchFamily="34" charset="0"/>
                <a:ea typeface="+mn-ea"/>
                <a:cs typeface="+mn-cs"/>
              </a:rPr>
              <a:t>Formar profesionales competentes y emprendedores desde lo académico, la investigación, y la vinculación, que contribuyan a mejorar la calidad de vida de la sociedad.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300" b="0" i="0" u="none" strike="noStrike" kern="1200" cap="none" spc="0" normalizeH="0" baseline="0" noProof="0">
              <a:ln>
                <a:noFill/>
              </a:ln>
              <a:solidFill>
                <a:prstClr val="black"/>
              </a:solidFill>
              <a:effectLst/>
              <a:uLnTx/>
              <a:uFillTx/>
              <a:latin typeface="Agency FB" panose="020B0503020202020204" pitchFamily="34" charset="0"/>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C" sz="1300" b="1" i="0" u="none" strike="noStrike" kern="1200" cap="none" spc="0" normalizeH="0" baseline="0" noProof="0">
                <a:ln>
                  <a:noFill/>
                </a:ln>
                <a:solidFill>
                  <a:prstClr val="black"/>
                </a:solidFill>
                <a:effectLst/>
                <a:uLnTx/>
                <a:uFillTx/>
                <a:latin typeface="Agency FB" panose="020B0503020202020204" pitchFamily="34" charset="0"/>
                <a:ea typeface="+mn-ea"/>
                <a:cs typeface="+mn-cs"/>
              </a:rPr>
              <a:t>Visión. </a:t>
            </a:r>
            <a:r>
              <a:rPr kumimoji="0" lang="es-MX" sz="1300" b="0" i="0" u="none" strike="noStrike" kern="1200" cap="none" spc="0" normalizeH="0" baseline="0" noProof="0">
                <a:ln>
                  <a:noFill/>
                </a:ln>
                <a:solidFill>
                  <a:prstClr val="black"/>
                </a:solidFill>
                <a:effectLst/>
                <a:uLnTx/>
                <a:uFillTx/>
                <a:latin typeface="Agency FB" panose="020B0503020202020204" pitchFamily="34" charset="0"/>
                <a:ea typeface="+mn-ea"/>
                <a:cs typeface="+mn-cs"/>
              </a:rPr>
              <a:t>Ser un referente nacional e internacional de Institución de Educación Superior que contribuye al desarrollo social, cultural y productivo con profesionales éticos, creativos, cualificados y con sentido de pertinencia.</a:t>
            </a:r>
            <a:endParaRPr kumimoji="0" lang="es-ES" sz="1300" b="0" i="0" u="none" strike="noStrike" kern="1200" cap="none" spc="0" normalizeH="0" baseline="0" noProof="0">
              <a:ln>
                <a:noFill/>
              </a:ln>
              <a:solidFill>
                <a:prstClr val="black"/>
              </a:solidFill>
              <a:effectLst/>
              <a:uLnTx/>
              <a:uFillTx/>
              <a:latin typeface="Agency FB" panose="020B0503020202020204" pitchFamily="34" charset="0"/>
              <a:ea typeface="+mn-ea"/>
              <a:cs typeface="+mn-cs"/>
            </a:endParaRPr>
          </a:p>
        </p:txBody>
      </p:sp>
      <p:sp>
        <p:nvSpPr>
          <p:cNvPr id="23" name="Rectángulo 22">
            <a:extLst>
              <a:ext uri="{FF2B5EF4-FFF2-40B4-BE49-F238E27FC236}">
                <a16:creationId xmlns:a16="http://schemas.microsoft.com/office/drawing/2014/main" id="{EAF93728-98EC-43CF-8689-136A3EE39D11}"/>
              </a:ext>
            </a:extLst>
          </p:cNvPr>
          <p:cNvSpPr/>
          <p:nvPr/>
        </p:nvSpPr>
        <p:spPr>
          <a:xfrm>
            <a:off x="93308" y="6489877"/>
            <a:ext cx="2530373" cy="292388"/>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C" sz="1300" b="0" i="0" u="none" strike="noStrike" kern="1200" cap="none" spc="0" normalizeH="0" baseline="0" noProof="0">
                <a:ln w="0"/>
                <a:solidFill>
                  <a:srgbClr val="00B050"/>
                </a:solidFill>
                <a:effectLst>
                  <a:outerShdw blurRad="38100" dist="25400" dir="5400000" algn="ctr" rotWithShape="0">
                    <a:srgbClr val="6E747A">
                      <a:alpha val="43000"/>
                    </a:srgbClr>
                  </a:outerShdw>
                </a:effectLst>
                <a:uLnTx/>
                <a:uFillTx/>
                <a:latin typeface="Calibri" panose="020F0502020204030204"/>
                <a:ea typeface="+mn-ea"/>
                <a:cs typeface="+mn-cs"/>
              </a:rPr>
              <a:t>M</a:t>
            </a:r>
            <a:r>
              <a:rPr kumimoji="0" lang="es-ES" sz="1300" b="0" i="0" u="none" strike="noStrike" kern="1200" cap="none" spc="0" normalizeH="0" baseline="0" noProof="0">
                <a:ln w="0"/>
                <a:solidFill>
                  <a:srgbClr val="00B050"/>
                </a:solidFill>
                <a:effectLst>
                  <a:outerShdw blurRad="38100" dist="25400" dir="5400000" algn="ctr" rotWithShape="0">
                    <a:srgbClr val="6E747A">
                      <a:alpha val="43000"/>
                    </a:srgbClr>
                  </a:outerShdw>
                </a:effectLst>
                <a:uLnTx/>
                <a:uFillTx/>
                <a:latin typeface="Calibri" panose="020F0502020204030204"/>
                <a:ea typeface="+mn-ea"/>
                <a:cs typeface="+mn-cs"/>
              </a:rPr>
              <a:t>sig. Ing. Robert Moreira Centeno</a:t>
            </a:r>
          </a:p>
        </p:txBody>
      </p:sp>
      <p:sp>
        <p:nvSpPr>
          <p:cNvPr id="6" name="CuadroTexto 5">
            <a:extLst>
              <a:ext uri="{FF2B5EF4-FFF2-40B4-BE49-F238E27FC236}">
                <a16:creationId xmlns:a16="http://schemas.microsoft.com/office/drawing/2014/main" id="{7FC1FBA4-F025-F269-BB7C-ECD5082576C2}"/>
              </a:ext>
            </a:extLst>
          </p:cNvPr>
          <p:cNvSpPr txBox="1"/>
          <p:nvPr/>
        </p:nvSpPr>
        <p:spPr>
          <a:xfrm>
            <a:off x="3437442" y="11851"/>
            <a:ext cx="729026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1" i="0" u="none" strike="noStrike" kern="1200" cap="none" spc="0" normalizeH="0" baseline="0" noProof="0">
                <a:ln>
                  <a:noFill/>
                </a:ln>
                <a:solidFill>
                  <a:prstClr val="black"/>
                </a:solidFill>
                <a:effectLst/>
                <a:uLnTx/>
                <a:uFillTx/>
                <a:latin typeface="Calibri" panose="020F0502020204030204"/>
                <a:ea typeface="+mn-ea"/>
                <a:cs typeface="+mn-cs"/>
              </a:rPr>
              <a:t>Figura 9.1. </a:t>
            </a:r>
            <a:r>
              <a:rPr kumimoji="0" lang="es-ES" sz="1800" b="0" i="0" u="none" strike="noStrike" kern="1200" cap="none" spc="0" normalizeH="0" baseline="0" noProof="0" err="1">
                <a:ln>
                  <a:noFill/>
                </a:ln>
                <a:solidFill>
                  <a:prstClr val="black"/>
                </a:solidFill>
                <a:effectLst/>
                <a:uLnTx/>
                <a:uFillTx/>
                <a:latin typeface="Calibri" panose="020F0502020204030204"/>
                <a:ea typeface="+mn-ea"/>
                <a:cs typeface="+mn-cs"/>
              </a:rPr>
              <a:t>Task</a:t>
            </a:r>
            <a:r>
              <a:rPr kumimoji="0" lang="es-ES" sz="1800" b="0" i="0" u="none" strike="noStrike" kern="1200" cap="none" spc="0" normalizeH="0" baseline="0" noProof="0">
                <a:ln>
                  <a:noFill/>
                </a:ln>
                <a:solidFill>
                  <a:prstClr val="black"/>
                </a:solidFill>
                <a:effectLst/>
                <a:uLnTx/>
                <a:uFillTx/>
                <a:latin typeface="Calibri" panose="020F0502020204030204"/>
                <a:ea typeface="+mn-ea"/>
                <a:cs typeface="+mn-cs"/>
              </a:rPr>
              <a:t> </a:t>
            </a:r>
            <a:r>
              <a:rPr kumimoji="0" lang="es-ES" sz="1800" b="0" i="0" u="none" strike="noStrike" kern="1200" cap="none" spc="0" normalizeH="0" baseline="0" noProof="0" err="1">
                <a:ln>
                  <a:noFill/>
                </a:ln>
                <a:solidFill>
                  <a:prstClr val="black"/>
                </a:solidFill>
                <a:effectLst/>
                <a:uLnTx/>
                <a:uFillTx/>
                <a:latin typeface="Calibri" panose="020F0502020204030204"/>
                <a:ea typeface="+mn-ea"/>
                <a:cs typeface="+mn-cs"/>
              </a:rPr>
              <a:t>Model</a:t>
            </a:r>
            <a:r>
              <a:rPr kumimoji="0" lang="es-ES" sz="1800" b="0" i="0" u="none" strike="noStrike" kern="1200" cap="none" spc="0" normalizeH="0" baseline="0" noProof="0">
                <a:ln>
                  <a:noFill/>
                </a:ln>
                <a:solidFill>
                  <a:prstClr val="black"/>
                </a:solidFill>
                <a:effectLst/>
                <a:uLnTx/>
                <a:uFillTx/>
                <a:latin typeface="Calibri" panose="020F0502020204030204"/>
                <a:ea typeface="+mn-ea"/>
                <a:cs typeface="+mn-cs"/>
              </a:rPr>
              <a:t>. . Editar registros en la tabla. (Explicaciones)</a:t>
            </a:r>
          </a:p>
        </p:txBody>
      </p:sp>
      <p:sp>
        <p:nvSpPr>
          <p:cNvPr id="3" name="CuadroTexto 2">
            <a:extLst>
              <a:ext uri="{FF2B5EF4-FFF2-40B4-BE49-F238E27FC236}">
                <a16:creationId xmlns:a16="http://schemas.microsoft.com/office/drawing/2014/main" id="{6F4D5B4E-FCBC-5E50-6EE9-2EE507DA0014}"/>
              </a:ext>
            </a:extLst>
          </p:cNvPr>
          <p:cNvSpPr txBox="1"/>
          <p:nvPr/>
        </p:nvSpPr>
        <p:spPr>
          <a:xfrm>
            <a:off x="3596640" y="1111588"/>
            <a:ext cx="7376158" cy="2031325"/>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C" sz="1800" b="1" i="0" u="none" strike="noStrike" kern="1200" cap="none" spc="0" normalizeH="0" baseline="0" noProof="0" dirty="0">
                <a:ln>
                  <a:noFill/>
                </a:ln>
                <a:solidFill>
                  <a:prstClr val="black"/>
                </a:solidFill>
                <a:effectLst/>
                <a:uLnTx/>
                <a:uFillTx/>
                <a:latin typeface="Calibri" panose="020F0502020204030204"/>
                <a:ea typeface="+mn-ea"/>
                <a:cs typeface="+mn-cs"/>
              </a:rPr>
              <a:t>Nota (29/04/2023).</a:t>
            </a:r>
            <a:endParaRPr kumimoji="0" lang="es-E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indent="-342900" algn="just">
              <a:buFont typeface="+mj-lt"/>
              <a:buAutoNum type="arabicPeriod"/>
              <a:defRPr/>
            </a:pPr>
            <a:r>
              <a:rPr lang="es-ES" dirty="0">
                <a:solidFill>
                  <a:prstClr val="black"/>
                </a:solidFill>
              </a:rPr>
              <a:t>En el archivo "</a:t>
            </a:r>
            <a:r>
              <a:rPr lang="es-ES" dirty="0" err="1">
                <a:solidFill>
                  <a:prstClr val="black"/>
                </a:solidFill>
              </a:rPr>
              <a:t>task</a:t>
            </a:r>
            <a:r>
              <a:rPr lang="es-ES" dirty="0">
                <a:solidFill>
                  <a:prstClr val="black"/>
                </a:solidFill>
              </a:rPr>
              <a:t>/admin.py" se da permiso a que el modelo "</a:t>
            </a:r>
            <a:r>
              <a:rPr lang="es-ES" dirty="0" err="1">
                <a:solidFill>
                  <a:prstClr val="black"/>
                </a:solidFill>
              </a:rPr>
              <a:t>tasks</a:t>
            </a:r>
            <a:r>
              <a:rPr lang="es-ES" dirty="0">
                <a:solidFill>
                  <a:prstClr val="black"/>
                </a:solidFill>
              </a:rPr>
              <a:t>“ tenga acceso al panel de administrador.</a:t>
            </a:r>
            <a:endParaRPr kumimoji="0" lang="es-E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just" defTabSz="914400" rtl="0" eaLnBrk="1" fontAlgn="auto" latinLnBrk="0" hangingPunct="1">
              <a:lnSpc>
                <a:spcPct val="100000"/>
              </a:lnSpc>
              <a:spcBef>
                <a:spcPts val="0"/>
              </a:spcBef>
              <a:spcAft>
                <a:spcPts val="0"/>
              </a:spcAft>
              <a:buClrTx/>
              <a:buSzTx/>
              <a:buFont typeface="+mj-lt"/>
              <a:buAutoNum type="arabicPeriod"/>
              <a:tabLst/>
              <a:defRPr/>
            </a:pPr>
            <a:r>
              <a:rPr kumimoji="0" lang="es-ES" sz="1800" b="0" i="0" u="none" strike="noStrike" kern="1200" cap="none" spc="0" normalizeH="0" baseline="0" noProof="0" dirty="0">
                <a:ln>
                  <a:noFill/>
                </a:ln>
                <a:solidFill>
                  <a:prstClr val="black"/>
                </a:solidFill>
                <a:effectLst/>
                <a:uLnTx/>
                <a:uFillTx/>
                <a:latin typeface="Calibri" panose="020F0502020204030204"/>
                <a:ea typeface="+mn-ea"/>
                <a:cs typeface="+mn-cs"/>
              </a:rPr>
              <a:t>Indica que se está autenticado con un usuario, se crea un </a:t>
            </a:r>
            <a:r>
              <a:rPr kumimoji="0" lang="es-ES" sz="1800" b="0" i="0" u="none" strike="noStrike" kern="1200" cap="none" spc="0" normalizeH="0" baseline="0" noProof="0" dirty="0" err="1">
                <a:ln>
                  <a:noFill/>
                </a:ln>
                <a:solidFill>
                  <a:prstClr val="black"/>
                </a:solidFill>
                <a:effectLst/>
                <a:uLnTx/>
                <a:uFillTx/>
                <a:latin typeface="Calibri" panose="020F0502020204030204"/>
                <a:ea typeface="+mn-ea"/>
                <a:cs typeface="+mn-cs"/>
              </a:rPr>
              <a:t>superusuario</a:t>
            </a:r>
            <a:r>
              <a:rPr kumimoji="0" lang="es-ES" sz="1800" b="0" i="0" u="none" strike="noStrike" kern="1200" cap="none" spc="0" normalizeH="0" baseline="0" noProof="0" dirty="0">
                <a:ln>
                  <a:noFill/>
                </a:ln>
                <a:solidFill>
                  <a:prstClr val="black"/>
                </a:solidFill>
                <a:effectLst/>
                <a:uLnTx/>
                <a:uFillTx/>
                <a:latin typeface="Calibri" panose="020F0502020204030204"/>
                <a:ea typeface="+mn-ea"/>
                <a:cs typeface="+mn-cs"/>
              </a:rPr>
              <a:t>, es importante correr el comando "</a:t>
            </a:r>
            <a:r>
              <a:rPr kumimoji="0" lang="es-ES" sz="1800" b="0" i="0" u="none" strike="noStrike" kern="1200" cap="none" spc="0" normalizeH="0" baseline="0" noProof="0" dirty="0" err="1">
                <a:ln>
                  <a:noFill/>
                </a:ln>
                <a:solidFill>
                  <a:prstClr val="black"/>
                </a:solidFill>
                <a:effectLst/>
                <a:uLnTx/>
                <a:uFillTx/>
                <a:latin typeface="Calibri" panose="020F0502020204030204"/>
                <a:ea typeface="+mn-ea"/>
                <a:cs typeface="+mn-cs"/>
              </a:rPr>
              <a:t>python</a:t>
            </a:r>
            <a:r>
              <a:rPr kumimoji="0" lang="es-ES" sz="1800" b="0" i="0" u="none" strike="noStrike" kern="1200" cap="none" spc="0" normalizeH="0" baseline="0" noProof="0" dirty="0">
                <a:ln>
                  <a:noFill/>
                </a:ln>
                <a:solidFill>
                  <a:prstClr val="black"/>
                </a:solidFill>
                <a:effectLst/>
                <a:uLnTx/>
                <a:uFillTx/>
                <a:latin typeface="Calibri" panose="020F0502020204030204"/>
                <a:ea typeface="+mn-ea"/>
                <a:cs typeface="+mn-cs"/>
              </a:rPr>
              <a:t> manage.py </a:t>
            </a:r>
            <a:r>
              <a:rPr kumimoji="0" lang="es-ES" sz="1800" b="0" i="0" u="none" strike="noStrike" kern="1200" cap="none" spc="0" normalizeH="0" baseline="0" noProof="0" dirty="0" err="1">
                <a:ln>
                  <a:noFill/>
                </a:ln>
                <a:solidFill>
                  <a:prstClr val="black"/>
                </a:solidFill>
                <a:effectLst/>
                <a:uLnTx/>
                <a:uFillTx/>
                <a:latin typeface="Calibri" panose="020F0502020204030204"/>
                <a:ea typeface="+mn-ea"/>
                <a:cs typeface="+mn-cs"/>
              </a:rPr>
              <a:t>runserver</a:t>
            </a:r>
            <a:r>
              <a:rPr kumimoji="0" lang="es-ES" sz="1800" b="0" i="0" u="none" strike="noStrike" kern="1200" cap="none" spc="0" normalizeH="0" baseline="0" noProof="0" dirty="0">
                <a:ln>
                  <a:noFill/>
                </a:ln>
                <a:solidFill>
                  <a:prstClr val="black"/>
                </a:solidFill>
                <a:effectLst/>
                <a:uLnTx/>
                <a:uFillTx/>
                <a:latin typeface="Calibri" panose="020F0502020204030204"/>
                <a:ea typeface="+mn-ea"/>
                <a:cs typeface="+mn-cs"/>
              </a:rPr>
              <a:t>" para que permita ingresar con dicho </a:t>
            </a:r>
            <a:r>
              <a:rPr kumimoji="0" lang="es-ES" sz="1800" b="0" i="0" u="none" strike="noStrike" kern="1200" cap="none" spc="0" normalizeH="0" baseline="0" noProof="0" dirty="0" err="1">
                <a:ln>
                  <a:noFill/>
                </a:ln>
                <a:solidFill>
                  <a:prstClr val="black"/>
                </a:solidFill>
                <a:effectLst/>
                <a:uLnTx/>
                <a:uFillTx/>
                <a:latin typeface="Calibri" panose="020F0502020204030204"/>
                <a:ea typeface="+mn-ea"/>
                <a:cs typeface="+mn-cs"/>
              </a:rPr>
              <a:t>superusuario</a:t>
            </a:r>
            <a:r>
              <a:rPr kumimoji="0" lang="es-ES" sz="1800" b="0" i="0" u="none" strike="noStrike" kern="1200" cap="none" spc="0" normalizeH="0" baseline="0" noProof="0" dirty="0">
                <a:ln>
                  <a:noFill/>
                </a:ln>
                <a:solidFill>
                  <a:prstClr val="black"/>
                </a:solidFill>
                <a:effectLst/>
                <a:uLnTx/>
                <a:uFillTx/>
                <a:latin typeface="Calibri" panose="020F0502020204030204"/>
                <a:ea typeface="+mn-ea"/>
                <a:cs typeface="+mn-cs"/>
              </a:rPr>
              <a:t> </a:t>
            </a:r>
          </a:p>
          <a:p>
            <a:pPr marL="342900" marR="0" lvl="0" indent="-342900" algn="just" defTabSz="914400" rtl="0" eaLnBrk="1" fontAlgn="auto" latinLnBrk="0" hangingPunct="1">
              <a:lnSpc>
                <a:spcPct val="100000"/>
              </a:lnSpc>
              <a:spcBef>
                <a:spcPts val="0"/>
              </a:spcBef>
              <a:spcAft>
                <a:spcPts val="0"/>
              </a:spcAft>
              <a:buClrTx/>
              <a:buSzTx/>
              <a:buFont typeface="+mj-lt"/>
              <a:buAutoNum type="arabicPeriod"/>
              <a:tabLst/>
              <a:defRPr/>
            </a:pPr>
            <a:r>
              <a:rPr kumimoji="0" lang="es-ES" sz="1800" b="0" i="0" u="none" strike="noStrike" kern="1200" cap="none" spc="0" normalizeH="0" baseline="0" noProof="0" dirty="0">
                <a:ln>
                  <a:noFill/>
                </a:ln>
                <a:solidFill>
                  <a:prstClr val="black"/>
                </a:solidFill>
                <a:effectLst/>
                <a:uLnTx/>
                <a:uFillTx/>
                <a:latin typeface="Calibri" panose="020F0502020204030204"/>
                <a:ea typeface="+mn-ea"/>
                <a:cs typeface="+mn-cs"/>
              </a:rPr>
              <a:t>Se podrán ver todos los usuarios y grupos que se han creado.</a:t>
            </a:r>
          </a:p>
        </p:txBody>
      </p:sp>
      <p:sp>
        <p:nvSpPr>
          <p:cNvPr id="7" name="Botón de acción: en blanco 6">
            <a:hlinkClick r:id="rId4" action="ppaction://hlinksldjump" highlightClick="1"/>
            <a:extLst>
              <a:ext uri="{FF2B5EF4-FFF2-40B4-BE49-F238E27FC236}">
                <a16:creationId xmlns:a16="http://schemas.microsoft.com/office/drawing/2014/main" id="{B9B3DC77-8148-91C7-D966-3BA0CEA8F0F1}"/>
              </a:ext>
            </a:extLst>
          </p:cNvPr>
          <p:cNvSpPr/>
          <p:nvPr/>
        </p:nvSpPr>
        <p:spPr>
          <a:xfrm>
            <a:off x="10727704" y="-885"/>
            <a:ext cx="1464296" cy="335902"/>
          </a:xfrm>
          <a:prstGeom prst="actionButtonBlan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C" sz="1800" b="0" i="0" u="none" strike="noStrike" kern="1200" cap="none" spc="0" normalizeH="0" baseline="0" noProof="0">
                <a:ln>
                  <a:noFill/>
                </a:ln>
                <a:solidFill>
                  <a:prstClr val="white"/>
                </a:solidFill>
                <a:effectLst/>
                <a:uLnTx/>
                <a:uFillTx/>
                <a:latin typeface="Calibri" panose="020F0502020204030204"/>
                <a:ea typeface="+mn-ea"/>
                <a:cs typeface="+mn-cs"/>
              </a:rPr>
              <a:t>Índice</a:t>
            </a:r>
            <a:endParaRPr kumimoji="0" lang="es-E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355645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9DF72ADE-BAE9-484E-84CE-E8979DDABC94}"/>
              </a:ext>
            </a:extLst>
          </p:cNvPr>
          <p:cNvSpPr>
            <a:spLocks noGrp="1"/>
          </p:cNvSpPr>
          <p:nvPr>
            <p:ph type="title"/>
          </p:nvPr>
        </p:nvSpPr>
        <p:spPr>
          <a:xfrm>
            <a:off x="1" y="1"/>
            <a:ext cx="3256367" cy="709119"/>
          </a:xfrm>
          <a:solidFill>
            <a:schemeClr val="accent4">
              <a:lumMod val="60000"/>
              <a:lumOff val="40000"/>
            </a:schemeClr>
          </a:solidFill>
        </p:spPr>
        <p:style>
          <a:lnRef idx="2">
            <a:schemeClr val="accent1"/>
          </a:lnRef>
          <a:fillRef idx="1">
            <a:schemeClr val="lt1"/>
          </a:fillRef>
          <a:effectRef idx="0">
            <a:schemeClr val="accent1"/>
          </a:effectRef>
          <a:fontRef idx="minor">
            <a:schemeClr val="dk1"/>
          </a:fontRef>
        </p:style>
        <p:txBody>
          <a:bodyPr>
            <a:normAutofit/>
          </a:bodyPr>
          <a:lstStyle/>
          <a:p>
            <a:r>
              <a:rPr lang="es-MX" sz="1400">
                <a:latin typeface="AcmeFont" pitchFamily="2" charset="0"/>
              </a:rPr>
              <a:t>Taller: </a:t>
            </a:r>
            <a:r>
              <a:rPr lang="es-MX" sz="1400"/>
              <a:t>Ejercicio 81</a:t>
            </a:r>
            <a:endParaRPr lang="es-ES" sz="1400"/>
          </a:p>
        </p:txBody>
      </p:sp>
      <p:cxnSp>
        <p:nvCxnSpPr>
          <p:cNvPr id="5" name="Conector recto 4">
            <a:extLst>
              <a:ext uri="{FF2B5EF4-FFF2-40B4-BE49-F238E27FC236}">
                <a16:creationId xmlns:a16="http://schemas.microsoft.com/office/drawing/2014/main" id="{B56C916C-A930-4B45-9FEB-EAC26D680858}"/>
              </a:ext>
            </a:extLst>
          </p:cNvPr>
          <p:cNvCxnSpPr>
            <a:cxnSpLocks/>
          </p:cNvCxnSpPr>
          <p:nvPr/>
        </p:nvCxnSpPr>
        <p:spPr>
          <a:xfrm>
            <a:off x="3256383" y="709120"/>
            <a:ext cx="0" cy="6148880"/>
          </a:xfrm>
          <a:prstGeom prst="line">
            <a:avLst/>
          </a:prstGeom>
        </p:spPr>
        <p:style>
          <a:lnRef idx="3">
            <a:schemeClr val="accent1"/>
          </a:lnRef>
          <a:fillRef idx="0">
            <a:schemeClr val="accent1"/>
          </a:fillRef>
          <a:effectRef idx="2">
            <a:schemeClr val="accent1"/>
          </a:effectRef>
          <a:fontRef idx="minor">
            <a:schemeClr val="tx1"/>
          </a:fontRef>
        </p:style>
      </p:cxnSp>
      <p:sp>
        <p:nvSpPr>
          <p:cNvPr id="16" name="CuadroTexto 15">
            <a:extLst>
              <a:ext uri="{FF2B5EF4-FFF2-40B4-BE49-F238E27FC236}">
                <a16:creationId xmlns:a16="http://schemas.microsoft.com/office/drawing/2014/main" id="{B1925488-C881-4A19-A93C-2E217166D1A0}"/>
              </a:ext>
            </a:extLst>
          </p:cNvPr>
          <p:cNvSpPr txBox="1"/>
          <p:nvPr/>
        </p:nvSpPr>
        <p:spPr>
          <a:xfrm>
            <a:off x="106748" y="4958291"/>
            <a:ext cx="2891329" cy="7386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C" sz="1400" b="1" i="0" u="none" strike="noStrike" kern="1200" cap="none" spc="0" normalizeH="0" baseline="0" noProof="0" dirty="0">
                <a:ln>
                  <a:noFill/>
                </a:ln>
                <a:solidFill>
                  <a:prstClr val="black"/>
                </a:solidFill>
                <a:effectLst/>
                <a:uLnTx/>
                <a:uFillTx/>
                <a:latin typeface="Calibri" panose="020F0502020204030204"/>
                <a:ea typeface="+mn-ea"/>
                <a:cs typeface="+mn-cs"/>
              </a:rPr>
              <a:t>Objetivos de la lámina:</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ES" sz="1400" b="0" i="0" u="none" strike="noStrike" kern="1200" cap="none" spc="0" normalizeH="0" baseline="0" noProof="0" dirty="0">
                <a:ln>
                  <a:noFill/>
                </a:ln>
                <a:solidFill>
                  <a:prstClr val="black"/>
                </a:solidFill>
                <a:effectLst/>
                <a:uLnTx/>
                <a:uFillTx/>
                <a:latin typeface="Calibri" panose="020F0502020204030204"/>
                <a:ea typeface="+mn-ea"/>
                <a:cs typeface="+mn-cs"/>
              </a:rPr>
              <a:t>Crear un proyecto "</a:t>
            </a:r>
            <a:r>
              <a:rPr kumimoji="0" lang="es-ES" sz="1400" b="0" i="0" u="none" strike="noStrike" kern="1200" cap="none" spc="0" normalizeH="0" baseline="0" noProof="0" dirty="0" err="1">
                <a:ln>
                  <a:noFill/>
                </a:ln>
                <a:solidFill>
                  <a:prstClr val="black"/>
                </a:solidFill>
                <a:effectLst/>
                <a:uLnTx/>
                <a:uFillTx/>
                <a:latin typeface="Calibri" panose="020F0502020204030204"/>
                <a:ea typeface="+mn-ea"/>
                <a:cs typeface="+mn-cs"/>
              </a:rPr>
              <a:t>tasks</a:t>
            </a:r>
            <a:r>
              <a:rPr kumimoji="0" lang="es-ES" sz="1400" b="0" i="0" u="none" strike="noStrike" kern="1200" cap="none" spc="0" normalizeH="0" baseline="0" noProof="0" dirty="0">
                <a:ln>
                  <a:noFill/>
                </a:ln>
                <a:solidFill>
                  <a:prstClr val="black"/>
                </a:solidFill>
                <a:effectLst/>
                <a:uLnTx/>
                <a:uFillTx/>
                <a:latin typeface="Calibri" panose="020F0502020204030204"/>
                <a:ea typeface="+mn-ea"/>
                <a:cs typeface="+mn-cs"/>
              </a:rPr>
              <a:t>" y hacer que "urls.py" lo reconozca.</a:t>
            </a:r>
            <a:endParaRPr kumimoji="0" lang="es-EC"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7" name="Imagen 16">
            <a:extLst>
              <a:ext uri="{FF2B5EF4-FFF2-40B4-BE49-F238E27FC236}">
                <a16:creationId xmlns:a16="http://schemas.microsoft.com/office/drawing/2014/main" id="{07AF594D-2BC1-4EA0-9855-66C150454A4F}"/>
              </a:ext>
            </a:extLst>
          </p:cNvPr>
          <p:cNvPicPr>
            <a:picLocks noChangeAspect="1"/>
          </p:cNvPicPr>
          <p:nvPr/>
        </p:nvPicPr>
        <p:blipFill>
          <a:blip r:embed="rId3"/>
          <a:stretch>
            <a:fillRect/>
          </a:stretch>
        </p:blipFill>
        <p:spPr>
          <a:xfrm>
            <a:off x="76038" y="2011836"/>
            <a:ext cx="993895" cy="854078"/>
          </a:xfrm>
          <a:prstGeom prst="rect">
            <a:avLst/>
          </a:prstGeom>
        </p:spPr>
      </p:pic>
      <p:sp>
        <p:nvSpPr>
          <p:cNvPr id="18" name="CuadroTexto 17">
            <a:extLst>
              <a:ext uri="{FF2B5EF4-FFF2-40B4-BE49-F238E27FC236}">
                <a16:creationId xmlns:a16="http://schemas.microsoft.com/office/drawing/2014/main" id="{137D2C75-4FC0-4811-A9B7-F2AED8DD12CA}"/>
              </a:ext>
            </a:extLst>
          </p:cNvPr>
          <p:cNvSpPr txBox="1"/>
          <p:nvPr/>
        </p:nvSpPr>
        <p:spPr>
          <a:xfrm>
            <a:off x="80567" y="2926313"/>
            <a:ext cx="3098569" cy="209288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C" sz="1300" b="1" i="0" u="none" strike="noStrike" kern="1200" cap="none" spc="0" normalizeH="0" baseline="0" noProof="0">
                <a:ln>
                  <a:noFill/>
                </a:ln>
                <a:solidFill>
                  <a:prstClr val="black"/>
                </a:solidFill>
                <a:effectLst/>
                <a:uLnTx/>
                <a:uFillTx/>
                <a:latin typeface="Agency FB" panose="020B0503020202020204" pitchFamily="34" charset="0"/>
                <a:ea typeface="+mn-ea"/>
                <a:cs typeface="+mn-cs"/>
              </a:rPr>
              <a:t>Misión. </a:t>
            </a:r>
            <a:r>
              <a:rPr kumimoji="0" lang="es-MX" sz="1300" b="0" i="0" u="none" strike="noStrike" kern="1200" cap="none" spc="0" normalizeH="0" baseline="0" noProof="0">
                <a:ln>
                  <a:noFill/>
                </a:ln>
                <a:solidFill>
                  <a:prstClr val="black"/>
                </a:solidFill>
                <a:effectLst/>
                <a:uLnTx/>
                <a:uFillTx/>
                <a:latin typeface="Agency FB" panose="020B0503020202020204" pitchFamily="34" charset="0"/>
                <a:ea typeface="+mn-ea"/>
                <a:cs typeface="+mn-cs"/>
              </a:rPr>
              <a:t>Formar profesionales competentes y emprendedores desde lo académico, la investigación, y la vinculación, que contribuyan a mejorar la calidad de vida de la sociedad.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300" b="0" i="0" u="none" strike="noStrike" kern="1200" cap="none" spc="0" normalizeH="0" baseline="0" noProof="0">
              <a:ln>
                <a:noFill/>
              </a:ln>
              <a:solidFill>
                <a:prstClr val="black"/>
              </a:solidFill>
              <a:effectLst/>
              <a:uLnTx/>
              <a:uFillTx/>
              <a:latin typeface="Agency FB" panose="020B0503020202020204" pitchFamily="34" charset="0"/>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C" sz="1300" b="1" i="0" u="none" strike="noStrike" kern="1200" cap="none" spc="0" normalizeH="0" baseline="0" noProof="0">
                <a:ln>
                  <a:noFill/>
                </a:ln>
                <a:solidFill>
                  <a:prstClr val="black"/>
                </a:solidFill>
                <a:effectLst/>
                <a:uLnTx/>
                <a:uFillTx/>
                <a:latin typeface="Agency FB" panose="020B0503020202020204" pitchFamily="34" charset="0"/>
                <a:ea typeface="+mn-ea"/>
                <a:cs typeface="+mn-cs"/>
              </a:rPr>
              <a:t>Visión. </a:t>
            </a:r>
            <a:r>
              <a:rPr kumimoji="0" lang="es-MX" sz="1300" b="0" i="0" u="none" strike="noStrike" kern="1200" cap="none" spc="0" normalizeH="0" baseline="0" noProof="0">
                <a:ln>
                  <a:noFill/>
                </a:ln>
                <a:solidFill>
                  <a:prstClr val="black"/>
                </a:solidFill>
                <a:effectLst/>
                <a:uLnTx/>
                <a:uFillTx/>
                <a:latin typeface="Agency FB" panose="020B0503020202020204" pitchFamily="34" charset="0"/>
                <a:ea typeface="+mn-ea"/>
                <a:cs typeface="+mn-cs"/>
              </a:rPr>
              <a:t>Ser un referente nacional e internacional de Institución de Educación Superior que contribuye al desarrollo social, cultural y productivo con profesionales éticos, creativos, cualificados y con sentido de pertinencia.</a:t>
            </a:r>
            <a:endParaRPr kumimoji="0" lang="es-ES" sz="1300" b="0" i="0" u="none" strike="noStrike" kern="1200" cap="none" spc="0" normalizeH="0" baseline="0" noProof="0">
              <a:ln>
                <a:noFill/>
              </a:ln>
              <a:solidFill>
                <a:prstClr val="black"/>
              </a:solidFill>
              <a:effectLst/>
              <a:uLnTx/>
              <a:uFillTx/>
              <a:latin typeface="Agency FB" panose="020B0503020202020204" pitchFamily="34" charset="0"/>
              <a:ea typeface="+mn-ea"/>
              <a:cs typeface="+mn-cs"/>
            </a:endParaRPr>
          </a:p>
        </p:txBody>
      </p:sp>
      <p:sp>
        <p:nvSpPr>
          <p:cNvPr id="23" name="Rectángulo 22">
            <a:extLst>
              <a:ext uri="{FF2B5EF4-FFF2-40B4-BE49-F238E27FC236}">
                <a16:creationId xmlns:a16="http://schemas.microsoft.com/office/drawing/2014/main" id="{EAF93728-98EC-43CF-8689-136A3EE39D11}"/>
              </a:ext>
            </a:extLst>
          </p:cNvPr>
          <p:cNvSpPr/>
          <p:nvPr/>
        </p:nvSpPr>
        <p:spPr>
          <a:xfrm>
            <a:off x="93308" y="6489877"/>
            <a:ext cx="2530373" cy="292388"/>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C" sz="1300" b="0" i="0" u="none" strike="noStrike" kern="1200" cap="none" spc="0" normalizeH="0" baseline="0" noProof="0">
                <a:ln w="0"/>
                <a:solidFill>
                  <a:srgbClr val="00B050"/>
                </a:solidFill>
                <a:effectLst>
                  <a:outerShdw blurRad="38100" dist="25400" dir="5400000" algn="ctr" rotWithShape="0">
                    <a:srgbClr val="6E747A">
                      <a:alpha val="43000"/>
                    </a:srgbClr>
                  </a:outerShdw>
                </a:effectLst>
                <a:uLnTx/>
                <a:uFillTx/>
                <a:latin typeface="Calibri" panose="020F0502020204030204"/>
                <a:ea typeface="+mn-ea"/>
                <a:cs typeface="+mn-cs"/>
              </a:rPr>
              <a:t>M</a:t>
            </a:r>
            <a:r>
              <a:rPr kumimoji="0" lang="es-ES" sz="1300" b="0" i="0" u="none" strike="noStrike" kern="1200" cap="none" spc="0" normalizeH="0" baseline="0" noProof="0">
                <a:ln w="0"/>
                <a:solidFill>
                  <a:srgbClr val="00B050"/>
                </a:solidFill>
                <a:effectLst>
                  <a:outerShdw blurRad="38100" dist="25400" dir="5400000" algn="ctr" rotWithShape="0">
                    <a:srgbClr val="6E747A">
                      <a:alpha val="43000"/>
                    </a:srgbClr>
                  </a:outerShdw>
                </a:effectLst>
                <a:uLnTx/>
                <a:uFillTx/>
                <a:latin typeface="Calibri" panose="020F0502020204030204"/>
                <a:ea typeface="+mn-ea"/>
                <a:cs typeface="+mn-cs"/>
              </a:rPr>
              <a:t>sig. Ing. Robert Moreira Centeno</a:t>
            </a:r>
          </a:p>
        </p:txBody>
      </p:sp>
      <p:sp>
        <p:nvSpPr>
          <p:cNvPr id="6" name="CuadroTexto 5">
            <a:extLst>
              <a:ext uri="{FF2B5EF4-FFF2-40B4-BE49-F238E27FC236}">
                <a16:creationId xmlns:a16="http://schemas.microsoft.com/office/drawing/2014/main" id="{7FC1FBA4-F025-F269-BB7C-ECD5082576C2}"/>
              </a:ext>
            </a:extLst>
          </p:cNvPr>
          <p:cNvSpPr txBox="1"/>
          <p:nvPr/>
        </p:nvSpPr>
        <p:spPr>
          <a:xfrm>
            <a:off x="3459387" y="103479"/>
            <a:ext cx="7151906"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C" sz="1800" b="1" i="0" u="none" strike="noStrike" kern="1200" cap="none" spc="0" normalizeH="0" baseline="0" noProof="0">
                <a:ln>
                  <a:noFill/>
                </a:ln>
                <a:solidFill>
                  <a:prstClr val="black"/>
                </a:solidFill>
                <a:effectLst/>
                <a:uLnTx/>
                <a:uFillTx/>
                <a:latin typeface="Calibri" panose="020F0502020204030204"/>
                <a:ea typeface="+mn-ea"/>
                <a:cs typeface="+mn-cs"/>
              </a:rPr>
              <a:t>Figura 2.</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0" i="0" u="none" strike="noStrike" kern="1200" cap="none" spc="0" normalizeH="0" baseline="0" noProof="0">
                <a:ln>
                  <a:noFill/>
                </a:ln>
                <a:solidFill>
                  <a:prstClr val="black"/>
                </a:solidFill>
                <a:effectLst/>
                <a:uLnTx/>
                <a:uFillTx/>
                <a:latin typeface="Calibri" panose="020F0502020204030204"/>
                <a:ea typeface="+mn-ea"/>
                <a:cs typeface="+mn-cs"/>
              </a:rPr>
              <a:t>Configuración de la página de inicio del proyecto. (Explicación)</a:t>
            </a:r>
          </a:p>
        </p:txBody>
      </p:sp>
      <p:sp>
        <p:nvSpPr>
          <p:cNvPr id="7" name="CuadroTexto 6">
            <a:extLst>
              <a:ext uri="{FF2B5EF4-FFF2-40B4-BE49-F238E27FC236}">
                <a16:creationId xmlns:a16="http://schemas.microsoft.com/office/drawing/2014/main" id="{8EE18288-05D6-E311-474A-A018E356CE18}"/>
              </a:ext>
            </a:extLst>
          </p:cNvPr>
          <p:cNvSpPr txBox="1"/>
          <p:nvPr/>
        </p:nvSpPr>
        <p:spPr>
          <a:xfrm>
            <a:off x="3437442" y="833432"/>
            <a:ext cx="8163233" cy="424731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C" sz="1800" b="1" i="0" u="none" strike="noStrike" kern="1200" cap="none" spc="0" normalizeH="0" baseline="0" noProof="0" dirty="0">
                <a:ln>
                  <a:noFill/>
                </a:ln>
                <a:solidFill>
                  <a:prstClr val="black"/>
                </a:solidFill>
                <a:effectLst/>
                <a:uLnTx/>
                <a:uFillTx/>
                <a:latin typeface="Calibri" panose="020F0502020204030204"/>
                <a:ea typeface="+mn-ea"/>
                <a:cs typeface="+mn-cs"/>
              </a:rPr>
              <a:t>Nota (17/04/2023).</a:t>
            </a:r>
          </a:p>
          <a:p>
            <a:pPr marL="342900" marR="0" lvl="0" indent="-342900" algn="just" defTabSz="914400" rtl="0" eaLnBrk="1" fontAlgn="auto" latinLnBrk="0" hangingPunct="1">
              <a:lnSpc>
                <a:spcPct val="100000"/>
              </a:lnSpc>
              <a:spcBef>
                <a:spcPts val="0"/>
              </a:spcBef>
              <a:spcAft>
                <a:spcPts val="0"/>
              </a:spcAft>
              <a:buClrTx/>
              <a:buSzTx/>
              <a:buFont typeface="+mj-lt"/>
              <a:buAutoNum type="arabicPeriod"/>
              <a:tabLst/>
              <a:defRPr/>
            </a:pPr>
            <a:endParaRPr kumimoji="0" lang="es-EC"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just" defTabSz="914400" rtl="0" eaLnBrk="1" fontAlgn="auto" latinLnBrk="0" hangingPunct="1">
              <a:lnSpc>
                <a:spcPct val="100000"/>
              </a:lnSpc>
              <a:spcBef>
                <a:spcPts val="0"/>
              </a:spcBef>
              <a:spcAft>
                <a:spcPts val="0"/>
              </a:spcAft>
              <a:buClrTx/>
              <a:buSzTx/>
              <a:buFont typeface="+mj-lt"/>
              <a:buAutoNum type="arabicPeriod"/>
              <a:tabLst/>
              <a:defRPr/>
            </a:pPr>
            <a:r>
              <a:rPr kumimoji="0" lang="es-EC" sz="1800" b="1" i="0" u="none" strike="noStrike" kern="1200" cap="none" spc="0" normalizeH="0" baseline="0" noProof="0" dirty="0">
                <a:ln>
                  <a:noFill/>
                </a:ln>
                <a:solidFill>
                  <a:prstClr val="black"/>
                </a:solidFill>
                <a:effectLst/>
                <a:uLnTx/>
                <a:uFillTx/>
                <a:latin typeface="Calibri" panose="020F0502020204030204"/>
                <a:ea typeface="+mn-ea"/>
                <a:cs typeface="+mn-cs"/>
              </a:rPr>
              <a:t>Django dice que debemos crear distintas carpetas que tendrán diversas secciones </a:t>
            </a:r>
            <a:r>
              <a:rPr kumimoji="0" lang="es-EC" sz="1800" b="0" i="0" u="none" strike="noStrike" kern="1200" cap="none" spc="0" normalizeH="0" baseline="0" noProof="0" dirty="0">
                <a:ln>
                  <a:noFill/>
                </a:ln>
                <a:solidFill>
                  <a:prstClr val="black"/>
                </a:solidFill>
                <a:effectLst/>
                <a:uLnTx/>
                <a:uFillTx/>
                <a:latin typeface="Calibri" panose="020F0502020204030204"/>
                <a:ea typeface="+mn-ea"/>
                <a:cs typeface="+mn-cs"/>
              </a:rPr>
              <a:t>de un proyecto, por ello se creará la sección "</a:t>
            </a:r>
            <a:r>
              <a:rPr kumimoji="0" lang="es-EC" sz="1800" b="0" i="0" u="none" strike="noStrike" kern="1200" cap="none" spc="0" normalizeH="0" baseline="0" noProof="0" dirty="0" err="1">
                <a:ln>
                  <a:noFill/>
                </a:ln>
                <a:solidFill>
                  <a:prstClr val="black"/>
                </a:solidFill>
                <a:effectLst/>
                <a:uLnTx/>
                <a:uFillTx/>
                <a:latin typeface="Calibri" panose="020F0502020204030204"/>
                <a:ea typeface="+mn-ea"/>
                <a:cs typeface="+mn-cs"/>
              </a:rPr>
              <a:t>tasks</a:t>
            </a:r>
            <a:r>
              <a:rPr kumimoji="0" lang="es-EC" sz="1800" b="0"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342900" marR="0" lvl="0" indent="-342900" algn="just" defTabSz="914400" rtl="0" eaLnBrk="1" fontAlgn="auto" latinLnBrk="0" hangingPunct="1">
              <a:lnSpc>
                <a:spcPct val="100000"/>
              </a:lnSpc>
              <a:spcBef>
                <a:spcPts val="0"/>
              </a:spcBef>
              <a:spcAft>
                <a:spcPts val="0"/>
              </a:spcAft>
              <a:buClrTx/>
              <a:buSzTx/>
              <a:buFont typeface="+mj-lt"/>
              <a:buAutoNum type="arabicPeriod"/>
              <a:tabLst/>
              <a:defRPr/>
            </a:pPr>
            <a:r>
              <a:rPr kumimoji="0" lang="es-EC" sz="1800" b="0" i="0" u="none" strike="noStrike" kern="1200" cap="none" spc="0" normalizeH="0" baseline="0" noProof="0" dirty="0">
                <a:ln>
                  <a:noFill/>
                </a:ln>
                <a:solidFill>
                  <a:prstClr val="black"/>
                </a:solidFill>
                <a:effectLst/>
                <a:uLnTx/>
                <a:uFillTx/>
                <a:latin typeface="Calibri" panose="020F0502020204030204"/>
                <a:ea typeface="+mn-ea"/>
                <a:cs typeface="+mn-cs"/>
              </a:rPr>
              <a:t>Se conecta la aplicación creada con el proyecto principal, es decir, se hace que </a:t>
            </a:r>
            <a:r>
              <a:rPr kumimoji="0" lang="es-EC" sz="1800" b="0" i="0" u="none" strike="noStrike" kern="1200" cap="none" spc="0" normalizeH="0" baseline="0" noProof="0" dirty="0" err="1">
                <a:ln>
                  <a:noFill/>
                </a:ln>
                <a:solidFill>
                  <a:prstClr val="black"/>
                </a:solidFill>
                <a:effectLst/>
                <a:uLnTx/>
                <a:uFillTx/>
                <a:latin typeface="Calibri" panose="020F0502020204030204"/>
                <a:ea typeface="+mn-ea"/>
                <a:cs typeface="+mn-cs"/>
              </a:rPr>
              <a:t>django</a:t>
            </a:r>
            <a:r>
              <a:rPr kumimoji="0" lang="es-EC" sz="1800" b="0" i="0" u="none" strike="noStrike" kern="1200" cap="none" spc="0" normalizeH="0" baseline="0" noProof="0" dirty="0">
                <a:ln>
                  <a:noFill/>
                </a:ln>
                <a:solidFill>
                  <a:prstClr val="black"/>
                </a:solidFill>
                <a:effectLst/>
                <a:uLnTx/>
                <a:uFillTx/>
                <a:latin typeface="Calibri" panose="020F0502020204030204"/>
                <a:ea typeface="+mn-ea"/>
                <a:cs typeface="+mn-cs"/>
              </a:rPr>
              <a:t> reconozca el proyecto "</a:t>
            </a:r>
            <a:r>
              <a:rPr kumimoji="0" lang="es-EC" sz="1800" b="0" i="0" u="none" strike="noStrike" kern="1200" cap="none" spc="0" normalizeH="0" baseline="0" noProof="0" dirty="0" err="1">
                <a:ln>
                  <a:noFill/>
                </a:ln>
                <a:solidFill>
                  <a:prstClr val="black"/>
                </a:solidFill>
                <a:effectLst/>
                <a:uLnTx/>
                <a:uFillTx/>
                <a:latin typeface="Calibri" panose="020F0502020204030204"/>
                <a:ea typeface="+mn-ea"/>
                <a:cs typeface="+mn-cs"/>
              </a:rPr>
              <a:t>tasks</a:t>
            </a:r>
            <a:r>
              <a:rPr kumimoji="0" lang="es-EC" sz="1800" b="0" i="0" u="none" strike="noStrike" kern="1200" cap="none" spc="0" normalizeH="0" baseline="0" noProof="0" dirty="0">
                <a:ln>
                  <a:noFill/>
                </a:ln>
                <a:solidFill>
                  <a:prstClr val="black"/>
                </a:solidFill>
                <a:effectLst/>
                <a:uLnTx/>
                <a:uFillTx/>
                <a:latin typeface="Calibri" panose="020F0502020204030204"/>
                <a:ea typeface="+mn-ea"/>
                <a:cs typeface="+mn-cs"/>
              </a:rPr>
              <a:t>", para ello se entra en </a:t>
            </a:r>
            <a:r>
              <a:rPr kumimoji="0" lang="es-EC" sz="1800" b="0" i="0" u="none" strike="noStrike" kern="1200" cap="none" spc="0" normalizeH="0" baseline="0" noProof="0" dirty="0" err="1">
                <a:ln>
                  <a:noFill/>
                </a:ln>
                <a:solidFill>
                  <a:prstClr val="black"/>
                </a:solidFill>
                <a:effectLst/>
                <a:uLnTx/>
                <a:uFillTx/>
                <a:latin typeface="Calibri" panose="020F0502020204030204"/>
                <a:ea typeface="+mn-ea"/>
                <a:cs typeface="+mn-cs"/>
              </a:rPr>
              <a:t>settings</a:t>
            </a:r>
            <a:r>
              <a:rPr kumimoji="0" lang="es-EC" sz="1800" b="0" i="0" u="none" strike="noStrike" kern="1200" cap="none" spc="0" normalizeH="0" baseline="0" noProof="0" dirty="0">
                <a:ln>
                  <a:noFill/>
                </a:ln>
                <a:solidFill>
                  <a:prstClr val="black"/>
                </a:solidFill>
                <a:effectLst/>
                <a:uLnTx/>
                <a:uFillTx/>
                <a:latin typeface="Calibri" panose="020F0502020204030204"/>
                <a:ea typeface="+mn-ea"/>
                <a:cs typeface="+mn-cs"/>
              </a:rPr>
              <a:t> que contiene  la configuración global de todo el proyecto.</a:t>
            </a:r>
          </a:p>
          <a:p>
            <a:pPr marL="342900" marR="0" lvl="0" indent="-342900" algn="just" defTabSz="914400" rtl="0" eaLnBrk="1" fontAlgn="auto" latinLnBrk="0" hangingPunct="1">
              <a:lnSpc>
                <a:spcPct val="100000"/>
              </a:lnSpc>
              <a:spcBef>
                <a:spcPts val="0"/>
              </a:spcBef>
              <a:spcAft>
                <a:spcPts val="0"/>
              </a:spcAft>
              <a:buClrTx/>
              <a:buSzTx/>
              <a:buFont typeface="+mj-lt"/>
              <a:buAutoNum type="arabicPeriod"/>
              <a:tabLst/>
              <a:defRPr/>
            </a:pPr>
            <a:r>
              <a:rPr kumimoji="0" lang="es-EC" sz="1800" b="0" i="0" u="none" strike="noStrike" kern="1200" cap="none" spc="0" normalizeH="0" baseline="0" noProof="0" dirty="0">
                <a:ln>
                  <a:noFill/>
                </a:ln>
                <a:solidFill>
                  <a:prstClr val="black"/>
                </a:solidFill>
                <a:effectLst/>
                <a:uLnTx/>
                <a:uFillTx/>
                <a:latin typeface="Calibri" panose="020F0502020204030204"/>
                <a:ea typeface="+mn-ea"/>
                <a:cs typeface="+mn-cs"/>
              </a:rPr>
              <a:t>Para probar lo hecho se accede al archivo "views.py", que se usa para ejecutar algo cuando una </a:t>
            </a:r>
            <a:r>
              <a:rPr kumimoji="0" lang="es-EC" sz="1800" b="0" i="0" u="none" strike="noStrike" kern="1200" cap="none" spc="0" normalizeH="0" baseline="0" noProof="0" dirty="0" err="1">
                <a:ln>
                  <a:noFill/>
                </a:ln>
                <a:solidFill>
                  <a:prstClr val="black"/>
                </a:solidFill>
                <a:effectLst/>
                <a:uLnTx/>
                <a:uFillTx/>
                <a:latin typeface="Calibri" panose="020F0502020204030204"/>
                <a:ea typeface="+mn-ea"/>
                <a:cs typeface="+mn-cs"/>
              </a:rPr>
              <a:t>url</a:t>
            </a:r>
            <a:r>
              <a:rPr kumimoji="0" lang="es-EC" sz="1800" b="0" i="0" u="none" strike="noStrike" kern="1200" cap="none" spc="0" normalizeH="0" baseline="0" noProof="0" dirty="0">
                <a:ln>
                  <a:noFill/>
                </a:ln>
                <a:solidFill>
                  <a:prstClr val="black"/>
                </a:solidFill>
                <a:effectLst/>
                <a:uLnTx/>
                <a:uFillTx/>
                <a:latin typeface="Calibri" panose="020F0502020204030204"/>
                <a:ea typeface="+mn-ea"/>
                <a:cs typeface="+mn-cs"/>
              </a:rPr>
              <a:t> sea solicitada. "</a:t>
            </a:r>
            <a:r>
              <a:rPr kumimoji="0" lang="es-EC" sz="1800" b="0" i="0" u="none" strike="noStrike" kern="1200" cap="none" spc="0" normalizeH="0" baseline="0" noProof="0" dirty="0" err="1">
                <a:ln>
                  <a:noFill/>
                </a:ln>
                <a:solidFill>
                  <a:prstClr val="black"/>
                </a:solidFill>
                <a:effectLst/>
                <a:uLnTx/>
                <a:uFillTx/>
                <a:latin typeface="Calibri" panose="020F0502020204030204"/>
                <a:ea typeface="+mn-ea"/>
                <a:cs typeface="+mn-cs"/>
              </a:rPr>
              <a:t>request</a:t>
            </a:r>
            <a:r>
              <a:rPr kumimoji="0" lang="es-EC" sz="1800" b="0" i="0" u="none" strike="noStrike" kern="1200" cap="none" spc="0" normalizeH="0" baseline="0" noProof="0" dirty="0">
                <a:ln>
                  <a:noFill/>
                </a:ln>
                <a:solidFill>
                  <a:prstClr val="black"/>
                </a:solidFill>
                <a:effectLst/>
                <a:uLnTx/>
                <a:uFillTx/>
                <a:latin typeface="Calibri" panose="020F0502020204030204"/>
                <a:ea typeface="+mn-ea"/>
                <a:cs typeface="+mn-cs"/>
              </a:rPr>
              <a:t>" es un parámetro que </a:t>
            </a:r>
            <a:r>
              <a:rPr kumimoji="0" lang="es-EC" sz="1800" b="0" i="0" u="none" strike="noStrike" kern="1200" cap="none" spc="0" normalizeH="0" baseline="0" noProof="0" dirty="0" err="1">
                <a:ln>
                  <a:noFill/>
                </a:ln>
                <a:solidFill>
                  <a:prstClr val="black"/>
                </a:solidFill>
                <a:effectLst/>
                <a:uLnTx/>
                <a:uFillTx/>
                <a:latin typeface="Calibri" panose="020F0502020204030204"/>
                <a:ea typeface="+mn-ea"/>
                <a:cs typeface="+mn-cs"/>
              </a:rPr>
              <a:t>django</a:t>
            </a:r>
            <a:r>
              <a:rPr kumimoji="0" lang="es-EC" sz="1800" b="0" i="0" u="none" strike="noStrike" kern="1200" cap="none" spc="0" normalizeH="0" baseline="0" noProof="0" dirty="0">
                <a:ln>
                  <a:noFill/>
                </a:ln>
                <a:solidFill>
                  <a:prstClr val="black"/>
                </a:solidFill>
                <a:effectLst/>
                <a:uLnTx/>
                <a:uFillTx/>
                <a:latin typeface="Calibri" panose="020F0502020204030204"/>
                <a:ea typeface="+mn-ea"/>
                <a:cs typeface="+mn-cs"/>
              </a:rPr>
              <a:t> ofrece para obtener información del cliente que ha visitado la página. </a:t>
            </a:r>
            <a:r>
              <a:rPr kumimoji="0" lang="es-ES" sz="1800" b="0" i="0" u="none" strike="noStrike" kern="1200" cap="none" spc="0" normalizeH="0" baseline="0" noProof="0" dirty="0">
                <a:ln>
                  <a:noFill/>
                </a:ln>
                <a:solidFill>
                  <a:prstClr val="black"/>
                </a:solidFill>
                <a:effectLst/>
                <a:uLnTx/>
                <a:uFillTx/>
                <a:latin typeface="Calibri" panose="020F0502020204030204"/>
                <a:ea typeface="+mn-ea"/>
                <a:cs typeface="+mn-cs"/>
              </a:rPr>
              <a:t>La línea "</a:t>
            </a:r>
            <a:r>
              <a:rPr kumimoji="0" lang="es-ES" sz="1800" b="0" i="0" u="none" strike="noStrike" kern="1200" cap="none" spc="0" normalizeH="0" baseline="0" noProof="0" dirty="0" err="1">
                <a:ln>
                  <a:noFill/>
                </a:ln>
                <a:solidFill>
                  <a:prstClr val="black"/>
                </a:solidFill>
                <a:effectLst/>
                <a:highlight>
                  <a:srgbClr val="00FF00"/>
                </a:highlight>
                <a:uLnTx/>
                <a:uFillTx/>
                <a:latin typeface="Calibri" panose="020F0502020204030204"/>
                <a:ea typeface="+mn-ea"/>
                <a:cs typeface="+mn-cs"/>
              </a:rPr>
              <a:t>return</a:t>
            </a:r>
            <a:r>
              <a:rPr kumimoji="0" lang="es-ES" sz="1800" b="0" i="0" u="none" strike="noStrike" kern="1200" cap="none" spc="0" normalizeH="0" baseline="0" noProof="0" dirty="0">
                <a:ln>
                  <a:noFill/>
                </a:ln>
                <a:solidFill>
                  <a:prstClr val="black"/>
                </a:solidFill>
                <a:effectLst/>
                <a:highlight>
                  <a:srgbClr val="00FF00"/>
                </a:highlight>
                <a:uLnTx/>
                <a:uFillTx/>
                <a:latin typeface="Calibri" panose="020F0502020204030204"/>
                <a:ea typeface="+mn-ea"/>
                <a:cs typeface="+mn-cs"/>
              </a:rPr>
              <a:t> </a:t>
            </a:r>
            <a:r>
              <a:rPr kumimoji="0" lang="es-ES" sz="1800" b="0" i="0" u="none" strike="noStrike" kern="1200" cap="none" spc="0" normalizeH="0" baseline="0" noProof="0" dirty="0" err="1">
                <a:ln>
                  <a:noFill/>
                </a:ln>
                <a:solidFill>
                  <a:prstClr val="black"/>
                </a:solidFill>
                <a:effectLst/>
                <a:highlight>
                  <a:srgbClr val="00FF00"/>
                </a:highlight>
                <a:uLnTx/>
                <a:uFillTx/>
                <a:latin typeface="Calibri" panose="020F0502020204030204"/>
                <a:ea typeface="+mn-ea"/>
                <a:cs typeface="+mn-cs"/>
              </a:rPr>
              <a:t>HttpResponse</a:t>
            </a:r>
            <a:r>
              <a:rPr kumimoji="0" lang="es-ES" sz="1800" b="0" i="0" u="none" strike="noStrike" kern="1200" cap="none" spc="0" normalizeH="0" baseline="0" noProof="0" dirty="0">
                <a:ln>
                  <a:noFill/>
                </a:ln>
                <a:solidFill>
                  <a:prstClr val="black"/>
                </a:solidFill>
                <a:effectLst/>
                <a:highlight>
                  <a:srgbClr val="00FF00"/>
                </a:highlight>
                <a:uLnTx/>
                <a:uFillTx/>
                <a:latin typeface="Calibri" panose="020F0502020204030204"/>
                <a:ea typeface="+mn-ea"/>
                <a:cs typeface="+mn-cs"/>
              </a:rPr>
              <a:t>("</a:t>
            </a:r>
            <a:r>
              <a:rPr kumimoji="0" lang="es-ES" sz="1800" b="0" i="0" u="none" strike="noStrike" kern="1200" cap="none" spc="0" normalizeH="0" baseline="0" noProof="0" dirty="0" err="1">
                <a:ln>
                  <a:noFill/>
                </a:ln>
                <a:solidFill>
                  <a:prstClr val="black"/>
                </a:solidFill>
                <a:effectLst/>
                <a:highlight>
                  <a:srgbClr val="00FF00"/>
                </a:highlight>
                <a:uLnTx/>
                <a:uFillTx/>
                <a:latin typeface="Calibri" panose="020F0502020204030204"/>
                <a:ea typeface="+mn-ea"/>
                <a:cs typeface="+mn-cs"/>
              </a:rPr>
              <a:t>Hello</a:t>
            </a:r>
            <a:r>
              <a:rPr kumimoji="0" lang="es-ES" sz="1800" b="0" i="0" u="none" strike="noStrike" kern="1200" cap="none" spc="0" normalizeH="0" baseline="0" noProof="0" dirty="0">
                <a:ln>
                  <a:noFill/>
                </a:ln>
                <a:solidFill>
                  <a:prstClr val="black"/>
                </a:solidFill>
                <a:effectLst/>
                <a:highlight>
                  <a:srgbClr val="00FF00"/>
                </a:highlight>
                <a:uLnTx/>
                <a:uFillTx/>
                <a:latin typeface="Calibri" panose="020F0502020204030204"/>
                <a:ea typeface="+mn-ea"/>
                <a:cs typeface="+mn-cs"/>
              </a:rPr>
              <a:t> </a:t>
            </a:r>
            <a:r>
              <a:rPr kumimoji="0" lang="es-ES" sz="1800" b="0" i="0" u="none" strike="noStrike" kern="1200" cap="none" spc="0" normalizeH="0" baseline="0" noProof="0" dirty="0" err="1">
                <a:ln>
                  <a:noFill/>
                </a:ln>
                <a:solidFill>
                  <a:prstClr val="black"/>
                </a:solidFill>
                <a:effectLst/>
                <a:highlight>
                  <a:srgbClr val="00FF00"/>
                </a:highlight>
                <a:uLnTx/>
                <a:uFillTx/>
                <a:latin typeface="Calibri" panose="020F0502020204030204"/>
                <a:ea typeface="+mn-ea"/>
                <a:cs typeface="+mn-cs"/>
              </a:rPr>
              <a:t>world</a:t>
            </a:r>
            <a:r>
              <a:rPr kumimoji="0" lang="es-ES" sz="1800" b="0" i="0" u="none" strike="noStrike" kern="1200" cap="none" spc="0" normalizeH="0" baseline="0" noProof="0" dirty="0">
                <a:ln>
                  <a:noFill/>
                </a:ln>
                <a:solidFill>
                  <a:prstClr val="black"/>
                </a:solidFill>
                <a:effectLst/>
                <a:highlight>
                  <a:srgbClr val="00FF00"/>
                </a:highlight>
                <a:uLnTx/>
                <a:uFillTx/>
                <a:latin typeface="Calibri" panose="020F0502020204030204"/>
                <a:ea typeface="+mn-ea"/>
                <a:cs typeface="+mn-cs"/>
              </a:rPr>
              <a:t>")</a:t>
            </a:r>
            <a:r>
              <a:rPr kumimoji="0" lang="es-ES" sz="1800" b="0" i="0" u="none" strike="noStrike" kern="1200" cap="none" spc="0" normalizeH="0" baseline="0" noProof="0" dirty="0">
                <a:ln>
                  <a:noFill/>
                </a:ln>
                <a:solidFill>
                  <a:prstClr val="black"/>
                </a:solidFill>
                <a:effectLst/>
                <a:uLnTx/>
                <a:uFillTx/>
                <a:latin typeface="Calibri" panose="020F0502020204030204"/>
                <a:ea typeface="+mn-ea"/>
                <a:cs typeface="+mn-cs"/>
              </a:rPr>
              <a:t>" puede ser sustituida por la variante "</a:t>
            </a:r>
            <a:r>
              <a:rPr kumimoji="0" lang="es-ES" sz="1800" b="0" i="0" u="none" strike="noStrike" kern="1200" cap="none" spc="0" normalizeH="0" baseline="0" noProof="0" dirty="0">
                <a:ln>
                  <a:noFill/>
                </a:ln>
                <a:solidFill>
                  <a:prstClr val="black"/>
                </a:solidFill>
                <a:effectLst/>
                <a:highlight>
                  <a:srgbClr val="00FF00"/>
                </a:highlight>
                <a:uLnTx/>
                <a:uFillTx/>
                <a:latin typeface="Calibri" panose="020F0502020204030204"/>
                <a:ea typeface="+mn-ea"/>
                <a:cs typeface="+mn-cs"/>
              </a:rPr>
              <a:t>&lt;h1&gt;</a:t>
            </a:r>
            <a:r>
              <a:rPr kumimoji="0" lang="es-ES" sz="1800" b="0" i="0" u="none" strike="noStrike" kern="1200" cap="none" spc="0" normalizeH="0" baseline="0" noProof="0" dirty="0" err="1">
                <a:ln>
                  <a:noFill/>
                </a:ln>
                <a:solidFill>
                  <a:prstClr val="black"/>
                </a:solidFill>
                <a:effectLst/>
                <a:highlight>
                  <a:srgbClr val="00FF00"/>
                </a:highlight>
                <a:uLnTx/>
                <a:uFillTx/>
                <a:latin typeface="Calibri" panose="020F0502020204030204"/>
                <a:ea typeface="+mn-ea"/>
                <a:cs typeface="+mn-cs"/>
              </a:rPr>
              <a:t>return</a:t>
            </a:r>
            <a:r>
              <a:rPr kumimoji="0" lang="es-ES" sz="1800" b="0" i="0" u="none" strike="noStrike" kern="1200" cap="none" spc="0" normalizeH="0" baseline="0" noProof="0" dirty="0">
                <a:ln>
                  <a:noFill/>
                </a:ln>
                <a:solidFill>
                  <a:prstClr val="black"/>
                </a:solidFill>
                <a:effectLst/>
                <a:highlight>
                  <a:srgbClr val="00FF00"/>
                </a:highlight>
                <a:uLnTx/>
                <a:uFillTx/>
                <a:latin typeface="Calibri" panose="020F0502020204030204"/>
                <a:ea typeface="+mn-ea"/>
                <a:cs typeface="+mn-cs"/>
              </a:rPr>
              <a:t> </a:t>
            </a:r>
            <a:r>
              <a:rPr kumimoji="0" lang="es-ES" sz="1800" b="0" i="0" u="none" strike="noStrike" kern="1200" cap="none" spc="0" normalizeH="0" baseline="0" noProof="0" dirty="0" err="1">
                <a:ln>
                  <a:noFill/>
                </a:ln>
                <a:solidFill>
                  <a:prstClr val="black"/>
                </a:solidFill>
                <a:effectLst/>
                <a:highlight>
                  <a:srgbClr val="00FF00"/>
                </a:highlight>
                <a:uLnTx/>
                <a:uFillTx/>
                <a:latin typeface="Calibri" panose="020F0502020204030204"/>
                <a:ea typeface="+mn-ea"/>
                <a:cs typeface="+mn-cs"/>
              </a:rPr>
              <a:t>HttpResponse</a:t>
            </a:r>
            <a:r>
              <a:rPr kumimoji="0" lang="es-ES" sz="1800" b="0" i="0" u="none" strike="noStrike" kern="1200" cap="none" spc="0" normalizeH="0" baseline="0" noProof="0" dirty="0">
                <a:ln>
                  <a:noFill/>
                </a:ln>
                <a:solidFill>
                  <a:prstClr val="black"/>
                </a:solidFill>
                <a:effectLst/>
                <a:highlight>
                  <a:srgbClr val="00FF00"/>
                </a:highlight>
                <a:uLnTx/>
                <a:uFillTx/>
                <a:latin typeface="Calibri" panose="020F0502020204030204"/>
                <a:ea typeface="+mn-ea"/>
                <a:cs typeface="+mn-cs"/>
              </a:rPr>
              <a:t>("</a:t>
            </a:r>
            <a:r>
              <a:rPr kumimoji="0" lang="es-ES" sz="1800" b="0" i="0" u="none" strike="noStrike" kern="1200" cap="none" spc="0" normalizeH="0" baseline="0" noProof="0" dirty="0" err="1">
                <a:ln>
                  <a:noFill/>
                </a:ln>
                <a:solidFill>
                  <a:prstClr val="black"/>
                </a:solidFill>
                <a:effectLst/>
                <a:highlight>
                  <a:srgbClr val="00FF00"/>
                </a:highlight>
                <a:uLnTx/>
                <a:uFillTx/>
                <a:latin typeface="Calibri" panose="020F0502020204030204"/>
                <a:ea typeface="+mn-ea"/>
                <a:cs typeface="+mn-cs"/>
              </a:rPr>
              <a:t>Hello</a:t>
            </a:r>
            <a:r>
              <a:rPr kumimoji="0" lang="es-ES" sz="1800" b="0" i="0" u="none" strike="noStrike" kern="1200" cap="none" spc="0" normalizeH="0" baseline="0" noProof="0" dirty="0">
                <a:ln>
                  <a:noFill/>
                </a:ln>
                <a:solidFill>
                  <a:prstClr val="black"/>
                </a:solidFill>
                <a:effectLst/>
                <a:highlight>
                  <a:srgbClr val="00FF00"/>
                </a:highlight>
                <a:uLnTx/>
                <a:uFillTx/>
                <a:latin typeface="Calibri" panose="020F0502020204030204"/>
                <a:ea typeface="+mn-ea"/>
                <a:cs typeface="+mn-cs"/>
              </a:rPr>
              <a:t> </a:t>
            </a:r>
            <a:r>
              <a:rPr kumimoji="0" lang="es-ES" sz="1800" b="0" i="0" u="none" strike="noStrike" kern="1200" cap="none" spc="0" normalizeH="0" baseline="0" noProof="0" dirty="0" err="1">
                <a:ln>
                  <a:noFill/>
                </a:ln>
                <a:solidFill>
                  <a:prstClr val="black"/>
                </a:solidFill>
                <a:effectLst/>
                <a:highlight>
                  <a:srgbClr val="00FF00"/>
                </a:highlight>
                <a:uLnTx/>
                <a:uFillTx/>
                <a:latin typeface="Calibri" panose="020F0502020204030204"/>
                <a:ea typeface="+mn-ea"/>
                <a:cs typeface="+mn-cs"/>
              </a:rPr>
              <a:t>world</a:t>
            </a:r>
            <a:r>
              <a:rPr kumimoji="0" lang="es-ES" sz="1800" b="0" i="0" u="none" strike="noStrike" kern="1200" cap="none" spc="0" normalizeH="0" baseline="0" noProof="0" dirty="0">
                <a:ln>
                  <a:noFill/>
                </a:ln>
                <a:solidFill>
                  <a:prstClr val="black"/>
                </a:solidFill>
                <a:effectLst/>
                <a:highlight>
                  <a:srgbClr val="00FF00"/>
                </a:highlight>
                <a:uLnTx/>
                <a:uFillTx/>
                <a:latin typeface="Calibri" panose="020F0502020204030204"/>
                <a:ea typeface="+mn-ea"/>
                <a:cs typeface="+mn-cs"/>
              </a:rPr>
              <a:t>")&lt;/h1&gt;</a:t>
            </a:r>
            <a:r>
              <a:rPr kumimoji="0" lang="es-ES" sz="1800" b="0" i="0" u="none" strike="noStrike" kern="1200" cap="none" spc="0" normalizeH="0" baseline="0" noProof="0" dirty="0">
                <a:ln>
                  <a:noFill/>
                </a:ln>
                <a:solidFill>
                  <a:prstClr val="black"/>
                </a:solidFill>
                <a:effectLst/>
                <a:uLnTx/>
                <a:uFillTx/>
                <a:latin typeface="Calibri" panose="020F0502020204030204"/>
                <a:ea typeface="+mn-ea"/>
                <a:cs typeface="+mn-cs"/>
              </a:rPr>
              <a:t>“.</a:t>
            </a:r>
            <a:endParaRPr kumimoji="0" lang="es-EC"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just" defTabSz="914400" rtl="0" eaLnBrk="1" fontAlgn="auto" latinLnBrk="0" hangingPunct="1">
              <a:lnSpc>
                <a:spcPct val="100000"/>
              </a:lnSpc>
              <a:spcBef>
                <a:spcPts val="0"/>
              </a:spcBef>
              <a:spcAft>
                <a:spcPts val="0"/>
              </a:spcAft>
              <a:buClrTx/>
              <a:buSzTx/>
              <a:buFont typeface="+mj-lt"/>
              <a:buAutoNum type="arabicPeriod"/>
              <a:tabLst/>
              <a:defRPr/>
            </a:pPr>
            <a:r>
              <a:rPr kumimoji="0" lang="es-EC" sz="1800" b="0" i="0" u="none" strike="noStrike" kern="1200" cap="none" spc="0" normalizeH="0" baseline="0" noProof="0" dirty="0">
                <a:ln>
                  <a:noFill/>
                </a:ln>
                <a:solidFill>
                  <a:prstClr val="black"/>
                </a:solidFill>
                <a:effectLst/>
                <a:uLnTx/>
                <a:uFillTx/>
                <a:latin typeface="Calibri" panose="020F0502020204030204"/>
                <a:ea typeface="+mn-ea"/>
                <a:cs typeface="+mn-cs"/>
              </a:rPr>
              <a:t>Para decir cuando se ejecuta la función "</a:t>
            </a:r>
            <a:r>
              <a:rPr kumimoji="0" lang="es-EC" sz="1800" b="0" i="0" u="none" strike="noStrike" kern="1200" cap="none" spc="0" normalizeH="0" baseline="0" noProof="0" dirty="0" err="1">
                <a:ln>
                  <a:noFill/>
                </a:ln>
                <a:solidFill>
                  <a:prstClr val="black"/>
                </a:solidFill>
                <a:effectLst/>
                <a:uLnTx/>
                <a:uFillTx/>
                <a:latin typeface="Calibri" panose="020F0502020204030204"/>
                <a:ea typeface="+mn-ea"/>
                <a:cs typeface="+mn-cs"/>
              </a:rPr>
              <a:t>helloword</a:t>
            </a:r>
            <a:r>
              <a:rPr kumimoji="0" lang="es-EC" sz="1800" b="0" i="0" u="none" strike="noStrike" kern="1200" cap="none" spc="0" normalizeH="0" baseline="0" noProof="0" dirty="0">
                <a:ln>
                  <a:noFill/>
                </a:ln>
                <a:solidFill>
                  <a:prstClr val="black"/>
                </a:solidFill>
                <a:effectLst/>
                <a:uLnTx/>
                <a:uFillTx/>
                <a:latin typeface="Calibri" panose="020F0502020204030204"/>
                <a:ea typeface="+mn-ea"/>
                <a:cs typeface="+mn-cs"/>
              </a:rPr>
              <a:t>" se tiene que acceder al proyecto "</a:t>
            </a:r>
            <a:r>
              <a:rPr kumimoji="0" lang="es-EC" sz="1800" b="0" i="0" u="none" strike="noStrike" kern="1200" cap="none" spc="0" normalizeH="0" baseline="0" noProof="0" dirty="0" err="1">
                <a:ln>
                  <a:noFill/>
                </a:ln>
                <a:solidFill>
                  <a:prstClr val="black"/>
                </a:solidFill>
                <a:effectLst/>
                <a:uLnTx/>
                <a:uFillTx/>
                <a:latin typeface="Calibri" panose="020F0502020204030204"/>
                <a:ea typeface="+mn-ea"/>
                <a:cs typeface="+mn-cs"/>
              </a:rPr>
              <a:t>djangocrud</a:t>
            </a:r>
            <a:r>
              <a:rPr kumimoji="0" lang="es-EC" sz="1800" b="0" i="0" u="none" strike="noStrike" kern="1200" cap="none" spc="0" normalizeH="0" baseline="0" noProof="0" dirty="0">
                <a:ln>
                  <a:noFill/>
                </a:ln>
                <a:solidFill>
                  <a:prstClr val="black"/>
                </a:solidFill>
                <a:effectLst/>
                <a:uLnTx/>
                <a:uFillTx/>
                <a:latin typeface="Calibri" panose="020F0502020204030204"/>
                <a:ea typeface="+mn-ea"/>
                <a:cs typeface="+mn-cs"/>
              </a:rPr>
              <a:t>" que tiene en "urls.py" las </a:t>
            </a:r>
            <a:r>
              <a:rPr kumimoji="0" lang="es-EC" sz="1800" b="0" i="0" u="none" strike="noStrike" kern="1200" cap="none" spc="0" normalizeH="0" baseline="0" noProof="0" dirty="0" err="1">
                <a:ln>
                  <a:noFill/>
                </a:ln>
                <a:solidFill>
                  <a:prstClr val="black"/>
                </a:solidFill>
                <a:effectLst/>
                <a:uLnTx/>
                <a:uFillTx/>
                <a:latin typeface="Calibri" panose="020F0502020204030204"/>
                <a:ea typeface="+mn-ea"/>
                <a:cs typeface="+mn-cs"/>
              </a:rPr>
              <a:t>urls</a:t>
            </a:r>
            <a:r>
              <a:rPr kumimoji="0" lang="es-EC" sz="1800" b="0" i="0" u="none" strike="noStrike" kern="1200" cap="none" spc="0" normalizeH="0" baseline="0" noProof="0" dirty="0">
                <a:ln>
                  <a:noFill/>
                </a:ln>
                <a:solidFill>
                  <a:prstClr val="black"/>
                </a:solidFill>
                <a:effectLst/>
                <a:uLnTx/>
                <a:uFillTx/>
                <a:latin typeface="Calibri" panose="020F0502020204030204"/>
                <a:ea typeface="+mn-ea"/>
                <a:cs typeface="+mn-cs"/>
              </a:rPr>
              <a:t> de toda la aplicación, se pone comillas en este archivo cuando se trata de una página principal </a:t>
            </a:r>
          </a:p>
        </p:txBody>
      </p:sp>
      <p:sp>
        <p:nvSpPr>
          <p:cNvPr id="3" name="Botón de acción: en blanco 2">
            <a:hlinkClick r:id="rId4" action="ppaction://hlinksldjump" highlightClick="1"/>
            <a:extLst>
              <a:ext uri="{FF2B5EF4-FFF2-40B4-BE49-F238E27FC236}">
                <a16:creationId xmlns:a16="http://schemas.microsoft.com/office/drawing/2014/main" id="{13D3E62F-6533-9628-CB13-AD6B4B4F8FD4}"/>
              </a:ext>
            </a:extLst>
          </p:cNvPr>
          <p:cNvSpPr/>
          <p:nvPr/>
        </p:nvSpPr>
        <p:spPr>
          <a:xfrm>
            <a:off x="10727704" y="-885"/>
            <a:ext cx="1464296" cy="335902"/>
          </a:xfrm>
          <a:prstGeom prst="actionButtonBlan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C" sz="1800" b="0" i="0" u="none" strike="noStrike" kern="1200" cap="none" spc="0" normalizeH="0" baseline="0" noProof="0">
                <a:ln>
                  <a:noFill/>
                </a:ln>
                <a:solidFill>
                  <a:prstClr val="white"/>
                </a:solidFill>
                <a:effectLst/>
                <a:uLnTx/>
                <a:uFillTx/>
                <a:latin typeface="Calibri" panose="020F0502020204030204"/>
                <a:ea typeface="+mn-ea"/>
                <a:cs typeface="+mn-cs"/>
              </a:rPr>
              <a:t>Índice</a:t>
            </a:r>
            <a:endParaRPr kumimoji="0" lang="es-E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7227190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9DF72ADE-BAE9-484E-84CE-E8979DDABC94}"/>
              </a:ext>
            </a:extLst>
          </p:cNvPr>
          <p:cNvSpPr>
            <a:spLocks noGrp="1"/>
          </p:cNvSpPr>
          <p:nvPr>
            <p:ph type="title"/>
          </p:nvPr>
        </p:nvSpPr>
        <p:spPr>
          <a:xfrm>
            <a:off x="1" y="1"/>
            <a:ext cx="3256367" cy="709119"/>
          </a:xfrm>
          <a:solidFill>
            <a:schemeClr val="accent4">
              <a:lumMod val="60000"/>
              <a:lumOff val="40000"/>
            </a:schemeClr>
          </a:solidFill>
        </p:spPr>
        <p:style>
          <a:lnRef idx="2">
            <a:schemeClr val="accent1"/>
          </a:lnRef>
          <a:fillRef idx="1">
            <a:schemeClr val="lt1"/>
          </a:fillRef>
          <a:effectRef idx="0">
            <a:schemeClr val="accent1"/>
          </a:effectRef>
          <a:fontRef idx="minor">
            <a:schemeClr val="dk1"/>
          </a:fontRef>
        </p:style>
        <p:txBody>
          <a:bodyPr>
            <a:normAutofit/>
          </a:bodyPr>
          <a:lstStyle/>
          <a:p>
            <a:r>
              <a:rPr lang="es-MX" sz="1400">
                <a:latin typeface="AcmeFont" pitchFamily="2" charset="0"/>
              </a:rPr>
              <a:t>Taller: </a:t>
            </a:r>
            <a:r>
              <a:rPr lang="es-MX" sz="1400"/>
              <a:t>Ejercicio 81</a:t>
            </a:r>
            <a:endParaRPr lang="es-ES" sz="1400"/>
          </a:p>
        </p:txBody>
      </p:sp>
      <p:cxnSp>
        <p:nvCxnSpPr>
          <p:cNvPr id="5" name="Conector recto 4">
            <a:extLst>
              <a:ext uri="{FF2B5EF4-FFF2-40B4-BE49-F238E27FC236}">
                <a16:creationId xmlns:a16="http://schemas.microsoft.com/office/drawing/2014/main" id="{B56C916C-A930-4B45-9FEB-EAC26D680858}"/>
              </a:ext>
            </a:extLst>
          </p:cNvPr>
          <p:cNvCxnSpPr>
            <a:cxnSpLocks/>
          </p:cNvCxnSpPr>
          <p:nvPr/>
        </p:nvCxnSpPr>
        <p:spPr>
          <a:xfrm>
            <a:off x="3256383" y="709120"/>
            <a:ext cx="0" cy="6148880"/>
          </a:xfrm>
          <a:prstGeom prst="line">
            <a:avLst/>
          </a:prstGeom>
        </p:spPr>
        <p:style>
          <a:lnRef idx="3">
            <a:schemeClr val="accent1"/>
          </a:lnRef>
          <a:fillRef idx="0">
            <a:schemeClr val="accent1"/>
          </a:fillRef>
          <a:effectRef idx="2">
            <a:schemeClr val="accent1"/>
          </a:effectRef>
          <a:fontRef idx="minor">
            <a:schemeClr val="tx1"/>
          </a:fontRef>
        </p:style>
      </p:cxnSp>
      <p:sp>
        <p:nvSpPr>
          <p:cNvPr id="16" name="CuadroTexto 15">
            <a:extLst>
              <a:ext uri="{FF2B5EF4-FFF2-40B4-BE49-F238E27FC236}">
                <a16:creationId xmlns:a16="http://schemas.microsoft.com/office/drawing/2014/main" id="{B1925488-C881-4A19-A93C-2E217166D1A0}"/>
              </a:ext>
            </a:extLst>
          </p:cNvPr>
          <p:cNvSpPr txBox="1"/>
          <p:nvPr/>
        </p:nvSpPr>
        <p:spPr>
          <a:xfrm>
            <a:off x="106748" y="4958291"/>
            <a:ext cx="2891329" cy="1600438"/>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C" sz="1400" b="1" i="0" u="none" strike="noStrike" kern="1200" cap="none" spc="0" normalizeH="0" baseline="0" noProof="0">
                <a:ln>
                  <a:noFill/>
                </a:ln>
                <a:solidFill>
                  <a:prstClr val="black"/>
                </a:solidFill>
                <a:effectLst/>
                <a:uLnTx/>
                <a:uFillTx/>
                <a:latin typeface="Calibri" panose="020F0502020204030204"/>
                <a:ea typeface="+mn-ea"/>
                <a:cs typeface="+mn-cs"/>
              </a:rPr>
              <a:t>Objetivos de la lámina:</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ES" sz="1400" b="0" i="0" u="none" strike="noStrike" kern="1200" cap="none" spc="0" normalizeH="0" baseline="0" noProof="0">
                <a:ln>
                  <a:noFill/>
                </a:ln>
                <a:solidFill>
                  <a:prstClr val="black"/>
                </a:solidFill>
                <a:effectLst/>
                <a:uLnTx/>
                <a:uFillTx/>
                <a:latin typeface="Calibri" panose="020F0502020204030204"/>
                <a:ea typeface="+mn-ea"/>
                <a:cs typeface="+mn-cs"/>
              </a:rPr>
              <a:t>Verificar que la creación de tareas permite vincular tareas a la clave foránea, personalizar el panel de administrador para que aparezca el nombre de la tarea y el usuario.</a:t>
            </a:r>
          </a:p>
        </p:txBody>
      </p:sp>
      <p:pic>
        <p:nvPicPr>
          <p:cNvPr id="17" name="Imagen 16">
            <a:extLst>
              <a:ext uri="{FF2B5EF4-FFF2-40B4-BE49-F238E27FC236}">
                <a16:creationId xmlns:a16="http://schemas.microsoft.com/office/drawing/2014/main" id="{07AF594D-2BC1-4EA0-9855-66C150454A4F}"/>
              </a:ext>
            </a:extLst>
          </p:cNvPr>
          <p:cNvPicPr>
            <a:picLocks noChangeAspect="1"/>
          </p:cNvPicPr>
          <p:nvPr/>
        </p:nvPicPr>
        <p:blipFill>
          <a:blip r:embed="rId3"/>
          <a:stretch>
            <a:fillRect/>
          </a:stretch>
        </p:blipFill>
        <p:spPr>
          <a:xfrm>
            <a:off x="76038" y="2011836"/>
            <a:ext cx="993895" cy="854078"/>
          </a:xfrm>
          <a:prstGeom prst="rect">
            <a:avLst/>
          </a:prstGeom>
        </p:spPr>
      </p:pic>
      <p:sp>
        <p:nvSpPr>
          <p:cNvPr id="18" name="CuadroTexto 17">
            <a:extLst>
              <a:ext uri="{FF2B5EF4-FFF2-40B4-BE49-F238E27FC236}">
                <a16:creationId xmlns:a16="http://schemas.microsoft.com/office/drawing/2014/main" id="{137D2C75-4FC0-4811-A9B7-F2AED8DD12CA}"/>
              </a:ext>
            </a:extLst>
          </p:cNvPr>
          <p:cNvSpPr txBox="1"/>
          <p:nvPr/>
        </p:nvSpPr>
        <p:spPr>
          <a:xfrm>
            <a:off x="80567" y="2926313"/>
            <a:ext cx="3098569" cy="209288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C" sz="1300" b="1" i="0" u="none" strike="noStrike" kern="1200" cap="none" spc="0" normalizeH="0" baseline="0" noProof="0">
                <a:ln>
                  <a:noFill/>
                </a:ln>
                <a:solidFill>
                  <a:prstClr val="black"/>
                </a:solidFill>
                <a:effectLst/>
                <a:uLnTx/>
                <a:uFillTx/>
                <a:latin typeface="Agency FB" panose="020B0503020202020204" pitchFamily="34" charset="0"/>
                <a:ea typeface="+mn-ea"/>
                <a:cs typeface="+mn-cs"/>
              </a:rPr>
              <a:t>Misión. </a:t>
            </a:r>
            <a:r>
              <a:rPr kumimoji="0" lang="es-MX" sz="1300" b="0" i="0" u="none" strike="noStrike" kern="1200" cap="none" spc="0" normalizeH="0" baseline="0" noProof="0">
                <a:ln>
                  <a:noFill/>
                </a:ln>
                <a:solidFill>
                  <a:prstClr val="black"/>
                </a:solidFill>
                <a:effectLst/>
                <a:uLnTx/>
                <a:uFillTx/>
                <a:latin typeface="Agency FB" panose="020B0503020202020204" pitchFamily="34" charset="0"/>
                <a:ea typeface="+mn-ea"/>
                <a:cs typeface="+mn-cs"/>
              </a:rPr>
              <a:t>Formar profesionales competentes y emprendedores desde lo académico, la investigación, y la vinculación, que contribuyan a mejorar la calidad de vida de la sociedad.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300" b="0" i="0" u="none" strike="noStrike" kern="1200" cap="none" spc="0" normalizeH="0" baseline="0" noProof="0">
              <a:ln>
                <a:noFill/>
              </a:ln>
              <a:solidFill>
                <a:prstClr val="black"/>
              </a:solidFill>
              <a:effectLst/>
              <a:uLnTx/>
              <a:uFillTx/>
              <a:latin typeface="Agency FB" panose="020B0503020202020204" pitchFamily="34" charset="0"/>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C" sz="1300" b="1" i="0" u="none" strike="noStrike" kern="1200" cap="none" spc="0" normalizeH="0" baseline="0" noProof="0">
                <a:ln>
                  <a:noFill/>
                </a:ln>
                <a:solidFill>
                  <a:prstClr val="black"/>
                </a:solidFill>
                <a:effectLst/>
                <a:uLnTx/>
                <a:uFillTx/>
                <a:latin typeface="Agency FB" panose="020B0503020202020204" pitchFamily="34" charset="0"/>
                <a:ea typeface="+mn-ea"/>
                <a:cs typeface="+mn-cs"/>
              </a:rPr>
              <a:t>Visión. </a:t>
            </a:r>
            <a:r>
              <a:rPr kumimoji="0" lang="es-MX" sz="1300" b="0" i="0" u="none" strike="noStrike" kern="1200" cap="none" spc="0" normalizeH="0" baseline="0" noProof="0">
                <a:ln>
                  <a:noFill/>
                </a:ln>
                <a:solidFill>
                  <a:prstClr val="black"/>
                </a:solidFill>
                <a:effectLst/>
                <a:uLnTx/>
                <a:uFillTx/>
                <a:latin typeface="Agency FB" panose="020B0503020202020204" pitchFamily="34" charset="0"/>
                <a:ea typeface="+mn-ea"/>
                <a:cs typeface="+mn-cs"/>
              </a:rPr>
              <a:t>Ser un referente nacional e internacional de Institución de Educación Superior que contribuye al desarrollo social, cultural y productivo con profesionales éticos, creativos, cualificados y con sentido de pertinencia.</a:t>
            </a:r>
            <a:endParaRPr kumimoji="0" lang="es-ES" sz="1300" b="0" i="0" u="none" strike="noStrike" kern="1200" cap="none" spc="0" normalizeH="0" baseline="0" noProof="0">
              <a:ln>
                <a:noFill/>
              </a:ln>
              <a:solidFill>
                <a:prstClr val="black"/>
              </a:solidFill>
              <a:effectLst/>
              <a:uLnTx/>
              <a:uFillTx/>
              <a:latin typeface="Agency FB" panose="020B0503020202020204" pitchFamily="34" charset="0"/>
              <a:ea typeface="+mn-ea"/>
              <a:cs typeface="+mn-cs"/>
            </a:endParaRPr>
          </a:p>
        </p:txBody>
      </p:sp>
      <p:sp>
        <p:nvSpPr>
          <p:cNvPr id="23" name="Rectángulo 22">
            <a:extLst>
              <a:ext uri="{FF2B5EF4-FFF2-40B4-BE49-F238E27FC236}">
                <a16:creationId xmlns:a16="http://schemas.microsoft.com/office/drawing/2014/main" id="{EAF93728-98EC-43CF-8689-136A3EE39D11}"/>
              </a:ext>
            </a:extLst>
          </p:cNvPr>
          <p:cNvSpPr/>
          <p:nvPr/>
        </p:nvSpPr>
        <p:spPr>
          <a:xfrm>
            <a:off x="93308" y="6489877"/>
            <a:ext cx="2530373" cy="292388"/>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C" sz="1300" b="0" i="0" u="none" strike="noStrike" kern="1200" cap="none" spc="0" normalizeH="0" baseline="0" noProof="0">
                <a:ln w="0"/>
                <a:solidFill>
                  <a:srgbClr val="00B050"/>
                </a:solidFill>
                <a:effectLst>
                  <a:outerShdw blurRad="38100" dist="25400" dir="5400000" algn="ctr" rotWithShape="0">
                    <a:srgbClr val="6E747A">
                      <a:alpha val="43000"/>
                    </a:srgbClr>
                  </a:outerShdw>
                </a:effectLst>
                <a:uLnTx/>
                <a:uFillTx/>
                <a:latin typeface="Calibri" panose="020F0502020204030204"/>
                <a:ea typeface="+mn-ea"/>
                <a:cs typeface="+mn-cs"/>
              </a:rPr>
              <a:t>M</a:t>
            </a:r>
            <a:r>
              <a:rPr kumimoji="0" lang="es-ES" sz="1300" b="0" i="0" u="none" strike="noStrike" kern="1200" cap="none" spc="0" normalizeH="0" baseline="0" noProof="0">
                <a:ln w="0"/>
                <a:solidFill>
                  <a:srgbClr val="00B050"/>
                </a:solidFill>
                <a:effectLst>
                  <a:outerShdw blurRad="38100" dist="25400" dir="5400000" algn="ctr" rotWithShape="0">
                    <a:srgbClr val="6E747A">
                      <a:alpha val="43000"/>
                    </a:srgbClr>
                  </a:outerShdw>
                </a:effectLst>
                <a:uLnTx/>
                <a:uFillTx/>
                <a:latin typeface="Calibri" panose="020F0502020204030204"/>
                <a:ea typeface="+mn-ea"/>
                <a:cs typeface="+mn-cs"/>
              </a:rPr>
              <a:t>sig. Ing. Robert Moreira Centeno</a:t>
            </a:r>
          </a:p>
        </p:txBody>
      </p:sp>
      <p:sp>
        <p:nvSpPr>
          <p:cNvPr id="6" name="CuadroTexto 5">
            <a:extLst>
              <a:ext uri="{FF2B5EF4-FFF2-40B4-BE49-F238E27FC236}">
                <a16:creationId xmlns:a16="http://schemas.microsoft.com/office/drawing/2014/main" id="{7FC1FBA4-F025-F269-BB7C-ECD5082576C2}"/>
              </a:ext>
            </a:extLst>
          </p:cNvPr>
          <p:cNvSpPr txBox="1"/>
          <p:nvPr/>
        </p:nvSpPr>
        <p:spPr>
          <a:xfrm>
            <a:off x="3437442" y="11851"/>
            <a:ext cx="729026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1" i="0" u="none" strike="noStrike" kern="1200" cap="none" spc="0" normalizeH="0" baseline="0" noProof="0">
                <a:ln>
                  <a:noFill/>
                </a:ln>
                <a:solidFill>
                  <a:prstClr val="black"/>
                </a:solidFill>
                <a:effectLst/>
                <a:uLnTx/>
                <a:uFillTx/>
                <a:latin typeface="Calibri" panose="020F0502020204030204"/>
                <a:ea typeface="+mn-ea"/>
                <a:cs typeface="+mn-cs"/>
              </a:rPr>
              <a:t>Figura 9.1.1. </a:t>
            </a:r>
            <a:r>
              <a:rPr kumimoji="0" lang="es-ES" sz="1800" b="0" i="0" u="none" strike="noStrike" kern="1200" cap="none" spc="0" normalizeH="0" baseline="0" noProof="0" err="1">
                <a:ln>
                  <a:noFill/>
                </a:ln>
                <a:solidFill>
                  <a:prstClr val="black"/>
                </a:solidFill>
                <a:effectLst/>
                <a:uLnTx/>
                <a:uFillTx/>
                <a:latin typeface="Calibri" panose="020F0502020204030204"/>
                <a:ea typeface="+mn-ea"/>
                <a:cs typeface="+mn-cs"/>
              </a:rPr>
              <a:t>Task</a:t>
            </a:r>
            <a:r>
              <a:rPr kumimoji="0" lang="es-ES" sz="1800" b="0" i="0" u="none" strike="noStrike" kern="1200" cap="none" spc="0" normalizeH="0" baseline="0" noProof="0">
                <a:ln>
                  <a:noFill/>
                </a:ln>
                <a:solidFill>
                  <a:prstClr val="black"/>
                </a:solidFill>
                <a:effectLst/>
                <a:uLnTx/>
                <a:uFillTx/>
                <a:latin typeface="Calibri" panose="020F0502020204030204"/>
                <a:ea typeface="+mn-ea"/>
                <a:cs typeface="+mn-cs"/>
              </a:rPr>
              <a:t> </a:t>
            </a:r>
            <a:r>
              <a:rPr kumimoji="0" lang="es-ES" sz="1800" b="0" i="0" u="none" strike="noStrike" kern="1200" cap="none" spc="0" normalizeH="0" baseline="0" noProof="0" err="1">
                <a:ln>
                  <a:noFill/>
                </a:ln>
                <a:solidFill>
                  <a:prstClr val="black"/>
                </a:solidFill>
                <a:effectLst/>
                <a:uLnTx/>
                <a:uFillTx/>
                <a:latin typeface="Calibri" panose="020F0502020204030204"/>
                <a:ea typeface="+mn-ea"/>
                <a:cs typeface="+mn-cs"/>
              </a:rPr>
              <a:t>Model</a:t>
            </a:r>
            <a:r>
              <a:rPr kumimoji="0" lang="es-ES" sz="1800" b="0" i="0" u="none" strike="noStrike" kern="1200" cap="none" spc="0" normalizeH="0" baseline="0" noProof="0">
                <a:ln>
                  <a:noFill/>
                </a:ln>
                <a:solidFill>
                  <a:prstClr val="black"/>
                </a:solidFill>
                <a:effectLst/>
                <a:uLnTx/>
                <a:uFillTx/>
                <a:latin typeface="Calibri" panose="020F0502020204030204"/>
                <a:ea typeface="+mn-ea"/>
                <a:cs typeface="+mn-cs"/>
              </a:rPr>
              <a:t>. Editar registros en la tabla.</a:t>
            </a:r>
          </a:p>
        </p:txBody>
      </p:sp>
      <p:pic>
        <p:nvPicPr>
          <p:cNvPr id="8" name="Imagen 7" descr="Texto&#10;&#10;Descripción generada automáticamente">
            <a:extLst>
              <a:ext uri="{FF2B5EF4-FFF2-40B4-BE49-F238E27FC236}">
                <a16:creationId xmlns:a16="http://schemas.microsoft.com/office/drawing/2014/main" id="{4317F020-CD99-0BD7-8DD9-7546A557B00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33615" y="679434"/>
            <a:ext cx="3997790" cy="2246879"/>
          </a:xfrm>
          <a:prstGeom prst="rect">
            <a:avLst/>
          </a:prstGeom>
        </p:spPr>
      </p:pic>
      <p:pic>
        <p:nvPicPr>
          <p:cNvPr id="10" name="Imagen 9" descr="Interfaz de usuario gráfica, Aplicación, Sitio web&#10;&#10;Descripción generada automáticamente">
            <a:extLst>
              <a:ext uri="{FF2B5EF4-FFF2-40B4-BE49-F238E27FC236}">
                <a16:creationId xmlns:a16="http://schemas.microsoft.com/office/drawing/2014/main" id="{B1DAB82F-83ED-9839-4F82-CFDC80D2B0F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28806" y="545782"/>
            <a:ext cx="4549551" cy="4214128"/>
          </a:xfrm>
          <a:prstGeom prst="rect">
            <a:avLst/>
          </a:prstGeom>
        </p:spPr>
      </p:pic>
      <p:pic>
        <p:nvPicPr>
          <p:cNvPr id="12" name="Imagen 11" descr="Interfaz de usuario gráfica, Aplicación&#10;&#10;Descripción generada automáticamente">
            <a:extLst>
              <a:ext uri="{FF2B5EF4-FFF2-40B4-BE49-F238E27FC236}">
                <a16:creationId xmlns:a16="http://schemas.microsoft.com/office/drawing/2014/main" id="{645B8076-F3D1-F1E8-E204-737B16565BF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86366" y="2977324"/>
            <a:ext cx="5026148" cy="2830400"/>
          </a:xfrm>
          <a:prstGeom prst="rect">
            <a:avLst/>
          </a:prstGeom>
        </p:spPr>
      </p:pic>
      <p:sp>
        <p:nvSpPr>
          <p:cNvPr id="13" name="CuadroTexto 12">
            <a:extLst>
              <a:ext uri="{FF2B5EF4-FFF2-40B4-BE49-F238E27FC236}">
                <a16:creationId xmlns:a16="http://schemas.microsoft.com/office/drawing/2014/main" id="{DB5C4DF9-148D-135C-AE4D-34920922BABF}"/>
              </a:ext>
            </a:extLst>
          </p:cNvPr>
          <p:cNvSpPr txBox="1"/>
          <p:nvPr/>
        </p:nvSpPr>
        <p:spPr>
          <a:xfrm>
            <a:off x="8541123" y="5163359"/>
            <a:ext cx="6444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1" i="0" u="none" strike="noStrike" kern="1200" cap="none" spc="0" normalizeH="0" baseline="0" noProof="0">
                <a:ln>
                  <a:noFill/>
                </a:ln>
                <a:solidFill>
                  <a:srgbClr val="002060"/>
                </a:solidFill>
                <a:effectLst/>
                <a:highlight>
                  <a:srgbClr val="FFFF00"/>
                </a:highlight>
                <a:uLnTx/>
                <a:uFillTx/>
                <a:latin typeface="Calibri" panose="020F0502020204030204"/>
                <a:ea typeface="+mn-ea"/>
                <a:cs typeface="+mn-cs"/>
              </a:rPr>
              <a:t>-2-</a:t>
            </a:r>
            <a:endParaRPr kumimoji="0" lang="es-EC" sz="1800" b="1" i="0" u="none" strike="noStrike" kern="1200" cap="none" spc="0" normalizeH="0" baseline="0" noProof="0">
              <a:ln>
                <a:noFill/>
              </a:ln>
              <a:solidFill>
                <a:srgbClr val="002060"/>
              </a:solidFill>
              <a:effectLst/>
              <a:highlight>
                <a:srgbClr val="FFFF00"/>
              </a:highlight>
              <a:uLnTx/>
              <a:uFillTx/>
              <a:latin typeface="Calibri" panose="020F0502020204030204"/>
              <a:ea typeface="+mn-ea"/>
              <a:cs typeface="+mn-cs"/>
            </a:endParaRPr>
          </a:p>
        </p:txBody>
      </p:sp>
      <p:sp>
        <p:nvSpPr>
          <p:cNvPr id="15" name="Rectángulo 14">
            <a:extLst>
              <a:ext uri="{FF2B5EF4-FFF2-40B4-BE49-F238E27FC236}">
                <a16:creationId xmlns:a16="http://schemas.microsoft.com/office/drawing/2014/main" id="{0E51A81B-129D-B0B3-F881-FE944D92479F}"/>
              </a:ext>
            </a:extLst>
          </p:cNvPr>
          <p:cNvSpPr/>
          <p:nvPr/>
        </p:nvSpPr>
        <p:spPr>
          <a:xfrm>
            <a:off x="5747600" y="5032208"/>
            <a:ext cx="3562411" cy="65129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w="3175">
                <a:solidFill>
                  <a:prstClr val="black"/>
                </a:solidFill>
              </a:ln>
              <a:solidFill>
                <a:prstClr val="white"/>
              </a:solidFill>
              <a:effectLst/>
              <a:uLnTx/>
              <a:uFillTx/>
              <a:latin typeface="Calibri" panose="020F0502020204030204"/>
              <a:ea typeface="+mn-ea"/>
              <a:cs typeface="+mn-cs"/>
            </a:endParaRPr>
          </a:p>
        </p:txBody>
      </p:sp>
      <p:sp>
        <p:nvSpPr>
          <p:cNvPr id="20" name="CuadroTexto 19">
            <a:extLst>
              <a:ext uri="{FF2B5EF4-FFF2-40B4-BE49-F238E27FC236}">
                <a16:creationId xmlns:a16="http://schemas.microsoft.com/office/drawing/2014/main" id="{CA128F6E-FC69-C5AB-7486-F57D923BE65B}"/>
              </a:ext>
            </a:extLst>
          </p:cNvPr>
          <p:cNvSpPr txBox="1"/>
          <p:nvPr/>
        </p:nvSpPr>
        <p:spPr>
          <a:xfrm>
            <a:off x="6997111" y="2593853"/>
            <a:ext cx="6444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1" i="0" u="none" strike="noStrike" kern="1200" cap="none" spc="0" normalizeH="0" baseline="0" noProof="0">
                <a:ln>
                  <a:noFill/>
                </a:ln>
                <a:solidFill>
                  <a:srgbClr val="002060"/>
                </a:solidFill>
                <a:effectLst/>
                <a:highlight>
                  <a:srgbClr val="FFFF00"/>
                </a:highlight>
                <a:uLnTx/>
                <a:uFillTx/>
                <a:latin typeface="Calibri" panose="020F0502020204030204"/>
                <a:ea typeface="+mn-ea"/>
                <a:cs typeface="+mn-cs"/>
              </a:rPr>
              <a:t>-2-</a:t>
            </a:r>
            <a:endParaRPr kumimoji="0" lang="es-EC" sz="1800" b="1" i="0" u="none" strike="noStrike" kern="1200" cap="none" spc="0" normalizeH="0" baseline="0" noProof="0">
              <a:ln>
                <a:noFill/>
              </a:ln>
              <a:solidFill>
                <a:srgbClr val="002060"/>
              </a:solidFill>
              <a:effectLst/>
              <a:highlight>
                <a:srgbClr val="FFFF00"/>
              </a:highlight>
              <a:uLnTx/>
              <a:uFillTx/>
              <a:latin typeface="Calibri" panose="020F0502020204030204"/>
              <a:ea typeface="+mn-ea"/>
              <a:cs typeface="+mn-cs"/>
            </a:endParaRPr>
          </a:p>
        </p:txBody>
      </p:sp>
      <p:sp>
        <p:nvSpPr>
          <p:cNvPr id="26" name="Rectángulo 25">
            <a:extLst>
              <a:ext uri="{FF2B5EF4-FFF2-40B4-BE49-F238E27FC236}">
                <a16:creationId xmlns:a16="http://schemas.microsoft.com/office/drawing/2014/main" id="{4145C426-CD02-AEB8-3716-577029A7B7E9}"/>
              </a:ext>
            </a:extLst>
          </p:cNvPr>
          <p:cNvSpPr/>
          <p:nvPr/>
        </p:nvSpPr>
        <p:spPr>
          <a:xfrm>
            <a:off x="3875157" y="2571173"/>
            <a:ext cx="3121954" cy="36933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w="3175">
                <a:solidFill>
                  <a:prstClr val="black"/>
                </a:solidFill>
              </a:ln>
              <a:solidFill>
                <a:prstClr val="white"/>
              </a:solidFill>
              <a:effectLst/>
              <a:uLnTx/>
              <a:uFillTx/>
              <a:latin typeface="Calibri" panose="020F0502020204030204"/>
              <a:ea typeface="+mn-ea"/>
              <a:cs typeface="+mn-cs"/>
            </a:endParaRPr>
          </a:p>
        </p:txBody>
      </p:sp>
      <p:sp>
        <p:nvSpPr>
          <p:cNvPr id="27" name="CuadroTexto 26">
            <a:extLst>
              <a:ext uri="{FF2B5EF4-FFF2-40B4-BE49-F238E27FC236}">
                <a16:creationId xmlns:a16="http://schemas.microsoft.com/office/drawing/2014/main" id="{499D35A0-0E6C-23B4-C6AB-44EA2140F4B5}"/>
              </a:ext>
            </a:extLst>
          </p:cNvPr>
          <p:cNvSpPr txBox="1"/>
          <p:nvPr/>
        </p:nvSpPr>
        <p:spPr>
          <a:xfrm>
            <a:off x="3372324" y="5751213"/>
            <a:ext cx="8712928" cy="877163"/>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S" sz="1700" b="1" i="0" u="none" strike="noStrike" kern="1200" cap="none" spc="0" normalizeH="0" baseline="0" noProof="0">
                <a:ln>
                  <a:noFill/>
                </a:ln>
                <a:solidFill>
                  <a:prstClr val="black"/>
                </a:solidFill>
                <a:effectLst/>
                <a:uLnTx/>
                <a:uFillTx/>
                <a:latin typeface="Calibri" panose="020F0502020204030204"/>
                <a:ea typeface="+mn-ea"/>
                <a:cs typeface="+mn-cs"/>
              </a:rPr>
              <a:t>Nota (29/04/2023). </a:t>
            </a:r>
            <a:r>
              <a:rPr kumimoji="0" lang="es-ES" sz="1700" b="1" i="0" u="none" strike="noStrike" kern="1200" cap="none" spc="0" normalizeH="0" baseline="0" noProof="0">
                <a:ln>
                  <a:noFill/>
                </a:ln>
                <a:solidFill>
                  <a:prstClr val="black"/>
                </a:solidFill>
                <a:effectLst/>
                <a:highlight>
                  <a:srgbClr val="FFFF00"/>
                </a:highlight>
                <a:uLnTx/>
                <a:uFillTx/>
                <a:latin typeface="Calibri" panose="020F0502020204030204"/>
                <a:ea typeface="+mn-ea"/>
                <a:cs typeface="+mn-cs"/>
              </a:rPr>
              <a:t>1)</a:t>
            </a:r>
            <a:r>
              <a:rPr kumimoji="0" lang="es-ES" sz="1700" b="0" i="0" u="none" strike="noStrike" kern="1200" cap="none" spc="0" normalizeH="0" baseline="0" noProof="0">
                <a:ln>
                  <a:noFill/>
                </a:ln>
                <a:solidFill>
                  <a:prstClr val="black"/>
                </a:solidFill>
                <a:effectLst/>
                <a:uLnTx/>
                <a:uFillTx/>
                <a:latin typeface="Calibri" panose="020F0502020204030204"/>
                <a:ea typeface="+mn-ea"/>
                <a:cs typeface="+mn-cs"/>
              </a:rPr>
              <a:t> Al agregar tareas en la ruta "http://127.0.0.1:8000/</a:t>
            </a:r>
            <a:r>
              <a:rPr kumimoji="0" lang="es-ES" sz="1700" b="0" i="0" u="none" strike="noStrike" kern="1200" cap="none" spc="0" normalizeH="0" baseline="0" noProof="0" err="1">
                <a:ln>
                  <a:noFill/>
                </a:ln>
                <a:solidFill>
                  <a:prstClr val="black"/>
                </a:solidFill>
                <a:effectLst/>
                <a:uLnTx/>
                <a:uFillTx/>
                <a:latin typeface="Calibri" panose="020F0502020204030204"/>
                <a:ea typeface="+mn-ea"/>
                <a:cs typeface="+mn-cs"/>
              </a:rPr>
              <a:t>admin</a:t>
            </a:r>
            <a:r>
              <a:rPr kumimoji="0" lang="es-ES" sz="1700" b="0" i="0" u="none" strike="noStrike" kern="1200" cap="none" spc="0" normalizeH="0" baseline="0" noProof="0">
                <a:ln>
                  <a:noFill/>
                </a:ln>
                <a:solidFill>
                  <a:prstClr val="black"/>
                </a:solidFill>
                <a:effectLst/>
                <a:uLnTx/>
                <a:uFillTx/>
                <a:latin typeface="Calibri" panose="020F0502020204030204"/>
                <a:ea typeface="+mn-ea"/>
                <a:cs typeface="+mn-cs"/>
              </a:rPr>
              <a:t>/" se comprueba que se crean registros vinculados a la clave foránea del usuario </a:t>
            </a:r>
            <a:r>
              <a:rPr kumimoji="0" lang="es-ES" sz="1700" b="1" i="0" u="none" strike="noStrike" kern="1200" cap="none" spc="0" normalizeH="0" baseline="0" noProof="0">
                <a:ln>
                  <a:noFill/>
                </a:ln>
                <a:solidFill>
                  <a:prstClr val="black"/>
                </a:solidFill>
                <a:effectLst/>
                <a:highlight>
                  <a:srgbClr val="FFFF00"/>
                </a:highlight>
                <a:uLnTx/>
                <a:uFillTx/>
                <a:latin typeface="Calibri" panose="020F0502020204030204"/>
                <a:ea typeface="+mn-ea"/>
                <a:cs typeface="+mn-cs"/>
              </a:rPr>
              <a:t>2)</a:t>
            </a:r>
            <a:r>
              <a:rPr kumimoji="0" lang="es-ES" sz="1700" b="0" i="0" u="none" strike="noStrike" kern="1200" cap="none" spc="0" normalizeH="0" baseline="0" noProof="0">
                <a:ln>
                  <a:noFill/>
                </a:ln>
                <a:solidFill>
                  <a:prstClr val="black"/>
                </a:solidFill>
                <a:effectLst/>
                <a:uLnTx/>
                <a:uFillTx/>
                <a:latin typeface="Calibri" panose="020F0502020204030204"/>
                <a:ea typeface="+mn-ea"/>
                <a:cs typeface="+mn-cs"/>
              </a:rPr>
              <a:t> Se comprueba que la programación del método </a:t>
            </a:r>
            <a:r>
              <a:rPr kumimoji="0" lang="es-ES" sz="1700" b="0" i="0" u="none" strike="noStrike" kern="1200" cap="none" spc="0" normalizeH="0" baseline="0" noProof="0" err="1">
                <a:ln>
                  <a:noFill/>
                </a:ln>
                <a:solidFill>
                  <a:prstClr val="black"/>
                </a:solidFill>
                <a:effectLst/>
                <a:uLnTx/>
                <a:uFillTx/>
                <a:latin typeface="Calibri" panose="020F0502020204030204"/>
                <a:ea typeface="+mn-ea"/>
                <a:cs typeface="+mn-cs"/>
              </a:rPr>
              <a:t>str</a:t>
            </a:r>
            <a:r>
              <a:rPr kumimoji="0" lang="es-ES" sz="1700" b="0" i="0" u="none" strike="noStrike" kern="1200" cap="none" spc="0" normalizeH="0" baseline="0" noProof="0">
                <a:ln>
                  <a:noFill/>
                </a:ln>
                <a:solidFill>
                  <a:prstClr val="black"/>
                </a:solidFill>
                <a:effectLst/>
                <a:uLnTx/>
                <a:uFillTx/>
                <a:latin typeface="Calibri" panose="020F0502020204030204"/>
                <a:ea typeface="+mn-ea"/>
                <a:cs typeface="+mn-cs"/>
              </a:rPr>
              <a:t> sirve para mostrar los nombres de las tareas personalizados.</a:t>
            </a:r>
            <a:endParaRPr kumimoji="0" lang="es-EC" sz="17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Botón de acción: en blanco 2">
            <a:hlinkClick r:id="rId7" action="ppaction://hlinksldjump" highlightClick="1"/>
            <a:extLst>
              <a:ext uri="{FF2B5EF4-FFF2-40B4-BE49-F238E27FC236}">
                <a16:creationId xmlns:a16="http://schemas.microsoft.com/office/drawing/2014/main" id="{E7270EA9-8D55-44C7-7F4B-74F5AFF45312}"/>
              </a:ext>
            </a:extLst>
          </p:cNvPr>
          <p:cNvSpPr/>
          <p:nvPr/>
        </p:nvSpPr>
        <p:spPr>
          <a:xfrm>
            <a:off x="10727704" y="-885"/>
            <a:ext cx="1464296" cy="335902"/>
          </a:xfrm>
          <a:prstGeom prst="actionButtonBlan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C" sz="1800" b="0" i="0" u="none" strike="noStrike" kern="1200" cap="none" spc="0" normalizeH="0" baseline="0" noProof="0">
                <a:ln>
                  <a:noFill/>
                </a:ln>
                <a:solidFill>
                  <a:prstClr val="white"/>
                </a:solidFill>
                <a:effectLst/>
                <a:uLnTx/>
                <a:uFillTx/>
                <a:latin typeface="Calibri" panose="020F0502020204030204"/>
                <a:ea typeface="+mn-ea"/>
                <a:cs typeface="+mn-cs"/>
              </a:rPr>
              <a:t>Índice</a:t>
            </a:r>
            <a:endParaRPr kumimoji="0" lang="es-E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5981133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9DF72ADE-BAE9-484E-84CE-E8979DDABC94}"/>
              </a:ext>
            </a:extLst>
          </p:cNvPr>
          <p:cNvSpPr>
            <a:spLocks noGrp="1"/>
          </p:cNvSpPr>
          <p:nvPr>
            <p:ph type="title"/>
          </p:nvPr>
        </p:nvSpPr>
        <p:spPr>
          <a:xfrm>
            <a:off x="1" y="1"/>
            <a:ext cx="3256367" cy="709119"/>
          </a:xfrm>
          <a:solidFill>
            <a:schemeClr val="accent4">
              <a:lumMod val="60000"/>
              <a:lumOff val="40000"/>
            </a:schemeClr>
          </a:solidFill>
        </p:spPr>
        <p:style>
          <a:lnRef idx="2">
            <a:schemeClr val="accent1"/>
          </a:lnRef>
          <a:fillRef idx="1">
            <a:schemeClr val="lt1"/>
          </a:fillRef>
          <a:effectRef idx="0">
            <a:schemeClr val="accent1"/>
          </a:effectRef>
          <a:fontRef idx="minor">
            <a:schemeClr val="dk1"/>
          </a:fontRef>
        </p:style>
        <p:txBody>
          <a:bodyPr>
            <a:normAutofit/>
          </a:bodyPr>
          <a:lstStyle/>
          <a:p>
            <a:r>
              <a:rPr lang="es-MX" sz="1400">
                <a:latin typeface="AcmeFont" pitchFamily="2" charset="0"/>
              </a:rPr>
              <a:t>Taller: </a:t>
            </a:r>
            <a:r>
              <a:rPr lang="es-MX" sz="1400"/>
              <a:t>Ejercicio 81</a:t>
            </a:r>
            <a:endParaRPr lang="es-ES" sz="1400"/>
          </a:p>
        </p:txBody>
      </p:sp>
      <p:cxnSp>
        <p:nvCxnSpPr>
          <p:cNvPr id="5" name="Conector recto 4">
            <a:extLst>
              <a:ext uri="{FF2B5EF4-FFF2-40B4-BE49-F238E27FC236}">
                <a16:creationId xmlns:a16="http://schemas.microsoft.com/office/drawing/2014/main" id="{B56C916C-A930-4B45-9FEB-EAC26D680858}"/>
              </a:ext>
            </a:extLst>
          </p:cNvPr>
          <p:cNvCxnSpPr>
            <a:cxnSpLocks/>
          </p:cNvCxnSpPr>
          <p:nvPr/>
        </p:nvCxnSpPr>
        <p:spPr>
          <a:xfrm>
            <a:off x="3256383" y="709120"/>
            <a:ext cx="0" cy="6148880"/>
          </a:xfrm>
          <a:prstGeom prst="line">
            <a:avLst/>
          </a:prstGeom>
        </p:spPr>
        <p:style>
          <a:lnRef idx="3">
            <a:schemeClr val="accent1"/>
          </a:lnRef>
          <a:fillRef idx="0">
            <a:schemeClr val="accent1"/>
          </a:fillRef>
          <a:effectRef idx="2">
            <a:schemeClr val="accent1"/>
          </a:effectRef>
          <a:fontRef idx="minor">
            <a:schemeClr val="tx1"/>
          </a:fontRef>
        </p:style>
      </p:cxnSp>
      <p:sp>
        <p:nvSpPr>
          <p:cNvPr id="16" name="CuadroTexto 15">
            <a:extLst>
              <a:ext uri="{FF2B5EF4-FFF2-40B4-BE49-F238E27FC236}">
                <a16:creationId xmlns:a16="http://schemas.microsoft.com/office/drawing/2014/main" id="{B1925488-C881-4A19-A93C-2E217166D1A0}"/>
              </a:ext>
            </a:extLst>
          </p:cNvPr>
          <p:cNvSpPr txBox="1"/>
          <p:nvPr/>
        </p:nvSpPr>
        <p:spPr>
          <a:xfrm>
            <a:off x="106748" y="4958291"/>
            <a:ext cx="2891329" cy="7386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C" sz="1400" b="1" i="0" u="none" strike="noStrike" kern="1200" cap="none" spc="0" normalizeH="0" baseline="0" noProof="0">
                <a:ln>
                  <a:noFill/>
                </a:ln>
                <a:solidFill>
                  <a:prstClr val="black"/>
                </a:solidFill>
                <a:effectLst/>
                <a:uLnTx/>
                <a:uFillTx/>
                <a:latin typeface="Calibri" panose="020F0502020204030204"/>
                <a:ea typeface="+mn-ea"/>
                <a:cs typeface="+mn-cs"/>
              </a:rPr>
              <a:t>Objetivos de la lámina:</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ES" sz="1400" b="0" i="0" u="none" strike="noStrike" kern="1200" cap="none" spc="0" normalizeH="0" baseline="0" noProof="0">
                <a:ln>
                  <a:noFill/>
                </a:ln>
                <a:solidFill>
                  <a:prstClr val="black"/>
                </a:solidFill>
                <a:effectLst/>
                <a:uLnTx/>
                <a:uFillTx/>
                <a:latin typeface="Calibri" panose="020F0502020204030204"/>
                <a:ea typeface="+mn-ea"/>
                <a:cs typeface="+mn-cs"/>
              </a:rPr>
              <a:t>Mostrar el dato </a:t>
            </a:r>
            <a:r>
              <a:rPr kumimoji="0" lang="es-ES" sz="1400" b="0" i="0" u="none" strike="noStrike" kern="1200" cap="none" spc="0" normalizeH="0" baseline="0" noProof="0" err="1">
                <a:ln>
                  <a:noFill/>
                </a:ln>
                <a:solidFill>
                  <a:prstClr val="black"/>
                </a:solidFill>
                <a:effectLst/>
                <a:uLnTx/>
                <a:uFillTx/>
                <a:latin typeface="Calibri" panose="020F0502020204030204"/>
                <a:ea typeface="+mn-ea"/>
                <a:cs typeface="+mn-cs"/>
              </a:rPr>
              <a:t>readonly</a:t>
            </a:r>
            <a:r>
              <a:rPr kumimoji="0" lang="es-ES" sz="1400" b="0" i="0" u="none" strike="noStrike" kern="1200" cap="none" spc="0" normalizeH="0" baseline="0" noProof="0">
                <a:ln>
                  <a:noFill/>
                </a:ln>
                <a:solidFill>
                  <a:prstClr val="black"/>
                </a:solidFill>
                <a:effectLst/>
                <a:uLnTx/>
                <a:uFillTx/>
                <a:latin typeface="Calibri" panose="020F0502020204030204"/>
                <a:ea typeface="+mn-ea"/>
                <a:cs typeface="+mn-cs"/>
              </a:rPr>
              <a:t> "</a:t>
            </a:r>
            <a:r>
              <a:rPr kumimoji="0" lang="es-ES" sz="1400" b="0" i="0" u="none" strike="noStrike" kern="1200" cap="none" spc="0" normalizeH="0" baseline="0" noProof="0" err="1">
                <a:ln>
                  <a:noFill/>
                </a:ln>
                <a:solidFill>
                  <a:prstClr val="black"/>
                </a:solidFill>
                <a:effectLst/>
                <a:uLnTx/>
                <a:uFillTx/>
                <a:latin typeface="Calibri" panose="020F0502020204030204"/>
                <a:ea typeface="+mn-ea"/>
                <a:cs typeface="+mn-cs"/>
              </a:rPr>
              <a:t>created</a:t>
            </a:r>
            <a:r>
              <a:rPr kumimoji="0" lang="es-ES" sz="1400" b="0" i="0" u="none" strike="noStrike" kern="1200" cap="none" spc="0" normalizeH="0" baseline="0" noProof="0">
                <a:ln>
                  <a:noFill/>
                </a:ln>
                <a:solidFill>
                  <a:prstClr val="black"/>
                </a:solidFill>
                <a:effectLst/>
                <a:uLnTx/>
                <a:uFillTx/>
                <a:latin typeface="Calibri" panose="020F0502020204030204"/>
                <a:ea typeface="+mn-ea"/>
                <a:cs typeface="+mn-cs"/>
              </a:rPr>
              <a:t>" del modelo "</a:t>
            </a:r>
            <a:r>
              <a:rPr kumimoji="0" lang="es-ES" sz="1400" b="0" i="0" u="none" strike="noStrike" kern="1200" cap="none" spc="0" normalizeH="0" baseline="0" noProof="0" err="1">
                <a:ln>
                  <a:noFill/>
                </a:ln>
                <a:solidFill>
                  <a:prstClr val="black"/>
                </a:solidFill>
                <a:effectLst/>
                <a:uLnTx/>
                <a:uFillTx/>
                <a:latin typeface="Calibri" panose="020F0502020204030204"/>
                <a:ea typeface="+mn-ea"/>
                <a:cs typeface="+mn-cs"/>
              </a:rPr>
              <a:t>Tasks</a:t>
            </a:r>
            <a:r>
              <a:rPr kumimoji="0" lang="es-ES" sz="1400" b="0" i="0" u="none" strike="noStrike" kern="1200" cap="none" spc="0" normalizeH="0" baseline="0" noProof="0">
                <a:ln>
                  <a:noFill/>
                </a:ln>
                <a:solidFill>
                  <a:prstClr val="black"/>
                </a:solidFill>
                <a:effectLst/>
                <a:uLnTx/>
                <a:uFillTx/>
                <a:latin typeface="Calibri" panose="020F0502020204030204"/>
                <a:ea typeface="+mn-ea"/>
                <a:cs typeface="+mn-cs"/>
              </a:rPr>
              <a:t>"</a:t>
            </a:r>
          </a:p>
        </p:txBody>
      </p:sp>
      <p:pic>
        <p:nvPicPr>
          <p:cNvPr id="17" name="Imagen 16">
            <a:extLst>
              <a:ext uri="{FF2B5EF4-FFF2-40B4-BE49-F238E27FC236}">
                <a16:creationId xmlns:a16="http://schemas.microsoft.com/office/drawing/2014/main" id="{07AF594D-2BC1-4EA0-9855-66C150454A4F}"/>
              </a:ext>
            </a:extLst>
          </p:cNvPr>
          <p:cNvPicPr>
            <a:picLocks noChangeAspect="1"/>
          </p:cNvPicPr>
          <p:nvPr/>
        </p:nvPicPr>
        <p:blipFill>
          <a:blip r:embed="rId3"/>
          <a:stretch>
            <a:fillRect/>
          </a:stretch>
        </p:blipFill>
        <p:spPr>
          <a:xfrm>
            <a:off x="76038" y="2011836"/>
            <a:ext cx="993895" cy="854078"/>
          </a:xfrm>
          <a:prstGeom prst="rect">
            <a:avLst/>
          </a:prstGeom>
        </p:spPr>
      </p:pic>
      <p:sp>
        <p:nvSpPr>
          <p:cNvPr id="18" name="CuadroTexto 17">
            <a:extLst>
              <a:ext uri="{FF2B5EF4-FFF2-40B4-BE49-F238E27FC236}">
                <a16:creationId xmlns:a16="http://schemas.microsoft.com/office/drawing/2014/main" id="{137D2C75-4FC0-4811-A9B7-F2AED8DD12CA}"/>
              </a:ext>
            </a:extLst>
          </p:cNvPr>
          <p:cNvSpPr txBox="1"/>
          <p:nvPr/>
        </p:nvSpPr>
        <p:spPr>
          <a:xfrm>
            <a:off x="80567" y="2926313"/>
            <a:ext cx="3098569" cy="209288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C" sz="1300" b="1" i="0" u="none" strike="noStrike" kern="1200" cap="none" spc="0" normalizeH="0" baseline="0" noProof="0">
                <a:ln>
                  <a:noFill/>
                </a:ln>
                <a:solidFill>
                  <a:prstClr val="black"/>
                </a:solidFill>
                <a:effectLst/>
                <a:uLnTx/>
                <a:uFillTx/>
                <a:latin typeface="Agency FB" panose="020B0503020202020204" pitchFamily="34" charset="0"/>
                <a:ea typeface="+mn-ea"/>
                <a:cs typeface="+mn-cs"/>
              </a:rPr>
              <a:t>Misión. </a:t>
            </a:r>
            <a:r>
              <a:rPr kumimoji="0" lang="es-MX" sz="1300" b="0" i="0" u="none" strike="noStrike" kern="1200" cap="none" spc="0" normalizeH="0" baseline="0" noProof="0">
                <a:ln>
                  <a:noFill/>
                </a:ln>
                <a:solidFill>
                  <a:prstClr val="black"/>
                </a:solidFill>
                <a:effectLst/>
                <a:uLnTx/>
                <a:uFillTx/>
                <a:latin typeface="Agency FB" panose="020B0503020202020204" pitchFamily="34" charset="0"/>
                <a:ea typeface="+mn-ea"/>
                <a:cs typeface="+mn-cs"/>
              </a:rPr>
              <a:t>Formar profesionales competentes y emprendedores desde lo académico, la investigación, y la vinculación, que contribuyan a mejorar la calidad de vida de la sociedad.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300" b="0" i="0" u="none" strike="noStrike" kern="1200" cap="none" spc="0" normalizeH="0" baseline="0" noProof="0">
              <a:ln>
                <a:noFill/>
              </a:ln>
              <a:solidFill>
                <a:prstClr val="black"/>
              </a:solidFill>
              <a:effectLst/>
              <a:uLnTx/>
              <a:uFillTx/>
              <a:latin typeface="Agency FB" panose="020B0503020202020204" pitchFamily="34" charset="0"/>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C" sz="1300" b="1" i="0" u="none" strike="noStrike" kern="1200" cap="none" spc="0" normalizeH="0" baseline="0" noProof="0">
                <a:ln>
                  <a:noFill/>
                </a:ln>
                <a:solidFill>
                  <a:prstClr val="black"/>
                </a:solidFill>
                <a:effectLst/>
                <a:uLnTx/>
                <a:uFillTx/>
                <a:latin typeface="Agency FB" panose="020B0503020202020204" pitchFamily="34" charset="0"/>
                <a:ea typeface="+mn-ea"/>
                <a:cs typeface="+mn-cs"/>
              </a:rPr>
              <a:t>Visión. </a:t>
            </a:r>
            <a:r>
              <a:rPr kumimoji="0" lang="es-MX" sz="1300" b="0" i="0" u="none" strike="noStrike" kern="1200" cap="none" spc="0" normalizeH="0" baseline="0" noProof="0">
                <a:ln>
                  <a:noFill/>
                </a:ln>
                <a:solidFill>
                  <a:prstClr val="black"/>
                </a:solidFill>
                <a:effectLst/>
                <a:uLnTx/>
                <a:uFillTx/>
                <a:latin typeface="Agency FB" panose="020B0503020202020204" pitchFamily="34" charset="0"/>
                <a:ea typeface="+mn-ea"/>
                <a:cs typeface="+mn-cs"/>
              </a:rPr>
              <a:t>Ser un referente nacional e internacional de Institución de Educación Superior que contribuye al desarrollo social, cultural y productivo con profesionales éticos, creativos, cualificados y con sentido de pertinencia.</a:t>
            </a:r>
            <a:endParaRPr kumimoji="0" lang="es-ES" sz="1300" b="0" i="0" u="none" strike="noStrike" kern="1200" cap="none" spc="0" normalizeH="0" baseline="0" noProof="0">
              <a:ln>
                <a:noFill/>
              </a:ln>
              <a:solidFill>
                <a:prstClr val="black"/>
              </a:solidFill>
              <a:effectLst/>
              <a:uLnTx/>
              <a:uFillTx/>
              <a:latin typeface="Agency FB" panose="020B0503020202020204" pitchFamily="34" charset="0"/>
              <a:ea typeface="+mn-ea"/>
              <a:cs typeface="+mn-cs"/>
            </a:endParaRPr>
          </a:p>
        </p:txBody>
      </p:sp>
      <p:sp>
        <p:nvSpPr>
          <p:cNvPr id="23" name="Rectángulo 22">
            <a:extLst>
              <a:ext uri="{FF2B5EF4-FFF2-40B4-BE49-F238E27FC236}">
                <a16:creationId xmlns:a16="http://schemas.microsoft.com/office/drawing/2014/main" id="{EAF93728-98EC-43CF-8689-136A3EE39D11}"/>
              </a:ext>
            </a:extLst>
          </p:cNvPr>
          <p:cNvSpPr/>
          <p:nvPr/>
        </p:nvSpPr>
        <p:spPr>
          <a:xfrm>
            <a:off x="93308" y="6489877"/>
            <a:ext cx="2530373" cy="292388"/>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C" sz="1300" b="0" i="0" u="none" strike="noStrike" kern="1200" cap="none" spc="0" normalizeH="0" baseline="0" noProof="0">
                <a:ln w="0"/>
                <a:solidFill>
                  <a:srgbClr val="00B050"/>
                </a:solidFill>
                <a:effectLst>
                  <a:outerShdw blurRad="38100" dist="25400" dir="5400000" algn="ctr" rotWithShape="0">
                    <a:srgbClr val="6E747A">
                      <a:alpha val="43000"/>
                    </a:srgbClr>
                  </a:outerShdw>
                </a:effectLst>
                <a:uLnTx/>
                <a:uFillTx/>
                <a:latin typeface="Calibri" panose="020F0502020204030204"/>
                <a:ea typeface="+mn-ea"/>
                <a:cs typeface="+mn-cs"/>
              </a:rPr>
              <a:t>M</a:t>
            </a:r>
            <a:r>
              <a:rPr kumimoji="0" lang="es-ES" sz="1300" b="0" i="0" u="none" strike="noStrike" kern="1200" cap="none" spc="0" normalizeH="0" baseline="0" noProof="0">
                <a:ln w="0"/>
                <a:solidFill>
                  <a:srgbClr val="00B050"/>
                </a:solidFill>
                <a:effectLst>
                  <a:outerShdw blurRad="38100" dist="25400" dir="5400000" algn="ctr" rotWithShape="0">
                    <a:srgbClr val="6E747A">
                      <a:alpha val="43000"/>
                    </a:srgbClr>
                  </a:outerShdw>
                </a:effectLst>
                <a:uLnTx/>
                <a:uFillTx/>
                <a:latin typeface="Calibri" panose="020F0502020204030204"/>
                <a:ea typeface="+mn-ea"/>
                <a:cs typeface="+mn-cs"/>
              </a:rPr>
              <a:t>sig. Ing. Robert Moreira Centeno</a:t>
            </a:r>
          </a:p>
        </p:txBody>
      </p:sp>
      <p:sp>
        <p:nvSpPr>
          <p:cNvPr id="6" name="CuadroTexto 5">
            <a:extLst>
              <a:ext uri="{FF2B5EF4-FFF2-40B4-BE49-F238E27FC236}">
                <a16:creationId xmlns:a16="http://schemas.microsoft.com/office/drawing/2014/main" id="{7FC1FBA4-F025-F269-BB7C-ECD5082576C2}"/>
              </a:ext>
            </a:extLst>
          </p:cNvPr>
          <p:cNvSpPr txBox="1"/>
          <p:nvPr/>
        </p:nvSpPr>
        <p:spPr>
          <a:xfrm>
            <a:off x="3437442" y="11851"/>
            <a:ext cx="729026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1" i="0" u="none" strike="noStrike" kern="1200" cap="none" spc="0" normalizeH="0" baseline="0" noProof="0">
                <a:ln>
                  <a:noFill/>
                </a:ln>
                <a:solidFill>
                  <a:prstClr val="black"/>
                </a:solidFill>
                <a:effectLst/>
                <a:uLnTx/>
                <a:uFillTx/>
                <a:latin typeface="Calibri" panose="020F0502020204030204"/>
                <a:ea typeface="+mn-ea"/>
                <a:cs typeface="+mn-cs"/>
              </a:rPr>
              <a:t>Figura 9.1.2. </a:t>
            </a:r>
            <a:r>
              <a:rPr kumimoji="0" lang="es-ES" sz="1800" b="0" i="0" u="none" strike="noStrike" kern="1200" cap="none" spc="0" normalizeH="0" baseline="0" noProof="0" err="1">
                <a:ln>
                  <a:noFill/>
                </a:ln>
                <a:solidFill>
                  <a:prstClr val="black"/>
                </a:solidFill>
                <a:effectLst/>
                <a:uLnTx/>
                <a:uFillTx/>
                <a:latin typeface="Calibri" panose="020F0502020204030204"/>
                <a:ea typeface="+mn-ea"/>
                <a:cs typeface="+mn-cs"/>
              </a:rPr>
              <a:t>Task</a:t>
            </a:r>
            <a:r>
              <a:rPr kumimoji="0" lang="es-ES" sz="1800" b="0" i="0" u="none" strike="noStrike" kern="1200" cap="none" spc="0" normalizeH="0" baseline="0" noProof="0">
                <a:ln>
                  <a:noFill/>
                </a:ln>
                <a:solidFill>
                  <a:prstClr val="black"/>
                </a:solidFill>
                <a:effectLst/>
                <a:uLnTx/>
                <a:uFillTx/>
                <a:latin typeface="Calibri" panose="020F0502020204030204"/>
                <a:ea typeface="+mn-ea"/>
                <a:cs typeface="+mn-cs"/>
              </a:rPr>
              <a:t> </a:t>
            </a:r>
            <a:r>
              <a:rPr kumimoji="0" lang="es-ES" sz="1800" b="0" i="0" u="none" strike="noStrike" kern="1200" cap="none" spc="0" normalizeH="0" baseline="0" noProof="0" err="1">
                <a:ln>
                  <a:noFill/>
                </a:ln>
                <a:solidFill>
                  <a:prstClr val="black"/>
                </a:solidFill>
                <a:effectLst/>
                <a:uLnTx/>
                <a:uFillTx/>
                <a:latin typeface="Calibri" panose="020F0502020204030204"/>
                <a:ea typeface="+mn-ea"/>
                <a:cs typeface="+mn-cs"/>
              </a:rPr>
              <a:t>Model</a:t>
            </a:r>
            <a:r>
              <a:rPr kumimoji="0" lang="es-ES" sz="1800" b="0" i="0" u="none" strike="noStrike" kern="1200" cap="none" spc="0" normalizeH="0" baseline="0" noProof="0">
                <a:ln>
                  <a:noFill/>
                </a:ln>
                <a:solidFill>
                  <a:prstClr val="black"/>
                </a:solidFill>
                <a:effectLst/>
                <a:uLnTx/>
                <a:uFillTx/>
                <a:latin typeface="Calibri" panose="020F0502020204030204"/>
                <a:ea typeface="+mn-ea"/>
                <a:cs typeface="+mn-cs"/>
              </a:rPr>
              <a:t>. Editar registros en la tabla.</a:t>
            </a:r>
          </a:p>
        </p:txBody>
      </p:sp>
      <p:pic>
        <p:nvPicPr>
          <p:cNvPr id="7" name="Imagen 6" descr="Pantalla de computadora con letras&#10;&#10;Descripción generada automáticamente con confianza media">
            <a:extLst>
              <a:ext uri="{FF2B5EF4-FFF2-40B4-BE49-F238E27FC236}">
                <a16:creationId xmlns:a16="http://schemas.microsoft.com/office/drawing/2014/main" id="{96777A93-D125-5943-EA4B-F5E1A679AFE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91989" y="1160932"/>
            <a:ext cx="3486637" cy="1905266"/>
          </a:xfrm>
          <a:prstGeom prst="rect">
            <a:avLst/>
          </a:prstGeom>
        </p:spPr>
      </p:pic>
      <p:pic>
        <p:nvPicPr>
          <p:cNvPr id="11" name="Imagen 10" descr="Interfaz de usuario gráfica, Aplicación, Correo electrónico&#10;&#10;Descripción generada automáticamente">
            <a:extLst>
              <a:ext uri="{FF2B5EF4-FFF2-40B4-BE49-F238E27FC236}">
                <a16:creationId xmlns:a16="http://schemas.microsoft.com/office/drawing/2014/main" id="{017C4231-BCA7-B854-58A8-5CB0F649A73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14231" y="443006"/>
            <a:ext cx="5223271" cy="5246383"/>
          </a:xfrm>
          <a:prstGeom prst="rect">
            <a:avLst/>
          </a:prstGeom>
        </p:spPr>
      </p:pic>
      <p:sp>
        <p:nvSpPr>
          <p:cNvPr id="14" name="CuadroTexto 13">
            <a:extLst>
              <a:ext uri="{FF2B5EF4-FFF2-40B4-BE49-F238E27FC236}">
                <a16:creationId xmlns:a16="http://schemas.microsoft.com/office/drawing/2014/main" id="{38C00872-036A-564B-8120-76BE11A85306}"/>
              </a:ext>
            </a:extLst>
          </p:cNvPr>
          <p:cNvSpPr txBox="1"/>
          <p:nvPr/>
        </p:nvSpPr>
        <p:spPr>
          <a:xfrm>
            <a:off x="11253809" y="843280"/>
            <a:ext cx="60445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1" i="0" u="none" strike="noStrike" kern="1200" cap="none" spc="0" normalizeH="0" baseline="0" noProof="0">
                <a:ln>
                  <a:noFill/>
                </a:ln>
                <a:solidFill>
                  <a:srgbClr val="002060"/>
                </a:solidFill>
                <a:effectLst/>
                <a:highlight>
                  <a:srgbClr val="FFFF00"/>
                </a:highlight>
                <a:uLnTx/>
                <a:uFillTx/>
                <a:latin typeface="Calibri" panose="020F0502020204030204"/>
                <a:ea typeface="+mn-ea"/>
                <a:cs typeface="+mn-cs"/>
              </a:rPr>
              <a:t>-1-</a:t>
            </a:r>
            <a:endParaRPr kumimoji="0" lang="es-EC" sz="1800" b="1" i="0" u="none" strike="noStrike" kern="1200" cap="none" spc="0" normalizeH="0" baseline="0" noProof="0">
              <a:ln>
                <a:noFill/>
              </a:ln>
              <a:solidFill>
                <a:srgbClr val="002060"/>
              </a:solidFill>
              <a:effectLst/>
              <a:highlight>
                <a:srgbClr val="FFFF00"/>
              </a:highlight>
              <a:uLnTx/>
              <a:uFillTx/>
              <a:latin typeface="Calibri" panose="020F0502020204030204"/>
              <a:ea typeface="+mn-ea"/>
              <a:cs typeface="+mn-cs"/>
            </a:endParaRPr>
          </a:p>
        </p:txBody>
      </p:sp>
      <p:sp>
        <p:nvSpPr>
          <p:cNvPr id="19" name="Rectángulo 18">
            <a:extLst>
              <a:ext uri="{FF2B5EF4-FFF2-40B4-BE49-F238E27FC236}">
                <a16:creationId xmlns:a16="http://schemas.microsoft.com/office/drawing/2014/main" id="{5D9E1CB1-D6CD-9786-69ED-3F18BCDD8778}"/>
              </a:ext>
            </a:extLst>
          </p:cNvPr>
          <p:cNvSpPr/>
          <p:nvPr/>
        </p:nvSpPr>
        <p:spPr>
          <a:xfrm>
            <a:off x="8778240" y="843280"/>
            <a:ext cx="3341255" cy="423696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w="3175">
                <a:solidFill>
                  <a:prstClr val="black"/>
                </a:solidFill>
              </a:ln>
              <a:solidFill>
                <a:prstClr val="white"/>
              </a:solidFill>
              <a:effectLst/>
              <a:uLnTx/>
              <a:uFillTx/>
              <a:latin typeface="Calibri" panose="020F0502020204030204"/>
              <a:ea typeface="+mn-ea"/>
              <a:cs typeface="+mn-cs"/>
            </a:endParaRPr>
          </a:p>
        </p:txBody>
      </p:sp>
      <p:sp>
        <p:nvSpPr>
          <p:cNvPr id="27" name="CuadroTexto 26">
            <a:extLst>
              <a:ext uri="{FF2B5EF4-FFF2-40B4-BE49-F238E27FC236}">
                <a16:creationId xmlns:a16="http://schemas.microsoft.com/office/drawing/2014/main" id="{499D35A0-0E6C-23B4-C6AB-44EA2140F4B5}"/>
              </a:ext>
            </a:extLst>
          </p:cNvPr>
          <p:cNvSpPr txBox="1"/>
          <p:nvPr/>
        </p:nvSpPr>
        <p:spPr>
          <a:xfrm>
            <a:off x="3372325" y="3066197"/>
            <a:ext cx="5405915" cy="3539430"/>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S" sz="1600" b="1" i="0" u="none" strike="noStrike" kern="1200" cap="none" spc="0" normalizeH="0" baseline="0" noProof="0" dirty="0">
                <a:ln>
                  <a:noFill/>
                </a:ln>
                <a:solidFill>
                  <a:prstClr val="black"/>
                </a:solidFill>
                <a:effectLst/>
                <a:uLnTx/>
                <a:uFillTx/>
                <a:latin typeface="Calibri" panose="020F0502020204030204"/>
                <a:ea typeface="+mn-ea"/>
                <a:cs typeface="+mn-cs"/>
              </a:rPr>
              <a:t>Nota (29/04/2023). </a:t>
            </a:r>
            <a:r>
              <a:rPr kumimoji="0" lang="es-ES" sz="1600" b="1" i="0" u="none" strike="noStrike" kern="1200" cap="none" spc="0" normalizeH="0" baseline="0" noProof="0" dirty="0">
                <a:ln>
                  <a:noFill/>
                </a:ln>
                <a:solidFill>
                  <a:prstClr val="black"/>
                </a:solidFill>
                <a:effectLst/>
                <a:highlight>
                  <a:srgbClr val="FFFF00"/>
                </a:highlight>
                <a:uLnTx/>
                <a:uFillTx/>
                <a:latin typeface="Calibri" panose="020F0502020204030204"/>
                <a:ea typeface="+mn-ea"/>
                <a:cs typeface="+mn-cs"/>
              </a:rPr>
              <a:t>1)</a:t>
            </a:r>
            <a:r>
              <a:rPr kumimoji="0" lang="es-ES" sz="1600" b="0" i="0" u="none" strike="noStrike" kern="1200" cap="none" spc="0" normalizeH="0" baseline="0" noProof="0" dirty="0">
                <a:ln>
                  <a:noFill/>
                </a:ln>
                <a:solidFill>
                  <a:prstClr val="black"/>
                </a:solidFill>
                <a:effectLst/>
                <a:uLnTx/>
                <a:uFillTx/>
                <a:latin typeface="Calibri" panose="020F0502020204030204"/>
                <a:ea typeface="+mn-ea"/>
                <a:cs typeface="+mn-cs"/>
              </a:rPr>
              <a:t> En el formulario "http://127.0.0.1:8000/</a:t>
            </a:r>
            <a:r>
              <a:rPr kumimoji="0" lang="es-ES" sz="1600" b="0" i="0" u="none" strike="noStrike" kern="1200" cap="none" spc="0" normalizeH="0" baseline="0" noProof="0" dirty="0" err="1">
                <a:ln>
                  <a:noFill/>
                </a:ln>
                <a:solidFill>
                  <a:prstClr val="black"/>
                </a:solidFill>
                <a:effectLst/>
                <a:uLnTx/>
                <a:uFillTx/>
                <a:latin typeface="Calibri" panose="020F0502020204030204"/>
                <a:ea typeface="+mn-ea"/>
                <a:cs typeface="+mn-cs"/>
              </a:rPr>
              <a:t>admin</a:t>
            </a:r>
            <a:r>
              <a:rPr kumimoji="0" lang="es-ES" sz="1600" b="0" i="0" u="none" strike="noStrike" kern="1200" cap="none" spc="0" normalizeH="0" baseline="0" noProof="0" dirty="0">
                <a:ln>
                  <a:noFill/>
                </a:ln>
                <a:solidFill>
                  <a:prstClr val="black"/>
                </a:solidFill>
                <a:effectLst/>
                <a:uLnTx/>
                <a:uFillTx/>
                <a:latin typeface="Calibri" panose="020F0502020204030204"/>
                <a:ea typeface="+mn-ea"/>
                <a:cs typeface="+mn-cs"/>
              </a:rPr>
              <a:t>/</a:t>
            </a:r>
            <a:r>
              <a:rPr kumimoji="0" lang="es-ES" sz="1600" b="0" i="0" u="none" strike="noStrike" kern="1200" cap="none" spc="0" normalizeH="0" baseline="0" noProof="0" dirty="0" err="1">
                <a:ln>
                  <a:noFill/>
                </a:ln>
                <a:solidFill>
                  <a:prstClr val="black"/>
                </a:solidFill>
                <a:effectLst/>
                <a:uLnTx/>
                <a:uFillTx/>
                <a:latin typeface="Calibri" panose="020F0502020204030204"/>
                <a:ea typeface="+mn-ea"/>
                <a:cs typeface="+mn-cs"/>
              </a:rPr>
              <a:t>tasks</a:t>
            </a:r>
            <a:r>
              <a:rPr kumimoji="0" lang="es-ES" sz="1600" b="0" i="0" u="none" strike="noStrike" kern="1200" cap="none" spc="0" normalizeH="0" baseline="0" noProof="0" dirty="0">
                <a:ln>
                  <a:noFill/>
                </a:ln>
                <a:solidFill>
                  <a:prstClr val="black"/>
                </a:solidFill>
                <a:effectLst/>
                <a:uLnTx/>
                <a:uFillTx/>
                <a:latin typeface="Calibri" panose="020F0502020204030204"/>
                <a:ea typeface="+mn-ea"/>
                <a:cs typeface="+mn-cs"/>
              </a:rPr>
              <a:t>/</a:t>
            </a:r>
            <a:r>
              <a:rPr kumimoji="0" lang="es-ES" sz="1600" b="0" i="0" u="none" strike="noStrike" kern="1200" cap="none" spc="0" normalizeH="0" baseline="0" noProof="0" dirty="0" err="1">
                <a:ln>
                  <a:noFill/>
                </a:ln>
                <a:solidFill>
                  <a:prstClr val="black"/>
                </a:solidFill>
                <a:effectLst/>
                <a:uLnTx/>
                <a:uFillTx/>
                <a:latin typeface="Calibri" panose="020F0502020204030204"/>
                <a:ea typeface="+mn-ea"/>
                <a:cs typeface="+mn-cs"/>
              </a:rPr>
              <a:t>task</a:t>
            </a:r>
            <a:r>
              <a:rPr kumimoji="0" lang="es-ES" sz="1600" b="0" i="0" u="none" strike="noStrike" kern="1200" cap="none" spc="0" normalizeH="0" baseline="0" noProof="0" dirty="0">
                <a:ln>
                  <a:noFill/>
                </a:ln>
                <a:solidFill>
                  <a:prstClr val="black"/>
                </a:solidFill>
                <a:effectLst/>
                <a:uLnTx/>
                <a:uFillTx/>
                <a:latin typeface="Calibri" panose="020F0502020204030204"/>
                <a:ea typeface="+mn-ea"/>
                <a:cs typeface="+mn-cs"/>
              </a:rPr>
              <a:t>/1/</a:t>
            </a:r>
            <a:r>
              <a:rPr kumimoji="0" lang="es-ES" sz="1600" b="0" i="0" u="none" strike="noStrike" kern="1200" cap="none" spc="0" normalizeH="0" baseline="0" noProof="0" dirty="0" err="1">
                <a:ln>
                  <a:noFill/>
                </a:ln>
                <a:solidFill>
                  <a:prstClr val="black"/>
                </a:solidFill>
                <a:effectLst/>
                <a:uLnTx/>
                <a:uFillTx/>
                <a:latin typeface="Calibri" panose="020F0502020204030204"/>
                <a:ea typeface="+mn-ea"/>
                <a:cs typeface="+mn-cs"/>
              </a:rPr>
              <a:t>change</a:t>
            </a:r>
            <a:r>
              <a:rPr kumimoji="0" lang="es-ES" sz="1600" b="0" i="0" u="none" strike="noStrike" kern="1200" cap="none" spc="0" normalizeH="0" baseline="0" noProof="0" dirty="0">
                <a:ln>
                  <a:noFill/>
                </a:ln>
                <a:solidFill>
                  <a:prstClr val="black"/>
                </a:solidFill>
                <a:effectLst/>
                <a:uLnTx/>
                <a:uFillTx/>
                <a:latin typeface="Calibri" panose="020F0502020204030204"/>
                <a:ea typeface="+mn-ea"/>
                <a:cs typeface="+mn-cs"/>
              </a:rPr>
              <a:t>/" se puede observar que solo aparecen 5 de los 6 atributos definidos en el modelo "</a:t>
            </a:r>
            <a:r>
              <a:rPr kumimoji="0" lang="es-ES" sz="1600" b="0" i="0" u="none" strike="noStrike" kern="1200" cap="none" spc="0" normalizeH="0" baseline="0" noProof="0" dirty="0" err="1">
                <a:ln>
                  <a:noFill/>
                </a:ln>
                <a:solidFill>
                  <a:prstClr val="black"/>
                </a:solidFill>
                <a:effectLst/>
                <a:uLnTx/>
                <a:uFillTx/>
                <a:latin typeface="Calibri" panose="020F0502020204030204"/>
                <a:ea typeface="+mn-ea"/>
                <a:cs typeface="+mn-cs"/>
              </a:rPr>
              <a:t>Task</a:t>
            </a:r>
            <a:r>
              <a:rPr kumimoji="0" lang="es-ES" sz="1600" b="0" i="0" u="none" strike="noStrike" kern="1200" cap="none" spc="0" normalizeH="0" baseline="0" noProof="0" dirty="0">
                <a:ln>
                  <a:noFill/>
                </a:ln>
                <a:solidFill>
                  <a:prstClr val="black"/>
                </a:solidFill>
                <a:effectLst/>
                <a:uLnTx/>
                <a:uFillTx/>
                <a:latin typeface="Calibri" panose="020F0502020204030204"/>
                <a:ea typeface="+mn-ea"/>
                <a:cs typeface="+mn-cs"/>
              </a:rPr>
              <a:t>", ello es porque el atributo "</a:t>
            </a:r>
            <a:r>
              <a:rPr kumimoji="0" lang="es-ES" sz="1600" b="0" i="0" u="none" strike="noStrike" kern="1200" cap="none" spc="0" normalizeH="0" baseline="0" noProof="0" dirty="0" err="1">
                <a:ln>
                  <a:noFill/>
                </a:ln>
                <a:solidFill>
                  <a:prstClr val="black"/>
                </a:solidFill>
                <a:effectLst/>
                <a:uLnTx/>
                <a:uFillTx/>
                <a:latin typeface="Calibri" panose="020F0502020204030204"/>
                <a:ea typeface="+mn-ea"/>
                <a:cs typeface="+mn-cs"/>
              </a:rPr>
              <a:t>created</a:t>
            </a:r>
            <a:r>
              <a:rPr kumimoji="0" lang="es-ES" sz="1600" b="0" i="0" u="none" strike="noStrike" kern="1200" cap="none" spc="0" normalizeH="0" baseline="0" noProof="0" dirty="0">
                <a:ln>
                  <a:noFill/>
                </a:ln>
                <a:solidFill>
                  <a:prstClr val="black"/>
                </a:solidFill>
                <a:effectLst/>
                <a:uLnTx/>
                <a:uFillTx/>
                <a:latin typeface="Calibri" panose="020F0502020204030204"/>
                <a:ea typeface="+mn-ea"/>
                <a:cs typeface="+mn-cs"/>
              </a:rPr>
              <a:t>" fue establecido como de solo lectura con "</a:t>
            </a:r>
            <a:r>
              <a:rPr kumimoji="0" lang="es-ES" sz="1600" b="0" i="0" u="none" strike="noStrike" kern="1200" cap="none" spc="0" normalizeH="0" baseline="0" noProof="0" dirty="0" err="1">
                <a:ln>
                  <a:noFill/>
                </a:ln>
                <a:solidFill>
                  <a:prstClr val="black"/>
                </a:solidFill>
                <a:effectLst/>
                <a:uLnTx/>
                <a:uFillTx/>
                <a:latin typeface="Calibri" panose="020F0502020204030204"/>
                <a:ea typeface="+mn-ea"/>
                <a:cs typeface="+mn-cs"/>
              </a:rPr>
              <a:t>auto_now_add</a:t>
            </a:r>
            <a:r>
              <a:rPr kumimoji="0" lang="es-ES" sz="1600" b="0" i="0" u="none" strike="noStrike" kern="1200" cap="none" spc="0" normalizeH="0" baseline="0" noProof="0" dirty="0">
                <a:ln>
                  <a:noFill/>
                </a:ln>
                <a:solidFill>
                  <a:prstClr val="black"/>
                </a:solidFill>
                <a:effectLst/>
                <a:uLnTx/>
                <a:uFillTx/>
                <a:latin typeface="Calibri" panose="020F0502020204030204"/>
                <a:ea typeface="+mn-ea"/>
                <a:cs typeface="+mn-cs"/>
              </a:rPr>
              <a:t>=True" </a:t>
            </a:r>
            <a:r>
              <a:rPr kumimoji="0" lang="es-ES" sz="1600" b="1" i="0" u="none" strike="noStrike" kern="1200" cap="none" spc="0" normalizeH="0" baseline="0" noProof="0" dirty="0">
                <a:ln>
                  <a:noFill/>
                </a:ln>
                <a:solidFill>
                  <a:prstClr val="black"/>
                </a:solidFill>
                <a:effectLst/>
                <a:highlight>
                  <a:srgbClr val="FFFF00"/>
                </a:highlight>
                <a:uLnTx/>
                <a:uFillTx/>
                <a:latin typeface="Calibri" panose="020F0502020204030204"/>
                <a:ea typeface="+mn-ea"/>
                <a:cs typeface="+mn-cs"/>
              </a:rPr>
              <a:t>2)</a:t>
            </a:r>
            <a:r>
              <a:rPr kumimoji="0" lang="es-ES" sz="1600" b="0" i="0" u="none" strike="noStrike" kern="1200" cap="none" spc="0" normalizeH="0" baseline="0" noProof="0" dirty="0">
                <a:ln>
                  <a:noFill/>
                </a:ln>
                <a:solidFill>
                  <a:prstClr val="black"/>
                </a:solidFill>
                <a:effectLst/>
                <a:uLnTx/>
                <a:uFillTx/>
                <a:latin typeface="Calibri" panose="020F0502020204030204"/>
                <a:ea typeface="+mn-ea"/>
                <a:cs typeface="+mn-cs"/>
              </a:rPr>
              <a:t> Se debe usar un método que se va a añadir al panel administrador, para poder hacerlo es necesario primero crear una clase, en este caso se llamará "</a:t>
            </a:r>
            <a:r>
              <a:rPr kumimoji="0" lang="es-ES" sz="1600" b="0" i="0" u="none" strike="noStrike" kern="1200" cap="none" spc="0" normalizeH="0" baseline="0" noProof="0" dirty="0" err="1">
                <a:ln>
                  <a:noFill/>
                </a:ln>
                <a:solidFill>
                  <a:prstClr val="black"/>
                </a:solidFill>
                <a:effectLst/>
                <a:uLnTx/>
                <a:uFillTx/>
                <a:latin typeface="Calibri" panose="020F0502020204030204"/>
                <a:ea typeface="+mn-ea"/>
                <a:cs typeface="+mn-cs"/>
              </a:rPr>
              <a:t>TaskAdmin</a:t>
            </a:r>
            <a:r>
              <a:rPr kumimoji="0" lang="es-ES" sz="1600" b="0" i="0" u="none" strike="noStrike" kern="1200" cap="none" spc="0" normalizeH="0" baseline="0" noProof="0" dirty="0">
                <a:ln>
                  <a:noFill/>
                </a:ln>
                <a:solidFill>
                  <a:prstClr val="black"/>
                </a:solidFill>
                <a:effectLst/>
                <a:uLnTx/>
                <a:uFillTx/>
                <a:latin typeface="Calibri" panose="020F0502020204030204"/>
                <a:ea typeface="+mn-ea"/>
                <a:cs typeface="+mn-cs"/>
              </a:rPr>
              <a:t>", que hereda todo el modelo "</a:t>
            </a:r>
            <a:r>
              <a:rPr kumimoji="0" lang="es-ES" sz="1600" b="0" i="0" u="none" strike="noStrike" kern="1200" cap="none" spc="0" normalizeH="0" baseline="0" noProof="0" dirty="0" err="1">
                <a:ln>
                  <a:noFill/>
                </a:ln>
                <a:solidFill>
                  <a:prstClr val="black"/>
                </a:solidFill>
                <a:effectLst/>
                <a:uLnTx/>
                <a:uFillTx/>
                <a:latin typeface="Calibri" panose="020F0502020204030204"/>
                <a:ea typeface="+mn-ea"/>
                <a:cs typeface="+mn-cs"/>
              </a:rPr>
              <a:t>ModelAdmin</a:t>
            </a:r>
            <a:r>
              <a:rPr kumimoji="0" lang="es-ES" sz="16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s-ES" sz="1600" b="0" i="0" u="none" strike="noStrike" kern="1200" cap="none" spc="0" normalizeH="0" baseline="0" noProof="0" dirty="0" err="1">
                <a:ln>
                  <a:noFill/>
                </a:ln>
                <a:solidFill>
                  <a:prstClr val="black"/>
                </a:solidFill>
                <a:effectLst/>
                <a:uLnTx/>
                <a:uFillTx/>
                <a:latin typeface="Calibri" panose="020F0502020204030204"/>
                <a:ea typeface="+mn-ea"/>
                <a:cs typeface="+mn-cs"/>
              </a:rPr>
              <a:t>readonly_fields</a:t>
            </a:r>
            <a:r>
              <a:rPr kumimoji="0" lang="es-ES" sz="1600" b="0" i="0" u="none" strike="noStrike" kern="1200" cap="none" spc="0" normalizeH="0" baseline="0" noProof="0" dirty="0">
                <a:ln>
                  <a:noFill/>
                </a:ln>
                <a:solidFill>
                  <a:prstClr val="black"/>
                </a:solidFill>
                <a:effectLst/>
                <a:uLnTx/>
                <a:uFillTx/>
                <a:latin typeface="Calibri" panose="020F0502020204030204"/>
                <a:ea typeface="+mn-ea"/>
                <a:cs typeface="+mn-cs"/>
              </a:rPr>
              <a:t>" es una tupla en la que se especifica que campos son de lectura y que se quiere ver en pantalla. Se pasa esa clase como argumento al método "</a:t>
            </a:r>
            <a:r>
              <a:rPr kumimoji="0" lang="es-ES" sz="1600" b="0" i="0" u="none" strike="noStrike" kern="1200" cap="none" spc="0" normalizeH="0" baseline="0" noProof="0" dirty="0" err="1">
                <a:ln>
                  <a:noFill/>
                </a:ln>
                <a:solidFill>
                  <a:prstClr val="black"/>
                </a:solidFill>
                <a:effectLst/>
                <a:uLnTx/>
                <a:uFillTx/>
                <a:latin typeface="Calibri" panose="020F0502020204030204"/>
                <a:ea typeface="+mn-ea"/>
                <a:cs typeface="+mn-cs"/>
              </a:rPr>
              <a:t>register</a:t>
            </a:r>
            <a:r>
              <a:rPr kumimoji="0" lang="es-ES" sz="1600" b="0" i="0" u="none" strike="noStrike" kern="1200" cap="none" spc="0" normalizeH="0" baseline="0" noProof="0" dirty="0">
                <a:ln>
                  <a:noFill/>
                </a:ln>
                <a:solidFill>
                  <a:prstClr val="black"/>
                </a:solidFill>
                <a:effectLst/>
                <a:uLnTx/>
                <a:uFillTx/>
                <a:latin typeface="Calibri" panose="020F0502020204030204"/>
                <a:ea typeface="+mn-ea"/>
                <a:cs typeface="+mn-cs"/>
              </a:rPr>
              <a:t>", al regresar la página aparecerá ya el campo "</a:t>
            </a:r>
            <a:r>
              <a:rPr kumimoji="0" lang="es-ES" sz="1600" b="0" i="0" u="none" strike="noStrike" kern="1200" cap="none" spc="0" normalizeH="0" baseline="0" noProof="0" dirty="0" err="1">
                <a:ln>
                  <a:noFill/>
                </a:ln>
                <a:solidFill>
                  <a:prstClr val="black"/>
                </a:solidFill>
                <a:effectLst/>
                <a:uLnTx/>
                <a:uFillTx/>
                <a:latin typeface="Calibri" panose="020F0502020204030204"/>
                <a:ea typeface="+mn-ea"/>
                <a:cs typeface="+mn-cs"/>
              </a:rPr>
              <a:t>created</a:t>
            </a:r>
            <a:r>
              <a:rPr kumimoji="0" lang="es-ES" sz="1600" b="0" i="0" u="none" strike="noStrike" kern="1200" cap="none" spc="0" normalizeH="0" baseline="0" noProof="0" dirty="0">
                <a:ln>
                  <a:noFill/>
                </a:ln>
                <a:solidFill>
                  <a:prstClr val="black"/>
                </a:solidFill>
                <a:effectLst/>
                <a:uLnTx/>
                <a:uFillTx/>
                <a:latin typeface="Calibri" panose="020F0502020204030204"/>
                <a:ea typeface="+mn-ea"/>
                <a:cs typeface="+mn-cs"/>
              </a:rPr>
              <a:t>", desde luego no permite modificarlo porque esta definido como tipo solo lectura.</a:t>
            </a:r>
            <a:endParaRPr kumimoji="0" lang="es-EC"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1" name="Rectángulo 20">
            <a:extLst>
              <a:ext uri="{FF2B5EF4-FFF2-40B4-BE49-F238E27FC236}">
                <a16:creationId xmlns:a16="http://schemas.microsoft.com/office/drawing/2014/main" id="{58007676-C26C-C8FF-9E4A-CA32E6E5C0D4}"/>
              </a:ext>
            </a:extLst>
          </p:cNvPr>
          <p:cNvSpPr/>
          <p:nvPr/>
        </p:nvSpPr>
        <p:spPr>
          <a:xfrm>
            <a:off x="3291989" y="2149959"/>
            <a:ext cx="3522236" cy="45414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w="3175">
                <a:solidFill>
                  <a:prstClr val="black"/>
                </a:solidFill>
              </a:ln>
              <a:solidFill>
                <a:prstClr val="white"/>
              </a:solidFill>
              <a:effectLst/>
              <a:uLnTx/>
              <a:uFillTx/>
              <a:latin typeface="Calibri" panose="020F0502020204030204"/>
              <a:ea typeface="+mn-ea"/>
              <a:cs typeface="+mn-cs"/>
            </a:endParaRPr>
          </a:p>
        </p:txBody>
      </p:sp>
      <p:sp>
        <p:nvSpPr>
          <p:cNvPr id="22" name="CuadroTexto 21">
            <a:extLst>
              <a:ext uri="{FF2B5EF4-FFF2-40B4-BE49-F238E27FC236}">
                <a16:creationId xmlns:a16="http://schemas.microsoft.com/office/drawing/2014/main" id="{DB4A1668-D049-382B-55B2-E97508876ACE}"/>
              </a:ext>
            </a:extLst>
          </p:cNvPr>
          <p:cNvSpPr txBox="1"/>
          <p:nvPr/>
        </p:nvSpPr>
        <p:spPr>
          <a:xfrm>
            <a:off x="6250766" y="1827170"/>
            <a:ext cx="60445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1" i="0" u="none" strike="noStrike" kern="1200" cap="none" spc="0" normalizeH="0" baseline="0" noProof="0" dirty="0">
                <a:ln>
                  <a:noFill/>
                </a:ln>
                <a:solidFill>
                  <a:srgbClr val="002060"/>
                </a:solidFill>
                <a:effectLst/>
                <a:highlight>
                  <a:srgbClr val="FFFF00"/>
                </a:highlight>
                <a:uLnTx/>
                <a:uFillTx/>
                <a:latin typeface="Calibri" panose="020F0502020204030204"/>
                <a:ea typeface="+mn-ea"/>
                <a:cs typeface="+mn-cs"/>
              </a:rPr>
              <a:t>-2-</a:t>
            </a:r>
            <a:endParaRPr kumimoji="0" lang="es-EC" sz="1800" b="1" i="0" u="none" strike="noStrike" kern="1200" cap="none" spc="0" normalizeH="0" baseline="0" noProof="0" dirty="0">
              <a:ln>
                <a:noFill/>
              </a:ln>
              <a:solidFill>
                <a:srgbClr val="002060"/>
              </a:solidFill>
              <a:effectLst/>
              <a:highlight>
                <a:srgbClr val="FFFF00"/>
              </a:highlight>
              <a:uLnTx/>
              <a:uFillTx/>
              <a:latin typeface="Calibri" panose="020F0502020204030204"/>
              <a:ea typeface="+mn-ea"/>
              <a:cs typeface="+mn-cs"/>
            </a:endParaRPr>
          </a:p>
        </p:txBody>
      </p:sp>
      <p:sp>
        <p:nvSpPr>
          <p:cNvPr id="3" name="Botón de acción: en blanco 2">
            <a:hlinkClick r:id="rId6" action="ppaction://hlinksldjump" highlightClick="1"/>
            <a:extLst>
              <a:ext uri="{FF2B5EF4-FFF2-40B4-BE49-F238E27FC236}">
                <a16:creationId xmlns:a16="http://schemas.microsoft.com/office/drawing/2014/main" id="{B89227C3-1417-FB13-4859-B28F5CA79AE8}"/>
              </a:ext>
            </a:extLst>
          </p:cNvPr>
          <p:cNvSpPr/>
          <p:nvPr/>
        </p:nvSpPr>
        <p:spPr>
          <a:xfrm>
            <a:off x="10727704" y="-885"/>
            <a:ext cx="1464296" cy="335902"/>
          </a:xfrm>
          <a:prstGeom prst="actionButtonBlan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C" sz="1800" b="0" i="0" u="none" strike="noStrike" kern="1200" cap="none" spc="0" normalizeH="0" baseline="0" noProof="0">
                <a:ln>
                  <a:noFill/>
                </a:ln>
                <a:solidFill>
                  <a:prstClr val="white"/>
                </a:solidFill>
                <a:effectLst/>
                <a:uLnTx/>
                <a:uFillTx/>
                <a:latin typeface="Calibri" panose="020F0502020204030204"/>
                <a:ea typeface="+mn-ea"/>
                <a:cs typeface="+mn-cs"/>
              </a:rPr>
              <a:t>Índice</a:t>
            </a:r>
            <a:endParaRPr kumimoji="0" lang="es-E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Rectángulo 1">
            <a:extLst>
              <a:ext uri="{FF2B5EF4-FFF2-40B4-BE49-F238E27FC236}">
                <a16:creationId xmlns:a16="http://schemas.microsoft.com/office/drawing/2014/main" id="{317DB70E-A04C-C178-F004-194749534F35}"/>
              </a:ext>
            </a:extLst>
          </p:cNvPr>
          <p:cNvSpPr/>
          <p:nvPr/>
        </p:nvSpPr>
        <p:spPr>
          <a:xfrm flipV="1">
            <a:off x="5811519" y="2756499"/>
            <a:ext cx="809523" cy="21975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w="3175">
                <a:solidFill>
                  <a:prstClr val="black"/>
                </a:solid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2261055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Imagen 18" descr="Texto&#10;&#10;Descripción generada automáticamente">
            <a:extLst>
              <a:ext uri="{FF2B5EF4-FFF2-40B4-BE49-F238E27FC236}">
                <a16:creationId xmlns:a16="http://schemas.microsoft.com/office/drawing/2014/main" id="{CEBC0D9B-8985-68EC-D419-4F1AA608FB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72123" y="292673"/>
            <a:ext cx="4726989" cy="5060357"/>
          </a:xfrm>
          <a:prstGeom prst="rect">
            <a:avLst/>
          </a:prstGeom>
        </p:spPr>
      </p:pic>
      <p:sp>
        <p:nvSpPr>
          <p:cNvPr id="4" name="Título 3">
            <a:extLst>
              <a:ext uri="{FF2B5EF4-FFF2-40B4-BE49-F238E27FC236}">
                <a16:creationId xmlns:a16="http://schemas.microsoft.com/office/drawing/2014/main" id="{9DF72ADE-BAE9-484E-84CE-E8979DDABC94}"/>
              </a:ext>
            </a:extLst>
          </p:cNvPr>
          <p:cNvSpPr>
            <a:spLocks noGrp="1"/>
          </p:cNvSpPr>
          <p:nvPr>
            <p:ph type="title"/>
          </p:nvPr>
        </p:nvSpPr>
        <p:spPr>
          <a:xfrm>
            <a:off x="1" y="1"/>
            <a:ext cx="3256367" cy="709119"/>
          </a:xfrm>
          <a:solidFill>
            <a:schemeClr val="accent4">
              <a:lumMod val="60000"/>
              <a:lumOff val="40000"/>
            </a:schemeClr>
          </a:solidFill>
        </p:spPr>
        <p:style>
          <a:lnRef idx="2">
            <a:schemeClr val="accent1"/>
          </a:lnRef>
          <a:fillRef idx="1">
            <a:schemeClr val="lt1"/>
          </a:fillRef>
          <a:effectRef idx="0">
            <a:schemeClr val="accent1"/>
          </a:effectRef>
          <a:fontRef idx="minor">
            <a:schemeClr val="dk1"/>
          </a:fontRef>
        </p:style>
        <p:txBody>
          <a:bodyPr>
            <a:normAutofit/>
          </a:bodyPr>
          <a:lstStyle/>
          <a:p>
            <a:r>
              <a:rPr lang="es-MX" sz="1400">
                <a:latin typeface="AcmeFont" pitchFamily="2" charset="0"/>
              </a:rPr>
              <a:t>Taller: </a:t>
            </a:r>
            <a:r>
              <a:rPr lang="es-MX" sz="1400"/>
              <a:t>Ejercicio 81</a:t>
            </a:r>
            <a:endParaRPr lang="es-ES" sz="1400"/>
          </a:p>
        </p:txBody>
      </p:sp>
      <p:cxnSp>
        <p:nvCxnSpPr>
          <p:cNvPr id="5" name="Conector recto 4">
            <a:extLst>
              <a:ext uri="{FF2B5EF4-FFF2-40B4-BE49-F238E27FC236}">
                <a16:creationId xmlns:a16="http://schemas.microsoft.com/office/drawing/2014/main" id="{B56C916C-A930-4B45-9FEB-EAC26D680858}"/>
              </a:ext>
            </a:extLst>
          </p:cNvPr>
          <p:cNvCxnSpPr>
            <a:cxnSpLocks/>
          </p:cNvCxnSpPr>
          <p:nvPr/>
        </p:nvCxnSpPr>
        <p:spPr>
          <a:xfrm>
            <a:off x="3256383" y="709120"/>
            <a:ext cx="0" cy="6148880"/>
          </a:xfrm>
          <a:prstGeom prst="line">
            <a:avLst/>
          </a:prstGeom>
        </p:spPr>
        <p:style>
          <a:lnRef idx="3">
            <a:schemeClr val="accent1"/>
          </a:lnRef>
          <a:fillRef idx="0">
            <a:schemeClr val="accent1"/>
          </a:fillRef>
          <a:effectRef idx="2">
            <a:schemeClr val="accent1"/>
          </a:effectRef>
          <a:fontRef idx="minor">
            <a:schemeClr val="tx1"/>
          </a:fontRef>
        </p:style>
      </p:cxnSp>
      <p:sp>
        <p:nvSpPr>
          <p:cNvPr id="16" name="CuadroTexto 15">
            <a:extLst>
              <a:ext uri="{FF2B5EF4-FFF2-40B4-BE49-F238E27FC236}">
                <a16:creationId xmlns:a16="http://schemas.microsoft.com/office/drawing/2014/main" id="{B1925488-C881-4A19-A93C-2E217166D1A0}"/>
              </a:ext>
            </a:extLst>
          </p:cNvPr>
          <p:cNvSpPr txBox="1"/>
          <p:nvPr/>
        </p:nvSpPr>
        <p:spPr>
          <a:xfrm>
            <a:off x="106748" y="4958291"/>
            <a:ext cx="2891329" cy="7386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C" sz="1400" b="1" i="0" u="none" strike="noStrike" kern="1200" cap="none" spc="0" normalizeH="0" baseline="0" noProof="0">
                <a:ln>
                  <a:noFill/>
                </a:ln>
                <a:solidFill>
                  <a:prstClr val="black"/>
                </a:solidFill>
                <a:effectLst/>
                <a:uLnTx/>
                <a:uFillTx/>
                <a:latin typeface="Calibri" panose="020F0502020204030204"/>
                <a:ea typeface="+mn-ea"/>
                <a:cs typeface="+mn-cs"/>
              </a:rPr>
              <a:t>Objetivos de la lámina:</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ES" sz="1400" b="0" i="0" u="none" strike="noStrike" kern="1200" cap="none" spc="0" normalizeH="0" baseline="0" noProof="0">
                <a:ln>
                  <a:noFill/>
                </a:ln>
                <a:solidFill>
                  <a:prstClr val="black"/>
                </a:solidFill>
                <a:effectLst/>
                <a:uLnTx/>
                <a:uFillTx/>
                <a:latin typeface="Calibri" panose="020F0502020204030204"/>
                <a:ea typeface="+mn-ea"/>
                <a:cs typeface="+mn-cs"/>
              </a:rPr>
              <a:t>Crear una vista nueva para el ingreso de tareas.</a:t>
            </a:r>
          </a:p>
        </p:txBody>
      </p:sp>
      <p:pic>
        <p:nvPicPr>
          <p:cNvPr id="17" name="Imagen 16">
            <a:extLst>
              <a:ext uri="{FF2B5EF4-FFF2-40B4-BE49-F238E27FC236}">
                <a16:creationId xmlns:a16="http://schemas.microsoft.com/office/drawing/2014/main" id="{07AF594D-2BC1-4EA0-9855-66C150454A4F}"/>
              </a:ext>
            </a:extLst>
          </p:cNvPr>
          <p:cNvPicPr>
            <a:picLocks noChangeAspect="1"/>
          </p:cNvPicPr>
          <p:nvPr/>
        </p:nvPicPr>
        <p:blipFill>
          <a:blip r:embed="rId4"/>
          <a:stretch>
            <a:fillRect/>
          </a:stretch>
        </p:blipFill>
        <p:spPr>
          <a:xfrm>
            <a:off x="76038" y="2011836"/>
            <a:ext cx="993895" cy="854078"/>
          </a:xfrm>
          <a:prstGeom prst="rect">
            <a:avLst/>
          </a:prstGeom>
        </p:spPr>
      </p:pic>
      <p:sp>
        <p:nvSpPr>
          <p:cNvPr id="18" name="CuadroTexto 17">
            <a:extLst>
              <a:ext uri="{FF2B5EF4-FFF2-40B4-BE49-F238E27FC236}">
                <a16:creationId xmlns:a16="http://schemas.microsoft.com/office/drawing/2014/main" id="{137D2C75-4FC0-4811-A9B7-F2AED8DD12CA}"/>
              </a:ext>
            </a:extLst>
          </p:cNvPr>
          <p:cNvSpPr txBox="1"/>
          <p:nvPr/>
        </p:nvSpPr>
        <p:spPr>
          <a:xfrm>
            <a:off x="80567" y="2926313"/>
            <a:ext cx="3098569" cy="209288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C" sz="1300" b="1" i="0" u="none" strike="noStrike" kern="1200" cap="none" spc="0" normalizeH="0" baseline="0" noProof="0">
                <a:ln>
                  <a:noFill/>
                </a:ln>
                <a:solidFill>
                  <a:prstClr val="black"/>
                </a:solidFill>
                <a:effectLst/>
                <a:uLnTx/>
                <a:uFillTx/>
                <a:latin typeface="Agency FB" panose="020B0503020202020204" pitchFamily="34" charset="0"/>
                <a:ea typeface="+mn-ea"/>
                <a:cs typeface="+mn-cs"/>
              </a:rPr>
              <a:t>Misión. </a:t>
            </a:r>
            <a:r>
              <a:rPr kumimoji="0" lang="es-MX" sz="1300" b="0" i="0" u="none" strike="noStrike" kern="1200" cap="none" spc="0" normalizeH="0" baseline="0" noProof="0">
                <a:ln>
                  <a:noFill/>
                </a:ln>
                <a:solidFill>
                  <a:prstClr val="black"/>
                </a:solidFill>
                <a:effectLst/>
                <a:uLnTx/>
                <a:uFillTx/>
                <a:latin typeface="Agency FB" panose="020B0503020202020204" pitchFamily="34" charset="0"/>
                <a:ea typeface="+mn-ea"/>
                <a:cs typeface="+mn-cs"/>
              </a:rPr>
              <a:t>Formar profesionales competentes y emprendedores desde lo académico, la investigación, y la vinculación, que contribuyan a mejorar la calidad de vida de la sociedad.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300" b="0" i="0" u="none" strike="noStrike" kern="1200" cap="none" spc="0" normalizeH="0" baseline="0" noProof="0">
              <a:ln>
                <a:noFill/>
              </a:ln>
              <a:solidFill>
                <a:prstClr val="black"/>
              </a:solidFill>
              <a:effectLst/>
              <a:uLnTx/>
              <a:uFillTx/>
              <a:latin typeface="Agency FB" panose="020B0503020202020204" pitchFamily="34" charset="0"/>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C" sz="1300" b="1" i="0" u="none" strike="noStrike" kern="1200" cap="none" spc="0" normalizeH="0" baseline="0" noProof="0">
                <a:ln>
                  <a:noFill/>
                </a:ln>
                <a:solidFill>
                  <a:prstClr val="black"/>
                </a:solidFill>
                <a:effectLst/>
                <a:uLnTx/>
                <a:uFillTx/>
                <a:latin typeface="Agency FB" panose="020B0503020202020204" pitchFamily="34" charset="0"/>
                <a:ea typeface="+mn-ea"/>
                <a:cs typeface="+mn-cs"/>
              </a:rPr>
              <a:t>Visión. </a:t>
            </a:r>
            <a:r>
              <a:rPr kumimoji="0" lang="es-MX" sz="1300" b="0" i="0" u="none" strike="noStrike" kern="1200" cap="none" spc="0" normalizeH="0" baseline="0" noProof="0">
                <a:ln>
                  <a:noFill/>
                </a:ln>
                <a:solidFill>
                  <a:prstClr val="black"/>
                </a:solidFill>
                <a:effectLst/>
                <a:uLnTx/>
                <a:uFillTx/>
                <a:latin typeface="Agency FB" panose="020B0503020202020204" pitchFamily="34" charset="0"/>
                <a:ea typeface="+mn-ea"/>
                <a:cs typeface="+mn-cs"/>
              </a:rPr>
              <a:t>Ser un referente nacional e internacional de Institución de Educación Superior que contribuye al desarrollo social, cultural y productivo con profesionales éticos, creativos, cualificados y con sentido de pertinencia.</a:t>
            </a:r>
            <a:endParaRPr kumimoji="0" lang="es-ES" sz="1300" b="0" i="0" u="none" strike="noStrike" kern="1200" cap="none" spc="0" normalizeH="0" baseline="0" noProof="0">
              <a:ln>
                <a:noFill/>
              </a:ln>
              <a:solidFill>
                <a:prstClr val="black"/>
              </a:solidFill>
              <a:effectLst/>
              <a:uLnTx/>
              <a:uFillTx/>
              <a:latin typeface="Agency FB" panose="020B0503020202020204" pitchFamily="34" charset="0"/>
              <a:ea typeface="+mn-ea"/>
              <a:cs typeface="+mn-cs"/>
            </a:endParaRPr>
          </a:p>
        </p:txBody>
      </p:sp>
      <p:sp>
        <p:nvSpPr>
          <p:cNvPr id="23" name="Rectángulo 22">
            <a:extLst>
              <a:ext uri="{FF2B5EF4-FFF2-40B4-BE49-F238E27FC236}">
                <a16:creationId xmlns:a16="http://schemas.microsoft.com/office/drawing/2014/main" id="{EAF93728-98EC-43CF-8689-136A3EE39D11}"/>
              </a:ext>
            </a:extLst>
          </p:cNvPr>
          <p:cNvSpPr/>
          <p:nvPr/>
        </p:nvSpPr>
        <p:spPr>
          <a:xfrm>
            <a:off x="93308" y="6489877"/>
            <a:ext cx="2530373" cy="292388"/>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C" sz="1300" b="0" i="0" u="none" strike="noStrike" kern="1200" cap="none" spc="0" normalizeH="0" baseline="0" noProof="0">
                <a:ln w="0"/>
                <a:solidFill>
                  <a:srgbClr val="00B050"/>
                </a:solidFill>
                <a:effectLst>
                  <a:outerShdw blurRad="38100" dist="25400" dir="5400000" algn="ctr" rotWithShape="0">
                    <a:srgbClr val="6E747A">
                      <a:alpha val="43000"/>
                    </a:srgbClr>
                  </a:outerShdw>
                </a:effectLst>
                <a:uLnTx/>
                <a:uFillTx/>
                <a:latin typeface="Calibri" panose="020F0502020204030204"/>
                <a:ea typeface="+mn-ea"/>
                <a:cs typeface="+mn-cs"/>
              </a:rPr>
              <a:t>M</a:t>
            </a:r>
            <a:r>
              <a:rPr kumimoji="0" lang="es-ES" sz="1300" b="0" i="0" u="none" strike="noStrike" kern="1200" cap="none" spc="0" normalizeH="0" baseline="0" noProof="0">
                <a:ln w="0"/>
                <a:solidFill>
                  <a:srgbClr val="00B050"/>
                </a:solidFill>
                <a:effectLst>
                  <a:outerShdw blurRad="38100" dist="25400" dir="5400000" algn="ctr" rotWithShape="0">
                    <a:srgbClr val="6E747A">
                      <a:alpha val="43000"/>
                    </a:srgbClr>
                  </a:outerShdw>
                </a:effectLst>
                <a:uLnTx/>
                <a:uFillTx/>
                <a:latin typeface="Calibri" panose="020F0502020204030204"/>
                <a:ea typeface="+mn-ea"/>
                <a:cs typeface="+mn-cs"/>
              </a:rPr>
              <a:t>sig. Ing. Robert Moreira Centeno</a:t>
            </a:r>
          </a:p>
        </p:txBody>
      </p:sp>
      <p:sp>
        <p:nvSpPr>
          <p:cNvPr id="6" name="CuadroTexto 5">
            <a:extLst>
              <a:ext uri="{FF2B5EF4-FFF2-40B4-BE49-F238E27FC236}">
                <a16:creationId xmlns:a16="http://schemas.microsoft.com/office/drawing/2014/main" id="{7FC1FBA4-F025-F269-BB7C-ECD5082576C2}"/>
              </a:ext>
            </a:extLst>
          </p:cNvPr>
          <p:cNvSpPr txBox="1"/>
          <p:nvPr/>
        </p:nvSpPr>
        <p:spPr>
          <a:xfrm>
            <a:off x="3437442" y="11851"/>
            <a:ext cx="729026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1" i="0" u="none" strike="noStrike" kern="1200" cap="none" spc="0" normalizeH="0" baseline="0" noProof="0">
                <a:ln>
                  <a:noFill/>
                </a:ln>
                <a:solidFill>
                  <a:prstClr val="black"/>
                </a:solidFill>
                <a:effectLst/>
                <a:uLnTx/>
                <a:uFillTx/>
                <a:latin typeface="Calibri" panose="020F0502020204030204"/>
                <a:ea typeface="+mn-ea"/>
                <a:cs typeface="+mn-cs"/>
              </a:rPr>
              <a:t>Figura 10. </a:t>
            </a:r>
            <a:r>
              <a:rPr kumimoji="0" lang="es-ES" sz="1800" b="0" i="0" u="none" strike="noStrike" kern="1200" cap="none" spc="0" normalizeH="0" baseline="0" noProof="0">
                <a:ln>
                  <a:noFill/>
                </a:ln>
                <a:solidFill>
                  <a:prstClr val="black"/>
                </a:solidFill>
                <a:effectLst/>
                <a:uLnTx/>
                <a:uFillTx/>
                <a:latin typeface="Calibri" panose="020F0502020204030204"/>
                <a:ea typeface="+mn-ea"/>
                <a:cs typeface="+mn-cs"/>
              </a:rPr>
              <a:t>Formulario de tareas. Creación de vista nueva.</a:t>
            </a:r>
          </a:p>
        </p:txBody>
      </p:sp>
      <p:sp>
        <p:nvSpPr>
          <p:cNvPr id="24" name="CuadroTexto 23">
            <a:extLst>
              <a:ext uri="{FF2B5EF4-FFF2-40B4-BE49-F238E27FC236}">
                <a16:creationId xmlns:a16="http://schemas.microsoft.com/office/drawing/2014/main" id="{362935E3-18C1-1D92-D797-5063E9C9184D}"/>
              </a:ext>
            </a:extLst>
          </p:cNvPr>
          <p:cNvSpPr txBox="1"/>
          <p:nvPr/>
        </p:nvSpPr>
        <p:spPr>
          <a:xfrm>
            <a:off x="4192788" y="1531770"/>
            <a:ext cx="6444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1" i="0" u="none" strike="noStrike" kern="1200" cap="none" spc="0" normalizeH="0" baseline="0" noProof="0">
                <a:ln>
                  <a:noFill/>
                </a:ln>
                <a:solidFill>
                  <a:srgbClr val="002060"/>
                </a:solidFill>
                <a:effectLst/>
                <a:highlight>
                  <a:srgbClr val="FFFF00"/>
                </a:highlight>
                <a:uLnTx/>
                <a:uFillTx/>
                <a:latin typeface="Calibri" panose="020F0502020204030204"/>
                <a:ea typeface="+mn-ea"/>
                <a:cs typeface="+mn-cs"/>
              </a:rPr>
              <a:t>-1-</a:t>
            </a:r>
            <a:endParaRPr kumimoji="0" lang="es-EC" sz="1800" b="1" i="0" u="none" strike="noStrike" kern="1200" cap="none" spc="0" normalizeH="0" baseline="0" noProof="0">
              <a:ln>
                <a:noFill/>
              </a:ln>
              <a:solidFill>
                <a:srgbClr val="002060"/>
              </a:solidFill>
              <a:effectLst/>
              <a:highlight>
                <a:srgbClr val="FFFF00"/>
              </a:highlight>
              <a:uLnTx/>
              <a:uFillTx/>
              <a:latin typeface="Calibri" panose="020F0502020204030204"/>
              <a:ea typeface="+mn-ea"/>
              <a:cs typeface="+mn-cs"/>
            </a:endParaRPr>
          </a:p>
        </p:txBody>
      </p:sp>
      <p:sp>
        <p:nvSpPr>
          <p:cNvPr id="27" name="CuadroTexto 26">
            <a:extLst>
              <a:ext uri="{FF2B5EF4-FFF2-40B4-BE49-F238E27FC236}">
                <a16:creationId xmlns:a16="http://schemas.microsoft.com/office/drawing/2014/main" id="{D513D7EB-B6E3-8B48-3827-52F768D49D22}"/>
              </a:ext>
            </a:extLst>
          </p:cNvPr>
          <p:cNvSpPr txBox="1"/>
          <p:nvPr/>
        </p:nvSpPr>
        <p:spPr>
          <a:xfrm>
            <a:off x="10210800" y="2646654"/>
            <a:ext cx="6444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1" i="0" u="none" strike="noStrike" kern="1200" cap="none" spc="0" normalizeH="0" baseline="0" noProof="0">
                <a:ln>
                  <a:noFill/>
                </a:ln>
                <a:solidFill>
                  <a:srgbClr val="002060"/>
                </a:solidFill>
                <a:effectLst/>
                <a:highlight>
                  <a:srgbClr val="FFFF00"/>
                </a:highlight>
                <a:uLnTx/>
                <a:uFillTx/>
                <a:latin typeface="Calibri" panose="020F0502020204030204"/>
                <a:ea typeface="+mn-ea"/>
                <a:cs typeface="+mn-cs"/>
              </a:rPr>
              <a:t>-2-</a:t>
            </a:r>
            <a:endParaRPr kumimoji="0" lang="es-EC" sz="1800" b="1" i="0" u="none" strike="noStrike" kern="1200" cap="none" spc="0" normalizeH="0" baseline="0" noProof="0">
              <a:ln>
                <a:noFill/>
              </a:ln>
              <a:solidFill>
                <a:srgbClr val="002060"/>
              </a:solidFill>
              <a:effectLst/>
              <a:highlight>
                <a:srgbClr val="FFFF00"/>
              </a:highlight>
              <a:uLnTx/>
              <a:uFillTx/>
              <a:latin typeface="Calibri" panose="020F0502020204030204"/>
              <a:ea typeface="+mn-ea"/>
              <a:cs typeface="+mn-cs"/>
            </a:endParaRPr>
          </a:p>
        </p:txBody>
      </p:sp>
      <p:sp>
        <p:nvSpPr>
          <p:cNvPr id="9" name="Rectángulo 8">
            <a:extLst>
              <a:ext uri="{FF2B5EF4-FFF2-40B4-BE49-F238E27FC236}">
                <a16:creationId xmlns:a16="http://schemas.microsoft.com/office/drawing/2014/main" id="{7679A608-989E-210F-CD53-F7A5FFE5F4E4}"/>
              </a:ext>
            </a:extLst>
          </p:cNvPr>
          <p:cNvSpPr/>
          <p:nvPr/>
        </p:nvSpPr>
        <p:spPr>
          <a:xfrm>
            <a:off x="6996446" y="2636543"/>
            <a:ext cx="3214354" cy="38955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w="3175">
                <a:solidFill>
                  <a:prstClr val="black"/>
                </a:solidFill>
              </a:ln>
              <a:solidFill>
                <a:prstClr val="white"/>
              </a:solidFill>
              <a:effectLst/>
              <a:uLnTx/>
              <a:uFillTx/>
              <a:latin typeface="Calibri" panose="020F0502020204030204"/>
              <a:ea typeface="+mn-ea"/>
              <a:cs typeface="+mn-cs"/>
            </a:endParaRPr>
          </a:p>
        </p:txBody>
      </p:sp>
      <p:pic>
        <p:nvPicPr>
          <p:cNvPr id="7" name="Imagen 6" descr="Texto&#10;&#10;Descripción generada automáticamente con confianza media">
            <a:extLst>
              <a:ext uri="{FF2B5EF4-FFF2-40B4-BE49-F238E27FC236}">
                <a16:creationId xmlns:a16="http://schemas.microsoft.com/office/drawing/2014/main" id="{33B0B38B-65ED-2FFD-0250-FB39195B39A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14674" y="449678"/>
            <a:ext cx="1476581" cy="1038370"/>
          </a:xfrm>
          <a:prstGeom prst="rect">
            <a:avLst/>
          </a:prstGeom>
        </p:spPr>
      </p:pic>
      <p:sp>
        <p:nvSpPr>
          <p:cNvPr id="20" name="CuadroTexto 19">
            <a:extLst>
              <a:ext uri="{FF2B5EF4-FFF2-40B4-BE49-F238E27FC236}">
                <a16:creationId xmlns:a16="http://schemas.microsoft.com/office/drawing/2014/main" id="{E8A053F8-4EAD-59E3-F92A-F08AE2190F2D}"/>
              </a:ext>
            </a:extLst>
          </p:cNvPr>
          <p:cNvSpPr txBox="1"/>
          <p:nvPr/>
        </p:nvSpPr>
        <p:spPr>
          <a:xfrm>
            <a:off x="3293224" y="5264520"/>
            <a:ext cx="8819675" cy="1569660"/>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S" sz="1600" b="1" i="0" u="none" strike="noStrike" kern="1200" cap="none" spc="0" normalizeH="0" baseline="0" noProof="0">
                <a:ln>
                  <a:noFill/>
                </a:ln>
                <a:solidFill>
                  <a:prstClr val="black"/>
                </a:solidFill>
                <a:effectLst/>
                <a:uLnTx/>
                <a:uFillTx/>
                <a:latin typeface="Calibri" panose="020F0502020204030204"/>
                <a:ea typeface="+mn-ea"/>
                <a:cs typeface="+mn-cs"/>
              </a:rPr>
              <a:t>Nota (01/05/2023). </a:t>
            </a:r>
            <a:r>
              <a:rPr kumimoji="0" lang="es-ES" sz="1600" b="1" i="0" u="none" strike="noStrike" kern="1200" cap="none" spc="0" normalizeH="0" baseline="0" noProof="0">
                <a:ln>
                  <a:noFill/>
                </a:ln>
                <a:solidFill>
                  <a:prstClr val="black"/>
                </a:solidFill>
                <a:effectLst/>
                <a:highlight>
                  <a:srgbClr val="FFFF00"/>
                </a:highlight>
                <a:uLnTx/>
                <a:uFillTx/>
                <a:latin typeface="Calibri" panose="020F0502020204030204"/>
                <a:ea typeface="+mn-ea"/>
                <a:cs typeface="+mn-cs"/>
              </a:rPr>
              <a:t>1) </a:t>
            </a:r>
            <a:r>
              <a:rPr kumimoji="0" lang="es-ES" sz="1600" b="0" i="0" u="none" strike="noStrike" kern="1200" cap="none" spc="0" normalizeH="0" baseline="0" noProof="0">
                <a:ln>
                  <a:noFill/>
                </a:ln>
                <a:solidFill>
                  <a:prstClr val="black"/>
                </a:solidFill>
                <a:effectLst/>
                <a:uLnTx/>
                <a:uFillTx/>
                <a:latin typeface="Calibri" panose="020F0502020204030204"/>
                <a:ea typeface="+mn-ea"/>
                <a:cs typeface="+mn-cs"/>
              </a:rPr>
              <a:t>Creación del </a:t>
            </a:r>
            <a:r>
              <a:rPr kumimoji="0" lang="es-ES" sz="1600" b="0" i="0" u="none" strike="noStrike" kern="1200" cap="none" spc="0" normalizeH="0" baseline="0" noProof="0" err="1">
                <a:ln>
                  <a:noFill/>
                </a:ln>
                <a:solidFill>
                  <a:prstClr val="black"/>
                </a:solidFill>
                <a:effectLst/>
                <a:uLnTx/>
                <a:uFillTx/>
                <a:latin typeface="Calibri" panose="020F0502020204030204"/>
                <a:ea typeface="+mn-ea"/>
                <a:cs typeface="+mn-cs"/>
              </a:rPr>
              <a:t>template</a:t>
            </a:r>
            <a:r>
              <a:rPr kumimoji="0" lang="es-ES" sz="1600" b="0" i="0" u="none" strike="noStrike" kern="1200" cap="none" spc="0" normalizeH="0" baseline="0" noProof="0">
                <a:ln>
                  <a:noFill/>
                </a:ln>
                <a:solidFill>
                  <a:prstClr val="black"/>
                </a:solidFill>
                <a:effectLst/>
                <a:uLnTx/>
                <a:uFillTx/>
                <a:latin typeface="Calibri" panose="020F0502020204030204"/>
                <a:ea typeface="+mn-ea"/>
                <a:cs typeface="+mn-cs"/>
              </a:rPr>
              <a:t> "create_task.html" </a:t>
            </a:r>
            <a:r>
              <a:rPr kumimoji="0" lang="es-ES" sz="1600" b="1" i="0" u="none" strike="noStrike" kern="1200" cap="none" spc="0" normalizeH="0" baseline="0" noProof="0">
                <a:ln>
                  <a:noFill/>
                </a:ln>
                <a:solidFill>
                  <a:prstClr val="black"/>
                </a:solidFill>
                <a:effectLst/>
                <a:highlight>
                  <a:srgbClr val="FFFF00"/>
                </a:highlight>
                <a:uLnTx/>
                <a:uFillTx/>
                <a:latin typeface="Calibri" panose="020F0502020204030204"/>
                <a:ea typeface="+mn-ea"/>
                <a:cs typeface="+mn-cs"/>
              </a:rPr>
              <a:t>2) </a:t>
            </a:r>
            <a:r>
              <a:rPr kumimoji="0" lang="es-ES" sz="1600" b="0" i="0" u="none" strike="noStrike" kern="1200" cap="none" spc="0" normalizeH="0" baseline="0" noProof="0">
                <a:ln>
                  <a:noFill/>
                </a:ln>
                <a:solidFill>
                  <a:prstClr val="black"/>
                </a:solidFill>
                <a:effectLst/>
                <a:uLnTx/>
                <a:uFillTx/>
                <a:latin typeface="Calibri" panose="020F0502020204030204"/>
                <a:ea typeface="+mn-ea"/>
                <a:cs typeface="+mn-cs"/>
              </a:rPr>
              <a:t>Crear función para renderizar la vista. Retorna un "render" recibiendo un "</a:t>
            </a:r>
            <a:r>
              <a:rPr kumimoji="0" lang="es-ES" sz="1600" b="0" i="0" u="none" strike="noStrike" kern="1200" cap="none" spc="0" normalizeH="0" baseline="0" noProof="0" err="1">
                <a:ln>
                  <a:noFill/>
                </a:ln>
                <a:solidFill>
                  <a:prstClr val="black"/>
                </a:solidFill>
                <a:effectLst/>
                <a:uLnTx/>
                <a:uFillTx/>
                <a:latin typeface="Calibri" panose="020F0502020204030204"/>
                <a:ea typeface="+mn-ea"/>
                <a:cs typeface="+mn-cs"/>
              </a:rPr>
              <a:t>request</a:t>
            </a:r>
            <a:r>
              <a:rPr kumimoji="0" lang="es-ES" sz="1600" b="0" i="0" u="none" strike="noStrike" kern="1200" cap="none" spc="0" normalizeH="0" baseline="0" noProof="0">
                <a:ln>
                  <a:noFill/>
                </a:ln>
                <a:solidFill>
                  <a:prstClr val="black"/>
                </a:solidFill>
                <a:effectLst/>
                <a:uLnTx/>
                <a:uFillTx/>
                <a:latin typeface="Calibri" panose="020F0502020204030204"/>
                <a:ea typeface="+mn-ea"/>
                <a:cs typeface="+mn-cs"/>
              </a:rPr>
              <a:t>" enviando "create_task.html" </a:t>
            </a:r>
            <a:r>
              <a:rPr kumimoji="0" lang="es-ES" sz="1600" b="1" i="0" u="none" strike="noStrike" kern="1200" cap="none" spc="0" normalizeH="0" baseline="0" noProof="0">
                <a:ln>
                  <a:noFill/>
                </a:ln>
                <a:solidFill>
                  <a:prstClr val="black"/>
                </a:solidFill>
                <a:effectLst/>
                <a:highlight>
                  <a:srgbClr val="FFFF00"/>
                </a:highlight>
                <a:uLnTx/>
                <a:uFillTx/>
                <a:latin typeface="Calibri" panose="020F0502020204030204"/>
                <a:ea typeface="+mn-ea"/>
                <a:cs typeface="+mn-cs"/>
              </a:rPr>
              <a:t>3) </a:t>
            </a:r>
            <a:r>
              <a:rPr kumimoji="0" lang="es-ES" sz="1600" b="0" i="0" u="none" strike="noStrike" kern="1200" cap="none" spc="0" normalizeH="0" baseline="0" noProof="0">
                <a:ln>
                  <a:noFill/>
                </a:ln>
                <a:solidFill>
                  <a:prstClr val="black"/>
                </a:solidFill>
                <a:effectLst/>
                <a:uLnTx/>
                <a:uFillTx/>
                <a:latin typeface="Calibri" panose="020F0502020204030204"/>
                <a:ea typeface="+mn-ea"/>
                <a:cs typeface="+mn-cs"/>
              </a:rPr>
              <a:t>Se crea la ruta en el formato "</a:t>
            </a:r>
            <a:r>
              <a:rPr kumimoji="0" lang="es-ES" sz="1600" b="0" i="0" u="none" strike="noStrike" kern="1200" cap="none" spc="0" normalizeH="0" baseline="0" noProof="0" err="1">
                <a:ln>
                  <a:noFill/>
                </a:ln>
                <a:solidFill>
                  <a:prstClr val="black"/>
                </a:solidFill>
                <a:effectLst/>
                <a:uLnTx/>
                <a:uFillTx/>
                <a:latin typeface="Calibri" panose="020F0502020204030204"/>
                <a:ea typeface="+mn-ea"/>
                <a:cs typeface="+mn-cs"/>
              </a:rPr>
              <a:t>tasks</a:t>
            </a:r>
            <a:r>
              <a:rPr kumimoji="0" lang="es-ES" sz="1600" b="0" i="0" u="none" strike="noStrike" kern="1200" cap="none" spc="0" normalizeH="0" baseline="0" noProof="0">
                <a:ln>
                  <a:noFill/>
                </a:ln>
                <a:solidFill>
                  <a:prstClr val="black"/>
                </a:solidFill>
                <a:effectLst/>
                <a:uLnTx/>
                <a:uFillTx/>
                <a:latin typeface="Calibri" panose="020F0502020204030204"/>
                <a:ea typeface="+mn-ea"/>
                <a:cs typeface="+mn-cs"/>
              </a:rPr>
              <a:t>/</a:t>
            </a:r>
            <a:r>
              <a:rPr kumimoji="0" lang="es-ES" sz="1600" b="0" i="0" u="none" strike="noStrike" kern="1200" cap="none" spc="0" normalizeH="0" baseline="0" noProof="0" err="1">
                <a:ln>
                  <a:noFill/>
                </a:ln>
                <a:solidFill>
                  <a:prstClr val="black"/>
                </a:solidFill>
                <a:effectLst/>
                <a:uLnTx/>
                <a:uFillTx/>
                <a:latin typeface="Calibri" panose="020F0502020204030204"/>
                <a:ea typeface="+mn-ea"/>
                <a:cs typeface="+mn-cs"/>
              </a:rPr>
              <a:t>create</a:t>
            </a:r>
            <a:r>
              <a:rPr kumimoji="0" lang="es-ES" sz="1600" b="0" i="0" u="none" strike="noStrike" kern="1200" cap="none" spc="0" normalizeH="0" baseline="0" noProof="0">
                <a:ln>
                  <a:noFill/>
                </a:ln>
                <a:solidFill>
                  <a:prstClr val="black"/>
                </a:solidFill>
                <a:effectLst/>
                <a:uLnTx/>
                <a:uFillTx/>
                <a:latin typeface="Calibri" panose="020F0502020204030204"/>
                <a:ea typeface="+mn-ea"/>
                <a:cs typeface="+mn-cs"/>
              </a:rPr>
              <a:t>" para que luzca como una URL que depende de "</a:t>
            </a:r>
            <a:r>
              <a:rPr kumimoji="0" lang="es-ES" sz="1600" b="0" i="0" u="none" strike="noStrike" kern="1200" cap="none" spc="0" normalizeH="0" baseline="0" noProof="0" err="1">
                <a:ln>
                  <a:noFill/>
                </a:ln>
                <a:solidFill>
                  <a:prstClr val="black"/>
                </a:solidFill>
                <a:effectLst/>
                <a:uLnTx/>
                <a:uFillTx/>
                <a:latin typeface="Calibri" panose="020F0502020204030204"/>
                <a:ea typeface="+mn-ea"/>
                <a:cs typeface="+mn-cs"/>
              </a:rPr>
              <a:t>task</a:t>
            </a:r>
            <a:r>
              <a:rPr kumimoji="0" lang="es-ES" sz="1600" b="0" i="0" u="none" strike="noStrike" kern="1200" cap="none" spc="0" normalizeH="0" baseline="0" noProof="0">
                <a:ln>
                  <a:noFill/>
                </a:ln>
                <a:solidFill>
                  <a:prstClr val="black"/>
                </a:solidFill>
                <a:effectLst/>
                <a:uLnTx/>
                <a:uFillTx/>
                <a:latin typeface="Calibri" panose="020F0502020204030204"/>
                <a:ea typeface="+mn-ea"/>
                <a:cs typeface="+mn-cs"/>
              </a:rPr>
              <a:t>"(podría ponerse "</a:t>
            </a:r>
            <a:r>
              <a:rPr kumimoji="0" lang="es-ES" sz="1600" b="0" i="0" u="none" strike="noStrike" kern="1200" cap="none" spc="0" normalizeH="0" baseline="0" noProof="0" err="1">
                <a:ln>
                  <a:noFill/>
                </a:ln>
                <a:solidFill>
                  <a:prstClr val="black"/>
                </a:solidFill>
                <a:effectLst/>
                <a:uLnTx/>
                <a:uFillTx/>
                <a:latin typeface="Calibri" panose="020F0502020204030204"/>
                <a:ea typeface="+mn-ea"/>
                <a:cs typeface="+mn-cs"/>
              </a:rPr>
              <a:t>create</a:t>
            </a:r>
            <a:r>
              <a:rPr kumimoji="0" lang="es-ES" sz="1600" b="0" i="0" u="none" strike="noStrike" kern="1200" cap="none" spc="0" normalizeH="0" baseline="0" noProof="0">
                <a:ln>
                  <a:noFill/>
                </a:ln>
                <a:solidFill>
                  <a:prstClr val="black"/>
                </a:solidFill>
                <a:effectLst/>
                <a:uLnTx/>
                <a:uFillTx/>
                <a:latin typeface="Calibri" panose="020F0502020204030204"/>
                <a:ea typeface="+mn-ea"/>
                <a:cs typeface="+mn-cs"/>
              </a:rPr>
              <a:t>/</a:t>
            </a:r>
            <a:r>
              <a:rPr kumimoji="0" lang="es-ES" sz="1600" b="0" i="0" u="none" strike="noStrike" kern="1200" cap="none" spc="0" normalizeH="0" baseline="0" noProof="0" err="1">
                <a:ln>
                  <a:noFill/>
                </a:ln>
                <a:solidFill>
                  <a:prstClr val="black"/>
                </a:solidFill>
                <a:effectLst/>
                <a:uLnTx/>
                <a:uFillTx/>
                <a:latin typeface="Calibri" panose="020F0502020204030204"/>
                <a:ea typeface="+mn-ea"/>
                <a:cs typeface="+mn-cs"/>
              </a:rPr>
              <a:t>tasks</a:t>
            </a:r>
            <a:r>
              <a:rPr kumimoji="0" lang="es-ES" sz="1600" b="0" i="0" u="none" strike="noStrike" kern="1200" cap="none" spc="0" normalizeH="0" baseline="0" noProof="0">
                <a:ln>
                  <a:noFill/>
                </a:ln>
                <a:solidFill>
                  <a:prstClr val="black"/>
                </a:solidFill>
                <a:effectLst/>
                <a:uLnTx/>
                <a:uFillTx/>
                <a:latin typeface="Calibri" panose="020F0502020204030204"/>
                <a:ea typeface="+mn-ea"/>
                <a:cs typeface="+mn-cs"/>
              </a:rPr>
              <a:t>/" pero no luciría como una navegación muy sofisticada), se indica que la función a usar es "</a:t>
            </a:r>
            <a:r>
              <a:rPr kumimoji="0" lang="es-ES" sz="1600" b="0" i="0" u="none" strike="noStrike" kern="1200" cap="none" spc="0" normalizeH="0" baseline="0" noProof="0" err="1">
                <a:ln>
                  <a:noFill/>
                </a:ln>
                <a:solidFill>
                  <a:prstClr val="black"/>
                </a:solidFill>
                <a:effectLst/>
                <a:uLnTx/>
                <a:uFillTx/>
                <a:latin typeface="Calibri" panose="020F0502020204030204"/>
                <a:ea typeface="+mn-ea"/>
                <a:cs typeface="+mn-cs"/>
              </a:rPr>
              <a:t>create_task</a:t>
            </a:r>
            <a:r>
              <a:rPr kumimoji="0" lang="es-ES" sz="1600" b="0" i="0" u="none" strike="noStrike" kern="1200" cap="none" spc="0" normalizeH="0" baseline="0" noProof="0">
                <a:ln>
                  <a:noFill/>
                </a:ln>
                <a:solidFill>
                  <a:prstClr val="black"/>
                </a:solidFill>
                <a:effectLst/>
                <a:uLnTx/>
                <a:uFillTx/>
                <a:latin typeface="Calibri" panose="020F0502020204030204"/>
                <a:ea typeface="+mn-ea"/>
                <a:cs typeface="+mn-cs"/>
              </a:rPr>
              <a:t>" y el nombre de la ruta también se llama "</a:t>
            </a:r>
            <a:r>
              <a:rPr kumimoji="0" lang="es-ES" sz="1600" b="0" i="0" u="none" strike="noStrike" kern="1200" cap="none" spc="0" normalizeH="0" baseline="0" noProof="0" err="1">
                <a:ln>
                  <a:noFill/>
                </a:ln>
                <a:solidFill>
                  <a:prstClr val="black"/>
                </a:solidFill>
                <a:effectLst/>
                <a:uLnTx/>
                <a:uFillTx/>
                <a:latin typeface="Calibri" panose="020F0502020204030204"/>
                <a:ea typeface="+mn-ea"/>
                <a:cs typeface="+mn-cs"/>
              </a:rPr>
              <a:t>create_task</a:t>
            </a:r>
            <a:r>
              <a:rPr kumimoji="0" lang="es-ES" sz="1600" b="0" i="0" u="none" strike="noStrike" kern="1200" cap="none" spc="0" normalizeH="0" baseline="0" noProof="0">
                <a:ln>
                  <a:noFill/>
                </a:ln>
                <a:solidFill>
                  <a:prstClr val="black"/>
                </a:solidFill>
                <a:effectLst/>
                <a:uLnTx/>
                <a:uFillTx/>
                <a:latin typeface="Calibri" panose="020F0502020204030204"/>
                <a:ea typeface="+mn-ea"/>
                <a:cs typeface="+mn-cs"/>
              </a:rPr>
              <a:t>" </a:t>
            </a:r>
            <a:r>
              <a:rPr kumimoji="0" lang="es-ES" sz="1600" b="1" i="0" u="none" strike="noStrike" kern="1200" cap="none" spc="0" normalizeH="0" baseline="0" noProof="0">
                <a:ln>
                  <a:noFill/>
                </a:ln>
                <a:solidFill>
                  <a:prstClr val="black"/>
                </a:solidFill>
                <a:effectLst/>
                <a:highlight>
                  <a:srgbClr val="FFFF00"/>
                </a:highlight>
                <a:uLnTx/>
                <a:uFillTx/>
                <a:latin typeface="Calibri" panose="020F0502020204030204"/>
                <a:ea typeface="+mn-ea"/>
                <a:cs typeface="+mn-cs"/>
              </a:rPr>
              <a:t>4) </a:t>
            </a:r>
            <a:r>
              <a:rPr kumimoji="0" lang="es-ES" sz="1600" b="0" i="0" u="none" strike="noStrike" kern="1200" cap="none" spc="0" normalizeH="0" baseline="0" noProof="0">
                <a:ln>
                  <a:noFill/>
                </a:ln>
                <a:solidFill>
                  <a:prstClr val="black"/>
                </a:solidFill>
                <a:effectLst/>
                <a:uLnTx/>
                <a:uFillTx/>
                <a:latin typeface="Calibri" panose="020F0502020204030204"/>
                <a:ea typeface="+mn-ea"/>
                <a:cs typeface="+mn-cs"/>
              </a:rPr>
              <a:t>Al visitar la ruta "http://127.0.0.1:8000/</a:t>
            </a:r>
            <a:r>
              <a:rPr kumimoji="0" lang="es-ES" sz="1600" b="0" i="0" u="none" strike="noStrike" kern="1200" cap="none" spc="0" normalizeH="0" baseline="0" noProof="0" err="1">
                <a:ln>
                  <a:noFill/>
                </a:ln>
                <a:solidFill>
                  <a:prstClr val="black"/>
                </a:solidFill>
                <a:effectLst/>
                <a:uLnTx/>
                <a:uFillTx/>
                <a:latin typeface="Calibri" panose="020F0502020204030204"/>
                <a:ea typeface="+mn-ea"/>
                <a:cs typeface="+mn-cs"/>
              </a:rPr>
              <a:t>tasks</a:t>
            </a:r>
            <a:r>
              <a:rPr kumimoji="0" lang="es-ES" sz="1600" b="0" i="0" u="none" strike="noStrike" kern="1200" cap="none" spc="0" normalizeH="0" baseline="0" noProof="0">
                <a:ln>
                  <a:noFill/>
                </a:ln>
                <a:solidFill>
                  <a:prstClr val="black"/>
                </a:solidFill>
                <a:effectLst/>
                <a:uLnTx/>
                <a:uFillTx/>
                <a:latin typeface="Calibri" panose="020F0502020204030204"/>
                <a:ea typeface="+mn-ea"/>
                <a:cs typeface="+mn-cs"/>
              </a:rPr>
              <a:t>/</a:t>
            </a:r>
            <a:r>
              <a:rPr kumimoji="0" lang="es-ES" sz="1600" b="0" i="0" u="none" strike="noStrike" kern="1200" cap="none" spc="0" normalizeH="0" baseline="0" noProof="0" err="1">
                <a:ln>
                  <a:noFill/>
                </a:ln>
                <a:solidFill>
                  <a:prstClr val="black"/>
                </a:solidFill>
                <a:effectLst/>
                <a:uLnTx/>
                <a:uFillTx/>
                <a:latin typeface="Calibri" panose="020F0502020204030204"/>
                <a:ea typeface="+mn-ea"/>
                <a:cs typeface="+mn-cs"/>
              </a:rPr>
              <a:t>create</a:t>
            </a:r>
            <a:r>
              <a:rPr kumimoji="0" lang="es-ES" sz="1600" b="0" i="0" u="none" strike="noStrike" kern="1200" cap="none" spc="0" normalizeH="0" baseline="0" noProof="0">
                <a:ln>
                  <a:noFill/>
                </a:ln>
                <a:solidFill>
                  <a:prstClr val="black"/>
                </a:solidFill>
                <a:effectLst/>
                <a:uLnTx/>
                <a:uFillTx/>
                <a:latin typeface="Calibri" panose="020F0502020204030204"/>
                <a:ea typeface="+mn-ea"/>
                <a:cs typeface="+mn-cs"/>
              </a:rPr>
              <a:t>/" se verá la vista creada.</a:t>
            </a:r>
            <a:endParaRPr kumimoji="0" lang="es-EC"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 name="CuadroTexto 20">
            <a:extLst>
              <a:ext uri="{FF2B5EF4-FFF2-40B4-BE49-F238E27FC236}">
                <a16:creationId xmlns:a16="http://schemas.microsoft.com/office/drawing/2014/main" id="{4CE8638C-B6C2-1D1B-3A1F-5E0F0D35461A}"/>
              </a:ext>
            </a:extLst>
          </p:cNvPr>
          <p:cNvSpPr txBox="1"/>
          <p:nvPr/>
        </p:nvSpPr>
        <p:spPr>
          <a:xfrm>
            <a:off x="10659728" y="4285793"/>
            <a:ext cx="6444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1" i="0" u="none" strike="noStrike" kern="1200" cap="none" spc="0" normalizeH="0" baseline="0" noProof="0">
                <a:ln>
                  <a:noFill/>
                </a:ln>
                <a:solidFill>
                  <a:srgbClr val="002060"/>
                </a:solidFill>
                <a:effectLst/>
                <a:highlight>
                  <a:srgbClr val="FFFF00"/>
                </a:highlight>
                <a:uLnTx/>
                <a:uFillTx/>
                <a:latin typeface="Calibri" panose="020F0502020204030204"/>
                <a:ea typeface="+mn-ea"/>
                <a:cs typeface="+mn-cs"/>
              </a:rPr>
              <a:t>-3-</a:t>
            </a:r>
            <a:endParaRPr kumimoji="0" lang="es-EC" sz="1800" b="1" i="0" u="none" strike="noStrike" kern="1200" cap="none" spc="0" normalizeH="0" baseline="0" noProof="0">
              <a:ln>
                <a:noFill/>
              </a:ln>
              <a:solidFill>
                <a:srgbClr val="002060"/>
              </a:solidFill>
              <a:effectLst/>
              <a:highlight>
                <a:srgbClr val="FFFF00"/>
              </a:highlight>
              <a:uLnTx/>
              <a:uFillTx/>
              <a:latin typeface="Calibri" panose="020F0502020204030204"/>
              <a:ea typeface="+mn-ea"/>
              <a:cs typeface="+mn-cs"/>
            </a:endParaRPr>
          </a:p>
        </p:txBody>
      </p:sp>
      <p:sp>
        <p:nvSpPr>
          <p:cNvPr id="22" name="Rectángulo 21">
            <a:extLst>
              <a:ext uri="{FF2B5EF4-FFF2-40B4-BE49-F238E27FC236}">
                <a16:creationId xmlns:a16="http://schemas.microsoft.com/office/drawing/2014/main" id="{0D643505-1007-A699-1076-6852ADF5984A}"/>
              </a:ext>
            </a:extLst>
          </p:cNvPr>
          <p:cNvSpPr/>
          <p:nvPr/>
        </p:nvSpPr>
        <p:spPr>
          <a:xfrm>
            <a:off x="7270766" y="4649960"/>
            <a:ext cx="4018186" cy="19090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w="3175">
                <a:solidFill>
                  <a:prstClr val="black"/>
                </a:solidFill>
              </a:ln>
              <a:solidFill>
                <a:prstClr val="white"/>
              </a:solidFill>
              <a:effectLst/>
              <a:uLnTx/>
              <a:uFillTx/>
              <a:latin typeface="Calibri" panose="020F0502020204030204"/>
              <a:ea typeface="+mn-ea"/>
              <a:cs typeface="+mn-cs"/>
            </a:endParaRPr>
          </a:p>
        </p:txBody>
      </p:sp>
      <p:sp>
        <p:nvSpPr>
          <p:cNvPr id="3" name="Botón de acción: en blanco 2">
            <a:hlinkClick r:id="rId6" action="ppaction://hlinksldjump" highlightClick="1"/>
            <a:extLst>
              <a:ext uri="{FF2B5EF4-FFF2-40B4-BE49-F238E27FC236}">
                <a16:creationId xmlns:a16="http://schemas.microsoft.com/office/drawing/2014/main" id="{7471CF0C-119B-CED1-74E4-7D8BD82BAEEE}"/>
              </a:ext>
            </a:extLst>
          </p:cNvPr>
          <p:cNvSpPr/>
          <p:nvPr/>
        </p:nvSpPr>
        <p:spPr>
          <a:xfrm>
            <a:off x="10727704" y="-885"/>
            <a:ext cx="1464296" cy="335902"/>
          </a:xfrm>
          <a:prstGeom prst="actionButtonBlan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C" sz="1800" b="0" i="0" u="none" strike="noStrike" kern="1200" cap="none" spc="0" normalizeH="0" baseline="0" noProof="0">
                <a:ln>
                  <a:noFill/>
                </a:ln>
                <a:solidFill>
                  <a:prstClr val="white"/>
                </a:solidFill>
                <a:effectLst/>
                <a:uLnTx/>
                <a:uFillTx/>
                <a:latin typeface="Calibri" panose="020F0502020204030204"/>
                <a:ea typeface="+mn-ea"/>
                <a:cs typeface="+mn-cs"/>
              </a:rPr>
              <a:t>Índice</a:t>
            </a:r>
            <a:endParaRPr kumimoji="0" lang="es-E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2" name="Conector recto de flecha 1">
            <a:extLst>
              <a:ext uri="{FF2B5EF4-FFF2-40B4-BE49-F238E27FC236}">
                <a16:creationId xmlns:a16="http://schemas.microsoft.com/office/drawing/2014/main" id="{1989AFC2-7AA2-529A-0331-D1578FC7F4F5}"/>
              </a:ext>
            </a:extLst>
          </p:cNvPr>
          <p:cNvCxnSpPr>
            <a:cxnSpLocks/>
          </p:cNvCxnSpPr>
          <p:nvPr/>
        </p:nvCxnSpPr>
        <p:spPr>
          <a:xfrm>
            <a:off x="4991239" y="990578"/>
            <a:ext cx="1641909" cy="0"/>
          </a:xfrm>
          <a:prstGeom prst="straightConnector1">
            <a:avLst/>
          </a:prstGeom>
          <a:ln w="57150">
            <a:tailEnd type="triangle"/>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1620162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9DF72ADE-BAE9-484E-84CE-E8979DDABC94}"/>
              </a:ext>
            </a:extLst>
          </p:cNvPr>
          <p:cNvSpPr>
            <a:spLocks noGrp="1"/>
          </p:cNvSpPr>
          <p:nvPr>
            <p:ph type="title"/>
          </p:nvPr>
        </p:nvSpPr>
        <p:spPr>
          <a:xfrm>
            <a:off x="1" y="1"/>
            <a:ext cx="3256367" cy="709119"/>
          </a:xfrm>
          <a:solidFill>
            <a:schemeClr val="accent4">
              <a:lumMod val="60000"/>
              <a:lumOff val="40000"/>
            </a:schemeClr>
          </a:solidFill>
        </p:spPr>
        <p:style>
          <a:lnRef idx="2">
            <a:schemeClr val="accent1"/>
          </a:lnRef>
          <a:fillRef idx="1">
            <a:schemeClr val="lt1"/>
          </a:fillRef>
          <a:effectRef idx="0">
            <a:schemeClr val="accent1"/>
          </a:effectRef>
          <a:fontRef idx="minor">
            <a:schemeClr val="dk1"/>
          </a:fontRef>
        </p:style>
        <p:txBody>
          <a:bodyPr>
            <a:normAutofit/>
          </a:bodyPr>
          <a:lstStyle/>
          <a:p>
            <a:r>
              <a:rPr lang="es-MX" sz="1400">
                <a:latin typeface="AcmeFont" pitchFamily="2" charset="0"/>
              </a:rPr>
              <a:t>Taller: </a:t>
            </a:r>
            <a:r>
              <a:rPr lang="es-MX" sz="1400"/>
              <a:t>Ejercicio 81</a:t>
            </a:r>
            <a:endParaRPr lang="es-ES" sz="1400"/>
          </a:p>
        </p:txBody>
      </p:sp>
      <p:cxnSp>
        <p:nvCxnSpPr>
          <p:cNvPr id="5" name="Conector recto 4">
            <a:extLst>
              <a:ext uri="{FF2B5EF4-FFF2-40B4-BE49-F238E27FC236}">
                <a16:creationId xmlns:a16="http://schemas.microsoft.com/office/drawing/2014/main" id="{B56C916C-A930-4B45-9FEB-EAC26D680858}"/>
              </a:ext>
            </a:extLst>
          </p:cNvPr>
          <p:cNvCxnSpPr>
            <a:cxnSpLocks/>
          </p:cNvCxnSpPr>
          <p:nvPr/>
        </p:nvCxnSpPr>
        <p:spPr>
          <a:xfrm>
            <a:off x="3256383" y="709120"/>
            <a:ext cx="0" cy="6148880"/>
          </a:xfrm>
          <a:prstGeom prst="line">
            <a:avLst/>
          </a:prstGeom>
        </p:spPr>
        <p:style>
          <a:lnRef idx="3">
            <a:schemeClr val="accent1"/>
          </a:lnRef>
          <a:fillRef idx="0">
            <a:schemeClr val="accent1"/>
          </a:fillRef>
          <a:effectRef idx="2">
            <a:schemeClr val="accent1"/>
          </a:effectRef>
          <a:fontRef idx="minor">
            <a:schemeClr val="tx1"/>
          </a:fontRef>
        </p:style>
      </p:cxnSp>
      <p:sp>
        <p:nvSpPr>
          <p:cNvPr id="16" name="CuadroTexto 15">
            <a:extLst>
              <a:ext uri="{FF2B5EF4-FFF2-40B4-BE49-F238E27FC236}">
                <a16:creationId xmlns:a16="http://schemas.microsoft.com/office/drawing/2014/main" id="{B1925488-C881-4A19-A93C-2E217166D1A0}"/>
              </a:ext>
            </a:extLst>
          </p:cNvPr>
          <p:cNvSpPr txBox="1"/>
          <p:nvPr/>
        </p:nvSpPr>
        <p:spPr>
          <a:xfrm>
            <a:off x="106748" y="4958291"/>
            <a:ext cx="2891329" cy="954107"/>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C" sz="1400" b="1" i="0" u="none" strike="noStrike" kern="1200" cap="none" spc="0" normalizeH="0" baseline="0" noProof="0">
                <a:ln>
                  <a:noFill/>
                </a:ln>
                <a:solidFill>
                  <a:prstClr val="black"/>
                </a:solidFill>
                <a:effectLst/>
                <a:uLnTx/>
                <a:uFillTx/>
                <a:latin typeface="Calibri" panose="020F0502020204030204"/>
                <a:ea typeface="+mn-ea"/>
                <a:cs typeface="+mn-cs"/>
              </a:rPr>
              <a:t>Objetivos de la lámina:</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ES" sz="1400" b="0" i="0" u="none" strike="noStrike" kern="1200" cap="none" spc="0" normalizeH="0" baseline="0" noProof="0">
                <a:ln>
                  <a:noFill/>
                </a:ln>
                <a:solidFill>
                  <a:prstClr val="black"/>
                </a:solidFill>
                <a:effectLst/>
                <a:uLnTx/>
                <a:uFillTx/>
                <a:latin typeface="Calibri" panose="020F0502020204030204"/>
                <a:ea typeface="+mn-ea"/>
                <a:cs typeface="+mn-cs"/>
              </a:rPr>
              <a:t>Crear un formulario basado en un modelo e imprimir esos datos por consola.</a:t>
            </a:r>
          </a:p>
        </p:txBody>
      </p:sp>
      <p:pic>
        <p:nvPicPr>
          <p:cNvPr id="17" name="Imagen 16">
            <a:extLst>
              <a:ext uri="{FF2B5EF4-FFF2-40B4-BE49-F238E27FC236}">
                <a16:creationId xmlns:a16="http://schemas.microsoft.com/office/drawing/2014/main" id="{07AF594D-2BC1-4EA0-9855-66C150454A4F}"/>
              </a:ext>
            </a:extLst>
          </p:cNvPr>
          <p:cNvPicPr>
            <a:picLocks noChangeAspect="1"/>
          </p:cNvPicPr>
          <p:nvPr/>
        </p:nvPicPr>
        <p:blipFill>
          <a:blip r:embed="rId3"/>
          <a:stretch>
            <a:fillRect/>
          </a:stretch>
        </p:blipFill>
        <p:spPr>
          <a:xfrm>
            <a:off x="76038" y="2011836"/>
            <a:ext cx="993895" cy="854078"/>
          </a:xfrm>
          <a:prstGeom prst="rect">
            <a:avLst/>
          </a:prstGeom>
        </p:spPr>
      </p:pic>
      <p:sp>
        <p:nvSpPr>
          <p:cNvPr id="18" name="CuadroTexto 17">
            <a:extLst>
              <a:ext uri="{FF2B5EF4-FFF2-40B4-BE49-F238E27FC236}">
                <a16:creationId xmlns:a16="http://schemas.microsoft.com/office/drawing/2014/main" id="{137D2C75-4FC0-4811-A9B7-F2AED8DD12CA}"/>
              </a:ext>
            </a:extLst>
          </p:cNvPr>
          <p:cNvSpPr txBox="1"/>
          <p:nvPr/>
        </p:nvSpPr>
        <p:spPr>
          <a:xfrm>
            <a:off x="80567" y="2926313"/>
            <a:ext cx="3098569" cy="209288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C" sz="1300" b="1" i="0" u="none" strike="noStrike" kern="1200" cap="none" spc="0" normalizeH="0" baseline="0" noProof="0">
                <a:ln>
                  <a:noFill/>
                </a:ln>
                <a:solidFill>
                  <a:prstClr val="black"/>
                </a:solidFill>
                <a:effectLst/>
                <a:uLnTx/>
                <a:uFillTx/>
                <a:latin typeface="Agency FB" panose="020B0503020202020204" pitchFamily="34" charset="0"/>
                <a:ea typeface="+mn-ea"/>
                <a:cs typeface="+mn-cs"/>
              </a:rPr>
              <a:t>Misión. </a:t>
            </a:r>
            <a:r>
              <a:rPr kumimoji="0" lang="es-MX" sz="1300" b="0" i="0" u="none" strike="noStrike" kern="1200" cap="none" spc="0" normalizeH="0" baseline="0" noProof="0">
                <a:ln>
                  <a:noFill/>
                </a:ln>
                <a:solidFill>
                  <a:prstClr val="black"/>
                </a:solidFill>
                <a:effectLst/>
                <a:uLnTx/>
                <a:uFillTx/>
                <a:latin typeface="Agency FB" panose="020B0503020202020204" pitchFamily="34" charset="0"/>
                <a:ea typeface="+mn-ea"/>
                <a:cs typeface="+mn-cs"/>
              </a:rPr>
              <a:t>Formar profesionales competentes y emprendedores desde lo académico, la investigación, y la vinculación, que contribuyan a mejorar la calidad de vida de la sociedad.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300" b="0" i="0" u="none" strike="noStrike" kern="1200" cap="none" spc="0" normalizeH="0" baseline="0" noProof="0">
              <a:ln>
                <a:noFill/>
              </a:ln>
              <a:solidFill>
                <a:prstClr val="black"/>
              </a:solidFill>
              <a:effectLst/>
              <a:uLnTx/>
              <a:uFillTx/>
              <a:latin typeface="Agency FB" panose="020B0503020202020204" pitchFamily="34" charset="0"/>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C" sz="1300" b="1" i="0" u="none" strike="noStrike" kern="1200" cap="none" spc="0" normalizeH="0" baseline="0" noProof="0">
                <a:ln>
                  <a:noFill/>
                </a:ln>
                <a:solidFill>
                  <a:prstClr val="black"/>
                </a:solidFill>
                <a:effectLst/>
                <a:uLnTx/>
                <a:uFillTx/>
                <a:latin typeface="Agency FB" panose="020B0503020202020204" pitchFamily="34" charset="0"/>
                <a:ea typeface="+mn-ea"/>
                <a:cs typeface="+mn-cs"/>
              </a:rPr>
              <a:t>Visión. </a:t>
            </a:r>
            <a:r>
              <a:rPr kumimoji="0" lang="es-MX" sz="1300" b="0" i="0" u="none" strike="noStrike" kern="1200" cap="none" spc="0" normalizeH="0" baseline="0" noProof="0">
                <a:ln>
                  <a:noFill/>
                </a:ln>
                <a:solidFill>
                  <a:prstClr val="black"/>
                </a:solidFill>
                <a:effectLst/>
                <a:uLnTx/>
                <a:uFillTx/>
                <a:latin typeface="Agency FB" panose="020B0503020202020204" pitchFamily="34" charset="0"/>
                <a:ea typeface="+mn-ea"/>
                <a:cs typeface="+mn-cs"/>
              </a:rPr>
              <a:t>Ser un referente nacional e internacional de Institución de Educación Superior que contribuye al desarrollo social, cultural y productivo con profesionales éticos, creativos, cualificados y con sentido de pertinencia.</a:t>
            </a:r>
            <a:endParaRPr kumimoji="0" lang="es-ES" sz="1300" b="0" i="0" u="none" strike="noStrike" kern="1200" cap="none" spc="0" normalizeH="0" baseline="0" noProof="0">
              <a:ln>
                <a:noFill/>
              </a:ln>
              <a:solidFill>
                <a:prstClr val="black"/>
              </a:solidFill>
              <a:effectLst/>
              <a:uLnTx/>
              <a:uFillTx/>
              <a:latin typeface="Agency FB" panose="020B0503020202020204" pitchFamily="34" charset="0"/>
              <a:ea typeface="+mn-ea"/>
              <a:cs typeface="+mn-cs"/>
            </a:endParaRPr>
          </a:p>
        </p:txBody>
      </p:sp>
      <p:sp>
        <p:nvSpPr>
          <p:cNvPr id="23" name="Rectángulo 22">
            <a:extLst>
              <a:ext uri="{FF2B5EF4-FFF2-40B4-BE49-F238E27FC236}">
                <a16:creationId xmlns:a16="http://schemas.microsoft.com/office/drawing/2014/main" id="{EAF93728-98EC-43CF-8689-136A3EE39D11}"/>
              </a:ext>
            </a:extLst>
          </p:cNvPr>
          <p:cNvSpPr/>
          <p:nvPr/>
        </p:nvSpPr>
        <p:spPr>
          <a:xfrm>
            <a:off x="93308" y="6489877"/>
            <a:ext cx="2530373" cy="292388"/>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C" sz="1300" b="0" i="0" u="none" strike="noStrike" kern="1200" cap="none" spc="0" normalizeH="0" baseline="0" noProof="0">
                <a:ln w="0"/>
                <a:solidFill>
                  <a:srgbClr val="00B050"/>
                </a:solidFill>
                <a:effectLst>
                  <a:outerShdw blurRad="38100" dist="25400" dir="5400000" algn="ctr" rotWithShape="0">
                    <a:srgbClr val="6E747A">
                      <a:alpha val="43000"/>
                    </a:srgbClr>
                  </a:outerShdw>
                </a:effectLst>
                <a:uLnTx/>
                <a:uFillTx/>
                <a:latin typeface="Calibri" panose="020F0502020204030204"/>
                <a:ea typeface="+mn-ea"/>
                <a:cs typeface="+mn-cs"/>
              </a:rPr>
              <a:t>M</a:t>
            </a:r>
            <a:r>
              <a:rPr kumimoji="0" lang="es-ES" sz="1300" b="0" i="0" u="none" strike="noStrike" kern="1200" cap="none" spc="0" normalizeH="0" baseline="0" noProof="0">
                <a:ln w="0"/>
                <a:solidFill>
                  <a:srgbClr val="00B050"/>
                </a:solidFill>
                <a:effectLst>
                  <a:outerShdw blurRad="38100" dist="25400" dir="5400000" algn="ctr" rotWithShape="0">
                    <a:srgbClr val="6E747A">
                      <a:alpha val="43000"/>
                    </a:srgbClr>
                  </a:outerShdw>
                </a:effectLst>
                <a:uLnTx/>
                <a:uFillTx/>
                <a:latin typeface="Calibri" panose="020F0502020204030204"/>
                <a:ea typeface="+mn-ea"/>
                <a:cs typeface="+mn-cs"/>
              </a:rPr>
              <a:t>sig. Ing. Robert Moreira Centeno</a:t>
            </a:r>
          </a:p>
        </p:txBody>
      </p:sp>
      <p:sp>
        <p:nvSpPr>
          <p:cNvPr id="6" name="CuadroTexto 5">
            <a:extLst>
              <a:ext uri="{FF2B5EF4-FFF2-40B4-BE49-F238E27FC236}">
                <a16:creationId xmlns:a16="http://schemas.microsoft.com/office/drawing/2014/main" id="{7FC1FBA4-F025-F269-BB7C-ECD5082576C2}"/>
              </a:ext>
            </a:extLst>
          </p:cNvPr>
          <p:cNvSpPr txBox="1"/>
          <p:nvPr/>
        </p:nvSpPr>
        <p:spPr>
          <a:xfrm>
            <a:off x="3437442" y="11851"/>
            <a:ext cx="729026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1" i="0" u="none" strike="noStrike" kern="1200" cap="none" spc="0" normalizeH="0" baseline="0" noProof="0">
                <a:ln>
                  <a:noFill/>
                </a:ln>
                <a:solidFill>
                  <a:prstClr val="black"/>
                </a:solidFill>
                <a:effectLst/>
                <a:uLnTx/>
                <a:uFillTx/>
                <a:latin typeface="Calibri" panose="020F0502020204030204"/>
                <a:ea typeface="+mn-ea"/>
                <a:cs typeface="+mn-cs"/>
              </a:rPr>
              <a:t>Figura 10.1. </a:t>
            </a:r>
            <a:r>
              <a:rPr kumimoji="0" lang="es-ES" sz="1800" b="0" i="0" u="none" strike="noStrike" kern="1200" cap="none" spc="0" normalizeH="0" baseline="0" noProof="0">
                <a:ln>
                  <a:noFill/>
                </a:ln>
                <a:solidFill>
                  <a:prstClr val="black"/>
                </a:solidFill>
                <a:effectLst/>
                <a:uLnTx/>
                <a:uFillTx/>
                <a:latin typeface="Calibri" panose="020F0502020204030204"/>
                <a:ea typeface="+mn-ea"/>
                <a:cs typeface="+mn-cs"/>
              </a:rPr>
              <a:t>Formulario de tareas. Creación de formulario.</a:t>
            </a:r>
          </a:p>
        </p:txBody>
      </p:sp>
      <p:pic>
        <p:nvPicPr>
          <p:cNvPr id="15" name="Imagen 14" descr="Captura de pantalla de computadora&#10;&#10;Descripción generada automáticamente">
            <a:extLst>
              <a:ext uri="{FF2B5EF4-FFF2-40B4-BE49-F238E27FC236}">
                <a16:creationId xmlns:a16="http://schemas.microsoft.com/office/drawing/2014/main" id="{AEAABEEA-E135-65D7-C30B-732A67A227C7}"/>
              </a:ext>
            </a:extLst>
          </p:cNvPr>
          <p:cNvPicPr>
            <a:picLocks noChangeAspect="1"/>
          </p:cNvPicPr>
          <p:nvPr/>
        </p:nvPicPr>
        <p:blipFill rotWithShape="1">
          <a:blip r:embed="rId4">
            <a:extLst>
              <a:ext uri="{28A0092B-C50C-407E-A947-70E740481C1C}">
                <a14:useLocalDpi xmlns:a14="http://schemas.microsoft.com/office/drawing/2010/main" val="0"/>
              </a:ext>
            </a:extLst>
          </a:blip>
          <a:srcRect r="62845" b="24516"/>
          <a:stretch/>
        </p:blipFill>
        <p:spPr>
          <a:xfrm>
            <a:off x="3373219" y="354560"/>
            <a:ext cx="4308155" cy="5256163"/>
          </a:xfrm>
          <a:prstGeom prst="rect">
            <a:avLst/>
          </a:prstGeom>
        </p:spPr>
      </p:pic>
      <p:pic>
        <p:nvPicPr>
          <p:cNvPr id="25" name="Imagen 24" descr="Captura de pantalla de computadora&#10;&#10;Descripción generada automáticamente">
            <a:extLst>
              <a:ext uri="{FF2B5EF4-FFF2-40B4-BE49-F238E27FC236}">
                <a16:creationId xmlns:a16="http://schemas.microsoft.com/office/drawing/2014/main" id="{1FCEA289-87E7-D57C-7BBC-32DBF8C50F85}"/>
              </a:ext>
            </a:extLst>
          </p:cNvPr>
          <p:cNvPicPr>
            <a:picLocks noChangeAspect="1"/>
          </p:cNvPicPr>
          <p:nvPr/>
        </p:nvPicPr>
        <p:blipFill rotWithShape="1">
          <a:blip r:embed="rId4">
            <a:extLst>
              <a:ext uri="{28A0092B-C50C-407E-A947-70E740481C1C}">
                <a14:useLocalDpi xmlns:a14="http://schemas.microsoft.com/office/drawing/2010/main" val="0"/>
              </a:ext>
            </a:extLst>
          </a:blip>
          <a:srcRect l="41720" r="16547" b="13510"/>
          <a:stretch/>
        </p:blipFill>
        <p:spPr>
          <a:xfrm>
            <a:off x="7798241" y="354560"/>
            <a:ext cx="4239263" cy="5276130"/>
          </a:xfrm>
          <a:prstGeom prst="rect">
            <a:avLst/>
          </a:prstGeom>
        </p:spPr>
      </p:pic>
      <p:pic>
        <p:nvPicPr>
          <p:cNvPr id="26" name="Imagen 25" descr="Captura de pantalla de computadora&#10;&#10;Descripción generada automáticamente">
            <a:extLst>
              <a:ext uri="{FF2B5EF4-FFF2-40B4-BE49-F238E27FC236}">
                <a16:creationId xmlns:a16="http://schemas.microsoft.com/office/drawing/2014/main" id="{C1BCA724-4584-871C-653F-B004E0EF6D9F}"/>
              </a:ext>
            </a:extLst>
          </p:cNvPr>
          <p:cNvPicPr>
            <a:picLocks noChangeAspect="1"/>
          </p:cNvPicPr>
          <p:nvPr/>
        </p:nvPicPr>
        <p:blipFill rotWithShape="1">
          <a:blip r:embed="rId4">
            <a:extLst>
              <a:ext uri="{28A0092B-C50C-407E-A947-70E740481C1C}">
                <a14:useLocalDpi xmlns:a14="http://schemas.microsoft.com/office/drawing/2010/main" val="0"/>
              </a:ext>
            </a:extLst>
          </a:blip>
          <a:srcRect t="84452"/>
          <a:stretch/>
        </p:blipFill>
        <p:spPr>
          <a:xfrm>
            <a:off x="3273130" y="5695877"/>
            <a:ext cx="8764374" cy="818345"/>
          </a:xfrm>
          <a:prstGeom prst="rect">
            <a:avLst/>
          </a:prstGeom>
        </p:spPr>
      </p:pic>
      <p:pic>
        <p:nvPicPr>
          <p:cNvPr id="28" name="Imagen 27" descr="Interfaz de usuario gráfica, Texto, Aplicación&#10;&#10;Descripción generada automáticamente">
            <a:extLst>
              <a:ext uri="{FF2B5EF4-FFF2-40B4-BE49-F238E27FC236}">
                <a16:creationId xmlns:a16="http://schemas.microsoft.com/office/drawing/2014/main" id="{14194A37-05A1-EF5F-CFA7-A77F2C3F875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504661" y="2308623"/>
            <a:ext cx="1381318" cy="1114581"/>
          </a:xfrm>
          <a:prstGeom prst="rect">
            <a:avLst/>
          </a:prstGeom>
          <a:ln w="28575">
            <a:solidFill>
              <a:srgbClr val="FF0000"/>
            </a:solidFill>
            <a:prstDash val="dash"/>
          </a:ln>
        </p:spPr>
      </p:pic>
      <p:sp>
        <p:nvSpPr>
          <p:cNvPr id="29" name="CuadroTexto 28">
            <a:extLst>
              <a:ext uri="{FF2B5EF4-FFF2-40B4-BE49-F238E27FC236}">
                <a16:creationId xmlns:a16="http://schemas.microsoft.com/office/drawing/2014/main" id="{41929C77-E96D-2CB5-5B93-685E302EDDC0}"/>
              </a:ext>
            </a:extLst>
          </p:cNvPr>
          <p:cNvSpPr txBox="1"/>
          <p:nvPr/>
        </p:nvSpPr>
        <p:spPr>
          <a:xfrm>
            <a:off x="10062312" y="2724828"/>
            <a:ext cx="6444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1" i="0" u="none" strike="noStrike" kern="1200" cap="none" spc="0" normalizeH="0" baseline="0" noProof="0">
                <a:ln>
                  <a:noFill/>
                </a:ln>
                <a:solidFill>
                  <a:srgbClr val="002060"/>
                </a:solidFill>
                <a:effectLst/>
                <a:highlight>
                  <a:srgbClr val="FFFF00"/>
                </a:highlight>
                <a:uLnTx/>
                <a:uFillTx/>
                <a:latin typeface="Calibri" panose="020F0502020204030204"/>
                <a:ea typeface="+mn-ea"/>
                <a:cs typeface="+mn-cs"/>
              </a:rPr>
              <a:t>-2-</a:t>
            </a:r>
            <a:endParaRPr kumimoji="0" lang="es-EC" sz="1800" b="1" i="0" u="none" strike="noStrike" kern="1200" cap="none" spc="0" normalizeH="0" baseline="0" noProof="0">
              <a:ln>
                <a:noFill/>
              </a:ln>
              <a:solidFill>
                <a:srgbClr val="002060"/>
              </a:solidFill>
              <a:effectLst/>
              <a:highlight>
                <a:srgbClr val="FFFF00"/>
              </a:highlight>
              <a:uLnTx/>
              <a:uFillTx/>
              <a:latin typeface="Calibri" panose="020F0502020204030204"/>
              <a:ea typeface="+mn-ea"/>
              <a:cs typeface="+mn-cs"/>
            </a:endParaRPr>
          </a:p>
        </p:txBody>
      </p:sp>
      <p:sp>
        <p:nvSpPr>
          <p:cNvPr id="30" name="Rectángulo 29">
            <a:extLst>
              <a:ext uri="{FF2B5EF4-FFF2-40B4-BE49-F238E27FC236}">
                <a16:creationId xmlns:a16="http://schemas.microsoft.com/office/drawing/2014/main" id="{B6210562-819F-7B35-4717-1DCC6349418C}"/>
              </a:ext>
            </a:extLst>
          </p:cNvPr>
          <p:cNvSpPr/>
          <p:nvPr/>
        </p:nvSpPr>
        <p:spPr>
          <a:xfrm>
            <a:off x="8151643" y="2775640"/>
            <a:ext cx="1833438" cy="15067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w="3175">
                <a:solidFill>
                  <a:prstClr val="black"/>
                </a:solidFill>
              </a:ln>
              <a:solidFill>
                <a:prstClr val="white"/>
              </a:solidFill>
              <a:effectLst/>
              <a:uLnTx/>
              <a:uFillTx/>
              <a:latin typeface="Calibri" panose="020F0502020204030204"/>
              <a:ea typeface="+mn-ea"/>
              <a:cs typeface="+mn-cs"/>
            </a:endParaRPr>
          </a:p>
        </p:txBody>
      </p:sp>
      <p:sp>
        <p:nvSpPr>
          <p:cNvPr id="31" name="CuadroTexto 30">
            <a:extLst>
              <a:ext uri="{FF2B5EF4-FFF2-40B4-BE49-F238E27FC236}">
                <a16:creationId xmlns:a16="http://schemas.microsoft.com/office/drawing/2014/main" id="{74FD2593-E809-25D3-495A-40655201D7CE}"/>
              </a:ext>
            </a:extLst>
          </p:cNvPr>
          <p:cNvSpPr txBox="1"/>
          <p:nvPr/>
        </p:nvSpPr>
        <p:spPr>
          <a:xfrm>
            <a:off x="11289267" y="3914755"/>
            <a:ext cx="58445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1" i="0" u="none" strike="noStrike" kern="1200" cap="none" spc="0" normalizeH="0" baseline="0" noProof="0">
                <a:ln>
                  <a:noFill/>
                </a:ln>
                <a:solidFill>
                  <a:srgbClr val="002060"/>
                </a:solidFill>
                <a:effectLst/>
                <a:highlight>
                  <a:srgbClr val="FFFF00"/>
                </a:highlight>
                <a:uLnTx/>
                <a:uFillTx/>
                <a:latin typeface="Calibri" panose="020F0502020204030204"/>
                <a:ea typeface="+mn-ea"/>
                <a:cs typeface="+mn-cs"/>
              </a:rPr>
              <a:t>-2-</a:t>
            </a:r>
            <a:endParaRPr kumimoji="0" lang="es-EC" sz="1800" b="1" i="0" u="none" strike="noStrike" kern="1200" cap="none" spc="0" normalizeH="0" baseline="0" noProof="0">
              <a:ln>
                <a:noFill/>
              </a:ln>
              <a:solidFill>
                <a:srgbClr val="002060"/>
              </a:solidFill>
              <a:effectLst/>
              <a:highlight>
                <a:srgbClr val="FFFF00"/>
              </a:highlight>
              <a:uLnTx/>
              <a:uFillTx/>
              <a:latin typeface="Calibri" panose="020F0502020204030204"/>
              <a:ea typeface="+mn-ea"/>
              <a:cs typeface="+mn-cs"/>
            </a:endParaRPr>
          </a:p>
        </p:txBody>
      </p:sp>
      <p:sp>
        <p:nvSpPr>
          <p:cNvPr id="32" name="Rectángulo 31">
            <a:extLst>
              <a:ext uri="{FF2B5EF4-FFF2-40B4-BE49-F238E27FC236}">
                <a16:creationId xmlns:a16="http://schemas.microsoft.com/office/drawing/2014/main" id="{633E40FC-FDE9-6F85-D565-48B0C7F5932D}"/>
              </a:ext>
            </a:extLst>
          </p:cNvPr>
          <p:cNvSpPr/>
          <p:nvPr/>
        </p:nvSpPr>
        <p:spPr>
          <a:xfrm>
            <a:off x="10848492" y="4303514"/>
            <a:ext cx="1086677" cy="24533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w="3175">
                <a:solidFill>
                  <a:prstClr val="black"/>
                </a:solidFill>
              </a:ln>
              <a:solidFill>
                <a:prstClr val="white"/>
              </a:solidFill>
              <a:effectLst/>
              <a:uLnTx/>
              <a:uFillTx/>
              <a:latin typeface="Calibri" panose="020F0502020204030204"/>
              <a:ea typeface="+mn-ea"/>
              <a:cs typeface="+mn-cs"/>
            </a:endParaRPr>
          </a:p>
        </p:txBody>
      </p:sp>
      <p:sp>
        <p:nvSpPr>
          <p:cNvPr id="33" name="CuadroTexto 32">
            <a:extLst>
              <a:ext uri="{FF2B5EF4-FFF2-40B4-BE49-F238E27FC236}">
                <a16:creationId xmlns:a16="http://schemas.microsoft.com/office/drawing/2014/main" id="{BEFAE531-23A1-F6FF-2A66-E850AE5F99A8}"/>
              </a:ext>
            </a:extLst>
          </p:cNvPr>
          <p:cNvSpPr txBox="1"/>
          <p:nvPr/>
        </p:nvSpPr>
        <p:spPr>
          <a:xfrm>
            <a:off x="10182429" y="751222"/>
            <a:ext cx="6444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1" i="0" u="none" strike="noStrike" kern="1200" cap="none" spc="0" normalizeH="0" baseline="0" noProof="0">
                <a:ln>
                  <a:noFill/>
                </a:ln>
                <a:solidFill>
                  <a:srgbClr val="002060"/>
                </a:solidFill>
                <a:effectLst/>
                <a:highlight>
                  <a:srgbClr val="FFFF00"/>
                </a:highlight>
                <a:uLnTx/>
                <a:uFillTx/>
                <a:latin typeface="Calibri" panose="020F0502020204030204"/>
                <a:ea typeface="+mn-ea"/>
                <a:cs typeface="+mn-cs"/>
              </a:rPr>
              <a:t>-1-</a:t>
            </a:r>
            <a:endParaRPr kumimoji="0" lang="es-EC" sz="1800" b="1" i="0" u="none" strike="noStrike" kern="1200" cap="none" spc="0" normalizeH="0" baseline="0" noProof="0">
              <a:ln>
                <a:noFill/>
              </a:ln>
              <a:solidFill>
                <a:srgbClr val="002060"/>
              </a:solidFill>
              <a:effectLst/>
              <a:highlight>
                <a:srgbClr val="FFFF00"/>
              </a:highlight>
              <a:uLnTx/>
              <a:uFillTx/>
              <a:latin typeface="Calibri" panose="020F0502020204030204"/>
              <a:ea typeface="+mn-ea"/>
              <a:cs typeface="+mn-cs"/>
            </a:endParaRPr>
          </a:p>
        </p:txBody>
      </p:sp>
      <p:sp>
        <p:nvSpPr>
          <p:cNvPr id="34" name="Rectángulo 33">
            <a:extLst>
              <a:ext uri="{FF2B5EF4-FFF2-40B4-BE49-F238E27FC236}">
                <a16:creationId xmlns:a16="http://schemas.microsoft.com/office/drawing/2014/main" id="{1756CAA4-1B66-1587-3720-420300BF7F55}"/>
              </a:ext>
            </a:extLst>
          </p:cNvPr>
          <p:cNvSpPr/>
          <p:nvPr/>
        </p:nvSpPr>
        <p:spPr>
          <a:xfrm>
            <a:off x="7855982" y="592588"/>
            <a:ext cx="3228577" cy="138549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w="3175">
                <a:solidFill>
                  <a:prstClr val="black"/>
                </a:solidFill>
              </a:ln>
              <a:solidFill>
                <a:prstClr val="white"/>
              </a:solidFill>
              <a:effectLst/>
              <a:uLnTx/>
              <a:uFillTx/>
              <a:latin typeface="Calibri" panose="020F0502020204030204"/>
              <a:ea typeface="+mn-ea"/>
              <a:cs typeface="+mn-cs"/>
            </a:endParaRPr>
          </a:p>
        </p:txBody>
      </p:sp>
      <p:sp>
        <p:nvSpPr>
          <p:cNvPr id="35" name="CuadroTexto 34">
            <a:extLst>
              <a:ext uri="{FF2B5EF4-FFF2-40B4-BE49-F238E27FC236}">
                <a16:creationId xmlns:a16="http://schemas.microsoft.com/office/drawing/2014/main" id="{C0BBEE19-9D4C-FFA0-5FEA-3436AA34CB7A}"/>
              </a:ext>
            </a:extLst>
          </p:cNvPr>
          <p:cNvSpPr txBox="1"/>
          <p:nvPr/>
        </p:nvSpPr>
        <p:spPr>
          <a:xfrm>
            <a:off x="6118742" y="4012031"/>
            <a:ext cx="52538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1" i="0" u="none" strike="noStrike" kern="1200" cap="none" spc="0" normalizeH="0" baseline="0" noProof="0">
                <a:ln>
                  <a:noFill/>
                </a:ln>
                <a:solidFill>
                  <a:srgbClr val="002060"/>
                </a:solidFill>
                <a:effectLst/>
                <a:highlight>
                  <a:srgbClr val="FFFF00"/>
                </a:highlight>
                <a:uLnTx/>
                <a:uFillTx/>
                <a:latin typeface="Calibri" panose="020F0502020204030204"/>
                <a:ea typeface="+mn-ea"/>
                <a:cs typeface="+mn-cs"/>
              </a:rPr>
              <a:t>-3-</a:t>
            </a:r>
            <a:endParaRPr kumimoji="0" lang="es-EC" sz="1800" b="1" i="0" u="none" strike="noStrike" kern="1200" cap="none" spc="0" normalizeH="0" baseline="0" noProof="0">
              <a:ln>
                <a:noFill/>
              </a:ln>
              <a:solidFill>
                <a:srgbClr val="002060"/>
              </a:solidFill>
              <a:effectLst/>
              <a:highlight>
                <a:srgbClr val="FFFF00"/>
              </a:highlight>
              <a:uLnTx/>
              <a:uFillTx/>
              <a:latin typeface="Calibri" panose="020F0502020204030204"/>
              <a:ea typeface="+mn-ea"/>
              <a:cs typeface="+mn-cs"/>
            </a:endParaRPr>
          </a:p>
        </p:txBody>
      </p:sp>
      <p:sp>
        <p:nvSpPr>
          <p:cNvPr id="36" name="Rectángulo 35">
            <a:extLst>
              <a:ext uri="{FF2B5EF4-FFF2-40B4-BE49-F238E27FC236}">
                <a16:creationId xmlns:a16="http://schemas.microsoft.com/office/drawing/2014/main" id="{511F1656-1523-8437-9CA2-01630459E010}"/>
              </a:ext>
            </a:extLst>
          </p:cNvPr>
          <p:cNvSpPr/>
          <p:nvPr/>
        </p:nvSpPr>
        <p:spPr>
          <a:xfrm>
            <a:off x="3416186" y="3232239"/>
            <a:ext cx="3878694" cy="224927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w="3175">
                <a:solidFill>
                  <a:prstClr val="black"/>
                </a:solidFill>
              </a:ln>
              <a:solidFill>
                <a:prstClr val="white"/>
              </a:solidFill>
              <a:effectLst/>
              <a:uLnTx/>
              <a:uFillTx/>
              <a:latin typeface="Calibri" panose="020F0502020204030204"/>
              <a:ea typeface="+mn-ea"/>
              <a:cs typeface="+mn-cs"/>
            </a:endParaRPr>
          </a:p>
        </p:txBody>
      </p:sp>
      <p:sp>
        <p:nvSpPr>
          <p:cNvPr id="3" name="Botón de acción: en blanco 2">
            <a:hlinkClick r:id="rId6" action="ppaction://hlinksldjump" highlightClick="1"/>
            <a:extLst>
              <a:ext uri="{FF2B5EF4-FFF2-40B4-BE49-F238E27FC236}">
                <a16:creationId xmlns:a16="http://schemas.microsoft.com/office/drawing/2014/main" id="{54C71A08-52B7-8C26-65FD-72BD8A39C11F}"/>
              </a:ext>
            </a:extLst>
          </p:cNvPr>
          <p:cNvSpPr/>
          <p:nvPr/>
        </p:nvSpPr>
        <p:spPr>
          <a:xfrm>
            <a:off x="10727704" y="-885"/>
            <a:ext cx="1464296" cy="335902"/>
          </a:xfrm>
          <a:prstGeom prst="actionButtonBlan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C" sz="1800" b="0" i="0" u="none" strike="noStrike" kern="1200" cap="none" spc="0" normalizeH="0" baseline="0" noProof="0">
                <a:ln>
                  <a:noFill/>
                </a:ln>
                <a:solidFill>
                  <a:prstClr val="white"/>
                </a:solidFill>
                <a:effectLst/>
                <a:uLnTx/>
                <a:uFillTx/>
                <a:latin typeface="Calibri" panose="020F0502020204030204"/>
                <a:ea typeface="+mn-ea"/>
                <a:cs typeface="+mn-cs"/>
              </a:rPr>
              <a:t>Índice</a:t>
            </a:r>
            <a:endParaRPr kumimoji="0" lang="es-E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7" name="Conector recto de flecha 6">
            <a:extLst>
              <a:ext uri="{FF2B5EF4-FFF2-40B4-BE49-F238E27FC236}">
                <a16:creationId xmlns:a16="http://schemas.microsoft.com/office/drawing/2014/main" id="{B4B3200A-5D4B-9611-171F-2E0F3AED1578}"/>
              </a:ext>
            </a:extLst>
          </p:cNvPr>
          <p:cNvCxnSpPr>
            <a:stCxn id="28" idx="0"/>
          </p:cNvCxnSpPr>
          <p:nvPr/>
        </p:nvCxnSpPr>
        <p:spPr>
          <a:xfrm flipH="1" flipV="1">
            <a:off x="10871642" y="2011836"/>
            <a:ext cx="323678" cy="296787"/>
          </a:xfrm>
          <a:prstGeom prst="straightConnector1">
            <a:avLst/>
          </a:prstGeom>
          <a:ln w="38100">
            <a:tailEnd type="triangle"/>
          </a:ln>
        </p:spPr>
        <p:style>
          <a:lnRef idx="3">
            <a:schemeClr val="accent1"/>
          </a:lnRef>
          <a:fillRef idx="0">
            <a:schemeClr val="accent1"/>
          </a:fillRef>
          <a:effectRef idx="2">
            <a:schemeClr val="accent1"/>
          </a:effectRef>
          <a:fontRef idx="minor">
            <a:schemeClr val="tx1"/>
          </a:fontRef>
        </p:style>
      </p:cxnSp>
      <p:sp>
        <p:nvSpPr>
          <p:cNvPr id="8" name="CuadroTexto 7">
            <a:extLst>
              <a:ext uri="{FF2B5EF4-FFF2-40B4-BE49-F238E27FC236}">
                <a16:creationId xmlns:a16="http://schemas.microsoft.com/office/drawing/2014/main" id="{12449E07-419D-84B8-8748-665B85A746CE}"/>
              </a:ext>
            </a:extLst>
          </p:cNvPr>
          <p:cNvSpPr txBox="1"/>
          <p:nvPr/>
        </p:nvSpPr>
        <p:spPr>
          <a:xfrm>
            <a:off x="5881027" y="1191823"/>
            <a:ext cx="142368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0" i="0" u="none" strike="noStrike" kern="1200" cap="none" spc="0" normalizeH="0" baseline="0" noProof="0">
                <a:ln>
                  <a:noFill/>
                </a:ln>
                <a:solidFill>
                  <a:srgbClr val="FF0000"/>
                </a:solidFill>
                <a:effectLst/>
                <a:uLnTx/>
                <a:uFillTx/>
                <a:latin typeface="Calibri" panose="020F0502020204030204"/>
                <a:ea typeface="+mn-ea"/>
                <a:cs typeface="+mn-cs"/>
              </a:rPr>
              <a:t>MODELO</a:t>
            </a:r>
            <a:endParaRPr kumimoji="0" lang="es-EC" sz="1800" b="0" i="0" u="none" strike="noStrike" kern="1200" cap="none" spc="0" normalizeH="0" baseline="0" noProof="0">
              <a:ln>
                <a:noFill/>
              </a:ln>
              <a:solidFill>
                <a:srgbClr val="FF0000"/>
              </a:solidFill>
              <a:effectLst/>
              <a:uLnTx/>
              <a:uFillTx/>
              <a:latin typeface="Calibri" panose="020F0502020204030204"/>
              <a:ea typeface="+mn-ea"/>
              <a:cs typeface="+mn-cs"/>
            </a:endParaRPr>
          </a:p>
        </p:txBody>
      </p:sp>
      <p:sp>
        <p:nvSpPr>
          <p:cNvPr id="9" name="CuadroTexto 8">
            <a:extLst>
              <a:ext uri="{FF2B5EF4-FFF2-40B4-BE49-F238E27FC236}">
                <a16:creationId xmlns:a16="http://schemas.microsoft.com/office/drawing/2014/main" id="{956C9453-F537-D5F2-60AA-52DD48B3AD01}"/>
              </a:ext>
            </a:extLst>
          </p:cNvPr>
          <p:cNvSpPr txBox="1"/>
          <p:nvPr/>
        </p:nvSpPr>
        <p:spPr>
          <a:xfrm>
            <a:off x="9917872" y="3914395"/>
            <a:ext cx="142368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0" i="0" u="none" strike="noStrike" kern="1200" cap="none" spc="0" normalizeH="0" baseline="0" noProof="0">
                <a:ln>
                  <a:noFill/>
                </a:ln>
                <a:solidFill>
                  <a:srgbClr val="FF0000"/>
                </a:solidFill>
                <a:effectLst/>
                <a:uLnTx/>
                <a:uFillTx/>
                <a:latin typeface="Calibri" panose="020F0502020204030204"/>
                <a:ea typeface="+mn-ea"/>
                <a:cs typeface="+mn-cs"/>
              </a:rPr>
              <a:t>VISTA</a:t>
            </a:r>
            <a:endParaRPr kumimoji="0" lang="es-EC" sz="1800" b="0" i="0" u="none" strike="noStrike" kern="1200" cap="none" spc="0" normalizeH="0" baseline="0" noProof="0">
              <a:ln>
                <a:noFill/>
              </a:ln>
              <a:solidFill>
                <a:srgbClr val="FF0000"/>
              </a:solidFill>
              <a:effectLst/>
              <a:uLnTx/>
              <a:uFillTx/>
              <a:latin typeface="Calibri" panose="020F0502020204030204"/>
              <a:ea typeface="+mn-ea"/>
              <a:cs typeface="+mn-cs"/>
            </a:endParaRPr>
          </a:p>
        </p:txBody>
      </p:sp>
      <p:sp>
        <p:nvSpPr>
          <p:cNvPr id="10" name="CuadroTexto 9">
            <a:extLst>
              <a:ext uri="{FF2B5EF4-FFF2-40B4-BE49-F238E27FC236}">
                <a16:creationId xmlns:a16="http://schemas.microsoft.com/office/drawing/2014/main" id="{D6F2534D-173D-FE14-614E-846C2796569D}"/>
              </a:ext>
            </a:extLst>
          </p:cNvPr>
          <p:cNvSpPr txBox="1"/>
          <p:nvPr/>
        </p:nvSpPr>
        <p:spPr>
          <a:xfrm>
            <a:off x="6222864" y="3471345"/>
            <a:ext cx="1277531"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0" i="0" u="none" strike="noStrike" kern="1200" cap="none" spc="0" normalizeH="0" baseline="0" noProof="0" dirty="0">
                <a:ln>
                  <a:noFill/>
                </a:ln>
                <a:solidFill>
                  <a:srgbClr val="FF0000"/>
                </a:solidFill>
                <a:effectLst/>
                <a:uLnTx/>
                <a:uFillTx/>
                <a:latin typeface="Calibri" panose="020F0502020204030204"/>
                <a:ea typeface="+mn-ea"/>
                <a:cs typeface="+mn-cs"/>
              </a:rPr>
              <a:t>PLANTILLA</a:t>
            </a:r>
            <a:endParaRPr kumimoji="0" lang="es-EC"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2" name="CuadroTexto 1">
            <a:extLst>
              <a:ext uri="{FF2B5EF4-FFF2-40B4-BE49-F238E27FC236}">
                <a16:creationId xmlns:a16="http://schemas.microsoft.com/office/drawing/2014/main" id="{D4909169-B872-CE07-81B8-1546C9B0472F}"/>
              </a:ext>
            </a:extLst>
          </p:cNvPr>
          <p:cNvSpPr txBox="1"/>
          <p:nvPr/>
        </p:nvSpPr>
        <p:spPr>
          <a:xfrm>
            <a:off x="11084559" y="622640"/>
            <a:ext cx="850610" cy="954107"/>
          </a:xfrm>
          <a:prstGeom prst="rect">
            <a:avLst/>
          </a:prstGeom>
          <a:noFill/>
        </p:spPr>
        <p:txBody>
          <a:bodyPr wrap="square" rtlCol="0">
            <a:spAutoFit/>
          </a:bodyPr>
          <a:lstStyle/>
          <a:p>
            <a:r>
              <a:rPr lang="es-ES" sz="1400" dirty="0">
                <a:solidFill>
                  <a:srgbClr val="FF0000"/>
                </a:solidFill>
              </a:rPr>
              <a:t>Se crea este archivo forms.py</a:t>
            </a:r>
          </a:p>
        </p:txBody>
      </p:sp>
      <p:sp>
        <p:nvSpPr>
          <p:cNvPr id="11" name="CuadroTexto 10">
            <a:extLst>
              <a:ext uri="{FF2B5EF4-FFF2-40B4-BE49-F238E27FC236}">
                <a16:creationId xmlns:a16="http://schemas.microsoft.com/office/drawing/2014/main" id="{199B74FE-0CD4-9B14-C34B-17C686A57280}"/>
              </a:ext>
            </a:extLst>
          </p:cNvPr>
          <p:cNvSpPr txBox="1"/>
          <p:nvPr/>
        </p:nvSpPr>
        <p:spPr>
          <a:xfrm>
            <a:off x="9748310" y="4973564"/>
            <a:ext cx="2088425" cy="7386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400" b="0" i="0" u="none" strike="noStrike" kern="1200" cap="none" spc="0" normalizeH="0" baseline="0" noProof="0" dirty="0">
                <a:ln>
                  <a:noFill/>
                </a:ln>
                <a:solidFill>
                  <a:srgbClr val="FF0000"/>
                </a:solidFill>
                <a:effectLst/>
                <a:uLnTx/>
                <a:uFillTx/>
                <a:latin typeface="Calibri" panose="020F0502020204030204"/>
                <a:ea typeface="+mn-ea"/>
                <a:cs typeface="+mn-cs"/>
              </a:rPr>
              <a:t>Todo el método “</a:t>
            </a:r>
            <a:r>
              <a:rPr kumimoji="0" lang="es-ES" sz="1400" b="0" i="0" u="none" strike="noStrike" kern="1200" cap="none" spc="0" normalizeH="0" baseline="0" noProof="0" dirty="0" err="1">
                <a:ln>
                  <a:noFill/>
                </a:ln>
                <a:solidFill>
                  <a:srgbClr val="FF0000"/>
                </a:solidFill>
                <a:effectLst/>
                <a:uLnTx/>
                <a:uFillTx/>
                <a:latin typeface="Calibri" panose="020F0502020204030204"/>
                <a:ea typeface="+mn-ea"/>
                <a:cs typeface="+mn-cs"/>
              </a:rPr>
              <a:t>create_task</a:t>
            </a:r>
            <a:r>
              <a:rPr kumimoji="0" lang="es-ES" sz="1400" b="0" i="0" u="none" strike="noStrike" kern="1200" cap="none" spc="0" normalizeH="0" baseline="0" noProof="0" dirty="0">
                <a:ln>
                  <a:noFill/>
                </a:ln>
                <a:solidFill>
                  <a:srgbClr val="FF0000"/>
                </a:solidFill>
                <a:effectLst/>
                <a:uLnTx/>
                <a:uFillTx/>
                <a:latin typeface="Calibri" panose="020F0502020204030204"/>
                <a:ea typeface="+mn-ea"/>
                <a:cs typeface="+mn-cs"/>
              </a:rPr>
              <a:t>” esta reescrito</a:t>
            </a:r>
            <a:endParaRPr kumimoji="0" lang="es-EC" sz="14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13" name="CuadroTexto 12">
            <a:extLst>
              <a:ext uri="{FF2B5EF4-FFF2-40B4-BE49-F238E27FC236}">
                <a16:creationId xmlns:a16="http://schemas.microsoft.com/office/drawing/2014/main" id="{1C11B775-E329-FAF2-B28A-5C2780817E52}"/>
              </a:ext>
            </a:extLst>
          </p:cNvPr>
          <p:cNvSpPr txBox="1"/>
          <p:nvPr/>
        </p:nvSpPr>
        <p:spPr>
          <a:xfrm>
            <a:off x="7892638" y="1672372"/>
            <a:ext cx="4184886" cy="307777"/>
          </a:xfrm>
          <a:prstGeom prst="rect">
            <a:avLst/>
          </a:prstGeom>
          <a:noFill/>
        </p:spPr>
        <p:txBody>
          <a:bodyPr wrap="square">
            <a:spAutoFit/>
          </a:bodyPr>
          <a:lstStyle/>
          <a:p>
            <a:r>
              <a:rPr lang="es-ES" sz="1400" dirty="0">
                <a:solidFill>
                  <a:srgbClr val="FF0000"/>
                </a:solidFill>
              </a:rPr>
              <a:t>Estos campos deben llamarse igual que en el modelo</a:t>
            </a:r>
            <a:endParaRPr lang="es-EC" sz="1400" dirty="0">
              <a:solidFill>
                <a:srgbClr val="FF0000"/>
              </a:solidFill>
            </a:endParaRPr>
          </a:p>
        </p:txBody>
      </p:sp>
    </p:spTree>
    <p:extLst>
      <p:ext uri="{BB962C8B-B14F-4D97-AF65-F5344CB8AC3E}">
        <p14:creationId xmlns:p14="http://schemas.microsoft.com/office/powerpoint/2010/main" val="65575229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9DF72ADE-BAE9-484E-84CE-E8979DDABC94}"/>
              </a:ext>
            </a:extLst>
          </p:cNvPr>
          <p:cNvSpPr>
            <a:spLocks noGrp="1"/>
          </p:cNvSpPr>
          <p:nvPr>
            <p:ph type="title"/>
          </p:nvPr>
        </p:nvSpPr>
        <p:spPr>
          <a:xfrm>
            <a:off x="1" y="1"/>
            <a:ext cx="3256367" cy="709119"/>
          </a:xfrm>
          <a:solidFill>
            <a:schemeClr val="accent4">
              <a:lumMod val="60000"/>
              <a:lumOff val="40000"/>
            </a:schemeClr>
          </a:solidFill>
        </p:spPr>
        <p:style>
          <a:lnRef idx="2">
            <a:schemeClr val="accent1"/>
          </a:lnRef>
          <a:fillRef idx="1">
            <a:schemeClr val="lt1"/>
          </a:fillRef>
          <a:effectRef idx="0">
            <a:schemeClr val="accent1"/>
          </a:effectRef>
          <a:fontRef idx="minor">
            <a:schemeClr val="dk1"/>
          </a:fontRef>
        </p:style>
        <p:txBody>
          <a:bodyPr>
            <a:normAutofit/>
          </a:bodyPr>
          <a:lstStyle/>
          <a:p>
            <a:r>
              <a:rPr lang="es-MX" sz="1400">
                <a:latin typeface="AcmeFont" pitchFamily="2" charset="0"/>
              </a:rPr>
              <a:t>Taller: </a:t>
            </a:r>
            <a:r>
              <a:rPr lang="es-MX" sz="1400"/>
              <a:t>Ejercicio 81</a:t>
            </a:r>
            <a:endParaRPr lang="es-ES" sz="1400"/>
          </a:p>
        </p:txBody>
      </p:sp>
      <p:cxnSp>
        <p:nvCxnSpPr>
          <p:cNvPr id="5" name="Conector recto 4">
            <a:extLst>
              <a:ext uri="{FF2B5EF4-FFF2-40B4-BE49-F238E27FC236}">
                <a16:creationId xmlns:a16="http://schemas.microsoft.com/office/drawing/2014/main" id="{B56C916C-A930-4B45-9FEB-EAC26D680858}"/>
              </a:ext>
            </a:extLst>
          </p:cNvPr>
          <p:cNvCxnSpPr>
            <a:cxnSpLocks/>
          </p:cNvCxnSpPr>
          <p:nvPr/>
        </p:nvCxnSpPr>
        <p:spPr>
          <a:xfrm>
            <a:off x="3256383" y="709120"/>
            <a:ext cx="0" cy="6148880"/>
          </a:xfrm>
          <a:prstGeom prst="line">
            <a:avLst/>
          </a:prstGeom>
        </p:spPr>
        <p:style>
          <a:lnRef idx="3">
            <a:schemeClr val="accent1"/>
          </a:lnRef>
          <a:fillRef idx="0">
            <a:schemeClr val="accent1"/>
          </a:fillRef>
          <a:effectRef idx="2">
            <a:schemeClr val="accent1"/>
          </a:effectRef>
          <a:fontRef idx="minor">
            <a:schemeClr val="tx1"/>
          </a:fontRef>
        </p:style>
      </p:cxnSp>
      <p:sp>
        <p:nvSpPr>
          <p:cNvPr id="16" name="CuadroTexto 15">
            <a:extLst>
              <a:ext uri="{FF2B5EF4-FFF2-40B4-BE49-F238E27FC236}">
                <a16:creationId xmlns:a16="http://schemas.microsoft.com/office/drawing/2014/main" id="{B1925488-C881-4A19-A93C-2E217166D1A0}"/>
              </a:ext>
            </a:extLst>
          </p:cNvPr>
          <p:cNvSpPr txBox="1"/>
          <p:nvPr/>
        </p:nvSpPr>
        <p:spPr>
          <a:xfrm>
            <a:off x="106748" y="4958291"/>
            <a:ext cx="2891329" cy="954107"/>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C" sz="1400" b="1" i="0" u="none" strike="noStrike" kern="1200" cap="none" spc="0" normalizeH="0" baseline="0" noProof="0">
                <a:ln>
                  <a:noFill/>
                </a:ln>
                <a:solidFill>
                  <a:prstClr val="black"/>
                </a:solidFill>
                <a:effectLst/>
                <a:uLnTx/>
                <a:uFillTx/>
                <a:latin typeface="Calibri" panose="020F0502020204030204"/>
                <a:ea typeface="+mn-ea"/>
                <a:cs typeface="+mn-cs"/>
              </a:rPr>
              <a:t>Objetivos de la lámina:</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ES" sz="1400" b="0" i="0" u="none" strike="noStrike" kern="1200" cap="none" spc="0" normalizeH="0" baseline="0" noProof="0">
                <a:ln>
                  <a:noFill/>
                </a:ln>
                <a:solidFill>
                  <a:prstClr val="black"/>
                </a:solidFill>
                <a:effectLst/>
                <a:uLnTx/>
                <a:uFillTx/>
                <a:latin typeface="Calibri" panose="020F0502020204030204"/>
                <a:ea typeface="+mn-ea"/>
                <a:cs typeface="+mn-cs"/>
              </a:rPr>
              <a:t>Crear un formulario basado en un modelo e imprimir esos datos por consola.</a:t>
            </a:r>
          </a:p>
        </p:txBody>
      </p:sp>
      <p:pic>
        <p:nvPicPr>
          <p:cNvPr id="17" name="Imagen 16">
            <a:extLst>
              <a:ext uri="{FF2B5EF4-FFF2-40B4-BE49-F238E27FC236}">
                <a16:creationId xmlns:a16="http://schemas.microsoft.com/office/drawing/2014/main" id="{07AF594D-2BC1-4EA0-9855-66C150454A4F}"/>
              </a:ext>
            </a:extLst>
          </p:cNvPr>
          <p:cNvPicPr>
            <a:picLocks noChangeAspect="1"/>
          </p:cNvPicPr>
          <p:nvPr/>
        </p:nvPicPr>
        <p:blipFill>
          <a:blip r:embed="rId3"/>
          <a:stretch>
            <a:fillRect/>
          </a:stretch>
        </p:blipFill>
        <p:spPr>
          <a:xfrm>
            <a:off x="76038" y="2011836"/>
            <a:ext cx="993895" cy="854078"/>
          </a:xfrm>
          <a:prstGeom prst="rect">
            <a:avLst/>
          </a:prstGeom>
        </p:spPr>
      </p:pic>
      <p:sp>
        <p:nvSpPr>
          <p:cNvPr id="18" name="CuadroTexto 17">
            <a:extLst>
              <a:ext uri="{FF2B5EF4-FFF2-40B4-BE49-F238E27FC236}">
                <a16:creationId xmlns:a16="http://schemas.microsoft.com/office/drawing/2014/main" id="{137D2C75-4FC0-4811-A9B7-F2AED8DD12CA}"/>
              </a:ext>
            </a:extLst>
          </p:cNvPr>
          <p:cNvSpPr txBox="1"/>
          <p:nvPr/>
        </p:nvSpPr>
        <p:spPr>
          <a:xfrm>
            <a:off x="80567" y="2926313"/>
            <a:ext cx="3098569" cy="209288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C" sz="1300" b="1" i="0" u="none" strike="noStrike" kern="1200" cap="none" spc="0" normalizeH="0" baseline="0" noProof="0">
                <a:ln>
                  <a:noFill/>
                </a:ln>
                <a:solidFill>
                  <a:prstClr val="black"/>
                </a:solidFill>
                <a:effectLst/>
                <a:uLnTx/>
                <a:uFillTx/>
                <a:latin typeface="Agency FB" panose="020B0503020202020204" pitchFamily="34" charset="0"/>
                <a:ea typeface="+mn-ea"/>
                <a:cs typeface="+mn-cs"/>
              </a:rPr>
              <a:t>Misión. </a:t>
            </a:r>
            <a:r>
              <a:rPr kumimoji="0" lang="es-MX" sz="1300" b="0" i="0" u="none" strike="noStrike" kern="1200" cap="none" spc="0" normalizeH="0" baseline="0" noProof="0">
                <a:ln>
                  <a:noFill/>
                </a:ln>
                <a:solidFill>
                  <a:prstClr val="black"/>
                </a:solidFill>
                <a:effectLst/>
                <a:uLnTx/>
                <a:uFillTx/>
                <a:latin typeface="Agency FB" panose="020B0503020202020204" pitchFamily="34" charset="0"/>
                <a:ea typeface="+mn-ea"/>
                <a:cs typeface="+mn-cs"/>
              </a:rPr>
              <a:t>Formar profesionales competentes y emprendedores desde lo académico, la investigación, y la vinculación, que contribuyan a mejorar la calidad de vida de la sociedad.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300" b="0" i="0" u="none" strike="noStrike" kern="1200" cap="none" spc="0" normalizeH="0" baseline="0" noProof="0">
              <a:ln>
                <a:noFill/>
              </a:ln>
              <a:solidFill>
                <a:prstClr val="black"/>
              </a:solidFill>
              <a:effectLst/>
              <a:uLnTx/>
              <a:uFillTx/>
              <a:latin typeface="Agency FB" panose="020B0503020202020204" pitchFamily="34" charset="0"/>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C" sz="1300" b="1" i="0" u="none" strike="noStrike" kern="1200" cap="none" spc="0" normalizeH="0" baseline="0" noProof="0">
                <a:ln>
                  <a:noFill/>
                </a:ln>
                <a:solidFill>
                  <a:prstClr val="black"/>
                </a:solidFill>
                <a:effectLst/>
                <a:uLnTx/>
                <a:uFillTx/>
                <a:latin typeface="Agency FB" panose="020B0503020202020204" pitchFamily="34" charset="0"/>
                <a:ea typeface="+mn-ea"/>
                <a:cs typeface="+mn-cs"/>
              </a:rPr>
              <a:t>Visión. </a:t>
            </a:r>
            <a:r>
              <a:rPr kumimoji="0" lang="es-MX" sz="1300" b="0" i="0" u="none" strike="noStrike" kern="1200" cap="none" spc="0" normalizeH="0" baseline="0" noProof="0">
                <a:ln>
                  <a:noFill/>
                </a:ln>
                <a:solidFill>
                  <a:prstClr val="black"/>
                </a:solidFill>
                <a:effectLst/>
                <a:uLnTx/>
                <a:uFillTx/>
                <a:latin typeface="Agency FB" panose="020B0503020202020204" pitchFamily="34" charset="0"/>
                <a:ea typeface="+mn-ea"/>
                <a:cs typeface="+mn-cs"/>
              </a:rPr>
              <a:t>Ser un referente nacional e internacional de Institución de Educación Superior que contribuye al desarrollo social, cultural y productivo con profesionales éticos, creativos, cualificados y con sentido de pertinencia.</a:t>
            </a:r>
            <a:endParaRPr kumimoji="0" lang="es-ES" sz="1300" b="0" i="0" u="none" strike="noStrike" kern="1200" cap="none" spc="0" normalizeH="0" baseline="0" noProof="0">
              <a:ln>
                <a:noFill/>
              </a:ln>
              <a:solidFill>
                <a:prstClr val="black"/>
              </a:solidFill>
              <a:effectLst/>
              <a:uLnTx/>
              <a:uFillTx/>
              <a:latin typeface="Agency FB" panose="020B0503020202020204" pitchFamily="34" charset="0"/>
              <a:ea typeface="+mn-ea"/>
              <a:cs typeface="+mn-cs"/>
            </a:endParaRPr>
          </a:p>
        </p:txBody>
      </p:sp>
      <p:sp>
        <p:nvSpPr>
          <p:cNvPr id="23" name="Rectángulo 22">
            <a:extLst>
              <a:ext uri="{FF2B5EF4-FFF2-40B4-BE49-F238E27FC236}">
                <a16:creationId xmlns:a16="http://schemas.microsoft.com/office/drawing/2014/main" id="{EAF93728-98EC-43CF-8689-136A3EE39D11}"/>
              </a:ext>
            </a:extLst>
          </p:cNvPr>
          <p:cNvSpPr/>
          <p:nvPr/>
        </p:nvSpPr>
        <p:spPr>
          <a:xfrm>
            <a:off x="93308" y="6489877"/>
            <a:ext cx="2530373" cy="292388"/>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C" sz="1300" b="0" i="0" u="none" strike="noStrike" kern="1200" cap="none" spc="0" normalizeH="0" baseline="0" noProof="0">
                <a:ln w="0"/>
                <a:solidFill>
                  <a:srgbClr val="00B050"/>
                </a:solidFill>
                <a:effectLst>
                  <a:outerShdw blurRad="38100" dist="25400" dir="5400000" algn="ctr" rotWithShape="0">
                    <a:srgbClr val="6E747A">
                      <a:alpha val="43000"/>
                    </a:srgbClr>
                  </a:outerShdw>
                </a:effectLst>
                <a:uLnTx/>
                <a:uFillTx/>
                <a:latin typeface="Calibri" panose="020F0502020204030204"/>
                <a:ea typeface="+mn-ea"/>
                <a:cs typeface="+mn-cs"/>
              </a:rPr>
              <a:t>M</a:t>
            </a:r>
            <a:r>
              <a:rPr kumimoji="0" lang="es-ES" sz="1300" b="0" i="0" u="none" strike="noStrike" kern="1200" cap="none" spc="0" normalizeH="0" baseline="0" noProof="0">
                <a:ln w="0"/>
                <a:solidFill>
                  <a:srgbClr val="00B050"/>
                </a:solidFill>
                <a:effectLst>
                  <a:outerShdw blurRad="38100" dist="25400" dir="5400000" algn="ctr" rotWithShape="0">
                    <a:srgbClr val="6E747A">
                      <a:alpha val="43000"/>
                    </a:srgbClr>
                  </a:outerShdw>
                </a:effectLst>
                <a:uLnTx/>
                <a:uFillTx/>
                <a:latin typeface="Calibri" panose="020F0502020204030204"/>
                <a:ea typeface="+mn-ea"/>
                <a:cs typeface="+mn-cs"/>
              </a:rPr>
              <a:t>sig. Ing. Robert Moreira Centeno</a:t>
            </a:r>
          </a:p>
        </p:txBody>
      </p:sp>
      <p:sp>
        <p:nvSpPr>
          <p:cNvPr id="6" name="CuadroTexto 5">
            <a:extLst>
              <a:ext uri="{FF2B5EF4-FFF2-40B4-BE49-F238E27FC236}">
                <a16:creationId xmlns:a16="http://schemas.microsoft.com/office/drawing/2014/main" id="{7FC1FBA4-F025-F269-BB7C-ECD5082576C2}"/>
              </a:ext>
            </a:extLst>
          </p:cNvPr>
          <p:cNvSpPr txBox="1"/>
          <p:nvPr/>
        </p:nvSpPr>
        <p:spPr>
          <a:xfrm>
            <a:off x="3437442" y="11851"/>
            <a:ext cx="729026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1" i="0" u="none" strike="noStrike" kern="1200" cap="none" spc="0" normalizeH="0" baseline="0" noProof="0">
                <a:ln>
                  <a:noFill/>
                </a:ln>
                <a:solidFill>
                  <a:prstClr val="black"/>
                </a:solidFill>
                <a:effectLst/>
                <a:uLnTx/>
                <a:uFillTx/>
                <a:latin typeface="Calibri" panose="020F0502020204030204"/>
                <a:ea typeface="+mn-ea"/>
                <a:cs typeface="+mn-cs"/>
              </a:rPr>
              <a:t>Figura 10.1. </a:t>
            </a:r>
            <a:r>
              <a:rPr kumimoji="0" lang="es-ES" sz="1800" b="0" i="0" u="none" strike="noStrike" kern="1200" cap="none" spc="0" normalizeH="0" baseline="0" noProof="0">
                <a:ln>
                  <a:noFill/>
                </a:ln>
                <a:solidFill>
                  <a:prstClr val="black"/>
                </a:solidFill>
                <a:effectLst/>
                <a:uLnTx/>
                <a:uFillTx/>
                <a:latin typeface="Calibri" panose="020F0502020204030204"/>
                <a:ea typeface="+mn-ea"/>
                <a:cs typeface="+mn-cs"/>
              </a:rPr>
              <a:t>Formulario de tareas. Creación de formulario. (Explicación)</a:t>
            </a:r>
          </a:p>
        </p:txBody>
      </p:sp>
      <p:sp>
        <p:nvSpPr>
          <p:cNvPr id="3" name="CuadroTexto 2">
            <a:extLst>
              <a:ext uri="{FF2B5EF4-FFF2-40B4-BE49-F238E27FC236}">
                <a16:creationId xmlns:a16="http://schemas.microsoft.com/office/drawing/2014/main" id="{57411C65-71CE-7B20-3008-EC6299732E34}"/>
              </a:ext>
            </a:extLst>
          </p:cNvPr>
          <p:cNvSpPr txBox="1"/>
          <p:nvPr/>
        </p:nvSpPr>
        <p:spPr>
          <a:xfrm>
            <a:off x="3514673" y="595956"/>
            <a:ext cx="8570575" cy="62478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S" sz="1600" b="1" i="0" u="none" strike="noStrike" kern="1200" cap="none" spc="0" normalizeH="0" baseline="0" noProof="0" dirty="0">
                <a:ln>
                  <a:noFill/>
                </a:ln>
                <a:solidFill>
                  <a:prstClr val="black"/>
                </a:solidFill>
                <a:effectLst/>
                <a:uLnTx/>
                <a:uFillTx/>
                <a:latin typeface="Calibri" panose="020F0502020204030204"/>
                <a:ea typeface="+mn-ea"/>
                <a:cs typeface="+mn-cs"/>
              </a:rPr>
              <a:t>Nota (01/05/2023). </a:t>
            </a:r>
            <a:r>
              <a:rPr kumimoji="0" lang="es-ES" sz="1600" b="0" i="0" u="none" strike="noStrike" kern="1200" cap="none" spc="0" normalizeH="0" baseline="0" noProof="0" dirty="0">
                <a:ln>
                  <a:noFill/>
                </a:ln>
                <a:solidFill>
                  <a:prstClr val="black"/>
                </a:solidFill>
                <a:effectLst/>
                <a:uLnTx/>
                <a:uFillTx/>
                <a:latin typeface="Calibri" panose="020F0502020204030204"/>
                <a:ea typeface="+mn-ea"/>
                <a:cs typeface="+mn-cs"/>
              </a:rPr>
              <a:t>Al igual que en "</a:t>
            </a:r>
            <a:r>
              <a:rPr kumimoji="0" lang="es-ES" sz="1600" b="0" i="0" u="none" strike="noStrike" kern="1200" cap="none" spc="0" normalizeH="0" baseline="0" noProof="0" dirty="0" err="1">
                <a:ln>
                  <a:noFill/>
                </a:ln>
                <a:solidFill>
                  <a:prstClr val="black"/>
                </a:solidFill>
                <a:effectLst/>
                <a:uLnTx/>
                <a:uFillTx/>
                <a:latin typeface="Calibri" panose="020F0502020204030204"/>
                <a:ea typeface="+mn-ea"/>
                <a:cs typeface="+mn-cs"/>
              </a:rPr>
              <a:t>tasks</a:t>
            </a:r>
            <a:r>
              <a:rPr kumimoji="0" lang="es-ES" sz="1600" b="0" i="0" u="none" strike="noStrike" kern="1200" cap="none" spc="0" normalizeH="0" baseline="0" noProof="0" dirty="0">
                <a:ln>
                  <a:noFill/>
                </a:ln>
                <a:solidFill>
                  <a:prstClr val="black"/>
                </a:solidFill>
                <a:effectLst/>
                <a:uLnTx/>
                <a:uFillTx/>
                <a:latin typeface="Calibri" panose="020F0502020204030204"/>
                <a:ea typeface="+mn-ea"/>
                <a:cs typeface="+mn-cs"/>
              </a:rPr>
              <a:t>/signup.html" y "</a:t>
            </a:r>
            <a:r>
              <a:rPr kumimoji="0" lang="es-ES" sz="1600" b="0" i="0" u="none" strike="noStrike" kern="1200" cap="none" spc="0" normalizeH="0" baseline="0" noProof="0" dirty="0" err="1">
                <a:ln>
                  <a:noFill/>
                </a:ln>
                <a:solidFill>
                  <a:prstClr val="black"/>
                </a:solidFill>
                <a:effectLst/>
                <a:uLnTx/>
                <a:uFillTx/>
                <a:latin typeface="Calibri" panose="020F0502020204030204"/>
                <a:ea typeface="+mn-ea"/>
                <a:cs typeface="+mn-cs"/>
              </a:rPr>
              <a:t>tasks</a:t>
            </a:r>
            <a:r>
              <a:rPr kumimoji="0" lang="es-ES" sz="1600" b="0" i="0" u="none" strike="noStrike" kern="1200" cap="none" spc="0" normalizeH="0" baseline="0" noProof="0" dirty="0">
                <a:ln>
                  <a:noFill/>
                </a:ln>
                <a:solidFill>
                  <a:prstClr val="black"/>
                </a:solidFill>
                <a:effectLst/>
                <a:uLnTx/>
                <a:uFillTx/>
                <a:latin typeface="Calibri" panose="020F0502020204030204"/>
                <a:ea typeface="+mn-ea"/>
                <a:cs typeface="+mn-cs"/>
              </a:rPr>
              <a:t>/signin.html" en las que se ha recibido un objeto "</a:t>
            </a:r>
            <a:r>
              <a:rPr kumimoji="0" lang="es-ES" sz="1600" b="0" i="0" u="none" strike="noStrike" kern="1200" cap="none" spc="0" normalizeH="0" baseline="0" noProof="0" dirty="0" err="1">
                <a:ln>
                  <a:noFill/>
                </a:ln>
                <a:solidFill>
                  <a:prstClr val="black"/>
                </a:solidFill>
                <a:effectLst/>
                <a:uLnTx/>
                <a:uFillTx/>
                <a:latin typeface="Calibri" panose="020F0502020204030204"/>
                <a:ea typeface="+mn-ea"/>
                <a:cs typeface="+mn-cs"/>
              </a:rPr>
              <a:t>form</a:t>
            </a:r>
            <a:r>
              <a:rPr kumimoji="0" lang="es-ES" sz="1600" b="0" i="0" u="none" strike="noStrike" kern="1200" cap="none" spc="0" normalizeH="0" baseline="0" noProof="0" dirty="0">
                <a:ln>
                  <a:noFill/>
                </a:ln>
                <a:solidFill>
                  <a:prstClr val="black"/>
                </a:solidFill>
                <a:effectLst/>
                <a:uLnTx/>
                <a:uFillTx/>
                <a:latin typeface="Calibri" panose="020F0502020204030204"/>
                <a:ea typeface="+mn-ea"/>
                <a:cs typeface="+mn-cs"/>
              </a:rPr>
              <a:t>" que ya tenía todos los campos creados. En </a:t>
            </a:r>
            <a:r>
              <a:rPr kumimoji="0" lang="es-ES" sz="1600" b="0" i="0" u="none" strike="noStrike" kern="1200" cap="none" spc="0" normalizeH="0" baseline="0" noProof="0" dirty="0" err="1">
                <a:ln>
                  <a:noFill/>
                </a:ln>
                <a:solidFill>
                  <a:prstClr val="black"/>
                </a:solidFill>
                <a:effectLst/>
                <a:uLnTx/>
                <a:uFillTx/>
                <a:latin typeface="Calibri" panose="020F0502020204030204"/>
                <a:ea typeface="+mn-ea"/>
                <a:cs typeface="+mn-cs"/>
              </a:rPr>
              <a:t>django</a:t>
            </a:r>
            <a:r>
              <a:rPr kumimoji="0" lang="es-ES" sz="1600" b="0" i="0" u="none" strike="noStrike" kern="1200" cap="none" spc="0" normalizeH="0" baseline="0" noProof="0" dirty="0">
                <a:ln>
                  <a:noFill/>
                </a:ln>
                <a:solidFill>
                  <a:prstClr val="black"/>
                </a:solidFill>
                <a:effectLst/>
                <a:uLnTx/>
                <a:uFillTx/>
                <a:latin typeface="Calibri" panose="020F0502020204030204"/>
                <a:ea typeface="+mn-ea"/>
                <a:cs typeface="+mn-cs"/>
              </a:rPr>
              <a:t> se pueden crear nuestros propios modelos personalizados basados en los modelos que creamos </a:t>
            </a:r>
          </a:p>
          <a:p>
            <a:pPr marL="342900" marR="0" lvl="0" indent="-342900" algn="just" defTabSz="914400" rtl="0" eaLnBrk="1" fontAlgn="auto" latinLnBrk="0" hangingPunct="1">
              <a:lnSpc>
                <a:spcPct val="100000"/>
              </a:lnSpc>
              <a:spcBef>
                <a:spcPts val="0"/>
              </a:spcBef>
              <a:spcAft>
                <a:spcPts val="0"/>
              </a:spcAft>
              <a:buClrTx/>
              <a:buSzTx/>
              <a:buFontTx/>
              <a:buAutoNum type="arabicParenR"/>
              <a:tabLst/>
              <a:defRPr/>
            </a:pPr>
            <a:r>
              <a:rPr kumimoji="0" lang="es-ES" sz="1600" b="0" i="0" u="none" strike="noStrike" kern="1200" cap="none" spc="0" normalizeH="0" baseline="0" noProof="0" dirty="0">
                <a:ln>
                  <a:noFill/>
                </a:ln>
                <a:solidFill>
                  <a:prstClr val="black"/>
                </a:solidFill>
                <a:effectLst/>
                <a:uLnTx/>
                <a:uFillTx/>
                <a:latin typeface="Calibri" panose="020F0502020204030204"/>
                <a:ea typeface="+mn-ea"/>
                <a:cs typeface="+mn-cs"/>
              </a:rPr>
              <a:t>En "forms.py". Se especifica el modelo que se va a usar con "</a:t>
            </a:r>
            <a:r>
              <a:rPr kumimoji="0" lang="es-ES" sz="1600" b="0" i="0" u="none" strike="noStrike" kern="1200" cap="none" spc="0" normalizeH="0" baseline="0" noProof="0" dirty="0" err="1">
                <a:ln>
                  <a:noFill/>
                </a:ln>
                <a:solidFill>
                  <a:prstClr val="black"/>
                </a:solidFill>
                <a:effectLst/>
                <a:uLnTx/>
                <a:uFillTx/>
                <a:latin typeface="Calibri" panose="020F0502020204030204"/>
                <a:ea typeface="+mn-ea"/>
                <a:cs typeface="+mn-cs"/>
              </a:rPr>
              <a:t>from</a:t>
            </a:r>
            <a:r>
              <a:rPr kumimoji="0" lang="es-ES" sz="16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s-ES" sz="1600" b="0" i="0" u="none" strike="noStrike" kern="1200" cap="none" spc="0" normalizeH="0" baseline="0" noProof="0" dirty="0" err="1">
                <a:ln>
                  <a:noFill/>
                </a:ln>
                <a:solidFill>
                  <a:prstClr val="black"/>
                </a:solidFill>
                <a:effectLst/>
                <a:uLnTx/>
                <a:uFillTx/>
                <a:latin typeface="Calibri" panose="020F0502020204030204"/>
                <a:ea typeface="+mn-ea"/>
                <a:cs typeface="+mn-cs"/>
              </a:rPr>
              <a:t>models</a:t>
            </a:r>
            <a:r>
              <a:rPr kumimoji="0" lang="es-ES" sz="16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s-ES" sz="1600" b="0" i="0" u="none" strike="noStrike" kern="1200" cap="none" spc="0" normalizeH="0" baseline="0" noProof="0" dirty="0" err="1">
                <a:ln>
                  <a:noFill/>
                </a:ln>
                <a:solidFill>
                  <a:prstClr val="black"/>
                </a:solidFill>
                <a:effectLst/>
                <a:uLnTx/>
                <a:uFillTx/>
                <a:latin typeface="Calibri" panose="020F0502020204030204"/>
                <a:ea typeface="+mn-ea"/>
                <a:cs typeface="+mn-cs"/>
              </a:rPr>
              <a:t>import</a:t>
            </a:r>
            <a:r>
              <a:rPr kumimoji="0" lang="es-ES" sz="16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s-ES" sz="1600" b="0" i="0" u="none" strike="noStrike" kern="1200" cap="none" spc="0" normalizeH="0" baseline="0" noProof="0" dirty="0" err="1">
                <a:ln>
                  <a:noFill/>
                </a:ln>
                <a:solidFill>
                  <a:prstClr val="black"/>
                </a:solidFill>
                <a:effectLst/>
                <a:uLnTx/>
                <a:uFillTx/>
                <a:latin typeface="Calibri" panose="020F0502020204030204"/>
                <a:ea typeface="+mn-ea"/>
                <a:cs typeface="+mn-cs"/>
              </a:rPr>
              <a:t>Task</a:t>
            </a:r>
            <a:r>
              <a:rPr kumimoji="0" lang="es-ES" sz="1600" b="0" i="0" u="none" strike="noStrike" kern="1200" cap="none" spc="0" normalizeH="0" baseline="0" noProof="0" dirty="0">
                <a:ln>
                  <a:noFill/>
                </a:ln>
                <a:solidFill>
                  <a:prstClr val="black"/>
                </a:solidFill>
                <a:effectLst/>
                <a:uLnTx/>
                <a:uFillTx/>
                <a:latin typeface="Calibri" panose="020F0502020204030204"/>
                <a:ea typeface="+mn-ea"/>
                <a:cs typeface="+mn-cs"/>
              </a:rPr>
              <a:t>".Se usa una clase de </a:t>
            </a:r>
            <a:r>
              <a:rPr kumimoji="0" lang="es-ES" sz="1600" b="0" i="0" u="none" strike="noStrike" kern="1200" cap="none" spc="0" normalizeH="0" baseline="0" noProof="0" dirty="0" err="1">
                <a:ln>
                  <a:noFill/>
                </a:ln>
                <a:solidFill>
                  <a:prstClr val="black"/>
                </a:solidFill>
                <a:effectLst/>
                <a:uLnTx/>
                <a:uFillTx/>
                <a:latin typeface="Calibri" panose="020F0502020204030204"/>
                <a:ea typeface="+mn-ea"/>
                <a:cs typeface="+mn-cs"/>
              </a:rPr>
              <a:t>django</a:t>
            </a:r>
            <a:r>
              <a:rPr kumimoji="0" lang="es-ES" sz="1600" b="0" i="0" u="none" strike="noStrike" kern="1200" cap="none" spc="0" normalizeH="0" baseline="0" noProof="0" dirty="0">
                <a:ln>
                  <a:noFill/>
                </a:ln>
                <a:solidFill>
                  <a:prstClr val="black"/>
                </a:solidFill>
                <a:effectLst/>
                <a:uLnTx/>
                <a:uFillTx/>
                <a:latin typeface="Calibri" panose="020F0502020204030204"/>
                <a:ea typeface="+mn-ea"/>
                <a:cs typeface="+mn-cs"/>
              </a:rPr>
              <a:t> llamada "</a:t>
            </a:r>
            <a:r>
              <a:rPr kumimoji="0" lang="es-ES" sz="1600" b="0" i="0" u="none" strike="noStrike" kern="1200" cap="none" spc="0" normalizeH="0" baseline="0" noProof="0" dirty="0" err="1">
                <a:ln>
                  <a:noFill/>
                </a:ln>
                <a:solidFill>
                  <a:prstClr val="black"/>
                </a:solidFill>
                <a:effectLst/>
                <a:uLnTx/>
                <a:uFillTx/>
                <a:latin typeface="Calibri" panose="020F0502020204030204"/>
                <a:ea typeface="+mn-ea"/>
                <a:cs typeface="+mn-cs"/>
              </a:rPr>
              <a:t>ModelForm</a:t>
            </a:r>
            <a:r>
              <a:rPr kumimoji="0" lang="es-ES" sz="1600" b="0" i="0" u="none" strike="noStrike" kern="1200" cap="none" spc="0" normalizeH="0" baseline="0" noProof="0" dirty="0">
                <a:ln>
                  <a:noFill/>
                </a:ln>
                <a:solidFill>
                  <a:prstClr val="black"/>
                </a:solidFill>
                <a:effectLst/>
                <a:uLnTx/>
                <a:uFillTx/>
                <a:latin typeface="Calibri" panose="020F0502020204030204"/>
                <a:ea typeface="+mn-ea"/>
                <a:cs typeface="+mn-cs"/>
              </a:rPr>
              <a:t>" que permite ser extendida, por ello se crea la clase "</a:t>
            </a:r>
            <a:r>
              <a:rPr kumimoji="0" lang="es-ES" sz="1600" b="0" i="0" u="none" strike="noStrike" kern="1200" cap="none" spc="0" normalizeH="0" baseline="0" noProof="0" dirty="0" err="1">
                <a:ln>
                  <a:noFill/>
                </a:ln>
                <a:solidFill>
                  <a:prstClr val="black"/>
                </a:solidFill>
                <a:effectLst/>
                <a:uLnTx/>
                <a:uFillTx/>
                <a:latin typeface="Calibri" panose="020F0502020204030204"/>
                <a:ea typeface="+mn-ea"/>
                <a:cs typeface="+mn-cs"/>
              </a:rPr>
              <a:t>TaskForm</a:t>
            </a:r>
            <a:r>
              <a:rPr kumimoji="0" lang="es-ES" sz="1600" b="0" i="0" u="none" strike="noStrike" kern="1200" cap="none" spc="0" normalizeH="0" baseline="0" noProof="0" dirty="0">
                <a:ln>
                  <a:noFill/>
                </a:ln>
                <a:solidFill>
                  <a:prstClr val="black"/>
                </a:solidFill>
                <a:effectLst/>
                <a:uLnTx/>
                <a:uFillTx/>
                <a:latin typeface="Calibri" panose="020F0502020204030204"/>
                <a:ea typeface="+mn-ea"/>
                <a:cs typeface="+mn-cs"/>
              </a:rPr>
              <a:t>" que hereda de "</a:t>
            </a:r>
            <a:r>
              <a:rPr kumimoji="0" lang="es-ES" sz="1600" b="0" i="0" u="none" strike="noStrike" kern="1200" cap="none" spc="0" normalizeH="0" baseline="0" noProof="0" dirty="0" err="1">
                <a:ln>
                  <a:noFill/>
                </a:ln>
                <a:solidFill>
                  <a:prstClr val="black"/>
                </a:solidFill>
                <a:effectLst/>
                <a:uLnTx/>
                <a:uFillTx/>
                <a:latin typeface="Calibri" panose="020F0502020204030204"/>
                <a:ea typeface="+mn-ea"/>
                <a:cs typeface="+mn-cs"/>
              </a:rPr>
              <a:t>ModelForm</a:t>
            </a:r>
            <a:r>
              <a:rPr kumimoji="0" lang="es-ES" sz="1600" b="0" i="0" u="none" strike="noStrike" kern="1200" cap="none" spc="0" normalizeH="0" baseline="0" noProof="0" dirty="0">
                <a:ln>
                  <a:noFill/>
                </a:ln>
                <a:solidFill>
                  <a:prstClr val="black"/>
                </a:solidFill>
                <a:effectLst/>
                <a:uLnTx/>
                <a:uFillTx/>
                <a:latin typeface="Calibri" panose="020F0502020204030204"/>
                <a:ea typeface="+mn-ea"/>
                <a:cs typeface="+mn-cs"/>
              </a:rPr>
              <a:t>". Se usa la clase "Meta" en la que se coloca el modelo en el cual esta basado el formulario, se indica que dicho modelo tiene varios campos, no se va a utilizar ni "</a:t>
            </a:r>
            <a:r>
              <a:rPr kumimoji="0" lang="es-ES" sz="1600" b="0" i="0" u="none" strike="noStrike" kern="1200" cap="none" spc="0" normalizeH="0" baseline="0" noProof="0" dirty="0" err="1">
                <a:ln>
                  <a:noFill/>
                </a:ln>
                <a:solidFill>
                  <a:prstClr val="black"/>
                </a:solidFill>
                <a:effectLst/>
                <a:uLnTx/>
                <a:uFillTx/>
                <a:latin typeface="Calibri" panose="020F0502020204030204"/>
                <a:ea typeface="+mn-ea"/>
                <a:cs typeface="+mn-cs"/>
              </a:rPr>
              <a:t>created</a:t>
            </a:r>
            <a:r>
              <a:rPr kumimoji="0" lang="es-ES" sz="16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s-ES" sz="1600" b="0" i="0" u="none" strike="noStrike" kern="1200" cap="none" spc="0" normalizeH="0" baseline="0" noProof="0" dirty="0" err="1">
                <a:ln>
                  <a:noFill/>
                </a:ln>
                <a:solidFill>
                  <a:prstClr val="black"/>
                </a:solidFill>
                <a:effectLst/>
                <a:uLnTx/>
                <a:uFillTx/>
                <a:latin typeface="Calibri" panose="020F0502020204030204"/>
                <a:ea typeface="+mn-ea"/>
                <a:cs typeface="+mn-cs"/>
              </a:rPr>
              <a:t>datecompleted</a:t>
            </a:r>
            <a:r>
              <a:rPr kumimoji="0" lang="es-ES" sz="1600" b="0" i="0" u="none" strike="noStrike" kern="1200" cap="none" spc="0" normalizeH="0" baseline="0" noProof="0" dirty="0">
                <a:ln>
                  <a:noFill/>
                </a:ln>
                <a:solidFill>
                  <a:prstClr val="black"/>
                </a:solidFill>
                <a:effectLst/>
                <a:uLnTx/>
                <a:uFillTx/>
                <a:latin typeface="Calibri" panose="020F0502020204030204"/>
                <a:ea typeface="+mn-ea"/>
                <a:cs typeface="+mn-cs"/>
              </a:rPr>
              <a:t>" ni "</a:t>
            </a:r>
            <a:r>
              <a:rPr kumimoji="0" lang="es-ES" sz="1600" b="0" i="0" u="none" strike="noStrike" kern="1200" cap="none" spc="0" normalizeH="0" baseline="0" noProof="0" dirty="0" err="1">
                <a:ln>
                  <a:noFill/>
                </a:ln>
                <a:solidFill>
                  <a:prstClr val="black"/>
                </a:solidFill>
                <a:effectLst/>
                <a:uLnTx/>
                <a:uFillTx/>
                <a:latin typeface="Calibri" panose="020F0502020204030204"/>
                <a:ea typeface="+mn-ea"/>
                <a:cs typeface="+mn-cs"/>
              </a:rPr>
              <a:t>user</a:t>
            </a:r>
            <a:r>
              <a:rPr kumimoji="0" lang="es-ES" sz="1600" b="0" i="0" u="none" strike="noStrike" kern="1200" cap="none" spc="0" normalizeH="0" baseline="0" noProof="0" dirty="0">
                <a:ln>
                  <a:noFill/>
                </a:ln>
                <a:solidFill>
                  <a:prstClr val="black"/>
                </a:solidFill>
                <a:effectLst/>
                <a:uLnTx/>
                <a:uFillTx/>
                <a:latin typeface="Calibri" panose="020F0502020204030204"/>
                <a:ea typeface="+mn-ea"/>
                <a:cs typeface="+mn-cs"/>
              </a:rPr>
              <a:t>" ya que por defecto va a </a:t>
            </a:r>
            <a:r>
              <a:rPr kumimoji="0" lang="es-ES" sz="1600" b="0" i="0" u="none" strike="noStrike" kern="1200" cap="none" spc="0" normalizeH="0" baseline="0" noProof="0" dirty="0" err="1">
                <a:ln>
                  <a:noFill/>
                </a:ln>
                <a:solidFill>
                  <a:prstClr val="black"/>
                </a:solidFill>
                <a:effectLst/>
                <a:uLnTx/>
                <a:uFillTx/>
                <a:latin typeface="Calibri" panose="020F0502020204030204"/>
                <a:ea typeface="+mn-ea"/>
                <a:cs typeface="+mn-cs"/>
              </a:rPr>
              <a:t>ester</a:t>
            </a:r>
            <a:r>
              <a:rPr kumimoji="0" lang="es-ES" sz="1600" b="0" i="0" u="none" strike="noStrike" kern="1200" cap="none" spc="0" normalizeH="0" baseline="0" noProof="0" dirty="0">
                <a:ln>
                  <a:noFill/>
                </a:ln>
                <a:solidFill>
                  <a:prstClr val="black"/>
                </a:solidFill>
                <a:effectLst/>
                <a:uLnTx/>
                <a:uFillTx/>
                <a:latin typeface="Calibri" panose="020F0502020204030204"/>
                <a:ea typeface="+mn-ea"/>
                <a:cs typeface="+mn-cs"/>
              </a:rPr>
              <a:t> que estar autenticado. De esta forma al guardar ya se tendrá un formulario que se puede enviar al "</a:t>
            </a:r>
            <a:r>
              <a:rPr kumimoji="0" lang="es-ES" sz="1600" b="0" i="0" u="none" strike="noStrike" kern="1200" cap="none" spc="0" normalizeH="0" baseline="0" noProof="0" dirty="0" err="1">
                <a:ln>
                  <a:noFill/>
                </a:ln>
                <a:solidFill>
                  <a:prstClr val="black"/>
                </a:solidFill>
                <a:effectLst/>
                <a:uLnTx/>
                <a:uFillTx/>
                <a:latin typeface="Calibri" panose="020F0502020204030204"/>
                <a:ea typeface="+mn-ea"/>
                <a:cs typeface="+mn-cs"/>
              </a:rPr>
              <a:t>frontend</a:t>
            </a:r>
            <a:r>
              <a:rPr kumimoji="0" lang="es-ES" sz="1600" b="0" i="0" u="none" strike="noStrike" kern="1200" cap="none" spc="0" normalizeH="0" baseline="0" noProof="0" dirty="0">
                <a:ln>
                  <a:noFill/>
                </a:ln>
                <a:solidFill>
                  <a:prstClr val="black"/>
                </a:solidFill>
                <a:effectLst/>
                <a:uLnTx/>
                <a:uFillTx/>
                <a:latin typeface="Calibri" panose="020F0502020204030204"/>
                <a:ea typeface="+mn-ea"/>
                <a:cs typeface="+mn-cs"/>
              </a:rPr>
              <a:t>". </a:t>
            </a:r>
          </a:p>
          <a:p>
            <a:pPr marL="342900" marR="0" lvl="0" indent="-342900" algn="just" defTabSz="914400" rtl="0" eaLnBrk="1" fontAlgn="auto" latinLnBrk="0" hangingPunct="1">
              <a:lnSpc>
                <a:spcPct val="100000"/>
              </a:lnSpc>
              <a:spcBef>
                <a:spcPts val="0"/>
              </a:spcBef>
              <a:spcAft>
                <a:spcPts val="0"/>
              </a:spcAft>
              <a:buClrTx/>
              <a:buSzTx/>
              <a:buFontTx/>
              <a:buAutoNum type="arabicParenR"/>
              <a:tabLst/>
              <a:defRPr/>
            </a:pPr>
            <a:r>
              <a:rPr kumimoji="0" lang="es-ES" sz="1600" b="0" i="0" u="none" strike="noStrike" kern="1200" cap="none" spc="0" normalizeH="0" baseline="0" noProof="0" dirty="0">
                <a:ln>
                  <a:noFill/>
                </a:ln>
                <a:solidFill>
                  <a:prstClr val="black"/>
                </a:solidFill>
                <a:effectLst/>
                <a:uLnTx/>
                <a:uFillTx/>
                <a:latin typeface="Calibri" panose="020F0502020204030204"/>
                <a:ea typeface="+mn-ea"/>
                <a:cs typeface="+mn-cs"/>
              </a:rPr>
              <a:t>En "views.py". Se importa el formulario creado con "</a:t>
            </a:r>
            <a:r>
              <a:rPr kumimoji="0" lang="es-ES" sz="1600" b="0" i="0" u="none" strike="noStrike" kern="1200" cap="none" spc="0" normalizeH="0" baseline="0" noProof="0" dirty="0" err="1">
                <a:ln>
                  <a:noFill/>
                </a:ln>
                <a:solidFill>
                  <a:prstClr val="black"/>
                </a:solidFill>
                <a:effectLst/>
                <a:uLnTx/>
                <a:uFillTx/>
                <a:latin typeface="Calibri" panose="020F0502020204030204"/>
                <a:ea typeface="+mn-ea"/>
                <a:cs typeface="+mn-cs"/>
              </a:rPr>
              <a:t>from</a:t>
            </a:r>
            <a:r>
              <a:rPr kumimoji="0" lang="es-ES" sz="16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s-ES" sz="1600" b="0" i="0" u="none" strike="noStrike" kern="1200" cap="none" spc="0" normalizeH="0" baseline="0" noProof="0" dirty="0" err="1">
                <a:ln>
                  <a:noFill/>
                </a:ln>
                <a:solidFill>
                  <a:prstClr val="black"/>
                </a:solidFill>
                <a:effectLst/>
                <a:uLnTx/>
                <a:uFillTx/>
                <a:latin typeface="Calibri" panose="020F0502020204030204"/>
                <a:ea typeface="+mn-ea"/>
                <a:cs typeface="+mn-cs"/>
              </a:rPr>
              <a:t>forms</a:t>
            </a:r>
            <a:r>
              <a:rPr kumimoji="0" lang="es-ES" sz="16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s-ES" sz="1600" b="0" i="0" u="none" strike="noStrike" kern="1200" cap="none" spc="0" normalizeH="0" baseline="0" noProof="0" dirty="0" err="1">
                <a:ln>
                  <a:noFill/>
                </a:ln>
                <a:solidFill>
                  <a:prstClr val="black"/>
                </a:solidFill>
                <a:effectLst/>
                <a:uLnTx/>
                <a:uFillTx/>
                <a:latin typeface="Calibri" panose="020F0502020204030204"/>
                <a:ea typeface="+mn-ea"/>
                <a:cs typeface="+mn-cs"/>
              </a:rPr>
              <a:t>import</a:t>
            </a:r>
            <a:r>
              <a:rPr kumimoji="0" lang="es-ES" sz="16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s-ES" sz="1600" b="0" i="0" u="none" strike="noStrike" kern="1200" cap="none" spc="0" normalizeH="0" baseline="0" noProof="0" dirty="0" err="1">
                <a:ln>
                  <a:noFill/>
                </a:ln>
                <a:solidFill>
                  <a:prstClr val="black"/>
                </a:solidFill>
                <a:effectLst/>
                <a:uLnTx/>
                <a:uFillTx/>
                <a:latin typeface="Calibri" panose="020F0502020204030204"/>
                <a:ea typeface="+mn-ea"/>
                <a:cs typeface="+mn-cs"/>
              </a:rPr>
              <a:t>TaskForm</a:t>
            </a:r>
            <a:r>
              <a:rPr kumimoji="0" lang="es-ES" sz="1600" b="0" i="0" u="none" strike="noStrike" kern="1200" cap="none" spc="0" normalizeH="0" baseline="0" noProof="0" dirty="0">
                <a:ln>
                  <a:noFill/>
                </a:ln>
                <a:solidFill>
                  <a:prstClr val="black"/>
                </a:solidFill>
                <a:effectLst/>
                <a:uLnTx/>
                <a:uFillTx/>
                <a:latin typeface="Calibri" panose="020F0502020204030204"/>
                <a:ea typeface="+mn-ea"/>
                <a:cs typeface="+mn-cs"/>
              </a:rPr>
              <a:t>". En la función "</a:t>
            </a:r>
            <a:r>
              <a:rPr kumimoji="0" lang="es-ES" sz="1600" b="0" i="0" u="none" strike="noStrike" kern="1200" cap="none" spc="0" normalizeH="0" baseline="0" noProof="0" dirty="0" err="1">
                <a:ln>
                  <a:noFill/>
                </a:ln>
                <a:solidFill>
                  <a:prstClr val="black"/>
                </a:solidFill>
                <a:effectLst/>
                <a:uLnTx/>
                <a:uFillTx/>
                <a:latin typeface="Calibri" panose="020F0502020204030204"/>
                <a:ea typeface="+mn-ea"/>
                <a:cs typeface="+mn-cs"/>
              </a:rPr>
              <a:t>create_task</a:t>
            </a:r>
            <a:r>
              <a:rPr kumimoji="0" lang="es-ES" sz="1600" b="0" i="0" u="none" strike="noStrike" kern="1200" cap="none" spc="0" normalizeH="0" baseline="0" noProof="0" dirty="0">
                <a:ln>
                  <a:noFill/>
                </a:ln>
                <a:solidFill>
                  <a:prstClr val="black"/>
                </a:solidFill>
                <a:effectLst/>
                <a:uLnTx/>
                <a:uFillTx/>
                <a:latin typeface="Calibri" panose="020F0502020204030204"/>
                <a:ea typeface="+mn-ea"/>
                <a:cs typeface="+mn-cs"/>
              </a:rPr>
              <a:t>" se especifica que se pasará un dato con "'</a:t>
            </a:r>
            <a:r>
              <a:rPr kumimoji="0" lang="es-ES" sz="1600" b="0" i="0" u="none" strike="noStrike" kern="1200" cap="none" spc="0" normalizeH="0" baseline="0" noProof="0" dirty="0" err="1">
                <a:ln>
                  <a:noFill/>
                </a:ln>
                <a:solidFill>
                  <a:prstClr val="black"/>
                </a:solidFill>
                <a:effectLst/>
                <a:uLnTx/>
                <a:uFillTx/>
                <a:latin typeface="Calibri" panose="020F0502020204030204"/>
                <a:ea typeface="+mn-ea"/>
                <a:cs typeface="+mn-cs"/>
              </a:rPr>
              <a:t>form</a:t>
            </a:r>
            <a:r>
              <a:rPr kumimoji="0" lang="es-ES" sz="16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s-ES" sz="1600" b="0" i="0" u="none" strike="noStrike" kern="1200" cap="none" spc="0" normalizeH="0" baseline="0" noProof="0" dirty="0" err="1">
                <a:ln>
                  <a:noFill/>
                </a:ln>
                <a:solidFill>
                  <a:prstClr val="black"/>
                </a:solidFill>
                <a:effectLst/>
                <a:uLnTx/>
                <a:uFillTx/>
                <a:latin typeface="Calibri" panose="020F0502020204030204"/>
                <a:ea typeface="+mn-ea"/>
                <a:cs typeface="+mn-cs"/>
              </a:rPr>
              <a:t>TaskForm</a:t>
            </a:r>
            <a:r>
              <a:rPr kumimoji="0" lang="es-ES" sz="1600" b="0" i="0" u="none" strike="noStrike" kern="1200" cap="none" spc="0" normalizeH="0" baseline="0" noProof="0" dirty="0">
                <a:ln>
                  <a:noFill/>
                </a:ln>
                <a:solidFill>
                  <a:prstClr val="black"/>
                </a:solidFill>
                <a:effectLst/>
                <a:uLnTx/>
                <a:uFillTx/>
                <a:latin typeface="Calibri" panose="020F0502020204030204"/>
                <a:ea typeface="+mn-ea"/>
                <a:cs typeface="+mn-cs"/>
              </a:rPr>
              <a:t>". Se usa "GET" para comprobar si el </a:t>
            </a:r>
            <a:r>
              <a:rPr kumimoji="0" lang="es-ES" sz="1600" b="0" i="0" u="none" strike="noStrike" kern="1200" cap="none" spc="0" normalizeH="0" baseline="0" noProof="0" dirty="0" err="1">
                <a:ln>
                  <a:noFill/>
                </a:ln>
                <a:solidFill>
                  <a:prstClr val="black"/>
                </a:solidFill>
                <a:effectLst/>
                <a:uLnTx/>
                <a:uFillTx/>
                <a:latin typeface="Calibri" panose="020F0502020204030204"/>
                <a:ea typeface="+mn-ea"/>
                <a:cs typeface="+mn-cs"/>
              </a:rPr>
              <a:t>request</a:t>
            </a:r>
            <a:r>
              <a:rPr kumimoji="0" lang="es-ES" sz="1600" b="0" i="0" u="none" strike="noStrike" kern="1200" cap="none" spc="0" normalizeH="0" baseline="0" noProof="0" dirty="0">
                <a:ln>
                  <a:noFill/>
                </a:ln>
                <a:solidFill>
                  <a:prstClr val="black"/>
                </a:solidFill>
                <a:effectLst/>
                <a:uLnTx/>
                <a:uFillTx/>
                <a:latin typeface="Calibri" panose="020F0502020204030204"/>
                <a:ea typeface="+mn-ea"/>
                <a:cs typeface="+mn-cs"/>
              </a:rPr>
              <a:t> viene de una solicitud de visita de página, y se usa "POST" para saber si la solicitud e visita viene del botón "</a:t>
            </a:r>
            <a:r>
              <a:rPr kumimoji="0" lang="es-ES" sz="1600" b="0" i="0" u="none" strike="noStrike" kern="1200" cap="none" spc="0" normalizeH="0" baseline="0" noProof="0" dirty="0" err="1">
                <a:ln>
                  <a:noFill/>
                </a:ln>
                <a:solidFill>
                  <a:prstClr val="black"/>
                </a:solidFill>
                <a:effectLst/>
                <a:uLnTx/>
                <a:uFillTx/>
                <a:latin typeface="Calibri" panose="020F0502020204030204"/>
                <a:ea typeface="+mn-ea"/>
                <a:cs typeface="+mn-cs"/>
              </a:rPr>
              <a:t>save</a:t>
            </a:r>
            <a:r>
              <a:rPr kumimoji="0" lang="es-ES" sz="1600" b="0" i="0" u="none" strike="noStrike" kern="1200" cap="none" spc="0" normalizeH="0" baseline="0" noProof="0" dirty="0">
                <a:ln>
                  <a:noFill/>
                </a:ln>
                <a:solidFill>
                  <a:prstClr val="black"/>
                </a:solidFill>
                <a:effectLst/>
                <a:uLnTx/>
                <a:uFillTx/>
                <a:latin typeface="Calibri" panose="020F0502020204030204"/>
                <a:ea typeface="+mn-ea"/>
                <a:cs typeface="+mn-cs"/>
              </a:rPr>
              <a:t>" con esto por el momento solo se mostrará en consola los datos que se envían al </a:t>
            </a:r>
            <a:r>
              <a:rPr kumimoji="0" lang="es-ES" sz="1600" b="0" i="0" u="none" strike="noStrike" kern="1200" cap="none" spc="0" normalizeH="0" baseline="0" noProof="0" dirty="0" err="1">
                <a:ln>
                  <a:noFill/>
                </a:ln>
                <a:solidFill>
                  <a:prstClr val="black"/>
                </a:solidFill>
                <a:effectLst/>
                <a:uLnTx/>
                <a:uFillTx/>
                <a:latin typeface="Calibri" panose="020F0502020204030204"/>
                <a:ea typeface="+mn-ea"/>
                <a:cs typeface="+mn-cs"/>
              </a:rPr>
              <a:t>backend</a:t>
            </a:r>
            <a:r>
              <a:rPr kumimoji="0" lang="es-ES" sz="1600" b="0" i="0" u="none" strike="noStrike" kern="1200" cap="none" spc="0" normalizeH="0" baseline="0" noProof="0" dirty="0">
                <a:ln>
                  <a:noFill/>
                </a:ln>
                <a:solidFill>
                  <a:prstClr val="black"/>
                </a:solidFill>
                <a:effectLst/>
                <a:uLnTx/>
                <a:uFillTx/>
                <a:latin typeface="Calibri" panose="020F0502020204030204"/>
                <a:ea typeface="+mn-ea"/>
                <a:cs typeface="+mn-cs"/>
              </a:rPr>
              <a:t> </a:t>
            </a:r>
          </a:p>
          <a:p>
            <a:pPr marL="342900" marR="0" lvl="0" indent="-342900" algn="just" defTabSz="914400" rtl="0" eaLnBrk="1" fontAlgn="auto" latinLnBrk="0" hangingPunct="1">
              <a:lnSpc>
                <a:spcPct val="100000"/>
              </a:lnSpc>
              <a:spcBef>
                <a:spcPts val="0"/>
              </a:spcBef>
              <a:spcAft>
                <a:spcPts val="0"/>
              </a:spcAft>
              <a:buClrTx/>
              <a:buSzTx/>
              <a:buFontTx/>
              <a:buAutoNum type="arabicParenR"/>
              <a:tabLst/>
              <a:defRPr/>
            </a:pPr>
            <a:r>
              <a:rPr kumimoji="0" lang="es-ES" sz="1600" b="0" i="0" u="none" strike="noStrike" kern="1200" cap="none" spc="0" normalizeH="0" baseline="0" noProof="0" dirty="0">
                <a:ln>
                  <a:noFill/>
                </a:ln>
                <a:solidFill>
                  <a:prstClr val="black"/>
                </a:solidFill>
                <a:effectLst/>
                <a:uLnTx/>
                <a:uFillTx/>
                <a:latin typeface="Calibri" panose="020F0502020204030204"/>
                <a:ea typeface="+mn-ea"/>
                <a:cs typeface="+mn-cs"/>
              </a:rPr>
              <a:t>En "create_task.html". Con "{{</a:t>
            </a:r>
            <a:r>
              <a:rPr kumimoji="0" lang="es-ES" sz="1600" b="0" i="0" u="none" strike="noStrike" kern="1200" cap="none" spc="0" normalizeH="0" baseline="0" noProof="0" dirty="0" err="1">
                <a:ln>
                  <a:noFill/>
                </a:ln>
                <a:solidFill>
                  <a:prstClr val="black"/>
                </a:solidFill>
                <a:effectLst/>
                <a:uLnTx/>
                <a:uFillTx/>
                <a:latin typeface="Calibri" panose="020F0502020204030204"/>
                <a:ea typeface="+mn-ea"/>
                <a:cs typeface="+mn-cs"/>
              </a:rPr>
              <a:t>form</a:t>
            </a:r>
            <a:r>
              <a:rPr kumimoji="0" lang="es-ES" sz="1600" b="0" i="0" u="none" strike="noStrike" kern="1200" cap="none" spc="0" normalizeH="0" baseline="0" noProof="0" dirty="0">
                <a:ln>
                  <a:noFill/>
                </a:ln>
                <a:solidFill>
                  <a:prstClr val="black"/>
                </a:solidFill>
                <a:effectLst/>
                <a:uLnTx/>
                <a:uFillTx/>
                <a:latin typeface="Calibri" panose="020F0502020204030204"/>
                <a:ea typeface="+mn-ea"/>
                <a:cs typeface="+mn-cs"/>
              </a:rPr>
              <a:t>}}" se indica que muestre el formulario. Se añade un botón "</a:t>
            </a:r>
            <a:r>
              <a:rPr kumimoji="0" lang="es-ES" sz="1600" b="0" i="0" u="none" strike="noStrike" kern="1200" cap="none" spc="0" normalizeH="0" baseline="0" noProof="0" dirty="0" err="1">
                <a:ln>
                  <a:noFill/>
                </a:ln>
                <a:solidFill>
                  <a:prstClr val="black"/>
                </a:solidFill>
                <a:effectLst/>
                <a:uLnTx/>
                <a:uFillTx/>
                <a:latin typeface="Calibri" panose="020F0502020204030204"/>
                <a:ea typeface="+mn-ea"/>
                <a:cs typeface="+mn-cs"/>
              </a:rPr>
              <a:t>save</a:t>
            </a:r>
            <a:r>
              <a:rPr kumimoji="0" lang="es-ES" sz="1600" b="0" i="0" u="none" strike="noStrike" kern="1200" cap="none" spc="0" normalizeH="0" baseline="0" noProof="0" dirty="0">
                <a:ln>
                  <a:noFill/>
                </a:ln>
                <a:solidFill>
                  <a:prstClr val="black"/>
                </a:solidFill>
                <a:effectLst/>
                <a:uLnTx/>
                <a:uFillTx/>
                <a:latin typeface="Calibri" panose="020F0502020204030204"/>
                <a:ea typeface="+mn-ea"/>
                <a:cs typeface="+mn-cs"/>
              </a:rPr>
              <a:t>". Se añade "{% </a:t>
            </a:r>
            <a:r>
              <a:rPr kumimoji="0" lang="es-ES" sz="1600" b="0" i="0" u="none" strike="noStrike" kern="1200" cap="none" spc="0" normalizeH="0" baseline="0" noProof="0" dirty="0" err="1">
                <a:ln>
                  <a:noFill/>
                </a:ln>
                <a:solidFill>
                  <a:prstClr val="black"/>
                </a:solidFill>
                <a:effectLst/>
                <a:uLnTx/>
                <a:uFillTx/>
                <a:latin typeface="Calibri" panose="020F0502020204030204"/>
                <a:ea typeface="+mn-ea"/>
                <a:cs typeface="+mn-cs"/>
              </a:rPr>
              <a:t>csrf_token</a:t>
            </a:r>
            <a:r>
              <a:rPr kumimoji="0" lang="es-ES" sz="1600" b="0" i="0" u="none" strike="noStrike" kern="1200" cap="none" spc="0" normalizeH="0" baseline="0" noProof="0" dirty="0">
                <a:ln>
                  <a:noFill/>
                </a:ln>
                <a:solidFill>
                  <a:prstClr val="black"/>
                </a:solidFill>
                <a:effectLst/>
                <a:uLnTx/>
                <a:uFillTx/>
                <a:latin typeface="Calibri" panose="020F0502020204030204"/>
                <a:ea typeface="+mn-ea"/>
                <a:cs typeface="+mn-cs"/>
              </a:rPr>
              <a:t> %}" para la protección de ataques malintencionados de </a:t>
            </a:r>
            <a:r>
              <a:rPr kumimoji="0" lang="es-ES" sz="1600" b="0" i="0" u="none" strike="noStrike" kern="1200" cap="none" spc="0" normalizeH="0" baseline="0" noProof="0" dirty="0" err="1">
                <a:ln>
                  <a:noFill/>
                </a:ln>
                <a:solidFill>
                  <a:prstClr val="black"/>
                </a:solidFill>
                <a:effectLst/>
                <a:uLnTx/>
                <a:uFillTx/>
                <a:latin typeface="Calibri" panose="020F0502020204030204"/>
                <a:ea typeface="+mn-ea"/>
                <a:cs typeface="+mn-cs"/>
              </a:rPr>
              <a:t>django</a:t>
            </a:r>
            <a:r>
              <a:rPr kumimoji="0" lang="es-ES" sz="1600" b="0" i="0" u="none" strike="noStrike" kern="1200" cap="none" spc="0" normalizeH="0" baseline="0" noProof="0" dirty="0">
                <a:ln>
                  <a:noFill/>
                </a:ln>
                <a:solidFill>
                  <a:prstClr val="black"/>
                </a:solidFill>
                <a:effectLst/>
                <a:uLnTx/>
                <a:uFillTx/>
                <a:latin typeface="Calibri" panose="020F0502020204030204"/>
                <a:ea typeface="+mn-ea"/>
                <a:cs typeface="+mn-cs"/>
              </a:rPr>
              <a:t>, en caso de no colocarlo la página provocará un error, si se inspecciona la página se verá un token oculto en un input </a:t>
            </a:r>
            <a:r>
              <a:rPr kumimoji="0" lang="es-ES" sz="1600" b="0" i="0" u="none" strike="noStrike" kern="1200" cap="none" spc="0" normalizeH="0" baseline="0" noProof="0" dirty="0" err="1">
                <a:ln>
                  <a:noFill/>
                </a:ln>
                <a:solidFill>
                  <a:prstClr val="black"/>
                </a:solidFill>
                <a:effectLst/>
                <a:uLnTx/>
                <a:uFillTx/>
                <a:latin typeface="Calibri" panose="020F0502020204030204"/>
                <a:ea typeface="+mn-ea"/>
                <a:cs typeface="+mn-cs"/>
              </a:rPr>
              <a:t>type</a:t>
            </a:r>
            <a:r>
              <a:rPr kumimoji="0" lang="es-ES" sz="1600" b="0" i="0" u="none" strike="noStrike" kern="1200" cap="none" spc="0" normalizeH="0" baseline="0" noProof="0" dirty="0">
                <a:ln>
                  <a:noFill/>
                </a:ln>
                <a:solidFill>
                  <a:prstClr val="black"/>
                </a:solidFill>
                <a:effectLst/>
                <a:uLnTx/>
                <a:uFillTx/>
                <a:latin typeface="Calibri" panose="020F0502020204030204"/>
                <a:ea typeface="+mn-ea"/>
                <a:cs typeface="+mn-cs"/>
              </a:rPr>
              <a:t>, con ese valor es que trabaja </a:t>
            </a:r>
            <a:r>
              <a:rPr kumimoji="0" lang="es-ES" sz="1600" b="0" i="0" u="none" strike="noStrike" kern="1200" cap="none" spc="0" normalizeH="0" baseline="0" noProof="0" dirty="0" err="1">
                <a:ln>
                  <a:noFill/>
                </a:ln>
                <a:solidFill>
                  <a:prstClr val="black"/>
                </a:solidFill>
                <a:effectLst/>
                <a:uLnTx/>
                <a:uFillTx/>
                <a:latin typeface="Calibri" panose="020F0502020204030204"/>
                <a:ea typeface="+mn-ea"/>
                <a:cs typeface="+mn-cs"/>
              </a:rPr>
              <a:t>csrf_token</a:t>
            </a:r>
            <a:r>
              <a:rPr kumimoji="0" lang="es-ES" sz="1600" b="0" i="0" u="none" strike="noStrike" kern="1200" cap="none" spc="0" normalizeH="0" baseline="0" noProof="0" dirty="0">
                <a:ln>
                  <a:noFill/>
                </a:ln>
                <a:solidFill>
                  <a:prstClr val="black"/>
                </a:solidFill>
                <a:effectLst/>
                <a:uLnTx/>
                <a:uFillTx/>
                <a:latin typeface="Calibri" panose="020F0502020204030204"/>
                <a:ea typeface="+mn-ea"/>
                <a:cs typeface="+mn-cs"/>
              </a:rPr>
              <a:t>  </a:t>
            </a:r>
          </a:p>
          <a:p>
            <a:pPr marL="342900" marR="0" lvl="0" indent="-342900" algn="just" defTabSz="914400" rtl="0" eaLnBrk="1" fontAlgn="auto" latinLnBrk="0" hangingPunct="1">
              <a:lnSpc>
                <a:spcPct val="100000"/>
              </a:lnSpc>
              <a:spcBef>
                <a:spcPts val="0"/>
              </a:spcBef>
              <a:spcAft>
                <a:spcPts val="0"/>
              </a:spcAft>
              <a:buClrTx/>
              <a:buSzTx/>
              <a:buFontTx/>
              <a:buAutoNum type="arabicParenR"/>
              <a:tabLst/>
              <a:defRPr/>
            </a:pPr>
            <a:r>
              <a:rPr kumimoji="0" lang="es-ES" sz="1600" b="1" i="0" u="none" strike="noStrike" kern="1200" cap="none" spc="0" normalizeH="0" baseline="0" noProof="0" dirty="0">
                <a:ln>
                  <a:noFill/>
                </a:ln>
                <a:solidFill>
                  <a:prstClr val="black"/>
                </a:solidFill>
                <a:effectLst/>
                <a:uLnTx/>
                <a:uFillTx/>
                <a:latin typeface="Calibri" panose="020F0502020204030204"/>
                <a:ea typeface="+mn-ea"/>
                <a:cs typeface="+mn-cs"/>
              </a:rPr>
              <a:t>Al entrar a la página "http://127.0.0.1:8000/</a:t>
            </a:r>
            <a:r>
              <a:rPr kumimoji="0" lang="es-ES" sz="1600" b="1" i="0" u="none" strike="noStrike" kern="1200" cap="none" spc="0" normalizeH="0" baseline="0" noProof="0" dirty="0" err="1">
                <a:ln>
                  <a:noFill/>
                </a:ln>
                <a:solidFill>
                  <a:prstClr val="black"/>
                </a:solidFill>
                <a:effectLst/>
                <a:uLnTx/>
                <a:uFillTx/>
                <a:latin typeface="Calibri" panose="020F0502020204030204"/>
                <a:ea typeface="+mn-ea"/>
                <a:cs typeface="+mn-cs"/>
              </a:rPr>
              <a:t>tasks</a:t>
            </a:r>
            <a:r>
              <a:rPr kumimoji="0" lang="es-ES" sz="1600" b="1" i="0" u="none" strike="noStrike" kern="1200" cap="none" spc="0" normalizeH="0" baseline="0" noProof="0" dirty="0">
                <a:ln>
                  <a:noFill/>
                </a:ln>
                <a:solidFill>
                  <a:prstClr val="black"/>
                </a:solidFill>
                <a:effectLst/>
                <a:uLnTx/>
                <a:uFillTx/>
                <a:latin typeface="Calibri" panose="020F0502020204030204"/>
                <a:ea typeface="+mn-ea"/>
                <a:cs typeface="+mn-cs"/>
              </a:rPr>
              <a:t>/</a:t>
            </a:r>
            <a:r>
              <a:rPr kumimoji="0" lang="es-ES" sz="1600" b="1" i="0" u="none" strike="noStrike" kern="1200" cap="none" spc="0" normalizeH="0" baseline="0" noProof="0" dirty="0" err="1">
                <a:ln>
                  <a:noFill/>
                </a:ln>
                <a:solidFill>
                  <a:prstClr val="black"/>
                </a:solidFill>
                <a:effectLst/>
                <a:uLnTx/>
                <a:uFillTx/>
                <a:latin typeface="Calibri" panose="020F0502020204030204"/>
                <a:ea typeface="+mn-ea"/>
                <a:cs typeface="+mn-cs"/>
              </a:rPr>
              <a:t>create</a:t>
            </a:r>
            <a:r>
              <a:rPr kumimoji="0" lang="es-ES" sz="1600" b="1"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s-ES" sz="1600" b="0" i="0" u="none" strike="noStrike" kern="1200" cap="none" spc="0" normalizeH="0" baseline="0" noProof="0" dirty="0">
                <a:ln>
                  <a:noFill/>
                </a:ln>
                <a:solidFill>
                  <a:prstClr val="black"/>
                </a:solidFill>
                <a:effectLst/>
                <a:uLnTx/>
                <a:uFillTx/>
                <a:latin typeface="Calibri" panose="020F0502020204030204"/>
                <a:ea typeface="+mn-ea"/>
                <a:cs typeface="+mn-cs"/>
              </a:rPr>
              <a:t>ya se cuenta con un formulario para enviar datos al </a:t>
            </a:r>
            <a:r>
              <a:rPr kumimoji="0" lang="es-ES" sz="1600" b="0" i="0" u="none" strike="noStrike" kern="1200" cap="none" spc="0" normalizeH="0" baseline="0" noProof="0" dirty="0" err="1">
                <a:ln>
                  <a:noFill/>
                </a:ln>
                <a:solidFill>
                  <a:prstClr val="black"/>
                </a:solidFill>
                <a:effectLst/>
                <a:uLnTx/>
                <a:uFillTx/>
                <a:latin typeface="Calibri" panose="020F0502020204030204"/>
                <a:ea typeface="+mn-ea"/>
                <a:cs typeface="+mn-cs"/>
              </a:rPr>
              <a:t>backend</a:t>
            </a:r>
            <a:r>
              <a:rPr kumimoji="0" lang="es-ES" sz="1600" b="0" i="0" u="none" strike="noStrike" kern="1200" cap="none" spc="0" normalizeH="0" baseline="0" noProof="0" dirty="0">
                <a:ln>
                  <a:noFill/>
                </a:ln>
                <a:solidFill>
                  <a:prstClr val="black"/>
                </a:solidFill>
                <a:effectLst/>
                <a:uLnTx/>
                <a:uFillTx/>
                <a:latin typeface="Calibri" panose="020F0502020204030204"/>
                <a:ea typeface="+mn-ea"/>
                <a:cs typeface="+mn-cs"/>
              </a:rPr>
              <a:t>, un botón de guardado, que por lo pronto se configurará en la siguiente sección para enviar los datos por consola.</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s-ES" sz="16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S" sz="1600" b="1" i="0" u="none" strike="noStrike" kern="1200" cap="none" spc="0" normalizeH="0" baseline="0" noProof="0" dirty="0">
                <a:ln>
                  <a:noFill/>
                </a:ln>
                <a:solidFill>
                  <a:prstClr val="black"/>
                </a:solidFill>
                <a:effectLst/>
                <a:uLnTx/>
                <a:uFillTx/>
                <a:latin typeface="Calibri" panose="020F0502020204030204"/>
                <a:ea typeface="+mn-ea"/>
                <a:cs typeface="+mn-cs"/>
              </a:rPr>
              <a:t>Nota. </a:t>
            </a:r>
            <a:r>
              <a:rPr kumimoji="0" lang="es-ES" sz="1600" b="0" i="0" u="none" strike="noStrike" kern="1200" cap="none" spc="0" normalizeH="0" baseline="0" noProof="0" dirty="0">
                <a:ln>
                  <a:noFill/>
                </a:ln>
                <a:solidFill>
                  <a:prstClr val="black"/>
                </a:solidFill>
                <a:effectLst/>
                <a:uLnTx/>
                <a:uFillTx/>
                <a:latin typeface="Calibri" panose="020F0502020204030204"/>
                <a:ea typeface="+mn-ea"/>
                <a:cs typeface="+mn-cs"/>
              </a:rPr>
              <a:t>En el gráfico anterior puse en rojo las palabras MODELO-VISTA-PLANTILLA porque se ve perfectamente la forma de programar en DJANGO.</a:t>
            </a:r>
            <a:endParaRPr kumimoji="0" lang="es-EC"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Botón de acción: en blanco 6">
            <a:hlinkClick r:id="rId4" action="ppaction://hlinksldjump" highlightClick="1"/>
            <a:extLst>
              <a:ext uri="{FF2B5EF4-FFF2-40B4-BE49-F238E27FC236}">
                <a16:creationId xmlns:a16="http://schemas.microsoft.com/office/drawing/2014/main" id="{EE658E7A-026E-62F1-CDA7-2BB3EAEB4342}"/>
              </a:ext>
            </a:extLst>
          </p:cNvPr>
          <p:cNvSpPr/>
          <p:nvPr/>
        </p:nvSpPr>
        <p:spPr>
          <a:xfrm>
            <a:off x="10727704" y="-885"/>
            <a:ext cx="1464296" cy="335902"/>
          </a:xfrm>
          <a:prstGeom prst="actionButtonBlan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C" sz="1800" b="0" i="0" u="none" strike="noStrike" kern="1200" cap="none" spc="0" normalizeH="0" baseline="0" noProof="0">
                <a:ln>
                  <a:noFill/>
                </a:ln>
                <a:solidFill>
                  <a:prstClr val="white"/>
                </a:solidFill>
                <a:effectLst/>
                <a:uLnTx/>
                <a:uFillTx/>
                <a:latin typeface="Calibri" panose="020F0502020204030204"/>
                <a:ea typeface="+mn-ea"/>
                <a:cs typeface="+mn-cs"/>
              </a:rPr>
              <a:t>Índice</a:t>
            </a:r>
            <a:endParaRPr kumimoji="0" lang="es-E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877079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9DF72ADE-BAE9-484E-84CE-E8979DDABC94}"/>
              </a:ext>
            </a:extLst>
          </p:cNvPr>
          <p:cNvSpPr>
            <a:spLocks noGrp="1"/>
          </p:cNvSpPr>
          <p:nvPr>
            <p:ph type="title"/>
          </p:nvPr>
        </p:nvSpPr>
        <p:spPr>
          <a:xfrm>
            <a:off x="1" y="1"/>
            <a:ext cx="3256367" cy="709119"/>
          </a:xfrm>
          <a:solidFill>
            <a:schemeClr val="accent4">
              <a:lumMod val="60000"/>
              <a:lumOff val="40000"/>
            </a:schemeClr>
          </a:solidFill>
        </p:spPr>
        <p:style>
          <a:lnRef idx="2">
            <a:schemeClr val="accent1"/>
          </a:lnRef>
          <a:fillRef idx="1">
            <a:schemeClr val="lt1"/>
          </a:fillRef>
          <a:effectRef idx="0">
            <a:schemeClr val="accent1"/>
          </a:effectRef>
          <a:fontRef idx="minor">
            <a:schemeClr val="dk1"/>
          </a:fontRef>
        </p:style>
        <p:txBody>
          <a:bodyPr>
            <a:normAutofit/>
          </a:bodyPr>
          <a:lstStyle/>
          <a:p>
            <a:r>
              <a:rPr lang="es-MX" sz="1400">
                <a:latin typeface="AcmeFont" pitchFamily="2" charset="0"/>
              </a:rPr>
              <a:t>Taller: </a:t>
            </a:r>
            <a:r>
              <a:rPr lang="es-MX" sz="1400"/>
              <a:t>Ejercicio 81</a:t>
            </a:r>
            <a:endParaRPr lang="es-ES" sz="1400"/>
          </a:p>
        </p:txBody>
      </p:sp>
      <p:cxnSp>
        <p:nvCxnSpPr>
          <p:cNvPr id="5" name="Conector recto 4">
            <a:extLst>
              <a:ext uri="{FF2B5EF4-FFF2-40B4-BE49-F238E27FC236}">
                <a16:creationId xmlns:a16="http://schemas.microsoft.com/office/drawing/2014/main" id="{B56C916C-A930-4B45-9FEB-EAC26D680858}"/>
              </a:ext>
            </a:extLst>
          </p:cNvPr>
          <p:cNvCxnSpPr>
            <a:cxnSpLocks/>
          </p:cNvCxnSpPr>
          <p:nvPr/>
        </p:nvCxnSpPr>
        <p:spPr>
          <a:xfrm>
            <a:off x="3256383" y="709120"/>
            <a:ext cx="0" cy="6148880"/>
          </a:xfrm>
          <a:prstGeom prst="line">
            <a:avLst/>
          </a:prstGeom>
        </p:spPr>
        <p:style>
          <a:lnRef idx="3">
            <a:schemeClr val="accent1"/>
          </a:lnRef>
          <a:fillRef idx="0">
            <a:schemeClr val="accent1"/>
          </a:fillRef>
          <a:effectRef idx="2">
            <a:schemeClr val="accent1"/>
          </a:effectRef>
          <a:fontRef idx="minor">
            <a:schemeClr val="tx1"/>
          </a:fontRef>
        </p:style>
      </p:cxnSp>
      <p:sp>
        <p:nvSpPr>
          <p:cNvPr id="16" name="CuadroTexto 15">
            <a:extLst>
              <a:ext uri="{FF2B5EF4-FFF2-40B4-BE49-F238E27FC236}">
                <a16:creationId xmlns:a16="http://schemas.microsoft.com/office/drawing/2014/main" id="{B1925488-C881-4A19-A93C-2E217166D1A0}"/>
              </a:ext>
            </a:extLst>
          </p:cNvPr>
          <p:cNvSpPr txBox="1"/>
          <p:nvPr/>
        </p:nvSpPr>
        <p:spPr>
          <a:xfrm>
            <a:off x="106748" y="4958291"/>
            <a:ext cx="2891329" cy="954107"/>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C" sz="1400" b="1" i="0" u="none" strike="noStrike" kern="1200" cap="none" spc="0" normalizeH="0" baseline="0" noProof="0">
                <a:ln>
                  <a:noFill/>
                </a:ln>
                <a:solidFill>
                  <a:prstClr val="black"/>
                </a:solidFill>
                <a:effectLst/>
                <a:uLnTx/>
                <a:uFillTx/>
                <a:latin typeface="Calibri" panose="020F0502020204030204"/>
                <a:ea typeface="+mn-ea"/>
                <a:cs typeface="+mn-cs"/>
              </a:rPr>
              <a:t>Objetivos de la lámina:</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ES" sz="1400" b="0" i="0" u="none" strike="noStrike" kern="1200" cap="none" spc="0" normalizeH="0" baseline="0" noProof="0">
                <a:ln>
                  <a:noFill/>
                </a:ln>
                <a:solidFill>
                  <a:prstClr val="black"/>
                </a:solidFill>
                <a:effectLst/>
                <a:uLnTx/>
                <a:uFillTx/>
                <a:latin typeface="Calibri" panose="020F0502020204030204"/>
                <a:ea typeface="+mn-ea"/>
                <a:cs typeface="+mn-cs"/>
              </a:rPr>
              <a:t>Imprimir el formulario creado cuando se presione el botón "</a:t>
            </a:r>
            <a:r>
              <a:rPr kumimoji="0" lang="es-ES" sz="1400" b="0" i="0" u="none" strike="noStrike" kern="1200" cap="none" spc="0" normalizeH="0" baseline="0" noProof="0" err="1">
                <a:ln>
                  <a:noFill/>
                </a:ln>
                <a:solidFill>
                  <a:prstClr val="black"/>
                </a:solidFill>
                <a:effectLst/>
                <a:uLnTx/>
                <a:uFillTx/>
                <a:latin typeface="Calibri" panose="020F0502020204030204"/>
                <a:ea typeface="+mn-ea"/>
                <a:cs typeface="+mn-cs"/>
              </a:rPr>
              <a:t>save</a:t>
            </a:r>
            <a:r>
              <a:rPr kumimoji="0" lang="es-ES" sz="1400" b="0" i="0" u="none" strike="noStrike" kern="1200" cap="none" spc="0" normalizeH="0" baseline="0" noProof="0">
                <a:ln>
                  <a:noFill/>
                </a:ln>
                <a:solidFill>
                  <a:prstClr val="black"/>
                </a:solidFill>
                <a:effectLst/>
                <a:uLnTx/>
                <a:uFillTx/>
                <a:latin typeface="Calibri" panose="020F0502020204030204"/>
                <a:ea typeface="+mn-ea"/>
                <a:cs typeface="+mn-cs"/>
              </a:rPr>
              <a:t>".</a:t>
            </a:r>
          </a:p>
        </p:txBody>
      </p:sp>
      <p:pic>
        <p:nvPicPr>
          <p:cNvPr id="17" name="Imagen 16">
            <a:extLst>
              <a:ext uri="{FF2B5EF4-FFF2-40B4-BE49-F238E27FC236}">
                <a16:creationId xmlns:a16="http://schemas.microsoft.com/office/drawing/2014/main" id="{07AF594D-2BC1-4EA0-9855-66C150454A4F}"/>
              </a:ext>
            </a:extLst>
          </p:cNvPr>
          <p:cNvPicPr>
            <a:picLocks noChangeAspect="1"/>
          </p:cNvPicPr>
          <p:nvPr/>
        </p:nvPicPr>
        <p:blipFill>
          <a:blip r:embed="rId3"/>
          <a:stretch>
            <a:fillRect/>
          </a:stretch>
        </p:blipFill>
        <p:spPr>
          <a:xfrm>
            <a:off x="76038" y="2011836"/>
            <a:ext cx="993895" cy="854078"/>
          </a:xfrm>
          <a:prstGeom prst="rect">
            <a:avLst/>
          </a:prstGeom>
        </p:spPr>
      </p:pic>
      <p:sp>
        <p:nvSpPr>
          <p:cNvPr id="18" name="CuadroTexto 17">
            <a:extLst>
              <a:ext uri="{FF2B5EF4-FFF2-40B4-BE49-F238E27FC236}">
                <a16:creationId xmlns:a16="http://schemas.microsoft.com/office/drawing/2014/main" id="{137D2C75-4FC0-4811-A9B7-F2AED8DD12CA}"/>
              </a:ext>
            </a:extLst>
          </p:cNvPr>
          <p:cNvSpPr txBox="1"/>
          <p:nvPr/>
        </p:nvSpPr>
        <p:spPr>
          <a:xfrm>
            <a:off x="80567" y="2926313"/>
            <a:ext cx="3098569" cy="209288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C" sz="1300" b="1" i="0" u="none" strike="noStrike" kern="1200" cap="none" spc="0" normalizeH="0" baseline="0" noProof="0">
                <a:ln>
                  <a:noFill/>
                </a:ln>
                <a:solidFill>
                  <a:prstClr val="black"/>
                </a:solidFill>
                <a:effectLst/>
                <a:uLnTx/>
                <a:uFillTx/>
                <a:latin typeface="Agency FB" panose="020B0503020202020204" pitchFamily="34" charset="0"/>
                <a:ea typeface="+mn-ea"/>
                <a:cs typeface="+mn-cs"/>
              </a:rPr>
              <a:t>Misión. </a:t>
            </a:r>
            <a:r>
              <a:rPr kumimoji="0" lang="es-MX" sz="1300" b="0" i="0" u="none" strike="noStrike" kern="1200" cap="none" spc="0" normalizeH="0" baseline="0" noProof="0">
                <a:ln>
                  <a:noFill/>
                </a:ln>
                <a:solidFill>
                  <a:prstClr val="black"/>
                </a:solidFill>
                <a:effectLst/>
                <a:uLnTx/>
                <a:uFillTx/>
                <a:latin typeface="Agency FB" panose="020B0503020202020204" pitchFamily="34" charset="0"/>
                <a:ea typeface="+mn-ea"/>
                <a:cs typeface="+mn-cs"/>
              </a:rPr>
              <a:t>Formar profesionales competentes y emprendedores desde lo académico, la investigación, y la vinculación, que contribuyan a mejorar la calidad de vida de la sociedad.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300" b="0" i="0" u="none" strike="noStrike" kern="1200" cap="none" spc="0" normalizeH="0" baseline="0" noProof="0">
              <a:ln>
                <a:noFill/>
              </a:ln>
              <a:solidFill>
                <a:prstClr val="black"/>
              </a:solidFill>
              <a:effectLst/>
              <a:uLnTx/>
              <a:uFillTx/>
              <a:latin typeface="Agency FB" panose="020B0503020202020204" pitchFamily="34" charset="0"/>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C" sz="1300" b="1" i="0" u="none" strike="noStrike" kern="1200" cap="none" spc="0" normalizeH="0" baseline="0" noProof="0">
                <a:ln>
                  <a:noFill/>
                </a:ln>
                <a:solidFill>
                  <a:prstClr val="black"/>
                </a:solidFill>
                <a:effectLst/>
                <a:uLnTx/>
                <a:uFillTx/>
                <a:latin typeface="Agency FB" panose="020B0503020202020204" pitchFamily="34" charset="0"/>
                <a:ea typeface="+mn-ea"/>
                <a:cs typeface="+mn-cs"/>
              </a:rPr>
              <a:t>Visión. </a:t>
            </a:r>
            <a:r>
              <a:rPr kumimoji="0" lang="es-MX" sz="1300" b="0" i="0" u="none" strike="noStrike" kern="1200" cap="none" spc="0" normalizeH="0" baseline="0" noProof="0">
                <a:ln>
                  <a:noFill/>
                </a:ln>
                <a:solidFill>
                  <a:prstClr val="black"/>
                </a:solidFill>
                <a:effectLst/>
                <a:uLnTx/>
                <a:uFillTx/>
                <a:latin typeface="Agency FB" panose="020B0503020202020204" pitchFamily="34" charset="0"/>
                <a:ea typeface="+mn-ea"/>
                <a:cs typeface="+mn-cs"/>
              </a:rPr>
              <a:t>Ser un referente nacional e internacional de Institución de Educación Superior que contribuye al desarrollo social, cultural y productivo con profesionales éticos, creativos, cualificados y con sentido de pertinencia.</a:t>
            </a:r>
            <a:endParaRPr kumimoji="0" lang="es-ES" sz="1300" b="0" i="0" u="none" strike="noStrike" kern="1200" cap="none" spc="0" normalizeH="0" baseline="0" noProof="0">
              <a:ln>
                <a:noFill/>
              </a:ln>
              <a:solidFill>
                <a:prstClr val="black"/>
              </a:solidFill>
              <a:effectLst/>
              <a:uLnTx/>
              <a:uFillTx/>
              <a:latin typeface="Agency FB" panose="020B0503020202020204" pitchFamily="34" charset="0"/>
              <a:ea typeface="+mn-ea"/>
              <a:cs typeface="+mn-cs"/>
            </a:endParaRPr>
          </a:p>
        </p:txBody>
      </p:sp>
      <p:sp>
        <p:nvSpPr>
          <p:cNvPr id="23" name="Rectángulo 22">
            <a:extLst>
              <a:ext uri="{FF2B5EF4-FFF2-40B4-BE49-F238E27FC236}">
                <a16:creationId xmlns:a16="http://schemas.microsoft.com/office/drawing/2014/main" id="{EAF93728-98EC-43CF-8689-136A3EE39D11}"/>
              </a:ext>
            </a:extLst>
          </p:cNvPr>
          <p:cNvSpPr/>
          <p:nvPr/>
        </p:nvSpPr>
        <p:spPr>
          <a:xfrm>
            <a:off x="93308" y="6489877"/>
            <a:ext cx="2530373" cy="292388"/>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C" sz="1300" b="0" i="0" u="none" strike="noStrike" kern="1200" cap="none" spc="0" normalizeH="0" baseline="0" noProof="0">
                <a:ln w="0"/>
                <a:solidFill>
                  <a:srgbClr val="00B050"/>
                </a:solidFill>
                <a:effectLst>
                  <a:outerShdw blurRad="38100" dist="25400" dir="5400000" algn="ctr" rotWithShape="0">
                    <a:srgbClr val="6E747A">
                      <a:alpha val="43000"/>
                    </a:srgbClr>
                  </a:outerShdw>
                </a:effectLst>
                <a:uLnTx/>
                <a:uFillTx/>
                <a:latin typeface="Calibri" panose="020F0502020204030204"/>
                <a:ea typeface="+mn-ea"/>
                <a:cs typeface="+mn-cs"/>
              </a:rPr>
              <a:t>M</a:t>
            </a:r>
            <a:r>
              <a:rPr kumimoji="0" lang="es-ES" sz="1300" b="0" i="0" u="none" strike="noStrike" kern="1200" cap="none" spc="0" normalizeH="0" baseline="0" noProof="0">
                <a:ln w="0"/>
                <a:solidFill>
                  <a:srgbClr val="00B050"/>
                </a:solidFill>
                <a:effectLst>
                  <a:outerShdw blurRad="38100" dist="25400" dir="5400000" algn="ctr" rotWithShape="0">
                    <a:srgbClr val="6E747A">
                      <a:alpha val="43000"/>
                    </a:srgbClr>
                  </a:outerShdw>
                </a:effectLst>
                <a:uLnTx/>
                <a:uFillTx/>
                <a:latin typeface="Calibri" panose="020F0502020204030204"/>
                <a:ea typeface="+mn-ea"/>
                <a:cs typeface="+mn-cs"/>
              </a:rPr>
              <a:t>sig. Ing. Robert Moreira Centeno</a:t>
            </a:r>
          </a:p>
        </p:txBody>
      </p:sp>
      <p:sp>
        <p:nvSpPr>
          <p:cNvPr id="6" name="CuadroTexto 5">
            <a:extLst>
              <a:ext uri="{FF2B5EF4-FFF2-40B4-BE49-F238E27FC236}">
                <a16:creationId xmlns:a16="http://schemas.microsoft.com/office/drawing/2014/main" id="{7FC1FBA4-F025-F269-BB7C-ECD5082576C2}"/>
              </a:ext>
            </a:extLst>
          </p:cNvPr>
          <p:cNvSpPr txBox="1"/>
          <p:nvPr/>
        </p:nvSpPr>
        <p:spPr>
          <a:xfrm>
            <a:off x="3437442" y="11851"/>
            <a:ext cx="729026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1" i="0" u="none" strike="noStrike" kern="1200" cap="none" spc="0" normalizeH="0" baseline="0" noProof="0">
                <a:ln>
                  <a:noFill/>
                </a:ln>
                <a:solidFill>
                  <a:prstClr val="black"/>
                </a:solidFill>
                <a:effectLst/>
                <a:uLnTx/>
                <a:uFillTx/>
                <a:latin typeface="Calibri" panose="020F0502020204030204"/>
                <a:ea typeface="+mn-ea"/>
                <a:cs typeface="+mn-cs"/>
              </a:rPr>
              <a:t>Figura 10.2.Version 1. </a:t>
            </a:r>
            <a:r>
              <a:rPr kumimoji="0" lang="es-ES" sz="1800" b="0" i="0" u="none" strike="noStrike" kern="1200" cap="none" spc="0" normalizeH="0" baseline="0" noProof="0">
                <a:ln>
                  <a:noFill/>
                </a:ln>
                <a:solidFill>
                  <a:prstClr val="black"/>
                </a:solidFill>
                <a:effectLst/>
                <a:uLnTx/>
                <a:uFillTx/>
                <a:latin typeface="Calibri" panose="020F0502020204030204"/>
                <a:ea typeface="+mn-ea"/>
                <a:cs typeface="+mn-cs"/>
              </a:rPr>
              <a:t>Formulario de tareas. Guardar tareas.</a:t>
            </a:r>
          </a:p>
        </p:txBody>
      </p:sp>
      <p:pic>
        <p:nvPicPr>
          <p:cNvPr id="7" name="Imagen 6" descr="Captura de pantalla de computadora&#10;&#10;Descripción generada automáticamente">
            <a:extLst>
              <a:ext uri="{FF2B5EF4-FFF2-40B4-BE49-F238E27FC236}">
                <a16:creationId xmlns:a16="http://schemas.microsoft.com/office/drawing/2014/main" id="{6C17E307-3AA2-57F1-C463-4037BA7DF3D7}"/>
              </a:ext>
            </a:extLst>
          </p:cNvPr>
          <p:cNvPicPr>
            <a:picLocks noChangeAspect="1"/>
          </p:cNvPicPr>
          <p:nvPr/>
        </p:nvPicPr>
        <p:blipFill rotWithShape="1">
          <a:blip r:embed="rId4">
            <a:extLst>
              <a:ext uri="{28A0092B-C50C-407E-A947-70E740481C1C}">
                <a14:useLocalDpi xmlns:a14="http://schemas.microsoft.com/office/drawing/2010/main" val="0"/>
              </a:ext>
            </a:extLst>
          </a:blip>
          <a:srcRect r="20334" b="28050"/>
          <a:stretch/>
        </p:blipFill>
        <p:spPr>
          <a:xfrm>
            <a:off x="3475140" y="509114"/>
            <a:ext cx="6115898" cy="6236440"/>
          </a:xfrm>
          <a:prstGeom prst="rect">
            <a:avLst/>
          </a:prstGeom>
        </p:spPr>
      </p:pic>
      <p:pic>
        <p:nvPicPr>
          <p:cNvPr id="8" name="Imagen 7" descr="Captura de pantalla de computadora&#10;&#10;Descripción generada automáticamente">
            <a:extLst>
              <a:ext uri="{FF2B5EF4-FFF2-40B4-BE49-F238E27FC236}">
                <a16:creationId xmlns:a16="http://schemas.microsoft.com/office/drawing/2014/main" id="{8BDD160E-948E-E1EF-8E06-3BD4A8845CE2}"/>
              </a:ext>
            </a:extLst>
          </p:cNvPr>
          <p:cNvPicPr>
            <a:picLocks noChangeAspect="1"/>
          </p:cNvPicPr>
          <p:nvPr/>
        </p:nvPicPr>
        <p:blipFill rotWithShape="1">
          <a:blip r:embed="rId4">
            <a:extLst>
              <a:ext uri="{28A0092B-C50C-407E-A947-70E740481C1C}">
                <a14:useLocalDpi xmlns:a14="http://schemas.microsoft.com/office/drawing/2010/main" val="0"/>
              </a:ext>
            </a:extLst>
          </a:blip>
          <a:srcRect t="76394"/>
          <a:stretch/>
        </p:blipFill>
        <p:spPr>
          <a:xfrm>
            <a:off x="6351678" y="5224766"/>
            <a:ext cx="5779362" cy="1540386"/>
          </a:xfrm>
          <a:prstGeom prst="rect">
            <a:avLst/>
          </a:prstGeom>
        </p:spPr>
      </p:pic>
      <p:sp>
        <p:nvSpPr>
          <p:cNvPr id="9" name="CuadroTexto 8">
            <a:extLst>
              <a:ext uri="{FF2B5EF4-FFF2-40B4-BE49-F238E27FC236}">
                <a16:creationId xmlns:a16="http://schemas.microsoft.com/office/drawing/2014/main" id="{F40D1D1E-903F-DE9F-58FA-AECDF7C9FE43}"/>
              </a:ext>
            </a:extLst>
          </p:cNvPr>
          <p:cNvSpPr txBox="1"/>
          <p:nvPr/>
        </p:nvSpPr>
        <p:spPr>
          <a:xfrm>
            <a:off x="9692640" y="433095"/>
            <a:ext cx="2326640" cy="4693593"/>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S" sz="1400" b="1" i="0" u="none" strike="noStrike" kern="1200" cap="none" spc="0" normalizeH="0" baseline="0" noProof="0">
                <a:ln>
                  <a:noFill/>
                </a:ln>
                <a:solidFill>
                  <a:prstClr val="black"/>
                </a:solidFill>
                <a:effectLst/>
                <a:uLnTx/>
                <a:uFillTx/>
                <a:latin typeface="Calibri" panose="020F0502020204030204"/>
                <a:ea typeface="+mn-ea"/>
                <a:cs typeface="+mn-cs"/>
              </a:rPr>
              <a:t>Nota (01/05/2023). </a:t>
            </a:r>
            <a:r>
              <a:rPr kumimoji="0" lang="es-ES" sz="1300" b="0" i="0" u="none" strike="noStrike" kern="1200" cap="none" spc="0" normalizeH="0" baseline="0" noProof="0">
                <a:ln>
                  <a:noFill/>
                </a:ln>
                <a:solidFill>
                  <a:prstClr val="black"/>
                </a:solidFill>
                <a:effectLst/>
                <a:uLnTx/>
                <a:uFillTx/>
                <a:latin typeface="Calibri" panose="020F0502020204030204"/>
                <a:ea typeface="+mn-ea"/>
                <a:cs typeface="+mn-cs"/>
              </a:rPr>
              <a:t>Utilizar datos de POST para guardarlos, existen varias formas -1- Utilizar "</a:t>
            </a:r>
            <a:r>
              <a:rPr kumimoji="0" lang="es-ES" sz="1300" b="0" i="0" u="none" strike="noStrike" kern="1200" cap="none" spc="0" normalizeH="0" baseline="0" noProof="0" err="1">
                <a:ln>
                  <a:noFill/>
                </a:ln>
                <a:solidFill>
                  <a:prstClr val="black"/>
                </a:solidFill>
                <a:effectLst/>
                <a:uLnTx/>
                <a:uFillTx/>
                <a:latin typeface="Calibri" panose="020F0502020204030204"/>
                <a:ea typeface="+mn-ea"/>
                <a:cs typeface="+mn-cs"/>
              </a:rPr>
              <a:t>tasks</a:t>
            </a:r>
            <a:r>
              <a:rPr kumimoji="0" lang="es-ES" sz="1300" b="0" i="0" u="none" strike="noStrike" kern="1200" cap="none" spc="0" normalizeH="0" baseline="0" noProof="0">
                <a:ln>
                  <a:noFill/>
                </a:ln>
                <a:solidFill>
                  <a:prstClr val="black"/>
                </a:solidFill>
                <a:effectLst/>
                <a:uLnTx/>
                <a:uFillTx/>
                <a:latin typeface="Calibri" panose="020F0502020204030204"/>
                <a:ea typeface="+mn-ea"/>
                <a:cs typeface="+mn-cs"/>
              </a:rPr>
              <a:t>/models.py" y guardarlos yo mismo a mano -2- Utilizar "</a:t>
            </a:r>
            <a:r>
              <a:rPr kumimoji="0" lang="es-ES" sz="1300" b="0" i="0" u="none" strike="noStrike" kern="1200" cap="none" spc="0" normalizeH="0" baseline="0" noProof="0" err="1">
                <a:ln>
                  <a:noFill/>
                </a:ln>
                <a:solidFill>
                  <a:prstClr val="black"/>
                </a:solidFill>
                <a:effectLst/>
                <a:uLnTx/>
                <a:uFillTx/>
                <a:latin typeface="Calibri" panose="020F0502020204030204"/>
                <a:ea typeface="+mn-ea"/>
                <a:cs typeface="+mn-cs"/>
              </a:rPr>
              <a:t>tasks</a:t>
            </a:r>
            <a:r>
              <a:rPr kumimoji="0" lang="es-ES" sz="1300" b="0" i="0" u="none" strike="noStrike" kern="1200" cap="none" spc="0" normalizeH="0" baseline="0" noProof="0">
                <a:ln>
                  <a:noFill/>
                </a:ln>
                <a:solidFill>
                  <a:prstClr val="black"/>
                </a:solidFill>
                <a:effectLst/>
                <a:uLnTx/>
                <a:uFillTx/>
                <a:latin typeface="Calibri" panose="020F0502020204030204"/>
                <a:ea typeface="+mn-ea"/>
                <a:cs typeface="+mn-cs"/>
              </a:rPr>
              <a:t>/forms.py" que se puede utilizar e importar para guardar datos y generar formularios, se utilizará la forma -2-. </a:t>
            </a:r>
            <a:r>
              <a:rPr kumimoji="0" lang="es-ES" sz="1300" b="1" i="0" u="none" strike="noStrike" kern="1200" cap="none" spc="0" normalizeH="0" baseline="0" noProof="0">
                <a:ln>
                  <a:noFill/>
                </a:ln>
                <a:solidFill>
                  <a:prstClr val="black"/>
                </a:solidFill>
                <a:effectLst/>
                <a:highlight>
                  <a:srgbClr val="FFFF00"/>
                </a:highlight>
                <a:uLnTx/>
                <a:uFillTx/>
                <a:latin typeface="Calibri" panose="020F0502020204030204"/>
                <a:ea typeface="+mn-ea"/>
                <a:cs typeface="+mn-cs"/>
              </a:rPr>
              <a:t>1)</a:t>
            </a:r>
            <a:r>
              <a:rPr kumimoji="0" lang="es-ES" sz="1300" b="0" i="0" u="none" strike="noStrike" kern="1200" cap="none" spc="0" normalizeH="0" baseline="0" noProof="0">
                <a:ln>
                  <a:noFill/>
                </a:ln>
                <a:solidFill>
                  <a:prstClr val="black"/>
                </a:solidFill>
                <a:effectLst/>
                <a:uLnTx/>
                <a:uFillTx/>
                <a:latin typeface="Calibri" panose="020F0502020204030204"/>
                <a:ea typeface="+mn-ea"/>
                <a:cs typeface="+mn-cs"/>
              </a:rPr>
              <a:t> En "views.py". Con "</a:t>
            </a:r>
            <a:r>
              <a:rPr kumimoji="0" lang="es-ES" sz="1300" b="0" i="0" u="none" strike="noStrike" kern="1200" cap="none" spc="0" normalizeH="0" baseline="0" noProof="0" err="1">
                <a:ln>
                  <a:noFill/>
                </a:ln>
                <a:solidFill>
                  <a:prstClr val="black"/>
                </a:solidFill>
                <a:effectLst/>
                <a:uLnTx/>
                <a:uFillTx/>
                <a:latin typeface="Calibri" panose="020F0502020204030204"/>
                <a:ea typeface="+mn-ea"/>
                <a:cs typeface="+mn-cs"/>
              </a:rPr>
              <a:t>TaskForm</a:t>
            </a:r>
            <a:r>
              <a:rPr kumimoji="0" lang="es-ES" sz="1300" b="0" i="0" u="none" strike="noStrike" kern="1200" cap="none" spc="0" normalizeH="0" baseline="0" noProof="0">
                <a:ln>
                  <a:noFill/>
                </a:ln>
                <a:solidFill>
                  <a:prstClr val="black"/>
                </a:solidFill>
                <a:effectLst/>
                <a:uLnTx/>
                <a:uFillTx/>
                <a:latin typeface="Calibri" panose="020F0502020204030204"/>
                <a:ea typeface="+mn-ea"/>
                <a:cs typeface="+mn-cs"/>
              </a:rPr>
              <a:t>(</a:t>
            </a:r>
            <a:r>
              <a:rPr kumimoji="0" lang="es-ES" sz="1300" b="0" i="0" u="none" strike="noStrike" kern="1200" cap="none" spc="0" normalizeH="0" baseline="0" noProof="0" err="1">
                <a:ln>
                  <a:noFill/>
                </a:ln>
                <a:solidFill>
                  <a:prstClr val="black"/>
                </a:solidFill>
                <a:effectLst/>
                <a:uLnTx/>
                <a:uFillTx/>
                <a:latin typeface="Calibri" panose="020F0502020204030204"/>
                <a:ea typeface="+mn-ea"/>
                <a:cs typeface="+mn-cs"/>
              </a:rPr>
              <a:t>request.POST</a:t>
            </a:r>
            <a:r>
              <a:rPr kumimoji="0" lang="es-ES" sz="1300" b="0" i="0" u="none" strike="noStrike" kern="1200" cap="none" spc="0" normalizeH="0" baseline="0" noProof="0">
                <a:ln>
                  <a:noFill/>
                </a:ln>
                <a:solidFill>
                  <a:prstClr val="black"/>
                </a:solidFill>
                <a:effectLst/>
                <a:uLnTx/>
                <a:uFillTx/>
                <a:latin typeface="Calibri" panose="020F0502020204030204"/>
                <a:ea typeface="+mn-ea"/>
                <a:cs typeface="+mn-cs"/>
              </a:rPr>
              <a:t>)" se indica que cuando el método sea POST voy a llamar a "</a:t>
            </a:r>
            <a:r>
              <a:rPr kumimoji="0" lang="es-ES" sz="1300" b="0" i="0" u="none" strike="noStrike" kern="1200" cap="none" spc="0" normalizeH="0" baseline="0" noProof="0" err="1">
                <a:ln>
                  <a:noFill/>
                </a:ln>
                <a:solidFill>
                  <a:prstClr val="black"/>
                </a:solidFill>
                <a:effectLst/>
                <a:uLnTx/>
                <a:uFillTx/>
                <a:latin typeface="Calibri" panose="020F0502020204030204"/>
                <a:ea typeface="+mn-ea"/>
                <a:cs typeface="+mn-cs"/>
              </a:rPr>
              <a:t>TaskForm</a:t>
            </a:r>
            <a:r>
              <a:rPr kumimoji="0" lang="es-ES" sz="1300" b="0" i="0" u="none" strike="noStrike" kern="1200" cap="none" spc="0" normalizeH="0" baseline="0" noProof="0">
                <a:ln>
                  <a:noFill/>
                </a:ln>
                <a:solidFill>
                  <a:prstClr val="black"/>
                </a:solidFill>
                <a:effectLst/>
                <a:uLnTx/>
                <a:uFillTx/>
                <a:latin typeface="Calibri" panose="020F0502020204030204"/>
                <a:ea typeface="+mn-ea"/>
                <a:cs typeface="+mn-cs"/>
              </a:rPr>
              <a:t>" y te voy a pasar "</a:t>
            </a:r>
            <a:r>
              <a:rPr kumimoji="0" lang="es-ES" sz="1300" b="0" i="0" u="none" strike="noStrike" kern="1200" cap="none" spc="0" normalizeH="0" baseline="0" noProof="0" err="1">
                <a:ln>
                  <a:noFill/>
                </a:ln>
                <a:solidFill>
                  <a:prstClr val="black"/>
                </a:solidFill>
                <a:effectLst/>
                <a:uLnTx/>
                <a:uFillTx/>
                <a:latin typeface="Calibri" panose="020F0502020204030204"/>
                <a:ea typeface="+mn-ea"/>
                <a:cs typeface="+mn-cs"/>
              </a:rPr>
              <a:t>request.POST</a:t>
            </a:r>
            <a:r>
              <a:rPr kumimoji="0" lang="es-ES" sz="1300" b="0" i="0" u="none" strike="noStrike" kern="1200" cap="none" spc="0" normalizeH="0" baseline="0" noProof="0">
                <a:ln>
                  <a:noFill/>
                </a:ln>
                <a:solidFill>
                  <a:prstClr val="black"/>
                </a:solidFill>
                <a:effectLst/>
                <a:uLnTx/>
                <a:uFillTx/>
                <a:latin typeface="Calibri" panose="020F0502020204030204"/>
                <a:ea typeface="+mn-ea"/>
                <a:cs typeface="+mn-cs"/>
              </a:rPr>
              <a:t>" </a:t>
            </a:r>
            <a:r>
              <a:rPr kumimoji="0" lang="es-ES" sz="1300" b="1" i="0" u="none" strike="noStrike" kern="1200" cap="none" spc="0" normalizeH="0" baseline="0" noProof="0">
                <a:ln>
                  <a:noFill/>
                </a:ln>
                <a:solidFill>
                  <a:prstClr val="black"/>
                </a:solidFill>
                <a:effectLst/>
                <a:highlight>
                  <a:srgbClr val="FFFF00"/>
                </a:highlight>
                <a:uLnTx/>
                <a:uFillTx/>
                <a:latin typeface="Calibri" panose="020F0502020204030204"/>
                <a:ea typeface="+mn-ea"/>
                <a:cs typeface="+mn-cs"/>
              </a:rPr>
              <a:t>2)</a:t>
            </a:r>
            <a:r>
              <a:rPr kumimoji="0" lang="es-ES" sz="1300" b="0" i="0" u="none" strike="noStrike" kern="1200" cap="none" spc="0" normalizeH="0" baseline="0" noProof="0">
                <a:ln>
                  <a:noFill/>
                </a:ln>
                <a:solidFill>
                  <a:prstClr val="black"/>
                </a:solidFill>
                <a:effectLst/>
                <a:uLnTx/>
                <a:uFillTx/>
                <a:latin typeface="Calibri" panose="020F0502020204030204"/>
                <a:ea typeface="+mn-ea"/>
                <a:cs typeface="+mn-cs"/>
              </a:rPr>
              <a:t> En esta primera versión al cargar la página "http://127.0.0.1:8000/</a:t>
            </a:r>
            <a:r>
              <a:rPr kumimoji="0" lang="es-ES" sz="1300" b="0" i="0" u="none" strike="noStrike" kern="1200" cap="none" spc="0" normalizeH="0" baseline="0" noProof="0" err="1">
                <a:ln>
                  <a:noFill/>
                </a:ln>
                <a:solidFill>
                  <a:prstClr val="black"/>
                </a:solidFill>
                <a:effectLst/>
                <a:uLnTx/>
                <a:uFillTx/>
                <a:latin typeface="Calibri" panose="020F0502020204030204"/>
                <a:ea typeface="+mn-ea"/>
                <a:cs typeface="+mn-cs"/>
              </a:rPr>
              <a:t>tasks</a:t>
            </a:r>
            <a:r>
              <a:rPr kumimoji="0" lang="es-ES" sz="1300" b="0" i="0" u="none" strike="noStrike" kern="1200" cap="none" spc="0" normalizeH="0" baseline="0" noProof="0">
                <a:ln>
                  <a:noFill/>
                </a:ln>
                <a:solidFill>
                  <a:prstClr val="black"/>
                </a:solidFill>
                <a:effectLst/>
                <a:uLnTx/>
                <a:uFillTx/>
                <a:latin typeface="Calibri" panose="020F0502020204030204"/>
                <a:ea typeface="+mn-ea"/>
                <a:cs typeface="+mn-cs"/>
              </a:rPr>
              <a:t>/</a:t>
            </a:r>
            <a:r>
              <a:rPr kumimoji="0" lang="es-ES" sz="1300" b="0" i="0" u="none" strike="noStrike" kern="1200" cap="none" spc="0" normalizeH="0" baseline="0" noProof="0" err="1">
                <a:ln>
                  <a:noFill/>
                </a:ln>
                <a:solidFill>
                  <a:prstClr val="black"/>
                </a:solidFill>
                <a:effectLst/>
                <a:uLnTx/>
                <a:uFillTx/>
                <a:latin typeface="Calibri" panose="020F0502020204030204"/>
                <a:ea typeface="+mn-ea"/>
                <a:cs typeface="+mn-cs"/>
              </a:rPr>
              <a:t>create</a:t>
            </a:r>
            <a:r>
              <a:rPr kumimoji="0" lang="es-ES" sz="1300" b="0" i="0" u="none" strike="noStrike" kern="1200" cap="none" spc="0" normalizeH="0" baseline="0" noProof="0">
                <a:ln>
                  <a:noFill/>
                </a:ln>
                <a:solidFill>
                  <a:prstClr val="black"/>
                </a:solidFill>
                <a:effectLst/>
                <a:uLnTx/>
                <a:uFillTx/>
                <a:latin typeface="Calibri" panose="020F0502020204030204"/>
                <a:ea typeface="+mn-ea"/>
                <a:cs typeface="+mn-cs"/>
              </a:rPr>
              <a:t>/", llenarla de datos y luego presionar el botón "</a:t>
            </a:r>
            <a:r>
              <a:rPr kumimoji="0" lang="es-ES" sz="1300" b="0" i="0" u="none" strike="noStrike" kern="1200" cap="none" spc="0" normalizeH="0" baseline="0" noProof="0" err="1">
                <a:ln>
                  <a:noFill/>
                </a:ln>
                <a:solidFill>
                  <a:prstClr val="black"/>
                </a:solidFill>
                <a:effectLst/>
                <a:uLnTx/>
                <a:uFillTx/>
                <a:latin typeface="Calibri" panose="020F0502020204030204"/>
                <a:ea typeface="+mn-ea"/>
                <a:cs typeface="+mn-cs"/>
              </a:rPr>
              <a:t>save</a:t>
            </a:r>
            <a:r>
              <a:rPr kumimoji="0" lang="es-ES" sz="1300" b="0" i="0" u="none" strike="noStrike" kern="1200" cap="none" spc="0" normalizeH="0" baseline="0" noProof="0">
                <a:ln>
                  <a:noFill/>
                </a:ln>
                <a:solidFill>
                  <a:prstClr val="black"/>
                </a:solidFill>
                <a:effectLst/>
                <a:uLnTx/>
                <a:uFillTx/>
                <a:latin typeface="Calibri" panose="020F0502020204030204"/>
                <a:ea typeface="+mn-ea"/>
                <a:cs typeface="+mn-cs"/>
              </a:rPr>
              <a:t>" se verá como imprime el formulario con los datos que se han enviado. </a:t>
            </a:r>
            <a:endParaRPr kumimoji="0" lang="es-EC"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CuadroTexto 9">
            <a:extLst>
              <a:ext uri="{FF2B5EF4-FFF2-40B4-BE49-F238E27FC236}">
                <a16:creationId xmlns:a16="http://schemas.microsoft.com/office/drawing/2014/main" id="{3369AA1C-94F7-D75C-8AB8-E65A75068BD8}"/>
              </a:ext>
            </a:extLst>
          </p:cNvPr>
          <p:cNvSpPr txBox="1"/>
          <p:nvPr/>
        </p:nvSpPr>
        <p:spPr>
          <a:xfrm>
            <a:off x="7294880" y="4704476"/>
            <a:ext cx="6444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1" i="0" u="none" strike="noStrike" kern="1200" cap="none" spc="0" normalizeH="0" baseline="0" noProof="0">
                <a:ln>
                  <a:noFill/>
                </a:ln>
                <a:solidFill>
                  <a:srgbClr val="002060"/>
                </a:solidFill>
                <a:effectLst/>
                <a:highlight>
                  <a:srgbClr val="FFFF00"/>
                </a:highlight>
                <a:uLnTx/>
                <a:uFillTx/>
                <a:latin typeface="Calibri" panose="020F0502020204030204"/>
                <a:ea typeface="+mn-ea"/>
                <a:cs typeface="+mn-cs"/>
              </a:rPr>
              <a:t>-1-</a:t>
            </a:r>
            <a:endParaRPr kumimoji="0" lang="es-EC" sz="1800" b="1" i="0" u="none" strike="noStrike" kern="1200" cap="none" spc="0" normalizeH="0" baseline="0" noProof="0">
              <a:ln>
                <a:noFill/>
              </a:ln>
              <a:solidFill>
                <a:srgbClr val="002060"/>
              </a:solidFill>
              <a:effectLst/>
              <a:highlight>
                <a:srgbClr val="FFFF00"/>
              </a:highlight>
              <a:uLnTx/>
              <a:uFillTx/>
              <a:latin typeface="Calibri" panose="020F0502020204030204"/>
              <a:ea typeface="+mn-ea"/>
              <a:cs typeface="+mn-cs"/>
            </a:endParaRPr>
          </a:p>
        </p:txBody>
      </p:sp>
      <p:sp>
        <p:nvSpPr>
          <p:cNvPr id="11" name="Rectángulo 10">
            <a:extLst>
              <a:ext uri="{FF2B5EF4-FFF2-40B4-BE49-F238E27FC236}">
                <a16:creationId xmlns:a16="http://schemas.microsoft.com/office/drawing/2014/main" id="{9BA0CD5C-FFF6-260E-BCBC-EB2E532567DD}"/>
              </a:ext>
            </a:extLst>
          </p:cNvPr>
          <p:cNvSpPr/>
          <p:nvPr/>
        </p:nvSpPr>
        <p:spPr>
          <a:xfrm>
            <a:off x="4660141" y="4680414"/>
            <a:ext cx="2634739" cy="33878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w="3175">
                <a:solidFill>
                  <a:prstClr val="black"/>
                </a:solidFill>
              </a:ln>
              <a:solidFill>
                <a:prstClr val="white"/>
              </a:solidFill>
              <a:effectLst/>
              <a:uLnTx/>
              <a:uFillTx/>
              <a:latin typeface="Calibri" panose="020F0502020204030204"/>
              <a:ea typeface="+mn-ea"/>
              <a:cs typeface="+mn-cs"/>
            </a:endParaRPr>
          </a:p>
        </p:txBody>
      </p:sp>
      <p:sp>
        <p:nvSpPr>
          <p:cNvPr id="3" name="Botón de acción: en blanco 2">
            <a:hlinkClick r:id="rId5" action="ppaction://hlinksldjump" highlightClick="1"/>
            <a:extLst>
              <a:ext uri="{FF2B5EF4-FFF2-40B4-BE49-F238E27FC236}">
                <a16:creationId xmlns:a16="http://schemas.microsoft.com/office/drawing/2014/main" id="{2A1D49A0-50E8-E032-36F6-6FACFD5DE7F4}"/>
              </a:ext>
            </a:extLst>
          </p:cNvPr>
          <p:cNvSpPr/>
          <p:nvPr/>
        </p:nvSpPr>
        <p:spPr>
          <a:xfrm>
            <a:off x="10727704" y="-885"/>
            <a:ext cx="1464296" cy="335902"/>
          </a:xfrm>
          <a:prstGeom prst="actionButtonBlan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C" sz="1800" b="0" i="0" u="none" strike="noStrike" kern="1200" cap="none" spc="0" normalizeH="0" baseline="0" noProof="0">
                <a:ln>
                  <a:noFill/>
                </a:ln>
                <a:solidFill>
                  <a:prstClr val="white"/>
                </a:solidFill>
                <a:effectLst/>
                <a:uLnTx/>
                <a:uFillTx/>
                <a:latin typeface="Calibri" panose="020F0502020204030204"/>
                <a:ea typeface="+mn-ea"/>
                <a:cs typeface="+mn-cs"/>
              </a:rPr>
              <a:t>Índice</a:t>
            </a:r>
            <a:endParaRPr kumimoji="0" lang="es-E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9644670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9DF72ADE-BAE9-484E-84CE-E8979DDABC94}"/>
              </a:ext>
            </a:extLst>
          </p:cNvPr>
          <p:cNvSpPr>
            <a:spLocks noGrp="1"/>
          </p:cNvSpPr>
          <p:nvPr>
            <p:ph type="title"/>
          </p:nvPr>
        </p:nvSpPr>
        <p:spPr>
          <a:xfrm>
            <a:off x="1" y="1"/>
            <a:ext cx="3256367" cy="709119"/>
          </a:xfrm>
          <a:solidFill>
            <a:schemeClr val="accent4">
              <a:lumMod val="60000"/>
              <a:lumOff val="40000"/>
            </a:schemeClr>
          </a:solidFill>
        </p:spPr>
        <p:style>
          <a:lnRef idx="2">
            <a:schemeClr val="accent1"/>
          </a:lnRef>
          <a:fillRef idx="1">
            <a:schemeClr val="lt1"/>
          </a:fillRef>
          <a:effectRef idx="0">
            <a:schemeClr val="accent1"/>
          </a:effectRef>
          <a:fontRef idx="minor">
            <a:schemeClr val="dk1"/>
          </a:fontRef>
        </p:style>
        <p:txBody>
          <a:bodyPr>
            <a:normAutofit/>
          </a:bodyPr>
          <a:lstStyle/>
          <a:p>
            <a:r>
              <a:rPr lang="es-MX" sz="1400">
                <a:latin typeface="AcmeFont" pitchFamily="2" charset="0"/>
              </a:rPr>
              <a:t>Taller: </a:t>
            </a:r>
            <a:r>
              <a:rPr lang="es-MX" sz="1400"/>
              <a:t>Ejercicio 81</a:t>
            </a:r>
            <a:endParaRPr lang="es-ES" sz="1400"/>
          </a:p>
        </p:txBody>
      </p:sp>
      <p:cxnSp>
        <p:nvCxnSpPr>
          <p:cNvPr id="5" name="Conector recto 4">
            <a:extLst>
              <a:ext uri="{FF2B5EF4-FFF2-40B4-BE49-F238E27FC236}">
                <a16:creationId xmlns:a16="http://schemas.microsoft.com/office/drawing/2014/main" id="{B56C916C-A930-4B45-9FEB-EAC26D680858}"/>
              </a:ext>
            </a:extLst>
          </p:cNvPr>
          <p:cNvCxnSpPr>
            <a:cxnSpLocks/>
          </p:cNvCxnSpPr>
          <p:nvPr/>
        </p:nvCxnSpPr>
        <p:spPr>
          <a:xfrm>
            <a:off x="3256383" y="709120"/>
            <a:ext cx="0" cy="6148880"/>
          </a:xfrm>
          <a:prstGeom prst="line">
            <a:avLst/>
          </a:prstGeom>
        </p:spPr>
        <p:style>
          <a:lnRef idx="3">
            <a:schemeClr val="accent1"/>
          </a:lnRef>
          <a:fillRef idx="0">
            <a:schemeClr val="accent1"/>
          </a:fillRef>
          <a:effectRef idx="2">
            <a:schemeClr val="accent1"/>
          </a:effectRef>
          <a:fontRef idx="minor">
            <a:schemeClr val="tx1"/>
          </a:fontRef>
        </p:style>
      </p:cxnSp>
      <p:sp>
        <p:nvSpPr>
          <p:cNvPr id="16" name="CuadroTexto 15">
            <a:extLst>
              <a:ext uri="{FF2B5EF4-FFF2-40B4-BE49-F238E27FC236}">
                <a16:creationId xmlns:a16="http://schemas.microsoft.com/office/drawing/2014/main" id="{B1925488-C881-4A19-A93C-2E217166D1A0}"/>
              </a:ext>
            </a:extLst>
          </p:cNvPr>
          <p:cNvSpPr txBox="1"/>
          <p:nvPr/>
        </p:nvSpPr>
        <p:spPr>
          <a:xfrm>
            <a:off x="106748" y="4958291"/>
            <a:ext cx="2891329" cy="954107"/>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C" sz="1400" b="1" i="0" u="none" strike="noStrike" kern="1200" cap="none" spc="0" normalizeH="0" baseline="0" noProof="0">
                <a:ln>
                  <a:noFill/>
                </a:ln>
                <a:solidFill>
                  <a:prstClr val="black"/>
                </a:solidFill>
                <a:effectLst/>
                <a:uLnTx/>
                <a:uFillTx/>
                <a:latin typeface="Calibri" panose="020F0502020204030204"/>
                <a:ea typeface="+mn-ea"/>
                <a:cs typeface="+mn-cs"/>
              </a:rPr>
              <a:t>Objetivos de la lámina:</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ES" sz="1400" b="0" i="0" u="none" strike="noStrike" kern="1200" cap="none" spc="0" normalizeH="0" baseline="0" noProof="0">
                <a:ln>
                  <a:noFill/>
                </a:ln>
                <a:solidFill>
                  <a:prstClr val="black"/>
                </a:solidFill>
                <a:effectLst/>
                <a:uLnTx/>
                <a:uFillTx/>
                <a:latin typeface="Calibri" panose="020F0502020204030204"/>
                <a:ea typeface="+mn-ea"/>
                <a:cs typeface="+mn-cs"/>
              </a:rPr>
              <a:t>Crear una tarea basada en el modelo y dejarla lista para guardarse.</a:t>
            </a:r>
          </a:p>
        </p:txBody>
      </p:sp>
      <p:pic>
        <p:nvPicPr>
          <p:cNvPr id="17" name="Imagen 16">
            <a:extLst>
              <a:ext uri="{FF2B5EF4-FFF2-40B4-BE49-F238E27FC236}">
                <a16:creationId xmlns:a16="http://schemas.microsoft.com/office/drawing/2014/main" id="{07AF594D-2BC1-4EA0-9855-66C150454A4F}"/>
              </a:ext>
            </a:extLst>
          </p:cNvPr>
          <p:cNvPicPr>
            <a:picLocks noChangeAspect="1"/>
          </p:cNvPicPr>
          <p:nvPr/>
        </p:nvPicPr>
        <p:blipFill>
          <a:blip r:embed="rId3"/>
          <a:stretch>
            <a:fillRect/>
          </a:stretch>
        </p:blipFill>
        <p:spPr>
          <a:xfrm>
            <a:off x="76038" y="2011836"/>
            <a:ext cx="993895" cy="854078"/>
          </a:xfrm>
          <a:prstGeom prst="rect">
            <a:avLst/>
          </a:prstGeom>
        </p:spPr>
      </p:pic>
      <p:sp>
        <p:nvSpPr>
          <p:cNvPr id="18" name="CuadroTexto 17">
            <a:extLst>
              <a:ext uri="{FF2B5EF4-FFF2-40B4-BE49-F238E27FC236}">
                <a16:creationId xmlns:a16="http://schemas.microsoft.com/office/drawing/2014/main" id="{137D2C75-4FC0-4811-A9B7-F2AED8DD12CA}"/>
              </a:ext>
            </a:extLst>
          </p:cNvPr>
          <p:cNvSpPr txBox="1"/>
          <p:nvPr/>
        </p:nvSpPr>
        <p:spPr>
          <a:xfrm>
            <a:off x="80567" y="2926313"/>
            <a:ext cx="3098569" cy="209288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C" sz="1300" b="1" i="0" u="none" strike="noStrike" kern="1200" cap="none" spc="0" normalizeH="0" baseline="0" noProof="0">
                <a:ln>
                  <a:noFill/>
                </a:ln>
                <a:solidFill>
                  <a:prstClr val="black"/>
                </a:solidFill>
                <a:effectLst/>
                <a:uLnTx/>
                <a:uFillTx/>
                <a:latin typeface="Agency FB" panose="020B0503020202020204" pitchFamily="34" charset="0"/>
                <a:ea typeface="+mn-ea"/>
                <a:cs typeface="+mn-cs"/>
              </a:rPr>
              <a:t>Misión. </a:t>
            </a:r>
            <a:r>
              <a:rPr kumimoji="0" lang="es-MX" sz="1300" b="0" i="0" u="none" strike="noStrike" kern="1200" cap="none" spc="0" normalizeH="0" baseline="0" noProof="0">
                <a:ln>
                  <a:noFill/>
                </a:ln>
                <a:solidFill>
                  <a:prstClr val="black"/>
                </a:solidFill>
                <a:effectLst/>
                <a:uLnTx/>
                <a:uFillTx/>
                <a:latin typeface="Agency FB" panose="020B0503020202020204" pitchFamily="34" charset="0"/>
                <a:ea typeface="+mn-ea"/>
                <a:cs typeface="+mn-cs"/>
              </a:rPr>
              <a:t>Formar profesionales competentes y emprendedores desde lo académico, la investigación, y la vinculación, que contribuyan a mejorar la calidad de vida de la sociedad.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300" b="0" i="0" u="none" strike="noStrike" kern="1200" cap="none" spc="0" normalizeH="0" baseline="0" noProof="0">
              <a:ln>
                <a:noFill/>
              </a:ln>
              <a:solidFill>
                <a:prstClr val="black"/>
              </a:solidFill>
              <a:effectLst/>
              <a:uLnTx/>
              <a:uFillTx/>
              <a:latin typeface="Agency FB" panose="020B0503020202020204" pitchFamily="34" charset="0"/>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C" sz="1300" b="1" i="0" u="none" strike="noStrike" kern="1200" cap="none" spc="0" normalizeH="0" baseline="0" noProof="0">
                <a:ln>
                  <a:noFill/>
                </a:ln>
                <a:solidFill>
                  <a:prstClr val="black"/>
                </a:solidFill>
                <a:effectLst/>
                <a:uLnTx/>
                <a:uFillTx/>
                <a:latin typeface="Agency FB" panose="020B0503020202020204" pitchFamily="34" charset="0"/>
                <a:ea typeface="+mn-ea"/>
                <a:cs typeface="+mn-cs"/>
              </a:rPr>
              <a:t>Visión. </a:t>
            </a:r>
            <a:r>
              <a:rPr kumimoji="0" lang="es-MX" sz="1300" b="0" i="0" u="none" strike="noStrike" kern="1200" cap="none" spc="0" normalizeH="0" baseline="0" noProof="0">
                <a:ln>
                  <a:noFill/>
                </a:ln>
                <a:solidFill>
                  <a:prstClr val="black"/>
                </a:solidFill>
                <a:effectLst/>
                <a:uLnTx/>
                <a:uFillTx/>
                <a:latin typeface="Agency FB" panose="020B0503020202020204" pitchFamily="34" charset="0"/>
                <a:ea typeface="+mn-ea"/>
                <a:cs typeface="+mn-cs"/>
              </a:rPr>
              <a:t>Ser un referente nacional e internacional de Institución de Educación Superior que contribuye al desarrollo social, cultural y productivo con profesionales éticos, creativos, cualificados y con sentido de pertinencia.</a:t>
            </a:r>
            <a:endParaRPr kumimoji="0" lang="es-ES" sz="1300" b="0" i="0" u="none" strike="noStrike" kern="1200" cap="none" spc="0" normalizeH="0" baseline="0" noProof="0">
              <a:ln>
                <a:noFill/>
              </a:ln>
              <a:solidFill>
                <a:prstClr val="black"/>
              </a:solidFill>
              <a:effectLst/>
              <a:uLnTx/>
              <a:uFillTx/>
              <a:latin typeface="Agency FB" panose="020B0503020202020204" pitchFamily="34" charset="0"/>
              <a:ea typeface="+mn-ea"/>
              <a:cs typeface="+mn-cs"/>
            </a:endParaRPr>
          </a:p>
        </p:txBody>
      </p:sp>
      <p:sp>
        <p:nvSpPr>
          <p:cNvPr id="23" name="Rectángulo 22">
            <a:extLst>
              <a:ext uri="{FF2B5EF4-FFF2-40B4-BE49-F238E27FC236}">
                <a16:creationId xmlns:a16="http://schemas.microsoft.com/office/drawing/2014/main" id="{EAF93728-98EC-43CF-8689-136A3EE39D11}"/>
              </a:ext>
            </a:extLst>
          </p:cNvPr>
          <p:cNvSpPr/>
          <p:nvPr/>
        </p:nvSpPr>
        <p:spPr>
          <a:xfrm>
            <a:off x="93308" y="6489877"/>
            <a:ext cx="2530373" cy="292388"/>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C" sz="1300" b="0" i="0" u="none" strike="noStrike" kern="1200" cap="none" spc="0" normalizeH="0" baseline="0" noProof="0">
                <a:ln w="0"/>
                <a:solidFill>
                  <a:srgbClr val="00B050"/>
                </a:solidFill>
                <a:effectLst>
                  <a:outerShdw blurRad="38100" dist="25400" dir="5400000" algn="ctr" rotWithShape="0">
                    <a:srgbClr val="6E747A">
                      <a:alpha val="43000"/>
                    </a:srgbClr>
                  </a:outerShdw>
                </a:effectLst>
                <a:uLnTx/>
                <a:uFillTx/>
                <a:latin typeface="Calibri" panose="020F0502020204030204"/>
                <a:ea typeface="+mn-ea"/>
                <a:cs typeface="+mn-cs"/>
              </a:rPr>
              <a:t>M</a:t>
            </a:r>
            <a:r>
              <a:rPr kumimoji="0" lang="es-ES" sz="1300" b="0" i="0" u="none" strike="noStrike" kern="1200" cap="none" spc="0" normalizeH="0" baseline="0" noProof="0">
                <a:ln w="0"/>
                <a:solidFill>
                  <a:srgbClr val="00B050"/>
                </a:solidFill>
                <a:effectLst>
                  <a:outerShdw blurRad="38100" dist="25400" dir="5400000" algn="ctr" rotWithShape="0">
                    <a:srgbClr val="6E747A">
                      <a:alpha val="43000"/>
                    </a:srgbClr>
                  </a:outerShdw>
                </a:effectLst>
                <a:uLnTx/>
                <a:uFillTx/>
                <a:latin typeface="Calibri" panose="020F0502020204030204"/>
                <a:ea typeface="+mn-ea"/>
                <a:cs typeface="+mn-cs"/>
              </a:rPr>
              <a:t>sig. Ing. Robert Moreira Centeno</a:t>
            </a:r>
          </a:p>
        </p:txBody>
      </p:sp>
      <p:sp>
        <p:nvSpPr>
          <p:cNvPr id="6" name="CuadroTexto 5">
            <a:extLst>
              <a:ext uri="{FF2B5EF4-FFF2-40B4-BE49-F238E27FC236}">
                <a16:creationId xmlns:a16="http://schemas.microsoft.com/office/drawing/2014/main" id="{7FC1FBA4-F025-F269-BB7C-ECD5082576C2}"/>
              </a:ext>
            </a:extLst>
          </p:cNvPr>
          <p:cNvSpPr txBox="1"/>
          <p:nvPr/>
        </p:nvSpPr>
        <p:spPr>
          <a:xfrm>
            <a:off x="3437442" y="11851"/>
            <a:ext cx="729026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1" i="0" u="none" strike="noStrike" kern="1200" cap="none" spc="0" normalizeH="0" baseline="0" noProof="0">
                <a:ln>
                  <a:noFill/>
                </a:ln>
                <a:solidFill>
                  <a:prstClr val="black"/>
                </a:solidFill>
                <a:effectLst/>
                <a:uLnTx/>
                <a:uFillTx/>
                <a:latin typeface="Calibri" panose="020F0502020204030204"/>
                <a:ea typeface="+mn-ea"/>
                <a:cs typeface="+mn-cs"/>
              </a:rPr>
              <a:t>Figura 10.2.Version 2. </a:t>
            </a:r>
            <a:r>
              <a:rPr kumimoji="0" lang="es-ES" sz="1800" b="0" i="0" u="none" strike="noStrike" kern="1200" cap="none" spc="0" normalizeH="0" baseline="0" noProof="0">
                <a:ln>
                  <a:noFill/>
                </a:ln>
                <a:solidFill>
                  <a:prstClr val="black"/>
                </a:solidFill>
                <a:effectLst/>
                <a:uLnTx/>
                <a:uFillTx/>
                <a:latin typeface="Calibri" panose="020F0502020204030204"/>
                <a:ea typeface="+mn-ea"/>
                <a:cs typeface="+mn-cs"/>
              </a:rPr>
              <a:t>Formulario de tareas. Guardar tareas.</a:t>
            </a:r>
          </a:p>
        </p:txBody>
      </p:sp>
      <p:pic>
        <p:nvPicPr>
          <p:cNvPr id="7" name="Imagen 6" descr="Texto&#10;&#10;Descripción generada automáticamente">
            <a:extLst>
              <a:ext uri="{FF2B5EF4-FFF2-40B4-BE49-F238E27FC236}">
                <a16:creationId xmlns:a16="http://schemas.microsoft.com/office/drawing/2014/main" id="{DC766A17-83F9-E306-953F-FA56281F476D}"/>
              </a:ext>
            </a:extLst>
          </p:cNvPr>
          <p:cNvPicPr>
            <a:picLocks noChangeAspect="1"/>
          </p:cNvPicPr>
          <p:nvPr/>
        </p:nvPicPr>
        <p:blipFill rotWithShape="1">
          <a:blip r:embed="rId4">
            <a:extLst>
              <a:ext uri="{28A0092B-C50C-407E-A947-70E740481C1C}">
                <a14:useLocalDpi xmlns:a14="http://schemas.microsoft.com/office/drawing/2010/main" val="0"/>
              </a:ext>
            </a:extLst>
          </a:blip>
          <a:srcRect b="45006"/>
          <a:stretch/>
        </p:blipFill>
        <p:spPr>
          <a:xfrm>
            <a:off x="3333615" y="435599"/>
            <a:ext cx="5615276" cy="3771487"/>
          </a:xfrm>
          <a:prstGeom prst="rect">
            <a:avLst/>
          </a:prstGeom>
        </p:spPr>
      </p:pic>
      <p:pic>
        <p:nvPicPr>
          <p:cNvPr id="8" name="Imagen 7" descr="Texto&#10;&#10;Descripción generada automáticamente">
            <a:extLst>
              <a:ext uri="{FF2B5EF4-FFF2-40B4-BE49-F238E27FC236}">
                <a16:creationId xmlns:a16="http://schemas.microsoft.com/office/drawing/2014/main" id="{14C005C5-7837-36BE-D7E6-DE5CCB1428CD}"/>
              </a:ext>
            </a:extLst>
          </p:cNvPr>
          <p:cNvPicPr>
            <a:picLocks noChangeAspect="1"/>
          </p:cNvPicPr>
          <p:nvPr/>
        </p:nvPicPr>
        <p:blipFill rotWithShape="1">
          <a:blip r:embed="rId4">
            <a:extLst>
              <a:ext uri="{28A0092B-C50C-407E-A947-70E740481C1C}">
                <a14:useLocalDpi xmlns:a14="http://schemas.microsoft.com/office/drawing/2010/main" val="0"/>
              </a:ext>
            </a:extLst>
          </a:blip>
          <a:srcRect t="65767" r="5790"/>
          <a:stretch/>
        </p:blipFill>
        <p:spPr>
          <a:xfrm>
            <a:off x="3333615" y="4261502"/>
            <a:ext cx="5602003" cy="2486076"/>
          </a:xfrm>
          <a:prstGeom prst="rect">
            <a:avLst/>
          </a:prstGeom>
        </p:spPr>
      </p:pic>
      <p:sp>
        <p:nvSpPr>
          <p:cNvPr id="9" name="CuadroTexto 8">
            <a:extLst>
              <a:ext uri="{FF2B5EF4-FFF2-40B4-BE49-F238E27FC236}">
                <a16:creationId xmlns:a16="http://schemas.microsoft.com/office/drawing/2014/main" id="{CD1B701F-C518-B287-9514-A8F6E0BD3860}"/>
              </a:ext>
            </a:extLst>
          </p:cNvPr>
          <p:cNvSpPr txBox="1"/>
          <p:nvPr/>
        </p:nvSpPr>
        <p:spPr>
          <a:xfrm>
            <a:off x="7433071" y="3259610"/>
            <a:ext cx="6444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1" i="0" u="none" strike="noStrike" kern="1200" cap="none" spc="0" normalizeH="0" baseline="0" noProof="0">
                <a:ln>
                  <a:noFill/>
                </a:ln>
                <a:solidFill>
                  <a:srgbClr val="002060"/>
                </a:solidFill>
                <a:effectLst/>
                <a:highlight>
                  <a:srgbClr val="FFFF00"/>
                </a:highlight>
                <a:uLnTx/>
                <a:uFillTx/>
                <a:latin typeface="Calibri" panose="020F0502020204030204"/>
                <a:ea typeface="+mn-ea"/>
                <a:cs typeface="+mn-cs"/>
              </a:rPr>
              <a:t>-1-</a:t>
            </a:r>
            <a:endParaRPr kumimoji="0" lang="es-EC" sz="1800" b="1" i="0" u="none" strike="noStrike" kern="1200" cap="none" spc="0" normalizeH="0" baseline="0" noProof="0">
              <a:ln>
                <a:noFill/>
              </a:ln>
              <a:solidFill>
                <a:srgbClr val="002060"/>
              </a:solidFill>
              <a:effectLst/>
              <a:highlight>
                <a:srgbClr val="FFFF00"/>
              </a:highlight>
              <a:uLnTx/>
              <a:uFillTx/>
              <a:latin typeface="Calibri" panose="020F0502020204030204"/>
              <a:ea typeface="+mn-ea"/>
              <a:cs typeface="+mn-cs"/>
            </a:endParaRPr>
          </a:p>
        </p:txBody>
      </p:sp>
      <p:sp>
        <p:nvSpPr>
          <p:cNvPr id="10" name="Rectángulo 9">
            <a:extLst>
              <a:ext uri="{FF2B5EF4-FFF2-40B4-BE49-F238E27FC236}">
                <a16:creationId xmlns:a16="http://schemas.microsoft.com/office/drawing/2014/main" id="{E491662F-71DB-CAAC-02C5-B6F1ED24E827}"/>
              </a:ext>
            </a:extLst>
          </p:cNvPr>
          <p:cNvSpPr/>
          <p:nvPr/>
        </p:nvSpPr>
        <p:spPr>
          <a:xfrm>
            <a:off x="4456941" y="3259610"/>
            <a:ext cx="2898899" cy="59103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w="3175">
                <a:solidFill>
                  <a:prstClr val="black"/>
                </a:solidFill>
              </a:ln>
              <a:solidFill>
                <a:prstClr val="white"/>
              </a:solidFill>
              <a:effectLst/>
              <a:uLnTx/>
              <a:uFillTx/>
              <a:latin typeface="Calibri" panose="020F0502020204030204"/>
              <a:ea typeface="+mn-ea"/>
              <a:cs typeface="+mn-cs"/>
            </a:endParaRPr>
          </a:p>
        </p:txBody>
      </p:sp>
      <p:sp>
        <p:nvSpPr>
          <p:cNvPr id="11" name="CuadroTexto 10">
            <a:extLst>
              <a:ext uri="{FF2B5EF4-FFF2-40B4-BE49-F238E27FC236}">
                <a16:creationId xmlns:a16="http://schemas.microsoft.com/office/drawing/2014/main" id="{BD976FB3-220B-E724-66D7-2870FC2C8867}"/>
              </a:ext>
            </a:extLst>
          </p:cNvPr>
          <p:cNvSpPr txBox="1"/>
          <p:nvPr/>
        </p:nvSpPr>
        <p:spPr>
          <a:xfrm>
            <a:off x="6495070" y="5898847"/>
            <a:ext cx="6444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1" i="0" u="none" strike="noStrike" kern="1200" cap="none" spc="0" normalizeH="0" baseline="0" noProof="0">
                <a:ln>
                  <a:noFill/>
                </a:ln>
                <a:solidFill>
                  <a:srgbClr val="002060"/>
                </a:solidFill>
                <a:effectLst/>
                <a:highlight>
                  <a:srgbClr val="FFFF00"/>
                </a:highlight>
                <a:uLnTx/>
                <a:uFillTx/>
                <a:latin typeface="Calibri" panose="020F0502020204030204"/>
                <a:ea typeface="+mn-ea"/>
                <a:cs typeface="+mn-cs"/>
              </a:rPr>
              <a:t>-2-</a:t>
            </a:r>
            <a:endParaRPr kumimoji="0" lang="es-EC" sz="1800" b="1" i="0" u="none" strike="noStrike" kern="1200" cap="none" spc="0" normalizeH="0" baseline="0" noProof="0">
              <a:ln>
                <a:noFill/>
              </a:ln>
              <a:solidFill>
                <a:srgbClr val="002060"/>
              </a:solidFill>
              <a:effectLst/>
              <a:highlight>
                <a:srgbClr val="FFFF00"/>
              </a:highlight>
              <a:uLnTx/>
              <a:uFillTx/>
              <a:latin typeface="Calibri" panose="020F0502020204030204"/>
              <a:ea typeface="+mn-ea"/>
              <a:cs typeface="+mn-cs"/>
            </a:endParaRPr>
          </a:p>
        </p:txBody>
      </p:sp>
      <p:sp>
        <p:nvSpPr>
          <p:cNvPr id="12" name="Rectángulo 11">
            <a:extLst>
              <a:ext uri="{FF2B5EF4-FFF2-40B4-BE49-F238E27FC236}">
                <a16:creationId xmlns:a16="http://schemas.microsoft.com/office/drawing/2014/main" id="{C8804FB0-EDD1-5F56-430D-4E2FD21F7B3F}"/>
              </a:ext>
            </a:extLst>
          </p:cNvPr>
          <p:cNvSpPr/>
          <p:nvPr/>
        </p:nvSpPr>
        <p:spPr>
          <a:xfrm>
            <a:off x="3518940" y="5898847"/>
            <a:ext cx="2898899" cy="59103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w="3175">
                <a:solidFill>
                  <a:prstClr val="black"/>
                </a:solidFill>
              </a:ln>
              <a:solidFill>
                <a:prstClr val="white"/>
              </a:solidFill>
              <a:effectLst/>
              <a:uLnTx/>
              <a:uFillTx/>
              <a:latin typeface="Calibri" panose="020F0502020204030204"/>
              <a:ea typeface="+mn-ea"/>
              <a:cs typeface="+mn-cs"/>
            </a:endParaRPr>
          </a:p>
        </p:txBody>
      </p:sp>
      <p:sp>
        <p:nvSpPr>
          <p:cNvPr id="13" name="CuadroTexto 12">
            <a:extLst>
              <a:ext uri="{FF2B5EF4-FFF2-40B4-BE49-F238E27FC236}">
                <a16:creationId xmlns:a16="http://schemas.microsoft.com/office/drawing/2014/main" id="{1DCF4CFF-F189-4EB2-C54D-0D6349F9EC34}"/>
              </a:ext>
            </a:extLst>
          </p:cNvPr>
          <p:cNvSpPr txBox="1"/>
          <p:nvPr/>
        </p:nvSpPr>
        <p:spPr>
          <a:xfrm>
            <a:off x="8920482" y="749760"/>
            <a:ext cx="3301998" cy="427809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S" sz="1600" b="1" i="0" u="none" strike="noStrike" kern="1200" cap="none" spc="0" normalizeH="0" baseline="0" noProof="0">
                <a:ln>
                  <a:noFill/>
                </a:ln>
                <a:solidFill>
                  <a:prstClr val="black"/>
                </a:solidFill>
                <a:effectLst/>
                <a:uLnTx/>
                <a:uFillTx/>
                <a:latin typeface="Calibri" panose="020F0502020204030204"/>
                <a:ea typeface="+mn-ea"/>
                <a:cs typeface="+mn-cs"/>
              </a:rPr>
              <a:t>Nota (01/05/2023). </a:t>
            </a:r>
            <a:r>
              <a:rPr kumimoji="0" lang="es-ES" sz="1600" b="1" i="0" u="none" strike="noStrike" kern="1200" cap="none" spc="0" normalizeH="0" baseline="0" noProof="0">
                <a:ln>
                  <a:noFill/>
                </a:ln>
                <a:solidFill>
                  <a:prstClr val="black"/>
                </a:solidFill>
                <a:effectLst/>
                <a:highlight>
                  <a:srgbClr val="FFFF00"/>
                </a:highlight>
                <a:uLnTx/>
                <a:uFillTx/>
                <a:latin typeface="Calibri" panose="020F0502020204030204"/>
                <a:ea typeface="+mn-ea"/>
                <a:cs typeface="+mn-cs"/>
              </a:rPr>
              <a:t>1) </a:t>
            </a:r>
            <a:r>
              <a:rPr kumimoji="0" lang="es-ES" sz="1600" b="0" i="0" u="none" strike="noStrike" kern="1200" cap="none" spc="0" normalizeH="0" baseline="0" noProof="0">
                <a:ln>
                  <a:noFill/>
                </a:ln>
                <a:solidFill>
                  <a:prstClr val="black"/>
                </a:solidFill>
                <a:effectLst/>
                <a:uLnTx/>
                <a:uFillTx/>
                <a:latin typeface="Calibri" panose="020F0502020204030204"/>
                <a:ea typeface="+mn-ea"/>
                <a:cs typeface="+mn-cs"/>
              </a:rPr>
              <a:t>En "views.py". El método "</a:t>
            </a:r>
            <a:r>
              <a:rPr kumimoji="0" lang="es-ES" sz="1600" b="0" i="0" u="none" strike="noStrike" kern="1200" cap="none" spc="0" normalizeH="0" baseline="0" noProof="0" err="1">
                <a:ln>
                  <a:noFill/>
                </a:ln>
                <a:solidFill>
                  <a:prstClr val="black"/>
                </a:solidFill>
                <a:effectLst/>
                <a:uLnTx/>
                <a:uFillTx/>
                <a:latin typeface="Calibri" panose="020F0502020204030204"/>
                <a:ea typeface="+mn-ea"/>
                <a:cs typeface="+mn-cs"/>
              </a:rPr>
              <a:t>save</a:t>
            </a:r>
            <a:r>
              <a:rPr kumimoji="0" lang="es-ES" sz="1600" b="0" i="0" u="none" strike="noStrike" kern="1200" cap="none" spc="0" normalizeH="0" baseline="0" noProof="0">
                <a:ln>
                  <a:noFill/>
                </a:ln>
                <a:solidFill>
                  <a:prstClr val="black"/>
                </a:solidFill>
                <a:effectLst/>
                <a:uLnTx/>
                <a:uFillTx/>
                <a:latin typeface="Calibri" panose="020F0502020204030204"/>
                <a:ea typeface="+mn-ea"/>
                <a:cs typeface="+mn-cs"/>
              </a:rPr>
              <a:t>" es para guardar los datos, si se colocase de la forma "</a:t>
            </a:r>
            <a:r>
              <a:rPr kumimoji="0" lang="es-ES" sz="1600" b="0" i="0" u="none" strike="noStrike" kern="1200" cap="none" spc="0" normalizeH="0" baseline="0" noProof="0" err="1">
                <a:ln>
                  <a:noFill/>
                </a:ln>
                <a:solidFill>
                  <a:prstClr val="black"/>
                </a:solidFill>
                <a:effectLst/>
                <a:uLnTx/>
                <a:uFillTx/>
                <a:latin typeface="Calibri" panose="020F0502020204030204"/>
                <a:ea typeface="+mn-ea"/>
                <a:cs typeface="+mn-cs"/>
              </a:rPr>
              <a:t>form.save</a:t>
            </a:r>
            <a:r>
              <a:rPr kumimoji="0" lang="es-ES" sz="1600" b="0" i="0" u="none" strike="noStrike" kern="1200" cap="none" spc="0" normalizeH="0" baseline="0" noProof="0">
                <a:ln>
                  <a:noFill/>
                </a:ln>
                <a:solidFill>
                  <a:prstClr val="black"/>
                </a:solidFill>
                <a:effectLst/>
                <a:uLnTx/>
                <a:uFillTx/>
                <a:latin typeface="Calibri" panose="020F0502020204030204"/>
                <a:ea typeface="+mn-ea"/>
                <a:cs typeface="+mn-cs"/>
              </a:rPr>
              <a:t>()" guardaría los datos como una instancia en la base de datos, por ahora no quiero guardarlos por ello se usará de la forma "</a:t>
            </a:r>
            <a:r>
              <a:rPr kumimoji="0" lang="es-ES" sz="1600" b="0" i="0" u="none" strike="noStrike" kern="1200" cap="none" spc="0" normalizeH="0" baseline="0" noProof="0" err="1">
                <a:ln>
                  <a:noFill/>
                </a:ln>
                <a:solidFill>
                  <a:prstClr val="black"/>
                </a:solidFill>
                <a:effectLst/>
                <a:uLnTx/>
                <a:uFillTx/>
                <a:latin typeface="Calibri" panose="020F0502020204030204"/>
                <a:ea typeface="+mn-ea"/>
                <a:cs typeface="+mn-cs"/>
              </a:rPr>
              <a:t>form.save</a:t>
            </a:r>
            <a:r>
              <a:rPr kumimoji="0" lang="es-ES" sz="1600" b="0" i="0" u="none" strike="noStrike" kern="1200" cap="none" spc="0" normalizeH="0" baseline="0" noProof="0">
                <a:ln>
                  <a:noFill/>
                </a:ln>
                <a:solidFill>
                  <a:prstClr val="black"/>
                </a:solidFill>
                <a:effectLst/>
                <a:uLnTx/>
                <a:uFillTx/>
                <a:latin typeface="Calibri" panose="020F0502020204030204"/>
                <a:ea typeface="+mn-ea"/>
                <a:cs typeface="+mn-cs"/>
              </a:rPr>
              <a:t>(</a:t>
            </a:r>
            <a:r>
              <a:rPr kumimoji="0" lang="es-ES" sz="1600" b="0" i="0" u="none" strike="noStrike" kern="1200" cap="none" spc="0" normalizeH="0" baseline="0" noProof="0" err="1">
                <a:ln>
                  <a:noFill/>
                </a:ln>
                <a:solidFill>
                  <a:prstClr val="black"/>
                </a:solidFill>
                <a:effectLst/>
                <a:uLnTx/>
                <a:uFillTx/>
                <a:latin typeface="Calibri" panose="020F0502020204030204"/>
                <a:ea typeface="+mn-ea"/>
                <a:cs typeface="+mn-cs"/>
              </a:rPr>
              <a:t>commit</a:t>
            </a:r>
            <a:r>
              <a:rPr kumimoji="0" lang="es-ES" sz="1600" b="0" i="0" u="none" strike="noStrike" kern="1200" cap="none" spc="0" normalizeH="0" baseline="0" noProof="0">
                <a:ln>
                  <a:noFill/>
                </a:ln>
                <a:solidFill>
                  <a:prstClr val="black"/>
                </a:solidFill>
                <a:effectLst/>
                <a:uLnTx/>
                <a:uFillTx/>
                <a:latin typeface="Calibri" panose="020F0502020204030204"/>
                <a:ea typeface="+mn-ea"/>
                <a:cs typeface="+mn-cs"/>
              </a:rPr>
              <a:t>=False)". Se ubica la línea "</a:t>
            </a:r>
            <a:r>
              <a:rPr kumimoji="0" lang="es-ES" sz="1600" b="0" i="0" u="none" strike="noStrike" kern="1200" cap="none" spc="0" normalizeH="0" baseline="0" noProof="0" err="1">
                <a:ln>
                  <a:noFill/>
                </a:ln>
                <a:solidFill>
                  <a:prstClr val="black"/>
                </a:solidFill>
                <a:effectLst/>
                <a:uLnTx/>
                <a:uFillTx/>
                <a:latin typeface="Calibri" panose="020F0502020204030204"/>
                <a:ea typeface="+mn-ea"/>
                <a:cs typeface="+mn-cs"/>
              </a:rPr>
              <a:t>new_task.user</a:t>
            </a:r>
            <a:r>
              <a:rPr kumimoji="0" lang="es-ES" sz="1600" b="0" i="0" u="none" strike="noStrike" kern="1200" cap="none" spc="0" normalizeH="0" baseline="0" noProof="0">
                <a:ln>
                  <a:noFill/>
                </a:ln>
                <a:solidFill>
                  <a:prstClr val="black"/>
                </a:solidFill>
                <a:effectLst/>
                <a:uLnTx/>
                <a:uFillTx/>
                <a:latin typeface="Calibri" panose="020F0502020204030204"/>
                <a:ea typeface="+mn-ea"/>
                <a:cs typeface="+mn-cs"/>
              </a:rPr>
              <a:t> = </a:t>
            </a:r>
            <a:r>
              <a:rPr kumimoji="0" lang="es-ES" sz="1600" b="0" i="0" u="none" strike="noStrike" kern="1200" cap="none" spc="0" normalizeH="0" baseline="0" noProof="0" err="1">
                <a:ln>
                  <a:noFill/>
                </a:ln>
                <a:solidFill>
                  <a:prstClr val="black"/>
                </a:solidFill>
                <a:effectLst/>
                <a:uLnTx/>
                <a:uFillTx/>
                <a:latin typeface="Calibri" panose="020F0502020204030204"/>
                <a:ea typeface="+mn-ea"/>
                <a:cs typeface="+mn-cs"/>
              </a:rPr>
              <a:t>request.user</a:t>
            </a:r>
            <a:r>
              <a:rPr kumimoji="0" lang="es-ES" sz="1600" b="0" i="0" u="none" strike="noStrike" kern="1200" cap="none" spc="0" normalizeH="0" baseline="0" noProof="0">
                <a:ln>
                  <a:noFill/>
                </a:ln>
                <a:solidFill>
                  <a:prstClr val="black"/>
                </a:solidFill>
                <a:effectLst/>
                <a:uLnTx/>
                <a:uFillTx/>
                <a:latin typeface="Calibri" panose="020F0502020204030204"/>
                <a:ea typeface="+mn-ea"/>
                <a:cs typeface="+mn-cs"/>
              </a:rPr>
              <a:t>" para que capture el token que se muestra en la cookie de navegación, de esa manera establece el valor de la clave </a:t>
            </a:r>
            <a:r>
              <a:rPr kumimoji="0" lang="es-ES" sz="1600" b="0" i="0" u="none" strike="noStrike" kern="1200" cap="none" spc="0" normalizeH="0" baseline="0" noProof="0" err="1">
                <a:ln>
                  <a:noFill/>
                </a:ln>
                <a:solidFill>
                  <a:prstClr val="black"/>
                </a:solidFill>
                <a:effectLst/>
                <a:uLnTx/>
                <a:uFillTx/>
                <a:latin typeface="Calibri" panose="020F0502020204030204"/>
                <a:ea typeface="+mn-ea"/>
                <a:cs typeface="+mn-cs"/>
              </a:rPr>
              <a:t>foranea</a:t>
            </a:r>
            <a:r>
              <a:rPr kumimoji="0" lang="es-ES" sz="1600" b="0" i="0" u="none" strike="noStrike" kern="1200" cap="none" spc="0" normalizeH="0" baseline="0" noProof="0">
                <a:ln>
                  <a:noFill/>
                </a:ln>
                <a:solidFill>
                  <a:prstClr val="black"/>
                </a:solidFill>
                <a:effectLst/>
                <a:uLnTx/>
                <a:uFillTx/>
                <a:latin typeface="Calibri" panose="020F0502020204030204"/>
                <a:ea typeface="+mn-ea"/>
                <a:cs typeface="+mn-cs"/>
              </a:rPr>
              <a:t> para la tarea. </a:t>
            </a:r>
            <a:r>
              <a:rPr kumimoji="0" lang="es-ES" sz="1600" b="1" i="0" u="none" strike="noStrike" kern="1200" cap="none" spc="0" normalizeH="0" baseline="0" noProof="0">
                <a:ln>
                  <a:noFill/>
                </a:ln>
                <a:solidFill>
                  <a:prstClr val="black"/>
                </a:solidFill>
                <a:effectLst/>
                <a:highlight>
                  <a:srgbClr val="FFFF00"/>
                </a:highlight>
                <a:uLnTx/>
                <a:uFillTx/>
                <a:latin typeface="Calibri" panose="020F0502020204030204"/>
                <a:ea typeface="+mn-ea"/>
                <a:cs typeface="+mn-cs"/>
              </a:rPr>
              <a:t>2)</a:t>
            </a:r>
            <a:r>
              <a:rPr kumimoji="0" lang="es-ES" sz="1600" b="0" i="0" u="none" strike="noStrike" kern="1200" cap="none" spc="0" normalizeH="0" baseline="0" noProof="0">
                <a:ln>
                  <a:noFill/>
                </a:ln>
                <a:solidFill>
                  <a:prstClr val="black"/>
                </a:solidFill>
                <a:effectLst/>
                <a:uLnTx/>
                <a:uFillTx/>
                <a:latin typeface="Calibri" panose="020F0502020204030204"/>
                <a:ea typeface="+mn-ea"/>
                <a:cs typeface="+mn-cs"/>
              </a:rPr>
              <a:t> Al registrar una tarea en "http://127.0.0.1:8000/</a:t>
            </a:r>
            <a:r>
              <a:rPr kumimoji="0" lang="es-ES" sz="1600" b="0" i="0" u="none" strike="noStrike" kern="1200" cap="none" spc="0" normalizeH="0" baseline="0" noProof="0" err="1">
                <a:ln>
                  <a:noFill/>
                </a:ln>
                <a:solidFill>
                  <a:prstClr val="black"/>
                </a:solidFill>
                <a:effectLst/>
                <a:uLnTx/>
                <a:uFillTx/>
                <a:latin typeface="Calibri" panose="020F0502020204030204"/>
                <a:ea typeface="+mn-ea"/>
                <a:cs typeface="+mn-cs"/>
              </a:rPr>
              <a:t>tasks</a:t>
            </a:r>
            <a:r>
              <a:rPr kumimoji="0" lang="es-ES" sz="1600" b="0" i="0" u="none" strike="noStrike" kern="1200" cap="none" spc="0" normalizeH="0" baseline="0" noProof="0">
                <a:ln>
                  <a:noFill/>
                </a:ln>
                <a:solidFill>
                  <a:prstClr val="black"/>
                </a:solidFill>
                <a:effectLst/>
                <a:uLnTx/>
                <a:uFillTx/>
                <a:latin typeface="Calibri" panose="020F0502020204030204"/>
                <a:ea typeface="+mn-ea"/>
                <a:cs typeface="+mn-cs"/>
              </a:rPr>
              <a:t>/</a:t>
            </a:r>
            <a:r>
              <a:rPr kumimoji="0" lang="es-ES" sz="1600" b="0" i="0" u="none" strike="noStrike" kern="1200" cap="none" spc="0" normalizeH="0" baseline="0" noProof="0" err="1">
                <a:ln>
                  <a:noFill/>
                </a:ln>
                <a:solidFill>
                  <a:prstClr val="black"/>
                </a:solidFill>
                <a:effectLst/>
                <a:uLnTx/>
                <a:uFillTx/>
                <a:latin typeface="Calibri" panose="020F0502020204030204"/>
                <a:ea typeface="+mn-ea"/>
                <a:cs typeface="+mn-cs"/>
              </a:rPr>
              <a:t>create</a:t>
            </a:r>
            <a:r>
              <a:rPr kumimoji="0" lang="es-ES" sz="1600" b="0" i="0" u="none" strike="noStrike" kern="1200" cap="none" spc="0" normalizeH="0" baseline="0" noProof="0">
                <a:ln>
                  <a:noFill/>
                </a:ln>
                <a:solidFill>
                  <a:prstClr val="black"/>
                </a:solidFill>
                <a:effectLst/>
                <a:uLnTx/>
                <a:uFillTx/>
                <a:latin typeface="Calibri" panose="020F0502020204030204"/>
                <a:ea typeface="+mn-ea"/>
                <a:cs typeface="+mn-cs"/>
              </a:rPr>
              <a:t>/" se observará que imprime en consola la tarea creada.</a:t>
            </a:r>
            <a:endParaRPr kumimoji="0" lang="es-EC"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Botón de acción: en blanco 2">
            <a:hlinkClick r:id="rId5" action="ppaction://hlinksldjump" highlightClick="1"/>
            <a:extLst>
              <a:ext uri="{FF2B5EF4-FFF2-40B4-BE49-F238E27FC236}">
                <a16:creationId xmlns:a16="http://schemas.microsoft.com/office/drawing/2014/main" id="{E6AC515B-87D5-2084-ED9B-02E1E64D56C2}"/>
              </a:ext>
            </a:extLst>
          </p:cNvPr>
          <p:cNvSpPr/>
          <p:nvPr/>
        </p:nvSpPr>
        <p:spPr>
          <a:xfrm>
            <a:off x="10727704" y="-885"/>
            <a:ext cx="1464296" cy="335902"/>
          </a:xfrm>
          <a:prstGeom prst="actionButtonBlan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C" sz="1800" b="0" i="0" u="none" strike="noStrike" kern="1200" cap="none" spc="0" normalizeH="0" baseline="0" noProof="0">
                <a:ln>
                  <a:noFill/>
                </a:ln>
                <a:solidFill>
                  <a:prstClr val="white"/>
                </a:solidFill>
                <a:effectLst/>
                <a:uLnTx/>
                <a:uFillTx/>
                <a:latin typeface="Calibri" panose="020F0502020204030204"/>
                <a:ea typeface="+mn-ea"/>
                <a:cs typeface="+mn-cs"/>
              </a:rPr>
              <a:t>Índice</a:t>
            </a:r>
            <a:endParaRPr kumimoji="0" lang="es-E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CuadroTexto 1">
            <a:extLst>
              <a:ext uri="{FF2B5EF4-FFF2-40B4-BE49-F238E27FC236}">
                <a16:creationId xmlns:a16="http://schemas.microsoft.com/office/drawing/2014/main" id="{543CE6BB-D2A1-566D-5657-8B0DCA266126}"/>
              </a:ext>
            </a:extLst>
          </p:cNvPr>
          <p:cNvSpPr txBox="1"/>
          <p:nvPr/>
        </p:nvSpPr>
        <p:spPr>
          <a:xfrm>
            <a:off x="8989096" y="5751213"/>
            <a:ext cx="3164770" cy="7386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400" b="0" i="0" u="none" strike="noStrike" kern="1200" cap="none" spc="0" normalizeH="0" baseline="0" noProof="0" dirty="0">
                <a:ln>
                  <a:noFill/>
                </a:ln>
                <a:solidFill>
                  <a:srgbClr val="FF0000"/>
                </a:solidFill>
                <a:effectLst/>
                <a:uLnTx/>
                <a:uFillTx/>
                <a:latin typeface="Calibri" panose="020F0502020204030204"/>
                <a:ea typeface="+mn-ea"/>
                <a:cs typeface="+mn-cs"/>
              </a:rPr>
              <a:t>Hay que estar autenticado para que salga este mensaje… también ejecutar Python .\manage.py </a:t>
            </a:r>
            <a:r>
              <a:rPr kumimoji="0" lang="es-ES" sz="1400" b="0" i="0" u="none" strike="noStrike" kern="1200" cap="none" spc="0" normalizeH="0" baseline="0" noProof="0" dirty="0" err="1">
                <a:ln>
                  <a:noFill/>
                </a:ln>
                <a:solidFill>
                  <a:srgbClr val="FF0000"/>
                </a:solidFill>
                <a:effectLst/>
                <a:uLnTx/>
                <a:uFillTx/>
                <a:latin typeface="Calibri" panose="020F0502020204030204"/>
                <a:ea typeface="+mn-ea"/>
                <a:cs typeface="+mn-cs"/>
              </a:rPr>
              <a:t>migrate</a:t>
            </a:r>
            <a:endParaRPr kumimoji="0" lang="es-EC" sz="14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cxnSp>
        <p:nvCxnSpPr>
          <p:cNvPr id="15" name="Conector recto de flecha 14">
            <a:extLst>
              <a:ext uri="{FF2B5EF4-FFF2-40B4-BE49-F238E27FC236}">
                <a16:creationId xmlns:a16="http://schemas.microsoft.com/office/drawing/2014/main" id="{867F808B-278C-D686-7146-17D7756E66F1}"/>
              </a:ext>
            </a:extLst>
          </p:cNvPr>
          <p:cNvCxnSpPr>
            <a:stCxn id="2" idx="1"/>
          </p:cNvCxnSpPr>
          <p:nvPr/>
        </p:nvCxnSpPr>
        <p:spPr>
          <a:xfrm flipH="1" flipV="1">
            <a:off x="7433071" y="6083513"/>
            <a:ext cx="1556025" cy="3703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4822848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9DF72ADE-BAE9-484E-84CE-E8979DDABC94}"/>
              </a:ext>
            </a:extLst>
          </p:cNvPr>
          <p:cNvSpPr>
            <a:spLocks noGrp="1"/>
          </p:cNvSpPr>
          <p:nvPr>
            <p:ph type="title"/>
          </p:nvPr>
        </p:nvSpPr>
        <p:spPr>
          <a:xfrm>
            <a:off x="1" y="1"/>
            <a:ext cx="3256367" cy="709119"/>
          </a:xfrm>
          <a:solidFill>
            <a:schemeClr val="accent4">
              <a:lumMod val="60000"/>
              <a:lumOff val="40000"/>
            </a:schemeClr>
          </a:solidFill>
        </p:spPr>
        <p:style>
          <a:lnRef idx="2">
            <a:schemeClr val="accent1"/>
          </a:lnRef>
          <a:fillRef idx="1">
            <a:schemeClr val="lt1"/>
          </a:fillRef>
          <a:effectRef idx="0">
            <a:schemeClr val="accent1"/>
          </a:effectRef>
          <a:fontRef idx="minor">
            <a:schemeClr val="dk1"/>
          </a:fontRef>
        </p:style>
        <p:txBody>
          <a:bodyPr>
            <a:normAutofit/>
          </a:bodyPr>
          <a:lstStyle/>
          <a:p>
            <a:r>
              <a:rPr lang="es-MX" sz="1400">
                <a:latin typeface="AcmeFont" pitchFamily="2" charset="0"/>
              </a:rPr>
              <a:t>Taller: </a:t>
            </a:r>
            <a:r>
              <a:rPr lang="es-MX" sz="1400"/>
              <a:t>Ejercicio 81</a:t>
            </a:r>
            <a:endParaRPr lang="es-ES" sz="1400"/>
          </a:p>
        </p:txBody>
      </p:sp>
      <p:cxnSp>
        <p:nvCxnSpPr>
          <p:cNvPr id="5" name="Conector recto 4">
            <a:extLst>
              <a:ext uri="{FF2B5EF4-FFF2-40B4-BE49-F238E27FC236}">
                <a16:creationId xmlns:a16="http://schemas.microsoft.com/office/drawing/2014/main" id="{B56C916C-A930-4B45-9FEB-EAC26D680858}"/>
              </a:ext>
            </a:extLst>
          </p:cNvPr>
          <p:cNvCxnSpPr>
            <a:cxnSpLocks/>
          </p:cNvCxnSpPr>
          <p:nvPr/>
        </p:nvCxnSpPr>
        <p:spPr>
          <a:xfrm>
            <a:off x="3256383" y="709120"/>
            <a:ext cx="0" cy="6148880"/>
          </a:xfrm>
          <a:prstGeom prst="line">
            <a:avLst/>
          </a:prstGeom>
        </p:spPr>
        <p:style>
          <a:lnRef idx="3">
            <a:schemeClr val="accent1"/>
          </a:lnRef>
          <a:fillRef idx="0">
            <a:schemeClr val="accent1"/>
          </a:fillRef>
          <a:effectRef idx="2">
            <a:schemeClr val="accent1"/>
          </a:effectRef>
          <a:fontRef idx="minor">
            <a:schemeClr val="tx1"/>
          </a:fontRef>
        </p:style>
      </p:cxnSp>
      <p:sp>
        <p:nvSpPr>
          <p:cNvPr id="16" name="CuadroTexto 15">
            <a:extLst>
              <a:ext uri="{FF2B5EF4-FFF2-40B4-BE49-F238E27FC236}">
                <a16:creationId xmlns:a16="http://schemas.microsoft.com/office/drawing/2014/main" id="{B1925488-C881-4A19-A93C-2E217166D1A0}"/>
              </a:ext>
            </a:extLst>
          </p:cNvPr>
          <p:cNvSpPr txBox="1"/>
          <p:nvPr/>
        </p:nvSpPr>
        <p:spPr>
          <a:xfrm>
            <a:off x="106748" y="4958291"/>
            <a:ext cx="2891329" cy="7386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C" sz="1400" b="1" i="0" u="none" strike="noStrike" kern="1200" cap="none" spc="0" normalizeH="0" baseline="0" noProof="0">
                <a:ln>
                  <a:noFill/>
                </a:ln>
                <a:solidFill>
                  <a:prstClr val="black"/>
                </a:solidFill>
                <a:effectLst/>
                <a:uLnTx/>
                <a:uFillTx/>
                <a:latin typeface="Calibri" panose="020F0502020204030204"/>
                <a:ea typeface="+mn-ea"/>
                <a:cs typeface="+mn-cs"/>
              </a:rPr>
              <a:t>Objetivos de la lámina:</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ES" sz="1400" b="0" i="0" u="none" strike="noStrike" kern="1200" cap="none" spc="0" normalizeH="0" baseline="0" noProof="0">
                <a:ln>
                  <a:noFill/>
                </a:ln>
                <a:solidFill>
                  <a:prstClr val="black"/>
                </a:solidFill>
                <a:effectLst/>
                <a:uLnTx/>
                <a:uFillTx/>
                <a:latin typeface="Calibri" panose="020F0502020204030204"/>
                <a:ea typeface="+mn-ea"/>
                <a:cs typeface="+mn-cs"/>
              </a:rPr>
              <a:t>Guardar datos del formulario en el modelo.</a:t>
            </a:r>
          </a:p>
        </p:txBody>
      </p:sp>
      <p:pic>
        <p:nvPicPr>
          <p:cNvPr id="17" name="Imagen 16">
            <a:extLst>
              <a:ext uri="{FF2B5EF4-FFF2-40B4-BE49-F238E27FC236}">
                <a16:creationId xmlns:a16="http://schemas.microsoft.com/office/drawing/2014/main" id="{07AF594D-2BC1-4EA0-9855-66C150454A4F}"/>
              </a:ext>
            </a:extLst>
          </p:cNvPr>
          <p:cNvPicPr>
            <a:picLocks noChangeAspect="1"/>
          </p:cNvPicPr>
          <p:nvPr/>
        </p:nvPicPr>
        <p:blipFill>
          <a:blip r:embed="rId3"/>
          <a:stretch>
            <a:fillRect/>
          </a:stretch>
        </p:blipFill>
        <p:spPr>
          <a:xfrm>
            <a:off x="76038" y="2011836"/>
            <a:ext cx="993895" cy="854078"/>
          </a:xfrm>
          <a:prstGeom prst="rect">
            <a:avLst/>
          </a:prstGeom>
        </p:spPr>
      </p:pic>
      <p:sp>
        <p:nvSpPr>
          <p:cNvPr id="18" name="CuadroTexto 17">
            <a:extLst>
              <a:ext uri="{FF2B5EF4-FFF2-40B4-BE49-F238E27FC236}">
                <a16:creationId xmlns:a16="http://schemas.microsoft.com/office/drawing/2014/main" id="{137D2C75-4FC0-4811-A9B7-F2AED8DD12CA}"/>
              </a:ext>
            </a:extLst>
          </p:cNvPr>
          <p:cNvSpPr txBox="1"/>
          <p:nvPr/>
        </p:nvSpPr>
        <p:spPr>
          <a:xfrm>
            <a:off x="80567" y="2926313"/>
            <a:ext cx="3098569" cy="209288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C" sz="1300" b="1" i="0" u="none" strike="noStrike" kern="1200" cap="none" spc="0" normalizeH="0" baseline="0" noProof="0">
                <a:ln>
                  <a:noFill/>
                </a:ln>
                <a:solidFill>
                  <a:prstClr val="black"/>
                </a:solidFill>
                <a:effectLst/>
                <a:uLnTx/>
                <a:uFillTx/>
                <a:latin typeface="Agency FB" panose="020B0503020202020204" pitchFamily="34" charset="0"/>
                <a:ea typeface="+mn-ea"/>
                <a:cs typeface="+mn-cs"/>
              </a:rPr>
              <a:t>Misión. </a:t>
            </a:r>
            <a:r>
              <a:rPr kumimoji="0" lang="es-MX" sz="1300" b="0" i="0" u="none" strike="noStrike" kern="1200" cap="none" spc="0" normalizeH="0" baseline="0" noProof="0">
                <a:ln>
                  <a:noFill/>
                </a:ln>
                <a:solidFill>
                  <a:prstClr val="black"/>
                </a:solidFill>
                <a:effectLst/>
                <a:uLnTx/>
                <a:uFillTx/>
                <a:latin typeface="Agency FB" panose="020B0503020202020204" pitchFamily="34" charset="0"/>
                <a:ea typeface="+mn-ea"/>
                <a:cs typeface="+mn-cs"/>
              </a:rPr>
              <a:t>Formar profesionales competentes y emprendedores desde lo académico, la investigación, y la vinculación, que contribuyan a mejorar la calidad de vida de la sociedad.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300" b="0" i="0" u="none" strike="noStrike" kern="1200" cap="none" spc="0" normalizeH="0" baseline="0" noProof="0">
              <a:ln>
                <a:noFill/>
              </a:ln>
              <a:solidFill>
                <a:prstClr val="black"/>
              </a:solidFill>
              <a:effectLst/>
              <a:uLnTx/>
              <a:uFillTx/>
              <a:latin typeface="Agency FB" panose="020B0503020202020204" pitchFamily="34" charset="0"/>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C" sz="1300" b="1" i="0" u="none" strike="noStrike" kern="1200" cap="none" spc="0" normalizeH="0" baseline="0" noProof="0">
                <a:ln>
                  <a:noFill/>
                </a:ln>
                <a:solidFill>
                  <a:prstClr val="black"/>
                </a:solidFill>
                <a:effectLst/>
                <a:uLnTx/>
                <a:uFillTx/>
                <a:latin typeface="Agency FB" panose="020B0503020202020204" pitchFamily="34" charset="0"/>
                <a:ea typeface="+mn-ea"/>
                <a:cs typeface="+mn-cs"/>
              </a:rPr>
              <a:t>Visión. </a:t>
            </a:r>
            <a:r>
              <a:rPr kumimoji="0" lang="es-MX" sz="1300" b="0" i="0" u="none" strike="noStrike" kern="1200" cap="none" spc="0" normalizeH="0" baseline="0" noProof="0">
                <a:ln>
                  <a:noFill/>
                </a:ln>
                <a:solidFill>
                  <a:prstClr val="black"/>
                </a:solidFill>
                <a:effectLst/>
                <a:uLnTx/>
                <a:uFillTx/>
                <a:latin typeface="Agency FB" panose="020B0503020202020204" pitchFamily="34" charset="0"/>
                <a:ea typeface="+mn-ea"/>
                <a:cs typeface="+mn-cs"/>
              </a:rPr>
              <a:t>Ser un referente nacional e internacional de Institución de Educación Superior que contribuye al desarrollo social, cultural y productivo con profesionales éticos, creativos, cualificados y con sentido de pertinencia.</a:t>
            </a:r>
            <a:endParaRPr kumimoji="0" lang="es-ES" sz="1300" b="0" i="0" u="none" strike="noStrike" kern="1200" cap="none" spc="0" normalizeH="0" baseline="0" noProof="0">
              <a:ln>
                <a:noFill/>
              </a:ln>
              <a:solidFill>
                <a:prstClr val="black"/>
              </a:solidFill>
              <a:effectLst/>
              <a:uLnTx/>
              <a:uFillTx/>
              <a:latin typeface="Agency FB" panose="020B0503020202020204" pitchFamily="34" charset="0"/>
              <a:ea typeface="+mn-ea"/>
              <a:cs typeface="+mn-cs"/>
            </a:endParaRPr>
          </a:p>
        </p:txBody>
      </p:sp>
      <p:sp>
        <p:nvSpPr>
          <p:cNvPr id="23" name="Rectángulo 22">
            <a:extLst>
              <a:ext uri="{FF2B5EF4-FFF2-40B4-BE49-F238E27FC236}">
                <a16:creationId xmlns:a16="http://schemas.microsoft.com/office/drawing/2014/main" id="{EAF93728-98EC-43CF-8689-136A3EE39D11}"/>
              </a:ext>
            </a:extLst>
          </p:cNvPr>
          <p:cNvSpPr/>
          <p:nvPr/>
        </p:nvSpPr>
        <p:spPr>
          <a:xfrm>
            <a:off x="93308" y="6489877"/>
            <a:ext cx="2530373" cy="292388"/>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C" sz="1300" b="0" i="0" u="none" strike="noStrike" kern="1200" cap="none" spc="0" normalizeH="0" baseline="0" noProof="0">
                <a:ln w="0"/>
                <a:solidFill>
                  <a:srgbClr val="00B050"/>
                </a:solidFill>
                <a:effectLst>
                  <a:outerShdw blurRad="38100" dist="25400" dir="5400000" algn="ctr" rotWithShape="0">
                    <a:srgbClr val="6E747A">
                      <a:alpha val="43000"/>
                    </a:srgbClr>
                  </a:outerShdw>
                </a:effectLst>
                <a:uLnTx/>
                <a:uFillTx/>
                <a:latin typeface="Calibri" panose="020F0502020204030204"/>
                <a:ea typeface="+mn-ea"/>
                <a:cs typeface="+mn-cs"/>
              </a:rPr>
              <a:t>M</a:t>
            </a:r>
            <a:r>
              <a:rPr kumimoji="0" lang="es-ES" sz="1300" b="0" i="0" u="none" strike="noStrike" kern="1200" cap="none" spc="0" normalizeH="0" baseline="0" noProof="0">
                <a:ln w="0"/>
                <a:solidFill>
                  <a:srgbClr val="00B050"/>
                </a:solidFill>
                <a:effectLst>
                  <a:outerShdw blurRad="38100" dist="25400" dir="5400000" algn="ctr" rotWithShape="0">
                    <a:srgbClr val="6E747A">
                      <a:alpha val="43000"/>
                    </a:srgbClr>
                  </a:outerShdw>
                </a:effectLst>
                <a:uLnTx/>
                <a:uFillTx/>
                <a:latin typeface="Calibri" panose="020F0502020204030204"/>
                <a:ea typeface="+mn-ea"/>
                <a:cs typeface="+mn-cs"/>
              </a:rPr>
              <a:t>sig. Ing. Robert Moreira Centeno</a:t>
            </a:r>
          </a:p>
        </p:txBody>
      </p:sp>
      <p:sp>
        <p:nvSpPr>
          <p:cNvPr id="6" name="CuadroTexto 5">
            <a:extLst>
              <a:ext uri="{FF2B5EF4-FFF2-40B4-BE49-F238E27FC236}">
                <a16:creationId xmlns:a16="http://schemas.microsoft.com/office/drawing/2014/main" id="{7FC1FBA4-F025-F269-BB7C-ECD5082576C2}"/>
              </a:ext>
            </a:extLst>
          </p:cNvPr>
          <p:cNvSpPr txBox="1"/>
          <p:nvPr/>
        </p:nvSpPr>
        <p:spPr>
          <a:xfrm>
            <a:off x="3437442" y="11851"/>
            <a:ext cx="729026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1" i="0" u="none" strike="noStrike" kern="1200" cap="none" spc="0" normalizeH="0" baseline="0" noProof="0">
                <a:ln>
                  <a:noFill/>
                </a:ln>
                <a:solidFill>
                  <a:prstClr val="black"/>
                </a:solidFill>
                <a:effectLst/>
                <a:uLnTx/>
                <a:uFillTx/>
                <a:latin typeface="Calibri" panose="020F0502020204030204"/>
                <a:ea typeface="+mn-ea"/>
                <a:cs typeface="+mn-cs"/>
              </a:rPr>
              <a:t>Figura 10.2.Version 3. </a:t>
            </a:r>
            <a:r>
              <a:rPr kumimoji="0" lang="es-ES" sz="1800" b="0" i="0" u="none" strike="noStrike" kern="1200" cap="none" spc="0" normalizeH="0" baseline="0" noProof="0">
                <a:ln>
                  <a:noFill/>
                </a:ln>
                <a:solidFill>
                  <a:prstClr val="black"/>
                </a:solidFill>
                <a:effectLst/>
                <a:uLnTx/>
                <a:uFillTx/>
                <a:latin typeface="Calibri" panose="020F0502020204030204"/>
                <a:ea typeface="+mn-ea"/>
                <a:cs typeface="+mn-cs"/>
              </a:rPr>
              <a:t>Formulario de tareas. Guardar tareas.</a:t>
            </a:r>
          </a:p>
        </p:txBody>
      </p:sp>
      <p:pic>
        <p:nvPicPr>
          <p:cNvPr id="7" name="Imagen 6" descr="Texto&#10;&#10;Descripción generada automáticamente">
            <a:extLst>
              <a:ext uri="{FF2B5EF4-FFF2-40B4-BE49-F238E27FC236}">
                <a16:creationId xmlns:a16="http://schemas.microsoft.com/office/drawing/2014/main" id="{C3DCAE6F-3F73-A271-33E3-7B5DD6D30CBC}"/>
              </a:ext>
            </a:extLst>
          </p:cNvPr>
          <p:cNvPicPr>
            <a:picLocks noChangeAspect="1"/>
          </p:cNvPicPr>
          <p:nvPr/>
        </p:nvPicPr>
        <p:blipFill rotWithShape="1">
          <a:blip r:embed="rId4">
            <a:extLst>
              <a:ext uri="{28A0092B-C50C-407E-A947-70E740481C1C}">
                <a14:useLocalDpi xmlns:a14="http://schemas.microsoft.com/office/drawing/2010/main" val="0"/>
              </a:ext>
            </a:extLst>
          </a:blip>
          <a:srcRect r="47381"/>
          <a:stretch/>
        </p:blipFill>
        <p:spPr>
          <a:xfrm>
            <a:off x="3298381" y="335017"/>
            <a:ext cx="6353617" cy="5073470"/>
          </a:xfrm>
          <a:prstGeom prst="rect">
            <a:avLst/>
          </a:prstGeom>
        </p:spPr>
      </p:pic>
      <p:pic>
        <p:nvPicPr>
          <p:cNvPr id="8" name="Imagen 7" descr="Texto&#10;&#10;Descripción generada automáticamente">
            <a:extLst>
              <a:ext uri="{FF2B5EF4-FFF2-40B4-BE49-F238E27FC236}">
                <a16:creationId xmlns:a16="http://schemas.microsoft.com/office/drawing/2014/main" id="{AE434BDD-22AF-3E39-7E41-CECC7A3A6C02}"/>
              </a:ext>
            </a:extLst>
          </p:cNvPr>
          <p:cNvPicPr>
            <a:picLocks noChangeAspect="1"/>
          </p:cNvPicPr>
          <p:nvPr/>
        </p:nvPicPr>
        <p:blipFill rotWithShape="1">
          <a:blip r:embed="rId4">
            <a:extLst>
              <a:ext uri="{28A0092B-C50C-407E-A947-70E740481C1C}">
                <a14:useLocalDpi xmlns:a14="http://schemas.microsoft.com/office/drawing/2010/main" val="0"/>
              </a:ext>
            </a:extLst>
          </a:blip>
          <a:srcRect l="61366" b="41565"/>
          <a:stretch/>
        </p:blipFill>
        <p:spPr>
          <a:xfrm>
            <a:off x="7707569" y="4046510"/>
            <a:ext cx="4405219" cy="2799639"/>
          </a:xfrm>
          <a:prstGeom prst="rect">
            <a:avLst/>
          </a:prstGeom>
        </p:spPr>
      </p:pic>
      <p:sp>
        <p:nvSpPr>
          <p:cNvPr id="9" name="CuadroTexto 8">
            <a:extLst>
              <a:ext uri="{FF2B5EF4-FFF2-40B4-BE49-F238E27FC236}">
                <a16:creationId xmlns:a16="http://schemas.microsoft.com/office/drawing/2014/main" id="{52E4A394-1299-45DE-7F1E-E2504A352433}"/>
              </a:ext>
            </a:extLst>
          </p:cNvPr>
          <p:cNvSpPr txBox="1"/>
          <p:nvPr/>
        </p:nvSpPr>
        <p:spPr>
          <a:xfrm>
            <a:off x="9223155" y="2029180"/>
            <a:ext cx="6444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1" i="0" u="none" strike="noStrike" kern="1200" cap="none" spc="0" normalizeH="0" baseline="0" noProof="0">
                <a:ln>
                  <a:noFill/>
                </a:ln>
                <a:solidFill>
                  <a:srgbClr val="002060"/>
                </a:solidFill>
                <a:effectLst/>
                <a:highlight>
                  <a:srgbClr val="FFFF00"/>
                </a:highlight>
                <a:uLnTx/>
                <a:uFillTx/>
                <a:latin typeface="Calibri" panose="020F0502020204030204"/>
                <a:ea typeface="+mn-ea"/>
                <a:cs typeface="+mn-cs"/>
              </a:rPr>
              <a:t>-1-</a:t>
            </a:r>
            <a:endParaRPr kumimoji="0" lang="es-EC" sz="1800" b="1" i="0" u="none" strike="noStrike" kern="1200" cap="none" spc="0" normalizeH="0" baseline="0" noProof="0">
              <a:ln>
                <a:noFill/>
              </a:ln>
              <a:solidFill>
                <a:srgbClr val="002060"/>
              </a:solidFill>
              <a:effectLst/>
              <a:highlight>
                <a:srgbClr val="FFFF00"/>
              </a:highlight>
              <a:uLnTx/>
              <a:uFillTx/>
              <a:latin typeface="Calibri" panose="020F0502020204030204"/>
              <a:ea typeface="+mn-ea"/>
              <a:cs typeface="+mn-cs"/>
            </a:endParaRPr>
          </a:p>
        </p:txBody>
      </p:sp>
      <p:sp>
        <p:nvSpPr>
          <p:cNvPr id="10" name="Rectángulo 9">
            <a:extLst>
              <a:ext uri="{FF2B5EF4-FFF2-40B4-BE49-F238E27FC236}">
                <a16:creationId xmlns:a16="http://schemas.microsoft.com/office/drawing/2014/main" id="{12107FE6-96CF-7B2C-B922-D95DEA443858}"/>
              </a:ext>
            </a:extLst>
          </p:cNvPr>
          <p:cNvSpPr/>
          <p:nvPr/>
        </p:nvSpPr>
        <p:spPr>
          <a:xfrm>
            <a:off x="4534172" y="1810038"/>
            <a:ext cx="4688983" cy="226207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w="3175">
                <a:solidFill>
                  <a:prstClr val="black"/>
                </a:solidFill>
              </a:ln>
              <a:solidFill>
                <a:prstClr val="white"/>
              </a:solidFill>
              <a:effectLst/>
              <a:uLnTx/>
              <a:uFillTx/>
              <a:latin typeface="Calibri" panose="020F0502020204030204"/>
              <a:ea typeface="+mn-ea"/>
              <a:cs typeface="+mn-cs"/>
            </a:endParaRPr>
          </a:p>
        </p:txBody>
      </p:sp>
      <p:sp>
        <p:nvSpPr>
          <p:cNvPr id="11" name="Rectángulo 10">
            <a:extLst>
              <a:ext uri="{FF2B5EF4-FFF2-40B4-BE49-F238E27FC236}">
                <a16:creationId xmlns:a16="http://schemas.microsoft.com/office/drawing/2014/main" id="{C2B353D4-F73D-6F94-6266-C4E7B3842AEA}"/>
              </a:ext>
            </a:extLst>
          </p:cNvPr>
          <p:cNvSpPr/>
          <p:nvPr/>
        </p:nvSpPr>
        <p:spPr>
          <a:xfrm>
            <a:off x="8483220" y="5353547"/>
            <a:ext cx="1062167" cy="21116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w="3175">
                <a:solidFill>
                  <a:prstClr val="black"/>
                </a:solidFill>
              </a:ln>
              <a:solidFill>
                <a:prstClr val="white"/>
              </a:solidFill>
              <a:effectLst/>
              <a:uLnTx/>
              <a:uFillTx/>
              <a:latin typeface="Calibri" panose="020F0502020204030204"/>
              <a:ea typeface="+mn-ea"/>
              <a:cs typeface="+mn-cs"/>
            </a:endParaRPr>
          </a:p>
        </p:txBody>
      </p:sp>
      <p:sp>
        <p:nvSpPr>
          <p:cNvPr id="12" name="CuadroTexto 11">
            <a:extLst>
              <a:ext uri="{FF2B5EF4-FFF2-40B4-BE49-F238E27FC236}">
                <a16:creationId xmlns:a16="http://schemas.microsoft.com/office/drawing/2014/main" id="{853F4451-A5E4-5EF8-1289-136375BD8DE4}"/>
              </a:ext>
            </a:extLst>
          </p:cNvPr>
          <p:cNvSpPr txBox="1"/>
          <p:nvPr/>
        </p:nvSpPr>
        <p:spPr>
          <a:xfrm>
            <a:off x="8139982" y="5353547"/>
            <a:ext cx="6444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1" i="0" u="none" strike="noStrike" kern="1200" cap="none" spc="0" normalizeH="0" baseline="0" noProof="0">
                <a:ln>
                  <a:noFill/>
                </a:ln>
                <a:solidFill>
                  <a:srgbClr val="002060"/>
                </a:solidFill>
                <a:effectLst/>
                <a:highlight>
                  <a:srgbClr val="FFFF00"/>
                </a:highlight>
                <a:uLnTx/>
                <a:uFillTx/>
                <a:latin typeface="Calibri" panose="020F0502020204030204"/>
                <a:ea typeface="+mn-ea"/>
                <a:cs typeface="+mn-cs"/>
              </a:rPr>
              <a:t>-2-</a:t>
            </a:r>
            <a:endParaRPr kumimoji="0" lang="es-EC" sz="1800" b="1" i="0" u="none" strike="noStrike" kern="1200" cap="none" spc="0" normalizeH="0" baseline="0" noProof="0">
              <a:ln>
                <a:noFill/>
              </a:ln>
              <a:solidFill>
                <a:srgbClr val="002060"/>
              </a:solidFill>
              <a:effectLst/>
              <a:highlight>
                <a:srgbClr val="FFFF00"/>
              </a:highlight>
              <a:uLnTx/>
              <a:uFillTx/>
              <a:latin typeface="Calibri" panose="020F0502020204030204"/>
              <a:ea typeface="+mn-ea"/>
              <a:cs typeface="+mn-cs"/>
            </a:endParaRPr>
          </a:p>
        </p:txBody>
      </p:sp>
      <p:sp>
        <p:nvSpPr>
          <p:cNvPr id="3" name="Botón de acción: en blanco 2">
            <a:hlinkClick r:id="rId5" action="ppaction://hlinksldjump" highlightClick="1"/>
            <a:extLst>
              <a:ext uri="{FF2B5EF4-FFF2-40B4-BE49-F238E27FC236}">
                <a16:creationId xmlns:a16="http://schemas.microsoft.com/office/drawing/2014/main" id="{D1179839-5447-11DD-B49D-1FE88BCA3159}"/>
              </a:ext>
            </a:extLst>
          </p:cNvPr>
          <p:cNvSpPr/>
          <p:nvPr/>
        </p:nvSpPr>
        <p:spPr>
          <a:xfrm>
            <a:off x="10727704" y="-885"/>
            <a:ext cx="1464296" cy="335902"/>
          </a:xfrm>
          <a:prstGeom prst="actionButtonBlan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C" sz="1800" b="0" i="0" u="none" strike="noStrike" kern="1200" cap="none" spc="0" normalizeH="0" baseline="0" noProof="0">
                <a:ln>
                  <a:noFill/>
                </a:ln>
                <a:solidFill>
                  <a:prstClr val="white"/>
                </a:solidFill>
                <a:effectLst/>
                <a:uLnTx/>
                <a:uFillTx/>
                <a:latin typeface="Calibri" panose="020F0502020204030204"/>
                <a:ea typeface="+mn-ea"/>
                <a:cs typeface="+mn-cs"/>
              </a:rPr>
              <a:t>Índice</a:t>
            </a:r>
            <a:endParaRPr kumimoji="0" lang="es-E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5654543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9DF72ADE-BAE9-484E-84CE-E8979DDABC94}"/>
              </a:ext>
            </a:extLst>
          </p:cNvPr>
          <p:cNvSpPr>
            <a:spLocks noGrp="1"/>
          </p:cNvSpPr>
          <p:nvPr>
            <p:ph type="title"/>
          </p:nvPr>
        </p:nvSpPr>
        <p:spPr>
          <a:xfrm>
            <a:off x="1" y="1"/>
            <a:ext cx="3256367" cy="709119"/>
          </a:xfrm>
          <a:solidFill>
            <a:schemeClr val="accent4">
              <a:lumMod val="60000"/>
              <a:lumOff val="40000"/>
            </a:schemeClr>
          </a:solidFill>
        </p:spPr>
        <p:style>
          <a:lnRef idx="2">
            <a:schemeClr val="accent1"/>
          </a:lnRef>
          <a:fillRef idx="1">
            <a:schemeClr val="lt1"/>
          </a:fillRef>
          <a:effectRef idx="0">
            <a:schemeClr val="accent1"/>
          </a:effectRef>
          <a:fontRef idx="minor">
            <a:schemeClr val="dk1"/>
          </a:fontRef>
        </p:style>
        <p:txBody>
          <a:bodyPr>
            <a:normAutofit/>
          </a:bodyPr>
          <a:lstStyle/>
          <a:p>
            <a:r>
              <a:rPr lang="es-MX" sz="1400">
                <a:latin typeface="AcmeFont" pitchFamily="2" charset="0"/>
              </a:rPr>
              <a:t>Taller: </a:t>
            </a:r>
            <a:r>
              <a:rPr lang="es-MX" sz="1400"/>
              <a:t>Ejercicio 81</a:t>
            </a:r>
            <a:endParaRPr lang="es-ES" sz="1400"/>
          </a:p>
        </p:txBody>
      </p:sp>
      <p:cxnSp>
        <p:nvCxnSpPr>
          <p:cNvPr id="5" name="Conector recto 4">
            <a:extLst>
              <a:ext uri="{FF2B5EF4-FFF2-40B4-BE49-F238E27FC236}">
                <a16:creationId xmlns:a16="http://schemas.microsoft.com/office/drawing/2014/main" id="{B56C916C-A930-4B45-9FEB-EAC26D680858}"/>
              </a:ext>
            </a:extLst>
          </p:cNvPr>
          <p:cNvCxnSpPr>
            <a:cxnSpLocks/>
          </p:cNvCxnSpPr>
          <p:nvPr/>
        </p:nvCxnSpPr>
        <p:spPr>
          <a:xfrm>
            <a:off x="3256383" y="709120"/>
            <a:ext cx="0" cy="6148880"/>
          </a:xfrm>
          <a:prstGeom prst="line">
            <a:avLst/>
          </a:prstGeom>
        </p:spPr>
        <p:style>
          <a:lnRef idx="3">
            <a:schemeClr val="accent1"/>
          </a:lnRef>
          <a:fillRef idx="0">
            <a:schemeClr val="accent1"/>
          </a:fillRef>
          <a:effectRef idx="2">
            <a:schemeClr val="accent1"/>
          </a:effectRef>
          <a:fontRef idx="minor">
            <a:schemeClr val="tx1"/>
          </a:fontRef>
        </p:style>
      </p:cxnSp>
      <p:sp>
        <p:nvSpPr>
          <p:cNvPr id="16" name="CuadroTexto 15">
            <a:extLst>
              <a:ext uri="{FF2B5EF4-FFF2-40B4-BE49-F238E27FC236}">
                <a16:creationId xmlns:a16="http://schemas.microsoft.com/office/drawing/2014/main" id="{B1925488-C881-4A19-A93C-2E217166D1A0}"/>
              </a:ext>
            </a:extLst>
          </p:cNvPr>
          <p:cNvSpPr txBox="1"/>
          <p:nvPr/>
        </p:nvSpPr>
        <p:spPr>
          <a:xfrm>
            <a:off x="106748" y="4958291"/>
            <a:ext cx="2891329" cy="7386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C" sz="1400" b="1" i="0" u="none" strike="noStrike" kern="1200" cap="none" spc="0" normalizeH="0" baseline="0" noProof="0">
                <a:ln>
                  <a:noFill/>
                </a:ln>
                <a:solidFill>
                  <a:prstClr val="black"/>
                </a:solidFill>
                <a:effectLst/>
                <a:uLnTx/>
                <a:uFillTx/>
                <a:latin typeface="Calibri" panose="020F0502020204030204"/>
                <a:ea typeface="+mn-ea"/>
                <a:cs typeface="+mn-cs"/>
              </a:rPr>
              <a:t>Objetivos de la lámina:</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ES" sz="1400" b="0" i="0" u="none" strike="noStrike" kern="1200" cap="none" spc="0" normalizeH="0" baseline="0" noProof="0">
                <a:ln>
                  <a:noFill/>
                </a:ln>
                <a:solidFill>
                  <a:prstClr val="black"/>
                </a:solidFill>
                <a:effectLst/>
                <a:uLnTx/>
                <a:uFillTx/>
                <a:latin typeface="Calibri" panose="020F0502020204030204"/>
                <a:ea typeface="+mn-ea"/>
                <a:cs typeface="+mn-cs"/>
              </a:rPr>
              <a:t>Guardar datos del formulario en el modelo.</a:t>
            </a:r>
          </a:p>
        </p:txBody>
      </p:sp>
      <p:pic>
        <p:nvPicPr>
          <p:cNvPr id="17" name="Imagen 16">
            <a:extLst>
              <a:ext uri="{FF2B5EF4-FFF2-40B4-BE49-F238E27FC236}">
                <a16:creationId xmlns:a16="http://schemas.microsoft.com/office/drawing/2014/main" id="{07AF594D-2BC1-4EA0-9855-66C150454A4F}"/>
              </a:ext>
            </a:extLst>
          </p:cNvPr>
          <p:cNvPicPr>
            <a:picLocks noChangeAspect="1"/>
          </p:cNvPicPr>
          <p:nvPr/>
        </p:nvPicPr>
        <p:blipFill>
          <a:blip r:embed="rId3"/>
          <a:stretch>
            <a:fillRect/>
          </a:stretch>
        </p:blipFill>
        <p:spPr>
          <a:xfrm>
            <a:off x="76038" y="2011836"/>
            <a:ext cx="993895" cy="854078"/>
          </a:xfrm>
          <a:prstGeom prst="rect">
            <a:avLst/>
          </a:prstGeom>
        </p:spPr>
      </p:pic>
      <p:sp>
        <p:nvSpPr>
          <p:cNvPr id="18" name="CuadroTexto 17">
            <a:extLst>
              <a:ext uri="{FF2B5EF4-FFF2-40B4-BE49-F238E27FC236}">
                <a16:creationId xmlns:a16="http://schemas.microsoft.com/office/drawing/2014/main" id="{137D2C75-4FC0-4811-A9B7-F2AED8DD12CA}"/>
              </a:ext>
            </a:extLst>
          </p:cNvPr>
          <p:cNvSpPr txBox="1"/>
          <p:nvPr/>
        </p:nvSpPr>
        <p:spPr>
          <a:xfrm>
            <a:off x="80567" y="2926313"/>
            <a:ext cx="3098569" cy="209288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C" sz="1300" b="1" i="0" u="none" strike="noStrike" kern="1200" cap="none" spc="0" normalizeH="0" baseline="0" noProof="0">
                <a:ln>
                  <a:noFill/>
                </a:ln>
                <a:solidFill>
                  <a:prstClr val="black"/>
                </a:solidFill>
                <a:effectLst/>
                <a:uLnTx/>
                <a:uFillTx/>
                <a:latin typeface="Agency FB" panose="020B0503020202020204" pitchFamily="34" charset="0"/>
                <a:ea typeface="+mn-ea"/>
                <a:cs typeface="+mn-cs"/>
              </a:rPr>
              <a:t>Misión. </a:t>
            </a:r>
            <a:r>
              <a:rPr kumimoji="0" lang="es-MX" sz="1300" b="0" i="0" u="none" strike="noStrike" kern="1200" cap="none" spc="0" normalizeH="0" baseline="0" noProof="0">
                <a:ln>
                  <a:noFill/>
                </a:ln>
                <a:solidFill>
                  <a:prstClr val="black"/>
                </a:solidFill>
                <a:effectLst/>
                <a:uLnTx/>
                <a:uFillTx/>
                <a:latin typeface="Agency FB" panose="020B0503020202020204" pitchFamily="34" charset="0"/>
                <a:ea typeface="+mn-ea"/>
                <a:cs typeface="+mn-cs"/>
              </a:rPr>
              <a:t>Formar profesionales competentes y emprendedores desde lo académico, la investigación, y la vinculación, que contribuyan a mejorar la calidad de vida de la sociedad.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300" b="0" i="0" u="none" strike="noStrike" kern="1200" cap="none" spc="0" normalizeH="0" baseline="0" noProof="0">
              <a:ln>
                <a:noFill/>
              </a:ln>
              <a:solidFill>
                <a:prstClr val="black"/>
              </a:solidFill>
              <a:effectLst/>
              <a:uLnTx/>
              <a:uFillTx/>
              <a:latin typeface="Agency FB" panose="020B0503020202020204" pitchFamily="34" charset="0"/>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C" sz="1300" b="1" i="0" u="none" strike="noStrike" kern="1200" cap="none" spc="0" normalizeH="0" baseline="0" noProof="0">
                <a:ln>
                  <a:noFill/>
                </a:ln>
                <a:solidFill>
                  <a:prstClr val="black"/>
                </a:solidFill>
                <a:effectLst/>
                <a:uLnTx/>
                <a:uFillTx/>
                <a:latin typeface="Agency FB" panose="020B0503020202020204" pitchFamily="34" charset="0"/>
                <a:ea typeface="+mn-ea"/>
                <a:cs typeface="+mn-cs"/>
              </a:rPr>
              <a:t>Visión. </a:t>
            </a:r>
            <a:r>
              <a:rPr kumimoji="0" lang="es-MX" sz="1300" b="0" i="0" u="none" strike="noStrike" kern="1200" cap="none" spc="0" normalizeH="0" baseline="0" noProof="0">
                <a:ln>
                  <a:noFill/>
                </a:ln>
                <a:solidFill>
                  <a:prstClr val="black"/>
                </a:solidFill>
                <a:effectLst/>
                <a:uLnTx/>
                <a:uFillTx/>
                <a:latin typeface="Agency FB" panose="020B0503020202020204" pitchFamily="34" charset="0"/>
                <a:ea typeface="+mn-ea"/>
                <a:cs typeface="+mn-cs"/>
              </a:rPr>
              <a:t>Ser un referente nacional e internacional de Institución de Educación Superior que contribuye al desarrollo social, cultural y productivo con profesionales éticos, creativos, cualificados y con sentido de pertinencia.</a:t>
            </a:r>
            <a:endParaRPr kumimoji="0" lang="es-ES" sz="1300" b="0" i="0" u="none" strike="noStrike" kern="1200" cap="none" spc="0" normalizeH="0" baseline="0" noProof="0">
              <a:ln>
                <a:noFill/>
              </a:ln>
              <a:solidFill>
                <a:prstClr val="black"/>
              </a:solidFill>
              <a:effectLst/>
              <a:uLnTx/>
              <a:uFillTx/>
              <a:latin typeface="Agency FB" panose="020B0503020202020204" pitchFamily="34" charset="0"/>
              <a:ea typeface="+mn-ea"/>
              <a:cs typeface="+mn-cs"/>
            </a:endParaRPr>
          </a:p>
        </p:txBody>
      </p:sp>
      <p:sp>
        <p:nvSpPr>
          <p:cNvPr id="23" name="Rectángulo 22">
            <a:extLst>
              <a:ext uri="{FF2B5EF4-FFF2-40B4-BE49-F238E27FC236}">
                <a16:creationId xmlns:a16="http://schemas.microsoft.com/office/drawing/2014/main" id="{EAF93728-98EC-43CF-8689-136A3EE39D11}"/>
              </a:ext>
            </a:extLst>
          </p:cNvPr>
          <p:cNvSpPr/>
          <p:nvPr/>
        </p:nvSpPr>
        <p:spPr>
          <a:xfrm>
            <a:off x="93308" y="6489877"/>
            <a:ext cx="2530373" cy="292388"/>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C" sz="1300" b="0" i="0" u="none" strike="noStrike" kern="1200" cap="none" spc="0" normalizeH="0" baseline="0" noProof="0">
                <a:ln w="0"/>
                <a:solidFill>
                  <a:srgbClr val="00B050"/>
                </a:solidFill>
                <a:effectLst>
                  <a:outerShdw blurRad="38100" dist="25400" dir="5400000" algn="ctr" rotWithShape="0">
                    <a:srgbClr val="6E747A">
                      <a:alpha val="43000"/>
                    </a:srgbClr>
                  </a:outerShdw>
                </a:effectLst>
                <a:uLnTx/>
                <a:uFillTx/>
                <a:latin typeface="Calibri" panose="020F0502020204030204"/>
                <a:ea typeface="+mn-ea"/>
                <a:cs typeface="+mn-cs"/>
              </a:rPr>
              <a:t>M</a:t>
            </a:r>
            <a:r>
              <a:rPr kumimoji="0" lang="es-ES" sz="1300" b="0" i="0" u="none" strike="noStrike" kern="1200" cap="none" spc="0" normalizeH="0" baseline="0" noProof="0">
                <a:ln w="0"/>
                <a:solidFill>
                  <a:srgbClr val="00B050"/>
                </a:solidFill>
                <a:effectLst>
                  <a:outerShdw blurRad="38100" dist="25400" dir="5400000" algn="ctr" rotWithShape="0">
                    <a:srgbClr val="6E747A">
                      <a:alpha val="43000"/>
                    </a:srgbClr>
                  </a:outerShdw>
                </a:effectLst>
                <a:uLnTx/>
                <a:uFillTx/>
                <a:latin typeface="Calibri" panose="020F0502020204030204"/>
                <a:ea typeface="+mn-ea"/>
                <a:cs typeface="+mn-cs"/>
              </a:rPr>
              <a:t>sig. Ing. Robert Moreira Centeno</a:t>
            </a:r>
          </a:p>
        </p:txBody>
      </p:sp>
      <p:sp>
        <p:nvSpPr>
          <p:cNvPr id="6" name="CuadroTexto 5">
            <a:extLst>
              <a:ext uri="{FF2B5EF4-FFF2-40B4-BE49-F238E27FC236}">
                <a16:creationId xmlns:a16="http://schemas.microsoft.com/office/drawing/2014/main" id="{7FC1FBA4-F025-F269-BB7C-ECD5082576C2}"/>
              </a:ext>
            </a:extLst>
          </p:cNvPr>
          <p:cNvSpPr txBox="1"/>
          <p:nvPr/>
        </p:nvSpPr>
        <p:spPr>
          <a:xfrm>
            <a:off x="3437442" y="11851"/>
            <a:ext cx="729026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1" i="0" u="none" strike="noStrike" kern="1200" cap="none" spc="0" normalizeH="0" baseline="0" noProof="0">
                <a:ln>
                  <a:noFill/>
                </a:ln>
                <a:solidFill>
                  <a:prstClr val="black"/>
                </a:solidFill>
                <a:effectLst/>
                <a:uLnTx/>
                <a:uFillTx/>
                <a:latin typeface="Calibri" panose="020F0502020204030204"/>
                <a:ea typeface="+mn-ea"/>
                <a:cs typeface="+mn-cs"/>
              </a:rPr>
              <a:t>Figura 10.2.Version 3. </a:t>
            </a:r>
            <a:r>
              <a:rPr kumimoji="0" lang="es-ES" sz="1800" b="0" i="0" u="none" strike="noStrike" kern="1200" cap="none" spc="0" normalizeH="0" baseline="0" noProof="0">
                <a:ln>
                  <a:noFill/>
                </a:ln>
                <a:solidFill>
                  <a:prstClr val="black"/>
                </a:solidFill>
                <a:effectLst/>
                <a:uLnTx/>
                <a:uFillTx/>
                <a:latin typeface="Calibri" panose="020F0502020204030204"/>
                <a:ea typeface="+mn-ea"/>
                <a:cs typeface="+mn-cs"/>
              </a:rPr>
              <a:t>Formulario de tareas. Guardar tareas. (Explicación)</a:t>
            </a:r>
          </a:p>
        </p:txBody>
      </p:sp>
      <p:sp>
        <p:nvSpPr>
          <p:cNvPr id="3" name="CuadroTexto 2">
            <a:extLst>
              <a:ext uri="{FF2B5EF4-FFF2-40B4-BE49-F238E27FC236}">
                <a16:creationId xmlns:a16="http://schemas.microsoft.com/office/drawing/2014/main" id="{7D3DC7E1-A866-6425-9189-DE9332165F48}"/>
              </a:ext>
            </a:extLst>
          </p:cNvPr>
          <p:cNvSpPr txBox="1"/>
          <p:nvPr/>
        </p:nvSpPr>
        <p:spPr>
          <a:xfrm>
            <a:off x="3437442" y="629920"/>
            <a:ext cx="8480238" cy="3970318"/>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s-ES" sz="1800" b="0" i="0" u="none" strike="noStrike" kern="1200" cap="none" spc="0" normalizeH="0" baseline="0" noProof="0" dirty="0">
                <a:ln>
                  <a:noFill/>
                </a:ln>
                <a:solidFill>
                  <a:prstClr val="black"/>
                </a:solidFill>
                <a:effectLst/>
                <a:uLnTx/>
                <a:uFillTx/>
                <a:latin typeface="Calibri" panose="020F0502020204030204"/>
                <a:ea typeface="+mn-ea"/>
                <a:cs typeface="+mn-cs"/>
              </a:rPr>
              <a:t>En "views.py". Con "</a:t>
            </a:r>
            <a:r>
              <a:rPr kumimoji="0" lang="es-ES" sz="1800" b="0" i="0" u="none" strike="noStrike" kern="1200" cap="none" spc="0" normalizeH="0" baseline="0" noProof="0" dirty="0" err="1">
                <a:ln>
                  <a:noFill/>
                </a:ln>
                <a:solidFill>
                  <a:prstClr val="black"/>
                </a:solidFill>
                <a:effectLst/>
                <a:uLnTx/>
                <a:uFillTx/>
                <a:latin typeface="Calibri" panose="020F0502020204030204"/>
                <a:ea typeface="+mn-ea"/>
                <a:cs typeface="+mn-cs"/>
              </a:rPr>
              <a:t>new_task.save</a:t>
            </a:r>
            <a:r>
              <a:rPr kumimoji="0" lang="es-ES" sz="1800" b="0" i="0" u="none" strike="noStrike" kern="1200" cap="none" spc="0" normalizeH="0" baseline="0" noProof="0" dirty="0">
                <a:ln>
                  <a:noFill/>
                </a:ln>
                <a:solidFill>
                  <a:prstClr val="black"/>
                </a:solidFill>
                <a:effectLst/>
                <a:uLnTx/>
                <a:uFillTx/>
                <a:latin typeface="Calibri" panose="020F0502020204030204"/>
                <a:ea typeface="+mn-ea"/>
                <a:cs typeface="+mn-cs"/>
              </a:rPr>
              <a:t>()" se genera un dato dentro de la base de datos. Ya no se desea que se </a:t>
            </a:r>
            <a:r>
              <a:rPr kumimoji="0" lang="es-ES" sz="1800" b="0" i="0" u="none" strike="noStrike" kern="1200" cap="none" spc="0" normalizeH="0" baseline="0" noProof="0" dirty="0" err="1">
                <a:ln>
                  <a:noFill/>
                </a:ln>
                <a:solidFill>
                  <a:prstClr val="black"/>
                </a:solidFill>
                <a:effectLst/>
                <a:uLnTx/>
                <a:uFillTx/>
                <a:latin typeface="Calibri" panose="020F0502020204030204"/>
                <a:ea typeface="+mn-ea"/>
                <a:cs typeface="+mn-cs"/>
              </a:rPr>
              <a:t>renderize</a:t>
            </a:r>
            <a:r>
              <a:rPr kumimoji="0" lang="es-ES" sz="1800" b="0" i="0" u="none" strike="noStrike" kern="1200" cap="none" spc="0" normalizeH="0" baseline="0" noProof="0" dirty="0">
                <a:ln>
                  <a:noFill/>
                </a:ln>
                <a:solidFill>
                  <a:prstClr val="black"/>
                </a:solidFill>
                <a:effectLst/>
                <a:uLnTx/>
                <a:uFillTx/>
                <a:latin typeface="Calibri" panose="020F0502020204030204"/>
                <a:ea typeface="+mn-ea"/>
                <a:cs typeface="+mn-cs"/>
              </a:rPr>
              <a:t> a la página "create_task.html", sino que redirecciones a la página "</a:t>
            </a:r>
            <a:r>
              <a:rPr kumimoji="0" lang="es-ES" sz="1800" b="0" i="0" u="none" strike="noStrike" kern="1200" cap="none" spc="0" normalizeH="0" baseline="0" noProof="0" dirty="0" err="1">
                <a:ln>
                  <a:noFill/>
                </a:ln>
                <a:solidFill>
                  <a:prstClr val="black"/>
                </a:solidFill>
                <a:effectLst/>
                <a:uLnTx/>
                <a:uFillTx/>
                <a:latin typeface="Calibri" panose="020F0502020204030204"/>
                <a:ea typeface="+mn-ea"/>
                <a:cs typeface="+mn-cs"/>
              </a:rPr>
              <a:t>tasks</a:t>
            </a:r>
            <a:r>
              <a:rPr kumimoji="0" lang="es-ES" sz="1800" b="0" i="0" u="none" strike="noStrike" kern="1200" cap="none" spc="0" normalizeH="0" baseline="0" noProof="0" dirty="0">
                <a:ln>
                  <a:noFill/>
                </a:ln>
                <a:solidFill>
                  <a:prstClr val="black"/>
                </a:solidFill>
                <a:effectLst/>
                <a:uLnTx/>
                <a:uFillTx/>
                <a:latin typeface="Calibri" panose="020F0502020204030204"/>
                <a:ea typeface="+mn-ea"/>
                <a:cs typeface="+mn-cs"/>
              </a:rPr>
              <a:t>". Se coloca opcionalmente un bloque try-</a:t>
            </a:r>
            <a:r>
              <a:rPr kumimoji="0" lang="es-ES" sz="1800" b="0" i="0" u="none" strike="noStrike" kern="1200" cap="none" spc="0" normalizeH="0" baseline="0" noProof="0" dirty="0" err="1">
                <a:ln>
                  <a:noFill/>
                </a:ln>
                <a:solidFill>
                  <a:prstClr val="black"/>
                </a:solidFill>
                <a:effectLst/>
                <a:uLnTx/>
                <a:uFillTx/>
                <a:latin typeface="Calibri" panose="020F0502020204030204"/>
                <a:ea typeface="+mn-ea"/>
                <a:cs typeface="+mn-cs"/>
              </a:rPr>
              <a:t>except</a:t>
            </a:r>
            <a:r>
              <a:rPr kumimoji="0" lang="es-ES" sz="1800" b="0" i="0" u="none" strike="noStrike" kern="1200" cap="none" spc="0" normalizeH="0" baseline="0" noProof="0" dirty="0">
                <a:ln>
                  <a:noFill/>
                </a:ln>
                <a:solidFill>
                  <a:prstClr val="black"/>
                </a:solidFill>
                <a:effectLst/>
                <a:uLnTx/>
                <a:uFillTx/>
                <a:latin typeface="Calibri" panose="020F0502020204030204"/>
                <a:ea typeface="+mn-ea"/>
                <a:cs typeface="+mn-cs"/>
              </a:rPr>
              <a:t> para captura de errores, usando una propiedad llamada "</a:t>
            </a:r>
            <a:r>
              <a:rPr kumimoji="0" lang="es-ES" sz="1800" b="0" i="0" u="none" strike="noStrike" kern="1200" cap="none" spc="0" normalizeH="0" baseline="0" noProof="0" dirty="0" err="1">
                <a:ln>
                  <a:noFill/>
                </a:ln>
                <a:solidFill>
                  <a:prstClr val="black"/>
                </a:solidFill>
                <a:effectLst/>
                <a:uLnTx/>
                <a:uFillTx/>
                <a:latin typeface="Calibri" panose="020F0502020204030204"/>
                <a:ea typeface="+mn-ea"/>
                <a:cs typeface="+mn-cs"/>
              </a:rPr>
              <a:t>ValueError</a:t>
            </a:r>
            <a:r>
              <a:rPr kumimoji="0" lang="es-ES" sz="1800" b="0" i="0" u="none" strike="noStrike" kern="1200" cap="none" spc="0" normalizeH="0" baseline="0" noProof="0" dirty="0">
                <a:ln>
                  <a:noFill/>
                </a:ln>
                <a:solidFill>
                  <a:prstClr val="black"/>
                </a:solidFill>
                <a:effectLst/>
                <a:uLnTx/>
                <a:uFillTx/>
                <a:latin typeface="Calibri" panose="020F0502020204030204"/>
                <a:ea typeface="+mn-ea"/>
                <a:cs typeface="+mn-cs"/>
              </a:rPr>
              <a:t>" </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s-ES" sz="1800" b="0" i="0" u="none" strike="noStrike" kern="1200" cap="none" spc="0" normalizeH="0" baseline="0" noProof="0" dirty="0">
                <a:ln>
                  <a:noFill/>
                </a:ln>
                <a:solidFill>
                  <a:prstClr val="black"/>
                </a:solidFill>
                <a:effectLst/>
                <a:uLnTx/>
                <a:uFillTx/>
                <a:latin typeface="Calibri" panose="020F0502020204030204"/>
                <a:ea typeface="+mn-ea"/>
                <a:cs typeface="+mn-cs"/>
              </a:rPr>
              <a:t>En "create_task.html" se inserta "{{error}}" para que aparezca el mensaje de error, el formulario "create_task.html" no deja pasar un formulario sin descripción así que para poder ver ese error se tiene que inspeccionar la página y quitar el atributo "</a:t>
            </a:r>
            <a:r>
              <a:rPr kumimoji="0" lang="es-ES" sz="1800" b="0" i="0" u="none" strike="noStrike" kern="1200" cap="none" spc="0" normalizeH="0" baseline="0" noProof="0" dirty="0" err="1">
                <a:ln>
                  <a:noFill/>
                </a:ln>
                <a:solidFill>
                  <a:prstClr val="black"/>
                </a:solidFill>
                <a:effectLst/>
                <a:uLnTx/>
                <a:uFillTx/>
                <a:latin typeface="Calibri" panose="020F0502020204030204"/>
                <a:ea typeface="+mn-ea"/>
                <a:cs typeface="+mn-cs"/>
              </a:rPr>
              <a:t>required</a:t>
            </a:r>
            <a:r>
              <a:rPr kumimoji="0" lang="es-ES" sz="1800" b="0" i="0" u="none" strike="noStrike" kern="1200" cap="none" spc="0" normalizeH="0" baseline="0" noProof="0" dirty="0">
                <a:ln>
                  <a:noFill/>
                </a:ln>
                <a:solidFill>
                  <a:prstClr val="black"/>
                </a:solidFill>
                <a:effectLst/>
                <a:uLnTx/>
                <a:uFillTx/>
                <a:latin typeface="Calibri" panose="020F0502020204030204"/>
                <a:ea typeface="+mn-ea"/>
                <a:cs typeface="+mn-cs"/>
              </a:rPr>
              <a:t>" del input </a:t>
            </a:r>
            <a:r>
              <a:rPr kumimoji="0" lang="es-ES" sz="1800" b="0" i="0" u="none" strike="noStrike" kern="1200" cap="none" spc="0" normalizeH="0" baseline="0" noProof="0" dirty="0" err="1">
                <a:ln>
                  <a:noFill/>
                </a:ln>
                <a:solidFill>
                  <a:prstClr val="black"/>
                </a:solidFill>
                <a:effectLst/>
                <a:uLnTx/>
                <a:uFillTx/>
                <a:latin typeface="Calibri" panose="020F0502020204030204"/>
                <a:ea typeface="+mn-ea"/>
                <a:cs typeface="+mn-cs"/>
              </a:rPr>
              <a:t>type</a:t>
            </a:r>
            <a:r>
              <a:rPr kumimoji="0" lang="es-ES"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s-ES" sz="1800" b="0" i="0" u="none" strike="noStrike" kern="1200" cap="none" spc="0" normalizeH="0" baseline="0" noProof="0" dirty="0" err="1">
                <a:ln>
                  <a:noFill/>
                </a:ln>
                <a:solidFill>
                  <a:prstClr val="black"/>
                </a:solidFill>
                <a:effectLst/>
                <a:uLnTx/>
                <a:uFillTx/>
                <a:latin typeface="Calibri" panose="020F0502020204030204"/>
                <a:ea typeface="+mn-ea"/>
                <a:cs typeface="+mn-cs"/>
              </a:rPr>
              <a:t>name</a:t>
            </a:r>
            <a:r>
              <a:rPr kumimoji="0" lang="es-ES" sz="1800" b="0" i="0" u="none" strike="noStrike" kern="1200" cap="none" spc="0" normalizeH="0" baseline="0" noProof="0" dirty="0">
                <a:ln>
                  <a:noFill/>
                </a:ln>
                <a:solidFill>
                  <a:prstClr val="black"/>
                </a:solidFill>
                <a:effectLst/>
                <a:uLnTx/>
                <a:uFillTx/>
                <a:latin typeface="Calibri" panose="020F0502020204030204"/>
                <a:ea typeface="+mn-ea"/>
                <a:cs typeface="+mn-cs"/>
              </a:rPr>
              <a:t>" </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s-ES" sz="1800" b="0" i="0" u="none" strike="noStrike" kern="1200" cap="none" spc="0" normalizeH="0" baseline="0" noProof="0" dirty="0">
                <a:ln>
                  <a:noFill/>
                </a:ln>
                <a:solidFill>
                  <a:prstClr val="black"/>
                </a:solidFill>
                <a:effectLst/>
                <a:uLnTx/>
                <a:uFillTx/>
                <a:latin typeface="Calibri" panose="020F0502020204030204"/>
                <a:ea typeface="+mn-ea"/>
                <a:cs typeface="+mn-cs"/>
              </a:rPr>
              <a:t>En "http://127.0.0.1:8000/</a:t>
            </a:r>
            <a:r>
              <a:rPr kumimoji="0" lang="es-ES" sz="1800" b="0" i="0" u="none" strike="noStrike" kern="1200" cap="none" spc="0" normalizeH="0" baseline="0" noProof="0" dirty="0" err="1">
                <a:ln>
                  <a:noFill/>
                </a:ln>
                <a:solidFill>
                  <a:prstClr val="black"/>
                </a:solidFill>
                <a:effectLst/>
                <a:uLnTx/>
                <a:uFillTx/>
                <a:latin typeface="Calibri" panose="020F0502020204030204"/>
                <a:ea typeface="+mn-ea"/>
                <a:cs typeface="+mn-cs"/>
              </a:rPr>
              <a:t>tasks</a:t>
            </a:r>
            <a:r>
              <a:rPr kumimoji="0" lang="es-ES" sz="1800" b="0" i="0" u="none" strike="noStrike" kern="1200" cap="none" spc="0" normalizeH="0" baseline="0" noProof="0" dirty="0">
                <a:ln>
                  <a:noFill/>
                </a:ln>
                <a:solidFill>
                  <a:prstClr val="black"/>
                </a:solidFill>
                <a:effectLst/>
                <a:uLnTx/>
                <a:uFillTx/>
                <a:latin typeface="Calibri" panose="020F0502020204030204"/>
                <a:ea typeface="+mn-ea"/>
                <a:cs typeface="+mn-cs"/>
              </a:rPr>
              <a:t>/</a:t>
            </a:r>
            <a:r>
              <a:rPr kumimoji="0" lang="es-ES" sz="1800" b="0" i="0" u="none" strike="noStrike" kern="1200" cap="none" spc="0" normalizeH="0" baseline="0" noProof="0" dirty="0" err="1">
                <a:ln>
                  <a:noFill/>
                </a:ln>
                <a:solidFill>
                  <a:prstClr val="black"/>
                </a:solidFill>
                <a:effectLst/>
                <a:uLnTx/>
                <a:uFillTx/>
                <a:latin typeface="Calibri" panose="020F0502020204030204"/>
                <a:ea typeface="+mn-ea"/>
                <a:cs typeface="+mn-cs"/>
              </a:rPr>
              <a:t>create</a:t>
            </a:r>
            <a:r>
              <a:rPr kumimoji="0" lang="es-ES" sz="1800" b="0" i="0" u="none" strike="noStrike" kern="1200" cap="none" spc="0" normalizeH="0" baseline="0" noProof="0" dirty="0">
                <a:ln>
                  <a:noFill/>
                </a:ln>
                <a:solidFill>
                  <a:prstClr val="black"/>
                </a:solidFill>
                <a:effectLst/>
                <a:uLnTx/>
                <a:uFillTx/>
                <a:latin typeface="Calibri" panose="020F0502020204030204"/>
                <a:ea typeface="+mn-ea"/>
                <a:cs typeface="+mn-cs"/>
              </a:rPr>
              <a:t>/" al crear una tarea, se comprobará que redirecciona a la página "http://127.0.0.1:8000/</a:t>
            </a:r>
            <a:r>
              <a:rPr kumimoji="0" lang="es-ES" sz="1800" b="0" i="0" u="none" strike="noStrike" kern="1200" cap="none" spc="0" normalizeH="0" baseline="0" noProof="0" dirty="0" err="1">
                <a:ln>
                  <a:noFill/>
                </a:ln>
                <a:solidFill>
                  <a:prstClr val="black"/>
                </a:solidFill>
                <a:effectLst/>
                <a:uLnTx/>
                <a:uFillTx/>
                <a:latin typeface="Calibri" panose="020F0502020204030204"/>
                <a:ea typeface="+mn-ea"/>
                <a:cs typeface="+mn-cs"/>
              </a:rPr>
              <a:t>tasks</a:t>
            </a:r>
            <a:r>
              <a:rPr kumimoji="0" lang="es-ES" sz="1800" b="0" i="0" u="none" strike="noStrike" kern="1200" cap="none" spc="0" normalizeH="0" baseline="0" noProof="0" dirty="0">
                <a:ln>
                  <a:noFill/>
                </a:ln>
                <a:solidFill>
                  <a:prstClr val="black"/>
                </a:solidFill>
                <a:effectLst/>
                <a:uLnTx/>
                <a:uFillTx/>
                <a:latin typeface="Calibri" panose="020F0502020204030204"/>
                <a:ea typeface="+mn-ea"/>
                <a:cs typeface="+mn-cs"/>
              </a:rPr>
              <a:t>/", luego se podrá entrar a la ruta " http://127.0.0.1:8000/admin/", y se verá que la tarea ha sido creada.</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1" i="0" u="none" strike="noStrike" kern="1200" cap="none" spc="0" normalizeH="0" baseline="0" noProof="0" dirty="0">
                <a:ln>
                  <a:noFill/>
                </a:ln>
                <a:solidFill>
                  <a:prstClr val="black"/>
                </a:solidFill>
                <a:effectLst/>
                <a:uLnTx/>
                <a:uFillTx/>
                <a:latin typeface="Calibri" panose="020F0502020204030204"/>
                <a:ea typeface="+mn-ea"/>
                <a:cs typeface="+mn-cs"/>
              </a:rPr>
              <a:t>Nota.</a:t>
            </a:r>
            <a:r>
              <a:rPr kumimoji="0" lang="es-ES" sz="1800" b="0" i="0" u="none" strike="noStrike" kern="1200" cap="none" spc="0" normalizeH="0" baseline="0" noProof="0" dirty="0">
                <a:ln>
                  <a:noFill/>
                </a:ln>
                <a:solidFill>
                  <a:prstClr val="black"/>
                </a:solidFill>
                <a:effectLst/>
                <a:uLnTx/>
                <a:uFillTx/>
                <a:latin typeface="Calibri" panose="020F0502020204030204"/>
                <a:ea typeface="+mn-ea"/>
                <a:cs typeface="+mn-cs"/>
              </a:rPr>
              <a:t> Al utilizar la vista el método </a:t>
            </a:r>
            <a:r>
              <a:rPr kumimoji="0" lang="es-ES" sz="1800" b="0" i="0" u="none" strike="noStrike" kern="1200" cap="none" spc="0" normalizeH="0" baseline="0" noProof="0" dirty="0" err="1">
                <a:ln>
                  <a:noFill/>
                </a:ln>
                <a:solidFill>
                  <a:prstClr val="black"/>
                </a:solidFill>
                <a:effectLst/>
                <a:uLnTx/>
                <a:uFillTx/>
                <a:latin typeface="Calibri" panose="020F0502020204030204"/>
                <a:ea typeface="+mn-ea"/>
                <a:cs typeface="+mn-cs"/>
              </a:rPr>
              <a:t>save</a:t>
            </a:r>
            <a:r>
              <a:rPr kumimoji="0" lang="es-ES" sz="1800" b="0" i="0" u="none" strike="noStrike" kern="1200" cap="none" spc="0" normalizeH="0" baseline="0" noProof="0" dirty="0">
                <a:ln>
                  <a:noFill/>
                </a:ln>
                <a:solidFill>
                  <a:prstClr val="black"/>
                </a:solidFill>
                <a:effectLst/>
                <a:uLnTx/>
                <a:uFillTx/>
                <a:latin typeface="Calibri" panose="020F0502020204030204"/>
                <a:ea typeface="+mn-ea"/>
                <a:cs typeface="+mn-cs"/>
              </a:rPr>
              <a:t> queda comprobado que </a:t>
            </a:r>
            <a:r>
              <a:rPr kumimoji="0" lang="es-ES" sz="1800" b="1" i="0" u="none" strike="noStrike" kern="1200" cap="none" spc="0" normalizeH="0" baseline="0" noProof="0" dirty="0">
                <a:ln>
                  <a:noFill/>
                </a:ln>
                <a:solidFill>
                  <a:prstClr val="black"/>
                </a:solidFill>
                <a:effectLst/>
                <a:uLnTx/>
                <a:uFillTx/>
                <a:latin typeface="Calibri" panose="020F0502020204030204"/>
                <a:ea typeface="+mn-ea"/>
                <a:cs typeface="+mn-cs"/>
              </a:rPr>
              <a:t>las vistas en </a:t>
            </a:r>
            <a:r>
              <a:rPr kumimoji="0" lang="es-ES" sz="1800" b="1" i="0" u="none" strike="noStrike" kern="1200" cap="none" spc="0" normalizeH="0" baseline="0" noProof="0" dirty="0" err="1">
                <a:ln>
                  <a:noFill/>
                </a:ln>
                <a:solidFill>
                  <a:prstClr val="black"/>
                </a:solidFill>
                <a:effectLst/>
                <a:uLnTx/>
                <a:uFillTx/>
                <a:latin typeface="Calibri" panose="020F0502020204030204"/>
                <a:ea typeface="+mn-ea"/>
                <a:cs typeface="+mn-cs"/>
              </a:rPr>
              <a:t>django</a:t>
            </a:r>
            <a:r>
              <a:rPr kumimoji="0" lang="es-ES" sz="1800" b="1" i="0" u="none" strike="noStrike" kern="1200" cap="none" spc="0" normalizeH="0" baseline="0" noProof="0" dirty="0">
                <a:ln>
                  <a:noFill/>
                </a:ln>
                <a:solidFill>
                  <a:prstClr val="black"/>
                </a:solidFill>
                <a:effectLst/>
                <a:uLnTx/>
                <a:uFillTx/>
                <a:latin typeface="Calibri" panose="020F0502020204030204"/>
                <a:ea typeface="+mn-ea"/>
                <a:cs typeface="+mn-cs"/>
              </a:rPr>
              <a:t> son el </a:t>
            </a:r>
            <a:r>
              <a:rPr kumimoji="0" lang="es-ES" sz="1800" b="1" i="0" u="none" strike="noStrike" kern="1200" cap="none" spc="0" normalizeH="0" baseline="0" noProof="0" dirty="0" err="1">
                <a:ln>
                  <a:noFill/>
                </a:ln>
                <a:solidFill>
                  <a:prstClr val="black"/>
                </a:solidFill>
                <a:effectLst/>
                <a:uLnTx/>
                <a:uFillTx/>
                <a:latin typeface="Calibri" panose="020F0502020204030204"/>
                <a:ea typeface="+mn-ea"/>
                <a:cs typeface="+mn-cs"/>
              </a:rPr>
              <a:t>backend</a:t>
            </a:r>
            <a:r>
              <a:rPr kumimoji="0" lang="es-ES" sz="1800" b="0" i="0" u="none" strike="noStrike" kern="1200" cap="none" spc="0" normalizeH="0" baseline="0" noProof="0" dirty="0">
                <a:ln>
                  <a:noFill/>
                </a:ln>
                <a:solidFill>
                  <a:prstClr val="black"/>
                </a:solidFill>
                <a:effectLst/>
                <a:uLnTx/>
                <a:uFillTx/>
                <a:latin typeface="Calibri" panose="020F0502020204030204"/>
                <a:ea typeface="+mn-ea"/>
                <a:cs typeface="+mn-cs"/>
              </a:rPr>
              <a:t>, capturan los modelos y los renderizan a las plantillas.</a:t>
            </a:r>
            <a:endParaRPr kumimoji="0" lang="es-EC"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Botón de acción: en blanco 6">
            <a:hlinkClick r:id="rId4" action="ppaction://hlinksldjump" highlightClick="1"/>
            <a:extLst>
              <a:ext uri="{FF2B5EF4-FFF2-40B4-BE49-F238E27FC236}">
                <a16:creationId xmlns:a16="http://schemas.microsoft.com/office/drawing/2014/main" id="{FB9EA17F-787A-43E2-44E3-028AF06A8126}"/>
              </a:ext>
            </a:extLst>
          </p:cNvPr>
          <p:cNvSpPr/>
          <p:nvPr/>
        </p:nvSpPr>
        <p:spPr>
          <a:xfrm>
            <a:off x="10727704" y="-885"/>
            <a:ext cx="1464296" cy="335902"/>
          </a:xfrm>
          <a:prstGeom prst="actionButtonBlan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C" sz="1800" b="0" i="0" u="none" strike="noStrike" kern="1200" cap="none" spc="0" normalizeH="0" baseline="0" noProof="0">
                <a:ln>
                  <a:noFill/>
                </a:ln>
                <a:solidFill>
                  <a:prstClr val="white"/>
                </a:solidFill>
                <a:effectLst/>
                <a:uLnTx/>
                <a:uFillTx/>
                <a:latin typeface="Calibri" panose="020F0502020204030204"/>
                <a:ea typeface="+mn-ea"/>
                <a:cs typeface="+mn-cs"/>
              </a:rPr>
              <a:t>Índice</a:t>
            </a:r>
            <a:endParaRPr kumimoji="0" lang="es-E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3962376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Imagen 14" descr="Texto&#10;&#10;Descripción generada automáticamente">
            <a:extLst>
              <a:ext uri="{FF2B5EF4-FFF2-40B4-BE49-F238E27FC236}">
                <a16:creationId xmlns:a16="http://schemas.microsoft.com/office/drawing/2014/main" id="{83461BF0-DE12-ADB6-B129-16F751E65F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23158" y="393919"/>
            <a:ext cx="3715268" cy="3353268"/>
          </a:xfrm>
          <a:prstGeom prst="rect">
            <a:avLst/>
          </a:prstGeom>
        </p:spPr>
      </p:pic>
      <p:pic>
        <p:nvPicPr>
          <p:cNvPr id="13" name="Imagen 12" descr="Texto&#10;&#10;Descripción generada automáticamente">
            <a:extLst>
              <a:ext uri="{FF2B5EF4-FFF2-40B4-BE49-F238E27FC236}">
                <a16:creationId xmlns:a16="http://schemas.microsoft.com/office/drawing/2014/main" id="{29E8FC82-7BFF-BC4B-B68E-9084070C759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78495" y="376606"/>
            <a:ext cx="4982582" cy="4581685"/>
          </a:xfrm>
          <a:prstGeom prst="rect">
            <a:avLst/>
          </a:prstGeom>
        </p:spPr>
      </p:pic>
      <p:sp>
        <p:nvSpPr>
          <p:cNvPr id="4" name="Título 3">
            <a:extLst>
              <a:ext uri="{FF2B5EF4-FFF2-40B4-BE49-F238E27FC236}">
                <a16:creationId xmlns:a16="http://schemas.microsoft.com/office/drawing/2014/main" id="{9DF72ADE-BAE9-484E-84CE-E8979DDABC94}"/>
              </a:ext>
            </a:extLst>
          </p:cNvPr>
          <p:cNvSpPr>
            <a:spLocks noGrp="1"/>
          </p:cNvSpPr>
          <p:nvPr>
            <p:ph type="title"/>
          </p:nvPr>
        </p:nvSpPr>
        <p:spPr>
          <a:xfrm>
            <a:off x="1" y="1"/>
            <a:ext cx="3256367" cy="709119"/>
          </a:xfrm>
          <a:solidFill>
            <a:schemeClr val="accent4">
              <a:lumMod val="60000"/>
              <a:lumOff val="40000"/>
            </a:schemeClr>
          </a:solidFill>
        </p:spPr>
        <p:style>
          <a:lnRef idx="2">
            <a:schemeClr val="accent1"/>
          </a:lnRef>
          <a:fillRef idx="1">
            <a:schemeClr val="lt1"/>
          </a:fillRef>
          <a:effectRef idx="0">
            <a:schemeClr val="accent1"/>
          </a:effectRef>
          <a:fontRef idx="minor">
            <a:schemeClr val="dk1"/>
          </a:fontRef>
        </p:style>
        <p:txBody>
          <a:bodyPr>
            <a:normAutofit/>
          </a:bodyPr>
          <a:lstStyle/>
          <a:p>
            <a:r>
              <a:rPr lang="es-MX" sz="1400">
                <a:latin typeface="AcmeFont" pitchFamily="2" charset="0"/>
              </a:rPr>
              <a:t>Taller: </a:t>
            </a:r>
            <a:r>
              <a:rPr lang="es-MX" sz="1400"/>
              <a:t>Ejercicio 81</a:t>
            </a:r>
            <a:endParaRPr lang="es-ES" sz="1400"/>
          </a:p>
        </p:txBody>
      </p:sp>
      <p:cxnSp>
        <p:nvCxnSpPr>
          <p:cNvPr id="5" name="Conector recto 4">
            <a:extLst>
              <a:ext uri="{FF2B5EF4-FFF2-40B4-BE49-F238E27FC236}">
                <a16:creationId xmlns:a16="http://schemas.microsoft.com/office/drawing/2014/main" id="{B56C916C-A930-4B45-9FEB-EAC26D680858}"/>
              </a:ext>
            </a:extLst>
          </p:cNvPr>
          <p:cNvCxnSpPr>
            <a:cxnSpLocks/>
          </p:cNvCxnSpPr>
          <p:nvPr/>
        </p:nvCxnSpPr>
        <p:spPr>
          <a:xfrm>
            <a:off x="3256383" y="709120"/>
            <a:ext cx="0" cy="6148880"/>
          </a:xfrm>
          <a:prstGeom prst="line">
            <a:avLst/>
          </a:prstGeom>
        </p:spPr>
        <p:style>
          <a:lnRef idx="3">
            <a:schemeClr val="accent1"/>
          </a:lnRef>
          <a:fillRef idx="0">
            <a:schemeClr val="accent1"/>
          </a:fillRef>
          <a:effectRef idx="2">
            <a:schemeClr val="accent1"/>
          </a:effectRef>
          <a:fontRef idx="minor">
            <a:schemeClr val="tx1"/>
          </a:fontRef>
        </p:style>
      </p:cxnSp>
      <p:sp>
        <p:nvSpPr>
          <p:cNvPr id="16" name="CuadroTexto 15">
            <a:extLst>
              <a:ext uri="{FF2B5EF4-FFF2-40B4-BE49-F238E27FC236}">
                <a16:creationId xmlns:a16="http://schemas.microsoft.com/office/drawing/2014/main" id="{B1925488-C881-4A19-A93C-2E217166D1A0}"/>
              </a:ext>
            </a:extLst>
          </p:cNvPr>
          <p:cNvSpPr txBox="1"/>
          <p:nvPr/>
        </p:nvSpPr>
        <p:spPr>
          <a:xfrm>
            <a:off x="106748" y="4958291"/>
            <a:ext cx="2891329" cy="7386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C" sz="1400" b="1" i="0" u="none" strike="noStrike" kern="1200" cap="none" spc="0" normalizeH="0" baseline="0" noProof="0">
                <a:ln>
                  <a:noFill/>
                </a:ln>
                <a:solidFill>
                  <a:prstClr val="black"/>
                </a:solidFill>
                <a:effectLst/>
                <a:uLnTx/>
                <a:uFillTx/>
                <a:latin typeface="Calibri" panose="020F0502020204030204"/>
                <a:ea typeface="+mn-ea"/>
                <a:cs typeface="+mn-cs"/>
              </a:rPr>
              <a:t>Objetivos de la lámina:</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ES" sz="1400" b="0" i="0" u="none" strike="noStrike" kern="1200" cap="none" spc="0" normalizeH="0" baseline="0" noProof="0">
                <a:ln>
                  <a:noFill/>
                </a:ln>
                <a:solidFill>
                  <a:prstClr val="black"/>
                </a:solidFill>
                <a:effectLst/>
                <a:uLnTx/>
                <a:uFillTx/>
                <a:latin typeface="Calibri" panose="020F0502020204030204"/>
                <a:ea typeface="+mn-ea"/>
                <a:cs typeface="+mn-cs"/>
              </a:rPr>
              <a:t>Mostrar las tareas en el </a:t>
            </a:r>
            <a:r>
              <a:rPr kumimoji="0" lang="es-ES" sz="1400" b="0" i="0" u="none" strike="noStrike" kern="1200" cap="none" spc="0" normalizeH="0" baseline="0" noProof="0" err="1">
                <a:ln>
                  <a:noFill/>
                </a:ln>
                <a:solidFill>
                  <a:prstClr val="black"/>
                </a:solidFill>
                <a:effectLst/>
                <a:uLnTx/>
                <a:uFillTx/>
                <a:latin typeface="Calibri" panose="020F0502020204030204"/>
                <a:ea typeface="+mn-ea"/>
                <a:cs typeface="+mn-cs"/>
              </a:rPr>
              <a:t>frontend</a:t>
            </a:r>
            <a:r>
              <a:rPr kumimoji="0" lang="es-ES" sz="1400" b="0" i="0" u="none" strike="noStrike" kern="1200" cap="none" spc="0" normalizeH="0" baseline="0" noProof="0">
                <a:ln>
                  <a:noFill/>
                </a:ln>
                <a:solidFill>
                  <a:prstClr val="black"/>
                </a:solidFill>
                <a:effectLst/>
                <a:uLnTx/>
                <a:uFillTx/>
                <a:latin typeface="Calibri" panose="020F0502020204030204"/>
                <a:ea typeface="+mn-ea"/>
                <a:cs typeface="+mn-cs"/>
              </a:rPr>
              <a:t> con una interfaz</a:t>
            </a:r>
          </a:p>
        </p:txBody>
      </p:sp>
      <p:pic>
        <p:nvPicPr>
          <p:cNvPr id="17" name="Imagen 16">
            <a:extLst>
              <a:ext uri="{FF2B5EF4-FFF2-40B4-BE49-F238E27FC236}">
                <a16:creationId xmlns:a16="http://schemas.microsoft.com/office/drawing/2014/main" id="{07AF594D-2BC1-4EA0-9855-66C150454A4F}"/>
              </a:ext>
            </a:extLst>
          </p:cNvPr>
          <p:cNvPicPr>
            <a:picLocks noChangeAspect="1"/>
          </p:cNvPicPr>
          <p:nvPr/>
        </p:nvPicPr>
        <p:blipFill>
          <a:blip r:embed="rId5"/>
          <a:stretch>
            <a:fillRect/>
          </a:stretch>
        </p:blipFill>
        <p:spPr>
          <a:xfrm>
            <a:off x="76038" y="2011836"/>
            <a:ext cx="993895" cy="854078"/>
          </a:xfrm>
          <a:prstGeom prst="rect">
            <a:avLst/>
          </a:prstGeom>
        </p:spPr>
      </p:pic>
      <p:sp>
        <p:nvSpPr>
          <p:cNvPr id="18" name="CuadroTexto 17">
            <a:extLst>
              <a:ext uri="{FF2B5EF4-FFF2-40B4-BE49-F238E27FC236}">
                <a16:creationId xmlns:a16="http://schemas.microsoft.com/office/drawing/2014/main" id="{137D2C75-4FC0-4811-A9B7-F2AED8DD12CA}"/>
              </a:ext>
            </a:extLst>
          </p:cNvPr>
          <p:cNvSpPr txBox="1"/>
          <p:nvPr/>
        </p:nvSpPr>
        <p:spPr>
          <a:xfrm>
            <a:off x="80567" y="2926313"/>
            <a:ext cx="3098569" cy="209288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C" sz="1300" b="1" i="0" u="none" strike="noStrike" kern="1200" cap="none" spc="0" normalizeH="0" baseline="0" noProof="0">
                <a:ln>
                  <a:noFill/>
                </a:ln>
                <a:solidFill>
                  <a:prstClr val="black"/>
                </a:solidFill>
                <a:effectLst/>
                <a:uLnTx/>
                <a:uFillTx/>
                <a:latin typeface="Agency FB" panose="020B0503020202020204" pitchFamily="34" charset="0"/>
                <a:ea typeface="+mn-ea"/>
                <a:cs typeface="+mn-cs"/>
              </a:rPr>
              <a:t>Misión. </a:t>
            </a:r>
            <a:r>
              <a:rPr kumimoji="0" lang="es-MX" sz="1300" b="0" i="0" u="none" strike="noStrike" kern="1200" cap="none" spc="0" normalizeH="0" baseline="0" noProof="0">
                <a:ln>
                  <a:noFill/>
                </a:ln>
                <a:solidFill>
                  <a:prstClr val="black"/>
                </a:solidFill>
                <a:effectLst/>
                <a:uLnTx/>
                <a:uFillTx/>
                <a:latin typeface="Agency FB" panose="020B0503020202020204" pitchFamily="34" charset="0"/>
                <a:ea typeface="+mn-ea"/>
                <a:cs typeface="+mn-cs"/>
              </a:rPr>
              <a:t>Formar profesionales competentes y emprendedores desde lo académico, la investigación, y la vinculación, que contribuyan a mejorar la calidad de vida de la sociedad.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300" b="0" i="0" u="none" strike="noStrike" kern="1200" cap="none" spc="0" normalizeH="0" baseline="0" noProof="0">
              <a:ln>
                <a:noFill/>
              </a:ln>
              <a:solidFill>
                <a:prstClr val="black"/>
              </a:solidFill>
              <a:effectLst/>
              <a:uLnTx/>
              <a:uFillTx/>
              <a:latin typeface="Agency FB" panose="020B0503020202020204" pitchFamily="34" charset="0"/>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C" sz="1300" b="1" i="0" u="none" strike="noStrike" kern="1200" cap="none" spc="0" normalizeH="0" baseline="0" noProof="0">
                <a:ln>
                  <a:noFill/>
                </a:ln>
                <a:solidFill>
                  <a:prstClr val="black"/>
                </a:solidFill>
                <a:effectLst/>
                <a:uLnTx/>
                <a:uFillTx/>
                <a:latin typeface="Agency FB" panose="020B0503020202020204" pitchFamily="34" charset="0"/>
                <a:ea typeface="+mn-ea"/>
                <a:cs typeface="+mn-cs"/>
              </a:rPr>
              <a:t>Visión. </a:t>
            </a:r>
            <a:r>
              <a:rPr kumimoji="0" lang="es-MX" sz="1300" b="0" i="0" u="none" strike="noStrike" kern="1200" cap="none" spc="0" normalizeH="0" baseline="0" noProof="0">
                <a:ln>
                  <a:noFill/>
                </a:ln>
                <a:solidFill>
                  <a:prstClr val="black"/>
                </a:solidFill>
                <a:effectLst/>
                <a:uLnTx/>
                <a:uFillTx/>
                <a:latin typeface="Agency FB" panose="020B0503020202020204" pitchFamily="34" charset="0"/>
                <a:ea typeface="+mn-ea"/>
                <a:cs typeface="+mn-cs"/>
              </a:rPr>
              <a:t>Ser un referente nacional e internacional de Institución de Educación Superior que contribuye al desarrollo social, cultural y productivo con profesionales éticos, creativos, cualificados y con sentido de pertinencia.</a:t>
            </a:r>
            <a:endParaRPr kumimoji="0" lang="es-ES" sz="1300" b="0" i="0" u="none" strike="noStrike" kern="1200" cap="none" spc="0" normalizeH="0" baseline="0" noProof="0">
              <a:ln>
                <a:noFill/>
              </a:ln>
              <a:solidFill>
                <a:prstClr val="black"/>
              </a:solidFill>
              <a:effectLst/>
              <a:uLnTx/>
              <a:uFillTx/>
              <a:latin typeface="Agency FB" panose="020B0503020202020204" pitchFamily="34" charset="0"/>
              <a:ea typeface="+mn-ea"/>
              <a:cs typeface="+mn-cs"/>
            </a:endParaRPr>
          </a:p>
        </p:txBody>
      </p:sp>
      <p:sp>
        <p:nvSpPr>
          <p:cNvPr id="23" name="Rectángulo 22">
            <a:extLst>
              <a:ext uri="{FF2B5EF4-FFF2-40B4-BE49-F238E27FC236}">
                <a16:creationId xmlns:a16="http://schemas.microsoft.com/office/drawing/2014/main" id="{EAF93728-98EC-43CF-8689-136A3EE39D11}"/>
              </a:ext>
            </a:extLst>
          </p:cNvPr>
          <p:cNvSpPr/>
          <p:nvPr/>
        </p:nvSpPr>
        <p:spPr>
          <a:xfrm>
            <a:off x="93308" y="6489877"/>
            <a:ext cx="2530373" cy="292388"/>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C" sz="1300" b="0" i="0" u="none" strike="noStrike" kern="1200" cap="none" spc="0" normalizeH="0" baseline="0" noProof="0">
                <a:ln w="0"/>
                <a:solidFill>
                  <a:srgbClr val="00B050"/>
                </a:solidFill>
                <a:effectLst>
                  <a:outerShdw blurRad="38100" dist="25400" dir="5400000" algn="ctr" rotWithShape="0">
                    <a:srgbClr val="6E747A">
                      <a:alpha val="43000"/>
                    </a:srgbClr>
                  </a:outerShdw>
                </a:effectLst>
                <a:uLnTx/>
                <a:uFillTx/>
                <a:latin typeface="Calibri" panose="020F0502020204030204"/>
                <a:ea typeface="+mn-ea"/>
                <a:cs typeface="+mn-cs"/>
              </a:rPr>
              <a:t>M</a:t>
            </a:r>
            <a:r>
              <a:rPr kumimoji="0" lang="es-ES" sz="1300" b="0" i="0" u="none" strike="noStrike" kern="1200" cap="none" spc="0" normalizeH="0" baseline="0" noProof="0">
                <a:ln w="0"/>
                <a:solidFill>
                  <a:srgbClr val="00B050"/>
                </a:solidFill>
                <a:effectLst>
                  <a:outerShdw blurRad="38100" dist="25400" dir="5400000" algn="ctr" rotWithShape="0">
                    <a:srgbClr val="6E747A">
                      <a:alpha val="43000"/>
                    </a:srgbClr>
                  </a:outerShdw>
                </a:effectLst>
                <a:uLnTx/>
                <a:uFillTx/>
                <a:latin typeface="Calibri" panose="020F0502020204030204"/>
                <a:ea typeface="+mn-ea"/>
                <a:cs typeface="+mn-cs"/>
              </a:rPr>
              <a:t>sig. Ing. Robert Moreira Centeno</a:t>
            </a:r>
          </a:p>
        </p:txBody>
      </p:sp>
      <p:sp>
        <p:nvSpPr>
          <p:cNvPr id="6" name="CuadroTexto 5">
            <a:extLst>
              <a:ext uri="{FF2B5EF4-FFF2-40B4-BE49-F238E27FC236}">
                <a16:creationId xmlns:a16="http://schemas.microsoft.com/office/drawing/2014/main" id="{7FC1FBA4-F025-F269-BB7C-ECD5082576C2}"/>
              </a:ext>
            </a:extLst>
          </p:cNvPr>
          <p:cNvSpPr txBox="1"/>
          <p:nvPr/>
        </p:nvSpPr>
        <p:spPr>
          <a:xfrm>
            <a:off x="3437442" y="11851"/>
            <a:ext cx="729026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1" i="0" u="none" strike="noStrike" kern="1200" cap="none" spc="0" normalizeH="0" baseline="0" noProof="0">
                <a:ln>
                  <a:noFill/>
                </a:ln>
                <a:solidFill>
                  <a:prstClr val="black"/>
                </a:solidFill>
                <a:effectLst/>
                <a:uLnTx/>
                <a:uFillTx/>
                <a:latin typeface="Calibri" panose="020F0502020204030204"/>
                <a:ea typeface="+mn-ea"/>
                <a:cs typeface="+mn-cs"/>
              </a:rPr>
              <a:t>Figura 11.(versión 1). </a:t>
            </a:r>
            <a:r>
              <a:rPr kumimoji="0" lang="es-ES" sz="1800" b="0" i="0" u="none" strike="noStrike" kern="1200" cap="none" spc="0" normalizeH="0" baseline="0" noProof="0">
                <a:ln>
                  <a:noFill/>
                </a:ln>
                <a:solidFill>
                  <a:prstClr val="black"/>
                </a:solidFill>
                <a:effectLst/>
                <a:uLnTx/>
                <a:uFillTx/>
                <a:latin typeface="Calibri" panose="020F0502020204030204"/>
                <a:ea typeface="+mn-ea"/>
                <a:cs typeface="+mn-cs"/>
              </a:rPr>
              <a:t>Listar tareas.</a:t>
            </a:r>
          </a:p>
        </p:txBody>
      </p:sp>
      <p:sp>
        <p:nvSpPr>
          <p:cNvPr id="9" name="CuadroTexto 8">
            <a:extLst>
              <a:ext uri="{FF2B5EF4-FFF2-40B4-BE49-F238E27FC236}">
                <a16:creationId xmlns:a16="http://schemas.microsoft.com/office/drawing/2014/main" id="{52E4A394-1299-45DE-7F1E-E2504A352433}"/>
              </a:ext>
            </a:extLst>
          </p:cNvPr>
          <p:cNvSpPr txBox="1"/>
          <p:nvPr/>
        </p:nvSpPr>
        <p:spPr>
          <a:xfrm>
            <a:off x="6214432" y="2115739"/>
            <a:ext cx="6444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1" i="0" u="none" strike="noStrike" kern="1200" cap="none" spc="0" normalizeH="0" baseline="0" noProof="0">
                <a:ln>
                  <a:noFill/>
                </a:ln>
                <a:solidFill>
                  <a:srgbClr val="002060"/>
                </a:solidFill>
                <a:effectLst/>
                <a:highlight>
                  <a:srgbClr val="FFFF00"/>
                </a:highlight>
                <a:uLnTx/>
                <a:uFillTx/>
                <a:latin typeface="Calibri" panose="020F0502020204030204"/>
                <a:ea typeface="+mn-ea"/>
                <a:cs typeface="+mn-cs"/>
              </a:rPr>
              <a:t>-1-</a:t>
            </a:r>
            <a:endParaRPr kumimoji="0" lang="es-EC" sz="1800" b="1" i="0" u="none" strike="noStrike" kern="1200" cap="none" spc="0" normalizeH="0" baseline="0" noProof="0">
              <a:ln>
                <a:noFill/>
              </a:ln>
              <a:solidFill>
                <a:srgbClr val="002060"/>
              </a:solidFill>
              <a:effectLst/>
              <a:highlight>
                <a:srgbClr val="FFFF00"/>
              </a:highlight>
              <a:uLnTx/>
              <a:uFillTx/>
              <a:latin typeface="Calibri" panose="020F0502020204030204"/>
              <a:ea typeface="+mn-ea"/>
              <a:cs typeface="+mn-cs"/>
            </a:endParaRPr>
          </a:p>
        </p:txBody>
      </p:sp>
      <p:sp>
        <p:nvSpPr>
          <p:cNvPr id="10" name="Rectángulo 9">
            <a:extLst>
              <a:ext uri="{FF2B5EF4-FFF2-40B4-BE49-F238E27FC236}">
                <a16:creationId xmlns:a16="http://schemas.microsoft.com/office/drawing/2014/main" id="{12107FE6-96CF-7B2C-B922-D95DEA443858}"/>
              </a:ext>
            </a:extLst>
          </p:cNvPr>
          <p:cNvSpPr/>
          <p:nvPr/>
        </p:nvSpPr>
        <p:spPr>
          <a:xfrm>
            <a:off x="3889086" y="2133600"/>
            <a:ext cx="2263265" cy="26491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w="3175">
                <a:solidFill>
                  <a:prstClr val="black"/>
                </a:solidFill>
              </a:ln>
              <a:solidFill>
                <a:prstClr val="white"/>
              </a:solidFill>
              <a:effectLst/>
              <a:uLnTx/>
              <a:uFillTx/>
              <a:latin typeface="Calibri" panose="020F0502020204030204"/>
              <a:ea typeface="+mn-ea"/>
              <a:cs typeface="+mn-cs"/>
            </a:endParaRPr>
          </a:p>
        </p:txBody>
      </p:sp>
      <p:sp>
        <p:nvSpPr>
          <p:cNvPr id="11" name="Rectángulo 10">
            <a:extLst>
              <a:ext uri="{FF2B5EF4-FFF2-40B4-BE49-F238E27FC236}">
                <a16:creationId xmlns:a16="http://schemas.microsoft.com/office/drawing/2014/main" id="{C2B353D4-F73D-6F94-6266-C4E7B3842AEA}"/>
              </a:ext>
            </a:extLst>
          </p:cNvPr>
          <p:cNvSpPr/>
          <p:nvPr/>
        </p:nvSpPr>
        <p:spPr>
          <a:xfrm>
            <a:off x="4195700" y="3398520"/>
            <a:ext cx="2113660" cy="17780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w="3175">
                <a:solidFill>
                  <a:prstClr val="black"/>
                </a:solidFill>
              </a:ln>
              <a:solidFill>
                <a:prstClr val="white"/>
              </a:solidFill>
              <a:effectLst/>
              <a:uLnTx/>
              <a:uFillTx/>
              <a:latin typeface="Calibri" panose="020F0502020204030204"/>
              <a:ea typeface="+mn-ea"/>
              <a:cs typeface="+mn-cs"/>
            </a:endParaRPr>
          </a:p>
        </p:txBody>
      </p:sp>
      <p:sp>
        <p:nvSpPr>
          <p:cNvPr id="12" name="CuadroTexto 11">
            <a:extLst>
              <a:ext uri="{FF2B5EF4-FFF2-40B4-BE49-F238E27FC236}">
                <a16:creationId xmlns:a16="http://schemas.microsoft.com/office/drawing/2014/main" id="{853F4451-A5E4-5EF8-1289-136375BD8DE4}"/>
              </a:ext>
            </a:extLst>
          </p:cNvPr>
          <p:cNvSpPr txBox="1"/>
          <p:nvPr/>
        </p:nvSpPr>
        <p:spPr>
          <a:xfrm>
            <a:off x="6371441" y="3302754"/>
            <a:ext cx="6444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1" i="0" u="none" strike="noStrike" kern="1200" cap="none" spc="0" normalizeH="0" baseline="0" noProof="0">
                <a:ln>
                  <a:noFill/>
                </a:ln>
                <a:solidFill>
                  <a:srgbClr val="002060"/>
                </a:solidFill>
                <a:effectLst/>
                <a:highlight>
                  <a:srgbClr val="FFFF00"/>
                </a:highlight>
                <a:uLnTx/>
                <a:uFillTx/>
                <a:latin typeface="Calibri" panose="020F0502020204030204"/>
                <a:ea typeface="+mn-ea"/>
                <a:cs typeface="+mn-cs"/>
              </a:rPr>
              <a:t>-2-</a:t>
            </a:r>
            <a:endParaRPr kumimoji="0" lang="es-EC" sz="1800" b="1" i="0" u="none" strike="noStrike" kern="1200" cap="none" spc="0" normalizeH="0" baseline="0" noProof="0">
              <a:ln>
                <a:noFill/>
              </a:ln>
              <a:solidFill>
                <a:srgbClr val="002060"/>
              </a:solidFill>
              <a:effectLst/>
              <a:highlight>
                <a:srgbClr val="FFFF00"/>
              </a:highlight>
              <a:uLnTx/>
              <a:uFillTx/>
              <a:latin typeface="Calibri" panose="020F0502020204030204"/>
              <a:ea typeface="+mn-ea"/>
              <a:cs typeface="+mn-cs"/>
            </a:endParaRPr>
          </a:p>
        </p:txBody>
      </p:sp>
      <p:sp>
        <p:nvSpPr>
          <p:cNvPr id="19" name="Rectángulo 18">
            <a:extLst>
              <a:ext uri="{FF2B5EF4-FFF2-40B4-BE49-F238E27FC236}">
                <a16:creationId xmlns:a16="http://schemas.microsoft.com/office/drawing/2014/main" id="{629FAD92-A0CC-FA3A-698F-7C2C816D9E2D}"/>
              </a:ext>
            </a:extLst>
          </p:cNvPr>
          <p:cNvSpPr/>
          <p:nvPr/>
        </p:nvSpPr>
        <p:spPr>
          <a:xfrm>
            <a:off x="9204579" y="1753067"/>
            <a:ext cx="2906853" cy="153694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w="3175">
                <a:solidFill>
                  <a:prstClr val="black"/>
                </a:solidFill>
              </a:ln>
              <a:solidFill>
                <a:prstClr val="white"/>
              </a:solidFill>
              <a:effectLst/>
              <a:uLnTx/>
              <a:uFillTx/>
              <a:latin typeface="Calibri" panose="020F0502020204030204"/>
              <a:ea typeface="+mn-ea"/>
              <a:cs typeface="+mn-cs"/>
            </a:endParaRPr>
          </a:p>
        </p:txBody>
      </p:sp>
      <p:sp>
        <p:nvSpPr>
          <p:cNvPr id="20" name="CuadroTexto 19">
            <a:extLst>
              <a:ext uri="{FF2B5EF4-FFF2-40B4-BE49-F238E27FC236}">
                <a16:creationId xmlns:a16="http://schemas.microsoft.com/office/drawing/2014/main" id="{4AF6370B-56CD-0AC3-1556-B9CF6B7A0D44}"/>
              </a:ext>
            </a:extLst>
          </p:cNvPr>
          <p:cNvSpPr txBox="1"/>
          <p:nvPr/>
        </p:nvSpPr>
        <p:spPr>
          <a:xfrm>
            <a:off x="11422663" y="1827170"/>
            <a:ext cx="54581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1" i="0" u="none" strike="noStrike" kern="1200" cap="none" spc="0" normalizeH="0" baseline="0" noProof="0">
                <a:ln>
                  <a:noFill/>
                </a:ln>
                <a:solidFill>
                  <a:srgbClr val="002060"/>
                </a:solidFill>
                <a:effectLst/>
                <a:highlight>
                  <a:srgbClr val="FFFF00"/>
                </a:highlight>
                <a:uLnTx/>
                <a:uFillTx/>
                <a:latin typeface="Calibri" panose="020F0502020204030204"/>
                <a:ea typeface="+mn-ea"/>
                <a:cs typeface="+mn-cs"/>
              </a:rPr>
              <a:t>-3-</a:t>
            </a:r>
            <a:endParaRPr kumimoji="0" lang="es-EC" sz="1800" b="1" i="0" u="none" strike="noStrike" kern="1200" cap="none" spc="0" normalizeH="0" baseline="0" noProof="0">
              <a:ln>
                <a:noFill/>
              </a:ln>
              <a:solidFill>
                <a:srgbClr val="002060"/>
              </a:solidFill>
              <a:effectLst/>
              <a:highlight>
                <a:srgbClr val="FFFF00"/>
              </a:highlight>
              <a:uLnTx/>
              <a:uFillTx/>
              <a:latin typeface="Calibri" panose="020F0502020204030204"/>
              <a:ea typeface="+mn-ea"/>
              <a:cs typeface="+mn-cs"/>
            </a:endParaRPr>
          </a:p>
        </p:txBody>
      </p:sp>
      <p:sp>
        <p:nvSpPr>
          <p:cNvPr id="21" name="CuadroTexto 20">
            <a:extLst>
              <a:ext uri="{FF2B5EF4-FFF2-40B4-BE49-F238E27FC236}">
                <a16:creationId xmlns:a16="http://schemas.microsoft.com/office/drawing/2014/main" id="{C507ED3C-3BEF-4306-1F6E-4F944AEDB2BE}"/>
              </a:ext>
            </a:extLst>
          </p:cNvPr>
          <p:cNvSpPr txBox="1"/>
          <p:nvPr/>
        </p:nvSpPr>
        <p:spPr>
          <a:xfrm>
            <a:off x="3283362" y="4979621"/>
            <a:ext cx="8855064" cy="1323439"/>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S" sz="1600" b="1" i="0" u="none" strike="noStrike" kern="1200" cap="none" spc="0" normalizeH="0" baseline="0" noProof="0">
                <a:ln>
                  <a:noFill/>
                </a:ln>
                <a:solidFill>
                  <a:prstClr val="black"/>
                </a:solidFill>
                <a:effectLst/>
                <a:uLnTx/>
                <a:uFillTx/>
                <a:latin typeface="Calibri" panose="020F0502020204030204"/>
                <a:ea typeface="+mn-ea"/>
                <a:cs typeface="+mn-cs"/>
              </a:rPr>
              <a:t>Nota (07/05/2023). </a:t>
            </a:r>
            <a:r>
              <a:rPr kumimoji="0" lang="es-ES" sz="1600" b="1" i="0" u="none" strike="noStrike" kern="1200" cap="none" spc="0" normalizeH="0" baseline="0" noProof="0">
                <a:ln>
                  <a:noFill/>
                </a:ln>
                <a:solidFill>
                  <a:prstClr val="black"/>
                </a:solidFill>
                <a:effectLst/>
                <a:highlight>
                  <a:srgbClr val="FFFF00"/>
                </a:highlight>
                <a:uLnTx/>
                <a:uFillTx/>
                <a:latin typeface="Calibri" panose="020F0502020204030204"/>
                <a:ea typeface="+mn-ea"/>
                <a:cs typeface="+mn-cs"/>
              </a:rPr>
              <a:t>1) </a:t>
            </a:r>
            <a:r>
              <a:rPr kumimoji="0" lang="es-ES" sz="1600" b="0" i="0" u="none" strike="noStrike" kern="1200" cap="none" spc="0" normalizeH="0" baseline="0" noProof="0">
                <a:ln>
                  <a:noFill/>
                </a:ln>
                <a:solidFill>
                  <a:prstClr val="black"/>
                </a:solidFill>
                <a:effectLst/>
                <a:uLnTx/>
                <a:uFillTx/>
                <a:latin typeface="Calibri" panose="020F0502020204030204"/>
                <a:ea typeface="+mn-ea"/>
                <a:cs typeface="+mn-cs"/>
              </a:rPr>
              <a:t>Se importa el modelo de las tareas </a:t>
            </a:r>
            <a:r>
              <a:rPr kumimoji="0" lang="es-ES" sz="1600" b="1" i="0" u="none" strike="noStrike" kern="1200" cap="none" spc="0" normalizeH="0" baseline="0" noProof="0">
                <a:ln>
                  <a:noFill/>
                </a:ln>
                <a:solidFill>
                  <a:prstClr val="black"/>
                </a:solidFill>
                <a:effectLst/>
                <a:highlight>
                  <a:srgbClr val="FFFF00"/>
                </a:highlight>
                <a:uLnTx/>
                <a:uFillTx/>
                <a:latin typeface="Calibri" panose="020F0502020204030204"/>
                <a:ea typeface="+mn-ea"/>
                <a:cs typeface="+mn-cs"/>
              </a:rPr>
              <a:t>2) </a:t>
            </a:r>
            <a:r>
              <a:rPr kumimoji="0" lang="es-ES" sz="1600" b="0" i="0" u="none" strike="noStrike" kern="1200" cap="none" spc="0" normalizeH="0" baseline="0" noProof="0">
                <a:ln>
                  <a:noFill/>
                </a:ln>
                <a:solidFill>
                  <a:prstClr val="black"/>
                </a:solidFill>
                <a:effectLst/>
                <a:uLnTx/>
                <a:uFillTx/>
                <a:latin typeface="Calibri" panose="020F0502020204030204"/>
                <a:ea typeface="+mn-ea"/>
                <a:cs typeface="+mn-cs"/>
              </a:rPr>
              <a:t>Antes de enviar el </a:t>
            </a:r>
            <a:r>
              <a:rPr kumimoji="0" lang="es-ES" sz="1600" b="0" i="0" u="none" strike="noStrike" kern="1200" cap="none" spc="0" normalizeH="0" baseline="0" noProof="0" err="1">
                <a:ln>
                  <a:noFill/>
                </a:ln>
                <a:solidFill>
                  <a:prstClr val="black"/>
                </a:solidFill>
                <a:effectLst/>
                <a:uLnTx/>
                <a:uFillTx/>
                <a:latin typeface="Calibri" panose="020F0502020204030204"/>
                <a:ea typeface="+mn-ea"/>
                <a:cs typeface="+mn-cs"/>
              </a:rPr>
              <a:t>views</a:t>
            </a:r>
            <a:r>
              <a:rPr kumimoji="0" lang="es-ES" sz="1600" b="0" i="0" u="none" strike="noStrike" kern="1200" cap="none" spc="0" normalizeH="0" baseline="0" noProof="0">
                <a:ln>
                  <a:noFill/>
                </a:ln>
                <a:solidFill>
                  <a:prstClr val="black"/>
                </a:solidFill>
                <a:effectLst/>
                <a:uLnTx/>
                <a:uFillTx/>
                <a:latin typeface="Calibri" panose="020F0502020204030204"/>
                <a:ea typeface="+mn-ea"/>
                <a:cs typeface="+mn-cs"/>
              </a:rPr>
              <a:t> hay que enviar una consulta con el método "</a:t>
            </a:r>
            <a:r>
              <a:rPr kumimoji="0" lang="es-ES" sz="1600" b="0" i="0" u="none" strike="noStrike" kern="1200" cap="none" spc="0" normalizeH="0" baseline="0" noProof="0" err="1">
                <a:ln>
                  <a:noFill/>
                </a:ln>
                <a:solidFill>
                  <a:prstClr val="black"/>
                </a:solidFill>
                <a:effectLst/>
                <a:uLnTx/>
                <a:uFillTx/>
                <a:latin typeface="Calibri" panose="020F0502020204030204"/>
                <a:ea typeface="+mn-ea"/>
                <a:cs typeface="+mn-cs"/>
              </a:rPr>
              <a:t>all</a:t>
            </a:r>
            <a:r>
              <a:rPr kumimoji="0" lang="es-ES" sz="1600" b="0" i="0" u="none" strike="noStrike" kern="1200" cap="none" spc="0" normalizeH="0" baseline="0" noProof="0">
                <a:ln>
                  <a:noFill/>
                </a:ln>
                <a:solidFill>
                  <a:prstClr val="black"/>
                </a:solidFill>
                <a:effectLst/>
                <a:uLnTx/>
                <a:uFillTx/>
                <a:latin typeface="Calibri" panose="020F0502020204030204"/>
                <a:ea typeface="+mn-ea"/>
                <a:cs typeface="+mn-cs"/>
              </a:rPr>
              <a:t>" enviando los datos al </a:t>
            </a:r>
            <a:r>
              <a:rPr kumimoji="0" lang="es-ES" sz="1600" b="0" i="0" u="none" strike="noStrike" kern="1200" cap="none" spc="0" normalizeH="0" baseline="0" noProof="0" err="1">
                <a:ln>
                  <a:noFill/>
                </a:ln>
                <a:solidFill>
                  <a:prstClr val="black"/>
                </a:solidFill>
                <a:effectLst/>
                <a:uLnTx/>
                <a:uFillTx/>
                <a:latin typeface="Calibri" panose="020F0502020204030204"/>
                <a:ea typeface="+mn-ea"/>
                <a:cs typeface="+mn-cs"/>
              </a:rPr>
              <a:t>front</a:t>
            </a:r>
            <a:r>
              <a:rPr kumimoji="0" lang="es-ES" sz="1600" b="0" i="0" u="none" strike="noStrike" kern="1200" cap="none" spc="0" normalizeH="0" baseline="0" noProof="0">
                <a:ln>
                  <a:noFill/>
                </a:ln>
                <a:solidFill>
                  <a:prstClr val="black"/>
                </a:solidFill>
                <a:effectLst/>
                <a:uLnTx/>
                <a:uFillTx/>
                <a:latin typeface="Calibri" panose="020F0502020204030204"/>
                <a:ea typeface="+mn-ea"/>
                <a:cs typeface="+mn-cs"/>
              </a:rPr>
              <a:t>. </a:t>
            </a:r>
            <a:r>
              <a:rPr kumimoji="0" lang="es-ES" sz="1600" b="1" i="0" u="none" strike="noStrike" kern="1200" cap="none" spc="0" normalizeH="0" baseline="0" noProof="0">
                <a:ln>
                  <a:noFill/>
                </a:ln>
                <a:solidFill>
                  <a:prstClr val="black"/>
                </a:solidFill>
                <a:effectLst/>
                <a:highlight>
                  <a:srgbClr val="FFFF00"/>
                </a:highlight>
                <a:uLnTx/>
                <a:uFillTx/>
                <a:latin typeface="Calibri" panose="020F0502020204030204"/>
                <a:ea typeface="+mn-ea"/>
                <a:cs typeface="+mn-cs"/>
              </a:rPr>
              <a:t>3)</a:t>
            </a:r>
            <a:r>
              <a:rPr kumimoji="0" lang="es-ES" sz="1600" b="0" i="0" u="none" strike="noStrike" kern="1200" cap="none" spc="0" normalizeH="0" baseline="0" noProof="0">
                <a:ln>
                  <a:noFill/>
                </a:ln>
                <a:solidFill>
                  <a:prstClr val="black"/>
                </a:solidFill>
                <a:effectLst/>
                <a:uLnTx/>
                <a:uFillTx/>
                <a:latin typeface="Calibri" panose="020F0502020204030204"/>
                <a:ea typeface="+mn-ea"/>
                <a:cs typeface="+mn-cs"/>
              </a:rPr>
              <a:t> Se recorre la lista que viene del </a:t>
            </a:r>
            <a:r>
              <a:rPr kumimoji="0" lang="es-ES" sz="1600" b="0" i="0" u="none" strike="noStrike" kern="1200" cap="none" spc="0" normalizeH="0" baseline="0" noProof="0" err="1">
                <a:ln>
                  <a:noFill/>
                </a:ln>
                <a:solidFill>
                  <a:prstClr val="black"/>
                </a:solidFill>
                <a:effectLst/>
                <a:uLnTx/>
                <a:uFillTx/>
                <a:latin typeface="Calibri" panose="020F0502020204030204"/>
                <a:ea typeface="+mn-ea"/>
                <a:cs typeface="+mn-cs"/>
              </a:rPr>
              <a:t>backend</a:t>
            </a:r>
            <a:r>
              <a:rPr kumimoji="0" lang="es-ES" sz="1600" b="0" i="0" u="none" strike="noStrike" kern="1200" cap="none" spc="0" normalizeH="0" baseline="0" noProof="0">
                <a:ln>
                  <a:noFill/>
                </a:ln>
                <a:solidFill>
                  <a:prstClr val="black"/>
                </a:solidFill>
                <a:effectLst/>
                <a:uLnTx/>
                <a:uFillTx/>
                <a:latin typeface="Calibri" panose="020F0502020204030204"/>
                <a:ea typeface="+mn-ea"/>
                <a:cs typeface="+mn-cs"/>
              </a:rPr>
              <a:t>, al cargar la ruta "http://127.0.0.1:8000/</a:t>
            </a:r>
            <a:r>
              <a:rPr kumimoji="0" lang="es-ES" sz="1600" b="0" i="0" u="none" strike="noStrike" kern="1200" cap="none" spc="0" normalizeH="0" baseline="0" noProof="0" err="1">
                <a:ln>
                  <a:noFill/>
                </a:ln>
                <a:solidFill>
                  <a:prstClr val="black"/>
                </a:solidFill>
                <a:effectLst/>
                <a:uLnTx/>
                <a:uFillTx/>
                <a:latin typeface="Calibri" panose="020F0502020204030204"/>
                <a:ea typeface="+mn-ea"/>
                <a:cs typeface="+mn-cs"/>
              </a:rPr>
              <a:t>tasks</a:t>
            </a:r>
            <a:r>
              <a:rPr kumimoji="0" lang="es-ES" sz="1600" b="0" i="0" u="none" strike="noStrike" kern="1200" cap="none" spc="0" normalizeH="0" baseline="0" noProof="0">
                <a:ln>
                  <a:noFill/>
                </a:ln>
                <a:solidFill>
                  <a:prstClr val="black"/>
                </a:solidFill>
                <a:effectLst/>
                <a:uLnTx/>
                <a:uFillTx/>
                <a:latin typeface="Calibri" panose="020F0502020204030204"/>
                <a:ea typeface="+mn-ea"/>
                <a:cs typeface="+mn-cs"/>
              </a:rPr>
              <a:t>/" aparecerá el usuario con sus tareas guardadas. OJO) Al cargar la dirección "http://127.0.0.1:8000/</a:t>
            </a:r>
            <a:r>
              <a:rPr kumimoji="0" lang="es-ES" sz="1600" b="0" i="0" u="none" strike="noStrike" kern="1200" cap="none" spc="0" normalizeH="0" baseline="0" noProof="0" err="1">
                <a:ln>
                  <a:noFill/>
                </a:ln>
                <a:solidFill>
                  <a:prstClr val="black"/>
                </a:solidFill>
                <a:effectLst/>
                <a:uLnTx/>
                <a:uFillTx/>
                <a:latin typeface="Calibri" panose="020F0502020204030204"/>
                <a:ea typeface="+mn-ea"/>
                <a:cs typeface="+mn-cs"/>
              </a:rPr>
              <a:t>tasks</a:t>
            </a:r>
            <a:r>
              <a:rPr kumimoji="0" lang="es-ES" sz="1600" b="0" i="0" u="none" strike="noStrike" kern="1200" cap="none" spc="0" normalizeH="0" baseline="0" noProof="0">
                <a:ln>
                  <a:noFill/>
                </a:ln>
                <a:solidFill>
                  <a:prstClr val="black"/>
                </a:solidFill>
                <a:effectLst/>
                <a:uLnTx/>
                <a:uFillTx/>
                <a:latin typeface="Calibri" panose="020F0502020204030204"/>
                <a:ea typeface="+mn-ea"/>
                <a:cs typeface="+mn-cs"/>
              </a:rPr>
              <a:t>/" se observará que sin importar que usuario este autenticado aparecerán las tareas de todos los usuarios, lo cual hay que corregir.</a:t>
            </a:r>
            <a:endParaRPr kumimoji="0" lang="es-EC"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Botón de acción: en blanco 2">
            <a:hlinkClick r:id="rId6" action="ppaction://hlinksldjump" highlightClick="1"/>
            <a:extLst>
              <a:ext uri="{FF2B5EF4-FFF2-40B4-BE49-F238E27FC236}">
                <a16:creationId xmlns:a16="http://schemas.microsoft.com/office/drawing/2014/main" id="{C72F3D66-C9F9-44C4-3D65-67EEE3CE6304}"/>
              </a:ext>
            </a:extLst>
          </p:cNvPr>
          <p:cNvSpPr/>
          <p:nvPr/>
        </p:nvSpPr>
        <p:spPr>
          <a:xfrm>
            <a:off x="10727704" y="-885"/>
            <a:ext cx="1464296" cy="335902"/>
          </a:xfrm>
          <a:prstGeom prst="actionButtonBlan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C" sz="1800" b="0" i="0" u="none" strike="noStrike" kern="1200" cap="none" spc="0" normalizeH="0" baseline="0" noProof="0">
                <a:ln>
                  <a:noFill/>
                </a:ln>
                <a:solidFill>
                  <a:prstClr val="white"/>
                </a:solidFill>
                <a:effectLst/>
                <a:uLnTx/>
                <a:uFillTx/>
                <a:latin typeface="Calibri" panose="020F0502020204030204"/>
                <a:ea typeface="+mn-ea"/>
                <a:cs typeface="+mn-cs"/>
              </a:rPr>
              <a:t>Índice</a:t>
            </a:r>
            <a:endParaRPr kumimoji="0" lang="es-E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Rectángulo 1">
            <a:extLst>
              <a:ext uri="{FF2B5EF4-FFF2-40B4-BE49-F238E27FC236}">
                <a16:creationId xmlns:a16="http://schemas.microsoft.com/office/drawing/2014/main" id="{6CB53428-DBC9-4326-7427-F267559A729F}"/>
              </a:ext>
            </a:extLst>
          </p:cNvPr>
          <p:cNvSpPr/>
          <p:nvPr/>
        </p:nvSpPr>
        <p:spPr>
          <a:xfrm>
            <a:off x="6828656" y="3539705"/>
            <a:ext cx="1411335" cy="36933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w="3175">
                <a:solidFill>
                  <a:prstClr val="black"/>
                </a:solid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292825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9DF72ADE-BAE9-484E-84CE-E8979DDABC94}"/>
              </a:ext>
            </a:extLst>
          </p:cNvPr>
          <p:cNvSpPr>
            <a:spLocks noGrp="1"/>
          </p:cNvSpPr>
          <p:nvPr>
            <p:ph type="title"/>
          </p:nvPr>
        </p:nvSpPr>
        <p:spPr>
          <a:xfrm>
            <a:off x="1" y="1"/>
            <a:ext cx="3256367" cy="709119"/>
          </a:xfrm>
          <a:solidFill>
            <a:schemeClr val="accent4">
              <a:lumMod val="60000"/>
              <a:lumOff val="40000"/>
            </a:schemeClr>
          </a:solidFill>
        </p:spPr>
        <p:style>
          <a:lnRef idx="2">
            <a:schemeClr val="accent1"/>
          </a:lnRef>
          <a:fillRef idx="1">
            <a:schemeClr val="lt1"/>
          </a:fillRef>
          <a:effectRef idx="0">
            <a:schemeClr val="accent1"/>
          </a:effectRef>
          <a:fontRef idx="minor">
            <a:schemeClr val="dk1"/>
          </a:fontRef>
        </p:style>
        <p:txBody>
          <a:bodyPr>
            <a:normAutofit/>
          </a:bodyPr>
          <a:lstStyle/>
          <a:p>
            <a:r>
              <a:rPr lang="es-MX" sz="1400">
                <a:latin typeface="AcmeFont" pitchFamily="2" charset="0"/>
              </a:rPr>
              <a:t>Taller: </a:t>
            </a:r>
            <a:r>
              <a:rPr lang="es-MX" sz="1400"/>
              <a:t>Ejercicio 81</a:t>
            </a:r>
            <a:endParaRPr lang="es-ES" sz="1400"/>
          </a:p>
        </p:txBody>
      </p:sp>
      <p:cxnSp>
        <p:nvCxnSpPr>
          <p:cNvPr id="5" name="Conector recto 4">
            <a:extLst>
              <a:ext uri="{FF2B5EF4-FFF2-40B4-BE49-F238E27FC236}">
                <a16:creationId xmlns:a16="http://schemas.microsoft.com/office/drawing/2014/main" id="{B56C916C-A930-4B45-9FEB-EAC26D680858}"/>
              </a:ext>
            </a:extLst>
          </p:cNvPr>
          <p:cNvCxnSpPr>
            <a:cxnSpLocks/>
          </p:cNvCxnSpPr>
          <p:nvPr/>
        </p:nvCxnSpPr>
        <p:spPr>
          <a:xfrm>
            <a:off x="3256383" y="709120"/>
            <a:ext cx="0" cy="6148880"/>
          </a:xfrm>
          <a:prstGeom prst="line">
            <a:avLst/>
          </a:prstGeom>
        </p:spPr>
        <p:style>
          <a:lnRef idx="3">
            <a:schemeClr val="accent1"/>
          </a:lnRef>
          <a:fillRef idx="0">
            <a:schemeClr val="accent1"/>
          </a:fillRef>
          <a:effectRef idx="2">
            <a:schemeClr val="accent1"/>
          </a:effectRef>
          <a:fontRef idx="minor">
            <a:schemeClr val="tx1"/>
          </a:fontRef>
        </p:style>
      </p:cxnSp>
      <p:sp>
        <p:nvSpPr>
          <p:cNvPr id="16" name="CuadroTexto 15">
            <a:extLst>
              <a:ext uri="{FF2B5EF4-FFF2-40B4-BE49-F238E27FC236}">
                <a16:creationId xmlns:a16="http://schemas.microsoft.com/office/drawing/2014/main" id="{B1925488-C881-4A19-A93C-2E217166D1A0}"/>
              </a:ext>
            </a:extLst>
          </p:cNvPr>
          <p:cNvSpPr txBox="1"/>
          <p:nvPr/>
        </p:nvSpPr>
        <p:spPr>
          <a:xfrm>
            <a:off x="106748" y="4958291"/>
            <a:ext cx="2891329" cy="523220"/>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C" sz="1400" b="1" i="0" u="none" strike="noStrike" kern="1200" cap="none" spc="0" normalizeH="0" baseline="0" noProof="0">
                <a:ln>
                  <a:noFill/>
                </a:ln>
                <a:solidFill>
                  <a:prstClr val="black"/>
                </a:solidFill>
                <a:effectLst/>
                <a:uLnTx/>
                <a:uFillTx/>
                <a:latin typeface="Calibri" panose="020F0502020204030204"/>
                <a:ea typeface="+mn-ea"/>
                <a:cs typeface="+mn-cs"/>
              </a:rPr>
              <a:t>Objetivos de la lámina:</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ES" sz="1400" b="0" i="0" u="none" strike="noStrike" kern="1200" cap="none" spc="0" normalizeH="0" baseline="0" noProof="0">
                <a:ln>
                  <a:noFill/>
                </a:ln>
                <a:solidFill>
                  <a:prstClr val="black"/>
                </a:solidFill>
                <a:effectLst/>
                <a:uLnTx/>
                <a:uFillTx/>
                <a:latin typeface="Calibri" panose="020F0502020204030204"/>
                <a:ea typeface="+mn-ea"/>
                <a:cs typeface="+mn-cs"/>
              </a:rPr>
              <a:t>Navegar en la ruta del proyecto.</a:t>
            </a:r>
            <a:endParaRPr kumimoji="0" lang="es-EC" sz="14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17" name="Imagen 16">
            <a:extLst>
              <a:ext uri="{FF2B5EF4-FFF2-40B4-BE49-F238E27FC236}">
                <a16:creationId xmlns:a16="http://schemas.microsoft.com/office/drawing/2014/main" id="{07AF594D-2BC1-4EA0-9855-66C150454A4F}"/>
              </a:ext>
            </a:extLst>
          </p:cNvPr>
          <p:cNvPicPr>
            <a:picLocks noChangeAspect="1"/>
          </p:cNvPicPr>
          <p:nvPr/>
        </p:nvPicPr>
        <p:blipFill>
          <a:blip r:embed="rId3"/>
          <a:stretch>
            <a:fillRect/>
          </a:stretch>
        </p:blipFill>
        <p:spPr>
          <a:xfrm>
            <a:off x="76038" y="2011836"/>
            <a:ext cx="993895" cy="854078"/>
          </a:xfrm>
          <a:prstGeom prst="rect">
            <a:avLst/>
          </a:prstGeom>
        </p:spPr>
      </p:pic>
      <p:sp>
        <p:nvSpPr>
          <p:cNvPr id="18" name="CuadroTexto 17">
            <a:extLst>
              <a:ext uri="{FF2B5EF4-FFF2-40B4-BE49-F238E27FC236}">
                <a16:creationId xmlns:a16="http://schemas.microsoft.com/office/drawing/2014/main" id="{137D2C75-4FC0-4811-A9B7-F2AED8DD12CA}"/>
              </a:ext>
            </a:extLst>
          </p:cNvPr>
          <p:cNvSpPr txBox="1"/>
          <p:nvPr/>
        </p:nvSpPr>
        <p:spPr>
          <a:xfrm>
            <a:off x="80567" y="2926313"/>
            <a:ext cx="3098569" cy="209288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C" sz="1300" b="1" i="0" u="none" strike="noStrike" kern="1200" cap="none" spc="0" normalizeH="0" baseline="0" noProof="0">
                <a:ln>
                  <a:noFill/>
                </a:ln>
                <a:solidFill>
                  <a:prstClr val="black"/>
                </a:solidFill>
                <a:effectLst/>
                <a:uLnTx/>
                <a:uFillTx/>
                <a:latin typeface="Agency FB" panose="020B0503020202020204" pitchFamily="34" charset="0"/>
                <a:ea typeface="+mn-ea"/>
                <a:cs typeface="+mn-cs"/>
              </a:rPr>
              <a:t>Misión. </a:t>
            </a:r>
            <a:r>
              <a:rPr kumimoji="0" lang="es-MX" sz="1300" b="0" i="0" u="none" strike="noStrike" kern="1200" cap="none" spc="0" normalizeH="0" baseline="0" noProof="0">
                <a:ln>
                  <a:noFill/>
                </a:ln>
                <a:solidFill>
                  <a:prstClr val="black"/>
                </a:solidFill>
                <a:effectLst/>
                <a:uLnTx/>
                <a:uFillTx/>
                <a:latin typeface="Agency FB" panose="020B0503020202020204" pitchFamily="34" charset="0"/>
                <a:ea typeface="+mn-ea"/>
                <a:cs typeface="+mn-cs"/>
              </a:rPr>
              <a:t>Formar profesionales competentes y emprendedores desde lo académico, la investigación, y la vinculación, que contribuyan a mejorar la calidad de vida de la sociedad.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300" b="0" i="0" u="none" strike="noStrike" kern="1200" cap="none" spc="0" normalizeH="0" baseline="0" noProof="0">
              <a:ln>
                <a:noFill/>
              </a:ln>
              <a:solidFill>
                <a:prstClr val="black"/>
              </a:solidFill>
              <a:effectLst/>
              <a:uLnTx/>
              <a:uFillTx/>
              <a:latin typeface="Agency FB" panose="020B0503020202020204" pitchFamily="34" charset="0"/>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C" sz="1300" b="1" i="0" u="none" strike="noStrike" kern="1200" cap="none" spc="0" normalizeH="0" baseline="0" noProof="0">
                <a:ln>
                  <a:noFill/>
                </a:ln>
                <a:solidFill>
                  <a:prstClr val="black"/>
                </a:solidFill>
                <a:effectLst/>
                <a:uLnTx/>
                <a:uFillTx/>
                <a:latin typeface="Agency FB" panose="020B0503020202020204" pitchFamily="34" charset="0"/>
                <a:ea typeface="+mn-ea"/>
                <a:cs typeface="+mn-cs"/>
              </a:rPr>
              <a:t>Visión. </a:t>
            </a:r>
            <a:r>
              <a:rPr kumimoji="0" lang="es-MX" sz="1300" b="0" i="0" u="none" strike="noStrike" kern="1200" cap="none" spc="0" normalizeH="0" baseline="0" noProof="0">
                <a:ln>
                  <a:noFill/>
                </a:ln>
                <a:solidFill>
                  <a:prstClr val="black"/>
                </a:solidFill>
                <a:effectLst/>
                <a:uLnTx/>
                <a:uFillTx/>
                <a:latin typeface="Agency FB" panose="020B0503020202020204" pitchFamily="34" charset="0"/>
                <a:ea typeface="+mn-ea"/>
                <a:cs typeface="+mn-cs"/>
              </a:rPr>
              <a:t>Ser un referente nacional e internacional de Institución de Educación Superior que contribuye al desarrollo social, cultural y productivo con profesionales éticos, creativos, cualificados y con sentido de pertinencia.</a:t>
            </a:r>
            <a:endParaRPr kumimoji="0" lang="es-ES" sz="1300" b="0" i="0" u="none" strike="noStrike" kern="1200" cap="none" spc="0" normalizeH="0" baseline="0" noProof="0">
              <a:ln>
                <a:noFill/>
              </a:ln>
              <a:solidFill>
                <a:prstClr val="black"/>
              </a:solidFill>
              <a:effectLst/>
              <a:uLnTx/>
              <a:uFillTx/>
              <a:latin typeface="Agency FB" panose="020B0503020202020204" pitchFamily="34" charset="0"/>
              <a:ea typeface="+mn-ea"/>
              <a:cs typeface="+mn-cs"/>
            </a:endParaRPr>
          </a:p>
        </p:txBody>
      </p:sp>
      <p:sp>
        <p:nvSpPr>
          <p:cNvPr id="23" name="Rectángulo 22">
            <a:extLst>
              <a:ext uri="{FF2B5EF4-FFF2-40B4-BE49-F238E27FC236}">
                <a16:creationId xmlns:a16="http://schemas.microsoft.com/office/drawing/2014/main" id="{EAF93728-98EC-43CF-8689-136A3EE39D11}"/>
              </a:ext>
            </a:extLst>
          </p:cNvPr>
          <p:cNvSpPr/>
          <p:nvPr/>
        </p:nvSpPr>
        <p:spPr>
          <a:xfrm>
            <a:off x="93308" y="6489877"/>
            <a:ext cx="2530373" cy="292388"/>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C" sz="1300" b="0" i="0" u="none" strike="noStrike" kern="1200" cap="none" spc="0" normalizeH="0" baseline="0" noProof="0">
                <a:ln w="0"/>
                <a:solidFill>
                  <a:srgbClr val="00B050"/>
                </a:solidFill>
                <a:effectLst>
                  <a:outerShdw blurRad="38100" dist="25400" dir="5400000" algn="ctr" rotWithShape="0">
                    <a:srgbClr val="6E747A">
                      <a:alpha val="43000"/>
                    </a:srgbClr>
                  </a:outerShdw>
                </a:effectLst>
                <a:uLnTx/>
                <a:uFillTx/>
                <a:latin typeface="Calibri" panose="020F0502020204030204"/>
                <a:ea typeface="+mn-ea"/>
                <a:cs typeface="+mn-cs"/>
              </a:rPr>
              <a:t>M</a:t>
            </a:r>
            <a:r>
              <a:rPr kumimoji="0" lang="es-ES" sz="1300" b="0" i="0" u="none" strike="noStrike" kern="1200" cap="none" spc="0" normalizeH="0" baseline="0" noProof="0">
                <a:ln w="0"/>
                <a:solidFill>
                  <a:srgbClr val="00B050"/>
                </a:solidFill>
                <a:effectLst>
                  <a:outerShdw blurRad="38100" dist="25400" dir="5400000" algn="ctr" rotWithShape="0">
                    <a:srgbClr val="6E747A">
                      <a:alpha val="43000"/>
                    </a:srgbClr>
                  </a:outerShdw>
                </a:effectLst>
                <a:uLnTx/>
                <a:uFillTx/>
                <a:latin typeface="Calibri" panose="020F0502020204030204"/>
                <a:ea typeface="+mn-ea"/>
                <a:cs typeface="+mn-cs"/>
              </a:rPr>
              <a:t>sig. Ing. Robert Moreira Centeno</a:t>
            </a:r>
          </a:p>
        </p:txBody>
      </p:sp>
      <p:sp>
        <p:nvSpPr>
          <p:cNvPr id="6" name="CuadroTexto 5">
            <a:extLst>
              <a:ext uri="{FF2B5EF4-FFF2-40B4-BE49-F238E27FC236}">
                <a16:creationId xmlns:a16="http://schemas.microsoft.com/office/drawing/2014/main" id="{7FC1FBA4-F025-F269-BB7C-ECD5082576C2}"/>
              </a:ext>
            </a:extLst>
          </p:cNvPr>
          <p:cNvSpPr txBox="1"/>
          <p:nvPr/>
        </p:nvSpPr>
        <p:spPr>
          <a:xfrm>
            <a:off x="3459387" y="103479"/>
            <a:ext cx="7151906"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C" sz="1800" b="1" i="0" u="none" strike="noStrike" kern="1200" cap="none" spc="0" normalizeH="0" baseline="0" noProof="0">
                <a:ln>
                  <a:noFill/>
                </a:ln>
                <a:solidFill>
                  <a:prstClr val="black"/>
                </a:solidFill>
                <a:effectLst/>
                <a:uLnTx/>
                <a:uFillTx/>
                <a:latin typeface="Calibri" panose="020F0502020204030204"/>
                <a:ea typeface="+mn-ea"/>
                <a:cs typeface="+mn-cs"/>
              </a:rPr>
              <a:t>Figura 2.1.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0" i="0" u="none" strike="noStrike" kern="1200" cap="none" spc="0" normalizeH="0" baseline="0" noProof="0">
                <a:ln>
                  <a:noFill/>
                </a:ln>
                <a:solidFill>
                  <a:prstClr val="black"/>
                </a:solidFill>
                <a:effectLst/>
                <a:uLnTx/>
                <a:uFillTx/>
                <a:latin typeface="Calibri" panose="020F0502020204030204"/>
                <a:ea typeface="+mn-ea"/>
                <a:cs typeface="+mn-cs"/>
              </a:rPr>
              <a:t>Configuración de la página de inicio del proyecto. Comprobación de arranque de la página inicial de </a:t>
            </a:r>
            <a:r>
              <a:rPr kumimoji="0" lang="es-ES" sz="1800" b="0" i="0" u="none" strike="noStrike" kern="1200" cap="none" spc="0" normalizeH="0" baseline="0" noProof="0" err="1">
                <a:ln>
                  <a:noFill/>
                </a:ln>
                <a:solidFill>
                  <a:prstClr val="black"/>
                </a:solidFill>
                <a:effectLst/>
                <a:uLnTx/>
                <a:uFillTx/>
                <a:latin typeface="Calibri" panose="020F0502020204030204"/>
                <a:ea typeface="+mn-ea"/>
                <a:cs typeface="+mn-cs"/>
              </a:rPr>
              <a:t>django</a:t>
            </a:r>
            <a:r>
              <a:rPr kumimoji="0" lang="es-ES" sz="1800" b="0" i="0" u="none" strike="noStrike" kern="1200" cap="none" spc="0" normalizeH="0" baseline="0" noProof="0">
                <a:ln>
                  <a:noFill/>
                </a:ln>
                <a:solidFill>
                  <a:prstClr val="black"/>
                </a:solidFill>
                <a:effectLst/>
                <a:uLnTx/>
                <a:uFillTx/>
                <a:latin typeface="Calibri" panose="020F0502020204030204"/>
                <a:ea typeface="+mn-ea"/>
                <a:cs typeface="+mn-cs"/>
              </a:rPr>
              <a:t>.</a:t>
            </a:r>
          </a:p>
        </p:txBody>
      </p:sp>
      <p:sp>
        <p:nvSpPr>
          <p:cNvPr id="7" name="CuadroTexto 6">
            <a:extLst>
              <a:ext uri="{FF2B5EF4-FFF2-40B4-BE49-F238E27FC236}">
                <a16:creationId xmlns:a16="http://schemas.microsoft.com/office/drawing/2014/main" id="{79B18310-CAF6-0AF9-995F-7B87F9DF5596}"/>
              </a:ext>
            </a:extLst>
          </p:cNvPr>
          <p:cNvSpPr txBox="1"/>
          <p:nvPr/>
        </p:nvSpPr>
        <p:spPr>
          <a:xfrm>
            <a:off x="3291590" y="5025053"/>
            <a:ext cx="8858369" cy="369332"/>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S" sz="1800" b="1" i="0" u="none" strike="noStrike" kern="1200" cap="none" spc="0" normalizeH="0" baseline="0" noProof="0">
                <a:ln>
                  <a:noFill/>
                </a:ln>
                <a:solidFill>
                  <a:prstClr val="black"/>
                </a:solidFill>
                <a:effectLst/>
                <a:uLnTx/>
                <a:uFillTx/>
                <a:latin typeface="Calibri" panose="020F0502020204030204"/>
                <a:ea typeface="+mn-ea"/>
                <a:cs typeface="+mn-cs"/>
              </a:rPr>
              <a:t>Nota (17/04/2023). </a:t>
            </a:r>
            <a:r>
              <a:rPr kumimoji="0" lang="es-ES" sz="1800" b="0" i="0" u="none" strike="noStrike" kern="1200" cap="none" spc="0" normalizeH="0" baseline="0" noProof="0">
                <a:ln>
                  <a:noFill/>
                </a:ln>
                <a:solidFill>
                  <a:prstClr val="black"/>
                </a:solidFill>
                <a:effectLst/>
                <a:uLnTx/>
                <a:uFillTx/>
                <a:latin typeface="Calibri" panose="020F0502020204030204"/>
                <a:ea typeface="+mn-ea"/>
                <a:cs typeface="+mn-cs"/>
              </a:rPr>
              <a:t>Se logra ver la página inicial configurada en "http://127.0.0.1:8000/"</a:t>
            </a:r>
            <a:endParaRPr kumimoji="0" lang="es-EC"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8" name="Imagen 7" descr="Interfaz de usuario gráfica, Texto, Aplicación, Chat o mensaje de texto&#10;&#10;Descripción generada automáticamente">
            <a:extLst>
              <a:ext uri="{FF2B5EF4-FFF2-40B4-BE49-F238E27FC236}">
                <a16:creationId xmlns:a16="http://schemas.microsoft.com/office/drawing/2014/main" id="{D903B2AC-30FE-B6BD-D2CB-929F102E595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32564" y="1676551"/>
            <a:ext cx="5799951" cy="2047041"/>
          </a:xfrm>
          <a:prstGeom prst="rect">
            <a:avLst/>
          </a:prstGeom>
        </p:spPr>
      </p:pic>
      <p:sp>
        <p:nvSpPr>
          <p:cNvPr id="3" name="Botón de acción: en blanco 2">
            <a:hlinkClick r:id="rId5" action="ppaction://hlinksldjump" highlightClick="1"/>
            <a:extLst>
              <a:ext uri="{FF2B5EF4-FFF2-40B4-BE49-F238E27FC236}">
                <a16:creationId xmlns:a16="http://schemas.microsoft.com/office/drawing/2014/main" id="{2A183BB4-96B3-843E-7A2A-A0D631D9251B}"/>
              </a:ext>
            </a:extLst>
          </p:cNvPr>
          <p:cNvSpPr/>
          <p:nvPr/>
        </p:nvSpPr>
        <p:spPr>
          <a:xfrm>
            <a:off x="10727704" y="-885"/>
            <a:ext cx="1464296" cy="335902"/>
          </a:xfrm>
          <a:prstGeom prst="actionButtonBlan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C" sz="1800" b="0" i="0" u="none" strike="noStrike" kern="1200" cap="none" spc="0" normalizeH="0" baseline="0" noProof="0">
                <a:ln>
                  <a:noFill/>
                </a:ln>
                <a:solidFill>
                  <a:prstClr val="white"/>
                </a:solidFill>
                <a:effectLst/>
                <a:uLnTx/>
                <a:uFillTx/>
                <a:latin typeface="Calibri" panose="020F0502020204030204"/>
                <a:ea typeface="+mn-ea"/>
                <a:cs typeface="+mn-cs"/>
              </a:rPr>
              <a:t>Índice</a:t>
            </a:r>
            <a:endParaRPr kumimoji="0" lang="es-E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9270991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descr="Imagen que contiene Interfaz de usuario gráfica&#10;&#10;Descripción generada automáticamente">
            <a:extLst>
              <a:ext uri="{FF2B5EF4-FFF2-40B4-BE49-F238E27FC236}">
                <a16:creationId xmlns:a16="http://schemas.microsoft.com/office/drawing/2014/main" id="{EF165500-7E9A-496F-098B-3B3CB87ED9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56754" y="4918972"/>
            <a:ext cx="5791194" cy="1921780"/>
          </a:xfrm>
          <a:prstGeom prst="rect">
            <a:avLst/>
          </a:prstGeom>
        </p:spPr>
      </p:pic>
      <p:pic>
        <p:nvPicPr>
          <p:cNvPr id="15" name="Imagen 14">
            <a:extLst>
              <a:ext uri="{FF2B5EF4-FFF2-40B4-BE49-F238E27FC236}">
                <a16:creationId xmlns:a16="http://schemas.microsoft.com/office/drawing/2014/main" id="{E1200FE9-D1DC-EB21-645B-04DEAACE781B}"/>
              </a:ext>
            </a:extLst>
          </p:cNvPr>
          <p:cNvPicPr>
            <a:picLocks noChangeAspect="1"/>
          </p:cNvPicPr>
          <p:nvPr/>
        </p:nvPicPr>
        <p:blipFill>
          <a:blip r:embed="rId4"/>
          <a:stretch>
            <a:fillRect/>
          </a:stretch>
        </p:blipFill>
        <p:spPr>
          <a:xfrm>
            <a:off x="7017110" y="375657"/>
            <a:ext cx="5164670" cy="5901383"/>
          </a:xfrm>
          <a:prstGeom prst="rect">
            <a:avLst/>
          </a:prstGeom>
        </p:spPr>
      </p:pic>
      <p:sp>
        <p:nvSpPr>
          <p:cNvPr id="4" name="Título 3">
            <a:extLst>
              <a:ext uri="{FF2B5EF4-FFF2-40B4-BE49-F238E27FC236}">
                <a16:creationId xmlns:a16="http://schemas.microsoft.com/office/drawing/2014/main" id="{9DF72ADE-BAE9-484E-84CE-E8979DDABC94}"/>
              </a:ext>
            </a:extLst>
          </p:cNvPr>
          <p:cNvSpPr>
            <a:spLocks noGrp="1"/>
          </p:cNvSpPr>
          <p:nvPr>
            <p:ph type="title"/>
          </p:nvPr>
        </p:nvSpPr>
        <p:spPr>
          <a:xfrm>
            <a:off x="1" y="1"/>
            <a:ext cx="3256367" cy="709119"/>
          </a:xfrm>
          <a:solidFill>
            <a:schemeClr val="accent4">
              <a:lumMod val="60000"/>
              <a:lumOff val="40000"/>
            </a:schemeClr>
          </a:solidFill>
        </p:spPr>
        <p:style>
          <a:lnRef idx="2">
            <a:schemeClr val="accent1"/>
          </a:lnRef>
          <a:fillRef idx="1">
            <a:schemeClr val="lt1"/>
          </a:fillRef>
          <a:effectRef idx="0">
            <a:schemeClr val="accent1"/>
          </a:effectRef>
          <a:fontRef idx="minor">
            <a:schemeClr val="dk1"/>
          </a:fontRef>
        </p:style>
        <p:txBody>
          <a:bodyPr>
            <a:normAutofit/>
          </a:bodyPr>
          <a:lstStyle/>
          <a:p>
            <a:r>
              <a:rPr lang="es-MX" sz="1400">
                <a:latin typeface="AcmeFont" pitchFamily="2" charset="0"/>
              </a:rPr>
              <a:t>Taller: </a:t>
            </a:r>
            <a:r>
              <a:rPr lang="es-MX" sz="1400"/>
              <a:t>Ejercicio 81</a:t>
            </a:r>
            <a:endParaRPr lang="es-ES" sz="1400"/>
          </a:p>
        </p:txBody>
      </p:sp>
      <p:cxnSp>
        <p:nvCxnSpPr>
          <p:cNvPr id="5" name="Conector recto 4">
            <a:extLst>
              <a:ext uri="{FF2B5EF4-FFF2-40B4-BE49-F238E27FC236}">
                <a16:creationId xmlns:a16="http://schemas.microsoft.com/office/drawing/2014/main" id="{B56C916C-A930-4B45-9FEB-EAC26D680858}"/>
              </a:ext>
            </a:extLst>
          </p:cNvPr>
          <p:cNvCxnSpPr>
            <a:cxnSpLocks/>
          </p:cNvCxnSpPr>
          <p:nvPr/>
        </p:nvCxnSpPr>
        <p:spPr>
          <a:xfrm>
            <a:off x="3256383" y="709120"/>
            <a:ext cx="0" cy="6148880"/>
          </a:xfrm>
          <a:prstGeom prst="line">
            <a:avLst/>
          </a:prstGeom>
        </p:spPr>
        <p:style>
          <a:lnRef idx="3">
            <a:schemeClr val="accent1"/>
          </a:lnRef>
          <a:fillRef idx="0">
            <a:schemeClr val="accent1"/>
          </a:fillRef>
          <a:effectRef idx="2">
            <a:schemeClr val="accent1"/>
          </a:effectRef>
          <a:fontRef idx="minor">
            <a:schemeClr val="tx1"/>
          </a:fontRef>
        </p:style>
      </p:cxnSp>
      <p:sp>
        <p:nvSpPr>
          <p:cNvPr id="16" name="CuadroTexto 15">
            <a:extLst>
              <a:ext uri="{FF2B5EF4-FFF2-40B4-BE49-F238E27FC236}">
                <a16:creationId xmlns:a16="http://schemas.microsoft.com/office/drawing/2014/main" id="{B1925488-C881-4A19-A93C-2E217166D1A0}"/>
              </a:ext>
            </a:extLst>
          </p:cNvPr>
          <p:cNvSpPr txBox="1"/>
          <p:nvPr/>
        </p:nvSpPr>
        <p:spPr>
          <a:xfrm>
            <a:off x="106748" y="4958291"/>
            <a:ext cx="2891329" cy="1569660"/>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C" sz="1200" b="1" i="0" u="none" strike="noStrike" kern="1200" cap="none" spc="0" normalizeH="0" baseline="0" noProof="0">
                <a:ln>
                  <a:noFill/>
                </a:ln>
                <a:solidFill>
                  <a:prstClr val="black"/>
                </a:solidFill>
                <a:effectLst/>
                <a:uLnTx/>
                <a:uFillTx/>
                <a:latin typeface="Calibri" panose="020F0502020204030204"/>
                <a:ea typeface="+mn-ea"/>
                <a:cs typeface="+mn-cs"/>
              </a:rPr>
              <a:t>Objetivos de la lámina:</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ES" sz="1200" b="0" i="0" u="none" strike="noStrike" kern="1200" cap="none" spc="0" normalizeH="0" baseline="0" noProof="0">
                <a:ln>
                  <a:noFill/>
                </a:ln>
                <a:solidFill>
                  <a:prstClr val="black"/>
                </a:solidFill>
                <a:effectLst/>
                <a:uLnTx/>
                <a:uFillTx/>
                <a:latin typeface="Calibri" panose="020F0502020204030204"/>
                <a:ea typeface="+mn-ea"/>
                <a:cs typeface="+mn-cs"/>
              </a:rPr>
              <a:t>Lograr que cada usuario solo vea sus tareas, no la de todos los usuarios. Lograr que solo aparezcan las tareas pendientes. Usar el campo "</a:t>
            </a:r>
            <a:r>
              <a:rPr kumimoji="0" lang="es-ES" sz="1200" b="0" i="0" u="none" strike="noStrike" kern="1200" cap="none" spc="0" normalizeH="0" baseline="0" noProof="0" err="1">
                <a:ln>
                  <a:noFill/>
                </a:ln>
                <a:solidFill>
                  <a:prstClr val="black"/>
                </a:solidFill>
                <a:effectLst/>
                <a:uLnTx/>
                <a:uFillTx/>
                <a:latin typeface="Calibri" panose="020F0502020204030204"/>
                <a:ea typeface="+mn-ea"/>
                <a:cs typeface="+mn-cs"/>
              </a:rPr>
              <a:t>important</a:t>
            </a:r>
            <a:r>
              <a:rPr kumimoji="0" lang="es-ES" sz="1200" b="0" i="0" u="none" strike="noStrike" kern="1200" cap="none" spc="0" normalizeH="0" baseline="0" noProof="0">
                <a:ln>
                  <a:noFill/>
                </a:ln>
                <a:solidFill>
                  <a:prstClr val="black"/>
                </a:solidFill>
                <a:effectLst/>
                <a:uLnTx/>
                <a:uFillTx/>
                <a:latin typeface="Calibri" panose="020F0502020204030204"/>
                <a:ea typeface="+mn-ea"/>
                <a:cs typeface="+mn-cs"/>
              </a:rPr>
              <a:t>" del modelo en una </a:t>
            </a:r>
            <a:r>
              <a:rPr kumimoji="0" lang="es-ES" sz="1200" b="0" i="0" u="none" strike="noStrike" kern="1200" cap="none" spc="0" normalizeH="0" baseline="0" noProof="0" err="1">
                <a:ln>
                  <a:noFill/>
                </a:ln>
                <a:solidFill>
                  <a:prstClr val="black"/>
                </a:solidFill>
                <a:effectLst/>
                <a:uLnTx/>
                <a:uFillTx/>
                <a:latin typeface="Calibri" panose="020F0502020204030204"/>
                <a:ea typeface="+mn-ea"/>
                <a:cs typeface="+mn-cs"/>
              </a:rPr>
              <a:t>condicial</a:t>
            </a:r>
            <a:r>
              <a:rPr kumimoji="0" lang="es-ES" sz="1200" b="0" i="0" u="none" strike="noStrike" kern="1200" cap="none" spc="0" normalizeH="0" baseline="0" noProof="0">
                <a:ln>
                  <a:noFill/>
                </a:ln>
                <a:solidFill>
                  <a:prstClr val="black"/>
                </a:solidFill>
                <a:effectLst/>
                <a:uLnTx/>
                <a:uFillTx/>
                <a:latin typeface="Calibri" panose="020F0502020204030204"/>
                <a:ea typeface="+mn-ea"/>
                <a:cs typeface="+mn-cs"/>
              </a:rPr>
              <a:t> </a:t>
            </a:r>
            <a:r>
              <a:rPr kumimoji="0" lang="es-ES" sz="1200" b="0" i="0" u="none" strike="noStrike" kern="1200" cap="none" spc="0" normalizeH="0" baseline="0" noProof="0" err="1">
                <a:ln>
                  <a:noFill/>
                </a:ln>
                <a:solidFill>
                  <a:prstClr val="black"/>
                </a:solidFill>
                <a:effectLst/>
                <a:uLnTx/>
                <a:uFillTx/>
                <a:latin typeface="Calibri" panose="020F0502020204030204"/>
                <a:ea typeface="+mn-ea"/>
                <a:cs typeface="+mn-cs"/>
              </a:rPr>
              <a:t>if</a:t>
            </a:r>
            <a:r>
              <a:rPr kumimoji="0" lang="es-ES" sz="1200" b="0" i="0" u="none" strike="noStrike" kern="1200" cap="none" spc="0" normalizeH="0" baseline="0" noProof="0">
                <a:ln>
                  <a:noFill/>
                </a:ln>
                <a:solidFill>
                  <a:prstClr val="black"/>
                </a:solidFill>
                <a:effectLst/>
                <a:uLnTx/>
                <a:uFillTx/>
                <a:latin typeface="Calibri" panose="020F0502020204030204"/>
                <a:ea typeface="+mn-ea"/>
                <a:cs typeface="+mn-cs"/>
              </a:rPr>
              <a:t> para resaltar tareas pendientes que sean importantes.</a:t>
            </a:r>
          </a:p>
        </p:txBody>
      </p:sp>
      <p:pic>
        <p:nvPicPr>
          <p:cNvPr id="17" name="Imagen 16">
            <a:extLst>
              <a:ext uri="{FF2B5EF4-FFF2-40B4-BE49-F238E27FC236}">
                <a16:creationId xmlns:a16="http://schemas.microsoft.com/office/drawing/2014/main" id="{07AF594D-2BC1-4EA0-9855-66C150454A4F}"/>
              </a:ext>
            </a:extLst>
          </p:cNvPr>
          <p:cNvPicPr>
            <a:picLocks noChangeAspect="1"/>
          </p:cNvPicPr>
          <p:nvPr/>
        </p:nvPicPr>
        <p:blipFill>
          <a:blip r:embed="rId5"/>
          <a:stretch>
            <a:fillRect/>
          </a:stretch>
        </p:blipFill>
        <p:spPr>
          <a:xfrm>
            <a:off x="76038" y="2011836"/>
            <a:ext cx="993895" cy="854078"/>
          </a:xfrm>
          <a:prstGeom prst="rect">
            <a:avLst/>
          </a:prstGeom>
        </p:spPr>
      </p:pic>
      <p:sp>
        <p:nvSpPr>
          <p:cNvPr id="18" name="CuadroTexto 17">
            <a:extLst>
              <a:ext uri="{FF2B5EF4-FFF2-40B4-BE49-F238E27FC236}">
                <a16:creationId xmlns:a16="http://schemas.microsoft.com/office/drawing/2014/main" id="{137D2C75-4FC0-4811-A9B7-F2AED8DD12CA}"/>
              </a:ext>
            </a:extLst>
          </p:cNvPr>
          <p:cNvSpPr txBox="1"/>
          <p:nvPr/>
        </p:nvSpPr>
        <p:spPr>
          <a:xfrm>
            <a:off x="80567" y="2926313"/>
            <a:ext cx="3098569" cy="209288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C" sz="1300" b="1" i="0" u="none" strike="noStrike" kern="1200" cap="none" spc="0" normalizeH="0" baseline="0" noProof="0">
                <a:ln>
                  <a:noFill/>
                </a:ln>
                <a:solidFill>
                  <a:prstClr val="black"/>
                </a:solidFill>
                <a:effectLst/>
                <a:uLnTx/>
                <a:uFillTx/>
                <a:latin typeface="Agency FB" panose="020B0503020202020204" pitchFamily="34" charset="0"/>
                <a:ea typeface="+mn-ea"/>
                <a:cs typeface="+mn-cs"/>
              </a:rPr>
              <a:t>Misión. </a:t>
            </a:r>
            <a:r>
              <a:rPr kumimoji="0" lang="es-MX" sz="1300" b="0" i="0" u="none" strike="noStrike" kern="1200" cap="none" spc="0" normalizeH="0" baseline="0" noProof="0">
                <a:ln>
                  <a:noFill/>
                </a:ln>
                <a:solidFill>
                  <a:prstClr val="black"/>
                </a:solidFill>
                <a:effectLst/>
                <a:uLnTx/>
                <a:uFillTx/>
                <a:latin typeface="Agency FB" panose="020B0503020202020204" pitchFamily="34" charset="0"/>
                <a:ea typeface="+mn-ea"/>
                <a:cs typeface="+mn-cs"/>
              </a:rPr>
              <a:t>Formar profesionales competentes y emprendedores desde lo académico, la investigación, y la vinculación, que contribuyan a mejorar la calidad de vida de la sociedad.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300" b="0" i="0" u="none" strike="noStrike" kern="1200" cap="none" spc="0" normalizeH="0" baseline="0" noProof="0">
              <a:ln>
                <a:noFill/>
              </a:ln>
              <a:solidFill>
                <a:prstClr val="black"/>
              </a:solidFill>
              <a:effectLst/>
              <a:uLnTx/>
              <a:uFillTx/>
              <a:latin typeface="Agency FB" panose="020B0503020202020204" pitchFamily="34" charset="0"/>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C" sz="1300" b="1" i="0" u="none" strike="noStrike" kern="1200" cap="none" spc="0" normalizeH="0" baseline="0" noProof="0">
                <a:ln>
                  <a:noFill/>
                </a:ln>
                <a:solidFill>
                  <a:prstClr val="black"/>
                </a:solidFill>
                <a:effectLst/>
                <a:uLnTx/>
                <a:uFillTx/>
                <a:latin typeface="Agency FB" panose="020B0503020202020204" pitchFamily="34" charset="0"/>
                <a:ea typeface="+mn-ea"/>
                <a:cs typeface="+mn-cs"/>
              </a:rPr>
              <a:t>Visión. </a:t>
            </a:r>
            <a:r>
              <a:rPr kumimoji="0" lang="es-MX" sz="1300" b="0" i="0" u="none" strike="noStrike" kern="1200" cap="none" spc="0" normalizeH="0" baseline="0" noProof="0">
                <a:ln>
                  <a:noFill/>
                </a:ln>
                <a:solidFill>
                  <a:prstClr val="black"/>
                </a:solidFill>
                <a:effectLst/>
                <a:uLnTx/>
                <a:uFillTx/>
                <a:latin typeface="Agency FB" panose="020B0503020202020204" pitchFamily="34" charset="0"/>
                <a:ea typeface="+mn-ea"/>
                <a:cs typeface="+mn-cs"/>
              </a:rPr>
              <a:t>Ser un referente nacional e internacional de Institución de Educación Superior que contribuye al desarrollo social, cultural y productivo con profesionales éticos, creativos, cualificados y con sentido de pertinencia.</a:t>
            </a:r>
            <a:endParaRPr kumimoji="0" lang="es-ES" sz="1300" b="0" i="0" u="none" strike="noStrike" kern="1200" cap="none" spc="0" normalizeH="0" baseline="0" noProof="0">
              <a:ln>
                <a:noFill/>
              </a:ln>
              <a:solidFill>
                <a:prstClr val="black"/>
              </a:solidFill>
              <a:effectLst/>
              <a:uLnTx/>
              <a:uFillTx/>
              <a:latin typeface="Agency FB" panose="020B0503020202020204" pitchFamily="34" charset="0"/>
              <a:ea typeface="+mn-ea"/>
              <a:cs typeface="+mn-cs"/>
            </a:endParaRPr>
          </a:p>
        </p:txBody>
      </p:sp>
      <p:sp>
        <p:nvSpPr>
          <p:cNvPr id="23" name="Rectángulo 22">
            <a:extLst>
              <a:ext uri="{FF2B5EF4-FFF2-40B4-BE49-F238E27FC236}">
                <a16:creationId xmlns:a16="http://schemas.microsoft.com/office/drawing/2014/main" id="{EAF93728-98EC-43CF-8689-136A3EE39D11}"/>
              </a:ext>
            </a:extLst>
          </p:cNvPr>
          <p:cNvSpPr/>
          <p:nvPr/>
        </p:nvSpPr>
        <p:spPr>
          <a:xfrm>
            <a:off x="93308" y="6489877"/>
            <a:ext cx="2530373" cy="292388"/>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C" sz="1300" b="0" i="0" u="none" strike="noStrike" kern="1200" cap="none" spc="0" normalizeH="0" baseline="0" noProof="0">
                <a:ln w="0"/>
                <a:solidFill>
                  <a:srgbClr val="00B050"/>
                </a:solidFill>
                <a:effectLst>
                  <a:outerShdw blurRad="38100" dist="25400" dir="5400000" algn="ctr" rotWithShape="0">
                    <a:srgbClr val="6E747A">
                      <a:alpha val="43000"/>
                    </a:srgbClr>
                  </a:outerShdw>
                </a:effectLst>
                <a:uLnTx/>
                <a:uFillTx/>
                <a:latin typeface="Calibri" panose="020F0502020204030204"/>
                <a:ea typeface="+mn-ea"/>
                <a:cs typeface="+mn-cs"/>
              </a:rPr>
              <a:t>M</a:t>
            </a:r>
            <a:r>
              <a:rPr kumimoji="0" lang="es-ES" sz="1300" b="0" i="0" u="none" strike="noStrike" kern="1200" cap="none" spc="0" normalizeH="0" baseline="0" noProof="0">
                <a:ln w="0"/>
                <a:solidFill>
                  <a:srgbClr val="00B050"/>
                </a:solidFill>
                <a:effectLst>
                  <a:outerShdw blurRad="38100" dist="25400" dir="5400000" algn="ctr" rotWithShape="0">
                    <a:srgbClr val="6E747A">
                      <a:alpha val="43000"/>
                    </a:srgbClr>
                  </a:outerShdw>
                </a:effectLst>
                <a:uLnTx/>
                <a:uFillTx/>
                <a:latin typeface="Calibri" panose="020F0502020204030204"/>
                <a:ea typeface="+mn-ea"/>
                <a:cs typeface="+mn-cs"/>
              </a:rPr>
              <a:t>sig. Ing. Robert Moreira Centeno</a:t>
            </a:r>
          </a:p>
        </p:txBody>
      </p:sp>
      <p:sp>
        <p:nvSpPr>
          <p:cNvPr id="6" name="CuadroTexto 5">
            <a:extLst>
              <a:ext uri="{FF2B5EF4-FFF2-40B4-BE49-F238E27FC236}">
                <a16:creationId xmlns:a16="http://schemas.microsoft.com/office/drawing/2014/main" id="{7FC1FBA4-F025-F269-BB7C-ECD5082576C2}"/>
              </a:ext>
            </a:extLst>
          </p:cNvPr>
          <p:cNvSpPr txBox="1"/>
          <p:nvPr/>
        </p:nvSpPr>
        <p:spPr>
          <a:xfrm>
            <a:off x="3437442" y="11851"/>
            <a:ext cx="729026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1" i="0" u="none" strike="noStrike" kern="1200" cap="none" spc="0" normalizeH="0" baseline="0" noProof="0">
                <a:ln>
                  <a:noFill/>
                </a:ln>
                <a:solidFill>
                  <a:prstClr val="black"/>
                </a:solidFill>
                <a:effectLst/>
                <a:uLnTx/>
                <a:uFillTx/>
                <a:latin typeface="Calibri" panose="020F0502020204030204"/>
                <a:ea typeface="+mn-ea"/>
                <a:cs typeface="+mn-cs"/>
              </a:rPr>
              <a:t>Figura 11.(versión 2). </a:t>
            </a:r>
            <a:r>
              <a:rPr kumimoji="0" lang="es-ES" sz="1800" b="0" i="0" u="none" strike="noStrike" kern="1200" cap="none" spc="0" normalizeH="0" baseline="0" noProof="0">
                <a:ln>
                  <a:noFill/>
                </a:ln>
                <a:solidFill>
                  <a:prstClr val="black"/>
                </a:solidFill>
                <a:effectLst/>
                <a:uLnTx/>
                <a:uFillTx/>
                <a:latin typeface="Calibri" panose="020F0502020204030204"/>
                <a:ea typeface="+mn-ea"/>
                <a:cs typeface="+mn-cs"/>
              </a:rPr>
              <a:t>Listar tareas.</a:t>
            </a:r>
          </a:p>
        </p:txBody>
      </p:sp>
      <p:sp>
        <p:nvSpPr>
          <p:cNvPr id="9" name="CuadroTexto 8">
            <a:extLst>
              <a:ext uri="{FF2B5EF4-FFF2-40B4-BE49-F238E27FC236}">
                <a16:creationId xmlns:a16="http://schemas.microsoft.com/office/drawing/2014/main" id="{52E4A394-1299-45DE-7F1E-E2504A352433}"/>
              </a:ext>
            </a:extLst>
          </p:cNvPr>
          <p:cNvSpPr txBox="1"/>
          <p:nvPr/>
        </p:nvSpPr>
        <p:spPr>
          <a:xfrm>
            <a:off x="3602414" y="6315689"/>
            <a:ext cx="6444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1" i="0" u="none" strike="noStrike" kern="1200" cap="none" spc="0" normalizeH="0" baseline="0" noProof="0">
                <a:ln>
                  <a:noFill/>
                </a:ln>
                <a:solidFill>
                  <a:srgbClr val="002060"/>
                </a:solidFill>
                <a:effectLst/>
                <a:highlight>
                  <a:srgbClr val="FFFF00"/>
                </a:highlight>
                <a:uLnTx/>
                <a:uFillTx/>
                <a:latin typeface="Calibri" panose="020F0502020204030204"/>
                <a:ea typeface="+mn-ea"/>
                <a:cs typeface="+mn-cs"/>
              </a:rPr>
              <a:t>-1-</a:t>
            </a:r>
            <a:endParaRPr kumimoji="0" lang="es-EC" sz="1800" b="1" i="0" u="none" strike="noStrike" kern="1200" cap="none" spc="0" normalizeH="0" baseline="0" noProof="0">
              <a:ln>
                <a:noFill/>
              </a:ln>
              <a:solidFill>
                <a:srgbClr val="002060"/>
              </a:solidFill>
              <a:effectLst/>
              <a:highlight>
                <a:srgbClr val="FFFF00"/>
              </a:highlight>
              <a:uLnTx/>
              <a:uFillTx/>
              <a:latin typeface="Calibri" panose="020F0502020204030204"/>
              <a:ea typeface="+mn-ea"/>
              <a:cs typeface="+mn-cs"/>
            </a:endParaRPr>
          </a:p>
        </p:txBody>
      </p:sp>
      <p:sp>
        <p:nvSpPr>
          <p:cNvPr id="10" name="Rectángulo 9">
            <a:extLst>
              <a:ext uri="{FF2B5EF4-FFF2-40B4-BE49-F238E27FC236}">
                <a16:creationId xmlns:a16="http://schemas.microsoft.com/office/drawing/2014/main" id="{12107FE6-96CF-7B2C-B922-D95DEA443858}"/>
              </a:ext>
            </a:extLst>
          </p:cNvPr>
          <p:cNvSpPr/>
          <p:nvPr/>
        </p:nvSpPr>
        <p:spPr>
          <a:xfrm>
            <a:off x="4011370" y="6404469"/>
            <a:ext cx="5001853" cy="156792"/>
          </a:xfrm>
          <a:prstGeom prst="rect">
            <a:avLst/>
          </a:prstGeom>
          <a:noFill/>
          <a:ln w="952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w="3175">
                <a:solidFill>
                  <a:prstClr val="black"/>
                </a:solidFill>
              </a:ln>
              <a:solidFill>
                <a:prstClr val="white"/>
              </a:solidFill>
              <a:effectLst/>
              <a:uLnTx/>
              <a:uFillTx/>
              <a:latin typeface="Calibri" panose="020F0502020204030204"/>
              <a:ea typeface="+mn-ea"/>
              <a:cs typeface="+mn-cs"/>
            </a:endParaRPr>
          </a:p>
        </p:txBody>
      </p:sp>
      <p:sp>
        <p:nvSpPr>
          <p:cNvPr id="11" name="Rectángulo 10">
            <a:extLst>
              <a:ext uri="{FF2B5EF4-FFF2-40B4-BE49-F238E27FC236}">
                <a16:creationId xmlns:a16="http://schemas.microsoft.com/office/drawing/2014/main" id="{C2B353D4-F73D-6F94-6266-C4E7B3842AEA}"/>
              </a:ext>
            </a:extLst>
          </p:cNvPr>
          <p:cNvSpPr/>
          <p:nvPr/>
        </p:nvSpPr>
        <p:spPr>
          <a:xfrm>
            <a:off x="7802500" y="6066769"/>
            <a:ext cx="4348860" cy="177800"/>
          </a:xfrm>
          <a:prstGeom prst="rect">
            <a:avLst/>
          </a:prstGeom>
          <a:noFill/>
          <a:ln w="63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800" b="0" i="0" u="none" strike="noStrike" kern="1200" cap="none" spc="0" normalizeH="0" baseline="0" noProof="0">
                <a:ln w="3175">
                  <a:solidFill>
                    <a:prstClr val="black"/>
                  </a:solidFill>
                </a:ln>
                <a:solidFill>
                  <a:prstClr val="white"/>
                </a:solidFill>
                <a:effectLst/>
                <a:uLnTx/>
                <a:uFillTx/>
                <a:latin typeface="Calibri" panose="020F0502020204030204"/>
                <a:ea typeface="+mn-ea"/>
                <a:cs typeface="+mn-cs"/>
              </a:rPr>
              <a:t>1</a:t>
            </a:r>
          </a:p>
        </p:txBody>
      </p:sp>
      <p:sp>
        <p:nvSpPr>
          <p:cNvPr id="12" name="CuadroTexto 11">
            <a:extLst>
              <a:ext uri="{FF2B5EF4-FFF2-40B4-BE49-F238E27FC236}">
                <a16:creationId xmlns:a16="http://schemas.microsoft.com/office/drawing/2014/main" id="{853F4451-A5E4-5EF8-1289-136375BD8DE4}"/>
              </a:ext>
            </a:extLst>
          </p:cNvPr>
          <p:cNvSpPr txBox="1"/>
          <p:nvPr/>
        </p:nvSpPr>
        <p:spPr>
          <a:xfrm>
            <a:off x="7371725" y="5956181"/>
            <a:ext cx="6444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1" i="0" u="none" strike="noStrike" kern="1200" cap="none" spc="0" normalizeH="0" baseline="0" noProof="0" dirty="0">
                <a:ln>
                  <a:noFill/>
                </a:ln>
                <a:solidFill>
                  <a:srgbClr val="002060"/>
                </a:solidFill>
                <a:effectLst/>
                <a:highlight>
                  <a:srgbClr val="FFFF00"/>
                </a:highlight>
                <a:uLnTx/>
                <a:uFillTx/>
                <a:latin typeface="Calibri" panose="020F0502020204030204"/>
                <a:ea typeface="+mn-ea"/>
                <a:cs typeface="+mn-cs"/>
              </a:rPr>
              <a:t>-2-</a:t>
            </a:r>
            <a:endParaRPr kumimoji="0" lang="es-EC" sz="1800" b="1" i="0" u="none" strike="noStrike" kern="1200" cap="none" spc="0" normalizeH="0" baseline="0" noProof="0" dirty="0">
              <a:ln>
                <a:noFill/>
              </a:ln>
              <a:solidFill>
                <a:srgbClr val="002060"/>
              </a:solidFill>
              <a:effectLst/>
              <a:highlight>
                <a:srgbClr val="FFFF00"/>
              </a:highlight>
              <a:uLnTx/>
              <a:uFillTx/>
              <a:latin typeface="Calibri" panose="020F0502020204030204"/>
              <a:ea typeface="+mn-ea"/>
              <a:cs typeface="+mn-cs"/>
            </a:endParaRPr>
          </a:p>
        </p:txBody>
      </p:sp>
      <p:sp>
        <p:nvSpPr>
          <p:cNvPr id="19" name="Rectángulo 18">
            <a:extLst>
              <a:ext uri="{FF2B5EF4-FFF2-40B4-BE49-F238E27FC236}">
                <a16:creationId xmlns:a16="http://schemas.microsoft.com/office/drawing/2014/main" id="{629FAD92-A0CC-FA3A-698F-7C2C816D9E2D}"/>
              </a:ext>
            </a:extLst>
          </p:cNvPr>
          <p:cNvSpPr/>
          <p:nvPr/>
        </p:nvSpPr>
        <p:spPr>
          <a:xfrm>
            <a:off x="8392160" y="1940716"/>
            <a:ext cx="2641600" cy="92286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w="3175">
                <a:solidFill>
                  <a:prstClr val="black"/>
                </a:solidFill>
              </a:ln>
              <a:solidFill>
                <a:prstClr val="white"/>
              </a:solidFill>
              <a:effectLst/>
              <a:uLnTx/>
              <a:uFillTx/>
              <a:latin typeface="Calibri" panose="020F0502020204030204"/>
              <a:ea typeface="+mn-ea"/>
              <a:cs typeface="+mn-cs"/>
            </a:endParaRPr>
          </a:p>
        </p:txBody>
      </p:sp>
      <p:sp>
        <p:nvSpPr>
          <p:cNvPr id="20" name="CuadroTexto 19">
            <a:extLst>
              <a:ext uri="{FF2B5EF4-FFF2-40B4-BE49-F238E27FC236}">
                <a16:creationId xmlns:a16="http://schemas.microsoft.com/office/drawing/2014/main" id="{4AF6370B-56CD-0AC3-1556-B9CF6B7A0D44}"/>
              </a:ext>
            </a:extLst>
          </p:cNvPr>
          <p:cNvSpPr txBox="1"/>
          <p:nvPr/>
        </p:nvSpPr>
        <p:spPr>
          <a:xfrm>
            <a:off x="11061952" y="2069543"/>
            <a:ext cx="54581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1" i="0" u="none" strike="noStrike" kern="1200" cap="none" spc="0" normalizeH="0" baseline="0" noProof="0" dirty="0">
                <a:ln>
                  <a:noFill/>
                </a:ln>
                <a:solidFill>
                  <a:srgbClr val="002060"/>
                </a:solidFill>
                <a:effectLst/>
                <a:highlight>
                  <a:srgbClr val="FFFF00"/>
                </a:highlight>
                <a:uLnTx/>
                <a:uFillTx/>
                <a:latin typeface="Calibri" panose="020F0502020204030204"/>
                <a:ea typeface="+mn-ea"/>
                <a:cs typeface="+mn-cs"/>
              </a:rPr>
              <a:t>-3-</a:t>
            </a:r>
            <a:endParaRPr kumimoji="0" lang="es-EC" sz="1800" b="1" i="0" u="none" strike="noStrike" kern="1200" cap="none" spc="0" normalizeH="0" baseline="0" noProof="0" dirty="0">
              <a:ln>
                <a:noFill/>
              </a:ln>
              <a:solidFill>
                <a:srgbClr val="002060"/>
              </a:solidFill>
              <a:effectLst/>
              <a:highlight>
                <a:srgbClr val="FFFF00"/>
              </a:highlight>
              <a:uLnTx/>
              <a:uFillTx/>
              <a:latin typeface="Calibri" panose="020F0502020204030204"/>
              <a:ea typeface="+mn-ea"/>
              <a:cs typeface="+mn-cs"/>
            </a:endParaRPr>
          </a:p>
        </p:txBody>
      </p:sp>
      <p:sp>
        <p:nvSpPr>
          <p:cNvPr id="21" name="CuadroTexto 20">
            <a:extLst>
              <a:ext uri="{FF2B5EF4-FFF2-40B4-BE49-F238E27FC236}">
                <a16:creationId xmlns:a16="http://schemas.microsoft.com/office/drawing/2014/main" id="{C507ED3C-3BEF-4306-1F6E-4F944AEDB2BE}"/>
              </a:ext>
            </a:extLst>
          </p:cNvPr>
          <p:cNvSpPr txBox="1"/>
          <p:nvPr/>
        </p:nvSpPr>
        <p:spPr>
          <a:xfrm>
            <a:off x="3325107" y="389857"/>
            <a:ext cx="3602758" cy="4455066"/>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S" sz="1350" b="1" i="0" u="none" strike="noStrike" kern="1200" cap="none" spc="0" normalizeH="0" baseline="0" noProof="0">
                <a:ln>
                  <a:noFill/>
                </a:ln>
                <a:solidFill>
                  <a:prstClr val="black"/>
                </a:solidFill>
                <a:effectLst/>
                <a:uLnTx/>
                <a:uFillTx/>
                <a:latin typeface="Calibri" panose="020F0502020204030204"/>
                <a:ea typeface="+mn-ea"/>
                <a:cs typeface="+mn-cs"/>
              </a:rPr>
              <a:t>Nota (07/05/2023).</a:t>
            </a:r>
            <a:r>
              <a:rPr kumimoji="0" lang="es-ES" sz="1350" b="1" i="0" u="none" strike="noStrike" kern="1200" cap="none" spc="0" normalizeH="0" baseline="0" noProof="0">
                <a:ln>
                  <a:noFill/>
                </a:ln>
                <a:solidFill>
                  <a:prstClr val="black"/>
                </a:solidFill>
                <a:effectLst/>
                <a:highlight>
                  <a:srgbClr val="FFFF00"/>
                </a:highlight>
                <a:uLnTx/>
                <a:uFillTx/>
                <a:latin typeface="Calibri" panose="020F0502020204030204"/>
                <a:ea typeface="+mn-ea"/>
                <a:cs typeface="+mn-cs"/>
              </a:rPr>
              <a:t> 1) </a:t>
            </a:r>
            <a:r>
              <a:rPr kumimoji="0" lang="es-ES" sz="1350" b="0" i="0" u="none" strike="noStrike" kern="1200" cap="none" spc="0" normalizeH="0" baseline="0" noProof="0">
                <a:ln>
                  <a:noFill/>
                </a:ln>
                <a:solidFill>
                  <a:prstClr val="black"/>
                </a:solidFill>
                <a:effectLst/>
                <a:uLnTx/>
                <a:uFillTx/>
                <a:latin typeface="Calibri" panose="020F0502020204030204"/>
                <a:ea typeface="+mn-ea"/>
                <a:cs typeface="+mn-cs"/>
              </a:rPr>
              <a:t>Se utiliza el método "</a:t>
            </a:r>
            <a:r>
              <a:rPr kumimoji="0" lang="es-ES" sz="1350" b="0" i="0" u="none" strike="noStrike" kern="1200" cap="none" spc="0" normalizeH="0" baseline="0" noProof="0" err="1">
                <a:ln>
                  <a:noFill/>
                </a:ln>
                <a:solidFill>
                  <a:prstClr val="black"/>
                </a:solidFill>
                <a:effectLst/>
                <a:uLnTx/>
                <a:uFillTx/>
                <a:latin typeface="Calibri" panose="020F0502020204030204"/>
                <a:ea typeface="+mn-ea"/>
                <a:cs typeface="+mn-cs"/>
              </a:rPr>
              <a:t>filter</a:t>
            </a:r>
            <a:r>
              <a:rPr kumimoji="0" lang="es-ES" sz="1350" b="0" i="0" u="none" strike="noStrike" kern="1200" cap="none" spc="0" normalizeH="0" baseline="0" noProof="0">
                <a:ln>
                  <a:noFill/>
                </a:ln>
                <a:solidFill>
                  <a:prstClr val="black"/>
                </a:solidFill>
                <a:effectLst/>
                <a:uLnTx/>
                <a:uFillTx/>
                <a:latin typeface="Calibri" panose="020F0502020204030204"/>
                <a:ea typeface="+mn-ea"/>
                <a:cs typeface="+mn-cs"/>
              </a:rPr>
              <a:t>" </a:t>
            </a:r>
            <a:r>
              <a:rPr kumimoji="0" lang="es-ES" sz="1350" b="0" i="0" u="none" strike="noStrike" kern="1200" cap="none" spc="0" normalizeH="0" baseline="0" noProof="0" err="1">
                <a:ln>
                  <a:noFill/>
                </a:ln>
                <a:solidFill>
                  <a:prstClr val="black"/>
                </a:solidFill>
                <a:effectLst/>
                <a:uLnTx/>
                <a:uFillTx/>
                <a:latin typeface="Calibri" panose="020F0502020204030204"/>
                <a:ea typeface="+mn-ea"/>
                <a:cs typeface="+mn-cs"/>
              </a:rPr>
              <a:t>diciendole</a:t>
            </a:r>
            <a:r>
              <a:rPr kumimoji="0" lang="es-ES" sz="1350" b="0" i="0" u="none" strike="noStrike" kern="1200" cap="none" spc="0" normalizeH="0" baseline="0" noProof="0">
                <a:ln>
                  <a:noFill/>
                </a:ln>
                <a:solidFill>
                  <a:prstClr val="black"/>
                </a:solidFill>
                <a:effectLst/>
                <a:uLnTx/>
                <a:uFillTx/>
                <a:latin typeface="Calibri" panose="020F0502020204030204"/>
                <a:ea typeface="+mn-ea"/>
                <a:cs typeface="+mn-cs"/>
              </a:rPr>
              <a:t> que la propiedad "</a:t>
            </a:r>
            <a:r>
              <a:rPr kumimoji="0" lang="es-ES" sz="1350" b="0" i="0" u="none" strike="noStrike" kern="1200" cap="none" spc="0" normalizeH="0" baseline="0" noProof="0" err="1">
                <a:ln>
                  <a:noFill/>
                </a:ln>
                <a:solidFill>
                  <a:prstClr val="black"/>
                </a:solidFill>
                <a:effectLst/>
                <a:uLnTx/>
                <a:uFillTx/>
                <a:latin typeface="Calibri" panose="020F0502020204030204"/>
                <a:ea typeface="+mn-ea"/>
                <a:cs typeface="+mn-cs"/>
              </a:rPr>
              <a:t>user</a:t>
            </a:r>
            <a:r>
              <a:rPr kumimoji="0" lang="es-ES" sz="1350" b="0" i="0" u="none" strike="noStrike" kern="1200" cap="none" spc="0" normalizeH="0" baseline="0" noProof="0">
                <a:ln>
                  <a:noFill/>
                </a:ln>
                <a:solidFill>
                  <a:prstClr val="black"/>
                </a:solidFill>
                <a:effectLst/>
                <a:uLnTx/>
                <a:uFillTx/>
                <a:latin typeface="Calibri" panose="020F0502020204030204"/>
                <a:ea typeface="+mn-ea"/>
                <a:cs typeface="+mn-cs"/>
              </a:rPr>
              <a:t>" sea la misma que "</a:t>
            </a:r>
            <a:r>
              <a:rPr kumimoji="0" lang="es-ES" sz="1350" b="0" i="0" u="none" strike="noStrike" kern="1200" cap="none" spc="0" normalizeH="0" baseline="0" noProof="0" err="1">
                <a:ln>
                  <a:noFill/>
                </a:ln>
                <a:solidFill>
                  <a:prstClr val="black"/>
                </a:solidFill>
                <a:effectLst/>
                <a:uLnTx/>
                <a:uFillTx/>
                <a:latin typeface="Calibri" panose="020F0502020204030204"/>
                <a:ea typeface="+mn-ea"/>
                <a:cs typeface="+mn-cs"/>
              </a:rPr>
              <a:t>request.user</a:t>
            </a:r>
            <a:r>
              <a:rPr kumimoji="0" lang="es-ES" sz="1350" b="0" i="0" u="none" strike="noStrike" kern="1200" cap="none" spc="0" normalizeH="0" baseline="0" noProof="0">
                <a:ln>
                  <a:noFill/>
                </a:ln>
                <a:solidFill>
                  <a:prstClr val="black"/>
                </a:solidFill>
                <a:effectLst/>
                <a:uLnTx/>
                <a:uFillTx/>
                <a:latin typeface="Calibri" panose="020F0502020204030204"/>
                <a:ea typeface="+mn-ea"/>
                <a:cs typeface="+mn-cs"/>
              </a:rPr>
              <a:t>", al visitar la </a:t>
            </a:r>
            <a:r>
              <a:rPr kumimoji="0" lang="es-ES" sz="1350" b="0" i="0" u="none" strike="noStrike" kern="1200" cap="none" spc="0" normalizeH="0" baseline="0" noProof="0" err="1">
                <a:ln>
                  <a:noFill/>
                </a:ln>
                <a:solidFill>
                  <a:prstClr val="black"/>
                </a:solidFill>
                <a:effectLst/>
                <a:uLnTx/>
                <a:uFillTx/>
                <a:latin typeface="Calibri" panose="020F0502020204030204"/>
                <a:ea typeface="+mn-ea"/>
                <a:cs typeface="+mn-cs"/>
              </a:rPr>
              <a:t>url</a:t>
            </a:r>
            <a:r>
              <a:rPr kumimoji="0" lang="es-ES" sz="1350" b="0" i="0" u="none" strike="noStrike" kern="1200" cap="none" spc="0" normalizeH="0" baseline="0" noProof="0">
                <a:ln>
                  <a:noFill/>
                </a:ln>
                <a:solidFill>
                  <a:prstClr val="black"/>
                </a:solidFill>
                <a:effectLst/>
                <a:uLnTx/>
                <a:uFillTx/>
                <a:latin typeface="Calibri" panose="020F0502020204030204"/>
                <a:ea typeface="+mn-ea"/>
                <a:cs typeface="+mn-cs"/>
              </a:rPr>
              <a:t> "http://127.0.0.1:8000/</a:t>
            </a:r>
            <a:r>
              <a:rPr kumimoji="0" lang="es-ES" sz="1350" b="0" i="0" u="none" strike="noStrike" kern="1200" cap="none" spc="0" normalizeH="0" baseline="0" noProof="0" err="1">
                <a:ln>
                  <a:noFill/>
                </a:ln>
                <a:solidFill>
                  <a:prstClr val="black"/>
                </a:solidFill>
                <a:effectLst/>
                <a:uLnTx/>
                <a:uFillTx/>
                <a:latin typeface="Calibri" panose="020F0502020204030204"/>
                <a:ea typeface="+mn-ea"/>
                <a:cs typeface="+mn-cs"/>
              </a:rPr>
              <a:t>tasks</a:t>
            </a:r>
            <a:r>
              <a:rPr kumimoji="0" lang="es-ES" sz="1350" b="0" i="0" u="none" strike="noStrike" kern="1200" cap="none" spc="0" normalizeH="0" baseline="0" noProof="0">
                <a:ln>
                  <a:noFill/>
                </a:ln>
                <a:solidFill>
                  <a:prstClr val="black"/>
                </a:solidFill>
                <a:effectLst/>
                <a:uLnTx/>
                <a:uFillTx/>
                <a:latin typeface="Calibri" panose="020F0502020204030204"/>
                <a:ea typeface="+mn-ea"/>
                <a:cs typeface="+mn-cs"/>
              </a:rPr>
              <a:t>/" solo mostrará las tareas del usuario autenticado. La opción "</a:t>
            </a:r>
            <a:r>
              <a:rPr kumimoji="0" lang="es-ES" sz="1350" b="0" i="0" u="none" strike="noStrike" kern="1200" cap="none" spc="0" normalizeH="0" baseline="0" noProof="0" err="1">
                <a:ln>
                  <a:noFill/>
                </a:ln>
                <a:solidFill>
                  <a:prstClr val="black"/>
                </a:solidFill>
                <a:effectLst/>
                <a:uLnTx/>
                <a:uFillTx/>
                <a:latin typeface="Calibri" panose="020F0502020204030204"/>
                <a:ea typeface="+mn-ea"/>
                <a:cs typeface="+mn-cs"/>
              </a:rPr>
              <a:t>datecompleted</a:t>
            </a:r>
            <a:r>
              <a:rPr kumimoji="0" lang="es-ES" sz="1350" b="0" i="0" u="none" strike="noStrike" kern="1200" cap="none" spc="0" normalizeH="0" baseline="0" noProof="0">
                <a:ln>
                  <a:noFill/>
                </a:ln>
                <a:solidFill>
                  <a:prstClr val="black"/>
                </a:solidFill>
                <a:effectLst/>
                <a:uLnTx/>
                <a:uFillTx/>
                <a:latin typeface="Calibri" panose="020F0502020204030204"/>
                <a:ea typeface="+mn-ea"/>
                <a:cs typeface="+mn-cs"/>
              </a:rPr>
              <a:t>__</a:t>
            </a:r>
            <a:r>
              <a:rPr kumimoji="0" lang="es-ES" sz="1350" b="0" i="0" u="none" strike="noStrike" kern="1200" cap="none" spc="0" normalizeH="0" baseline="0" noProof="0" err="1">
                <a:ln>
                  <a:noFill/>
                </a:ln>
                <a:solidFill>
                  <a:prstClr val="black"/>
                </a:solidFill>
                <a:effectLst/>
                <a:uLnTx/>
                <a:uFillTx/>
                <a:latin typeface="Calibri" panose="020F0502020204030204"/>
                <a:ea typeface="+mn-ea"/>
                <a:cs typeface="+mn-cs"/>
              </a:rPr>
              <a:t>isnull</a:t>
            </a:r>
            <a:r>
              <a:rPr kumimoji="0" lang="es-ES" sz="1350" b="0" i="0" u="none" strike="noStrike" kern="1200" cap="none" spc="0" normalizeH="0" baseline="0" noProof="0">
                <a:ln>
                  <a:noFill/>
                </a:ln>
                <a:solidFill>
                  <a:prstClr val="black"/>
                </a:solidFill>
                <a:effectLst/>
                <a:uLnTx/>
                <a:uFillTx/>
                <a:latin typeface="Calibri" panose="020F0502020204030204"/>
                <a:ea typeface="+mn-ea"/>
                <a:cs typeface="+mn-cs"/>
              </a:rPr>
              <a:t>" sirve para que muestre solo tareas en </a:t>
            </a:r>
            <a:r>
              <a:rPr kumimoji="0" lang="es-ES" sz="1350" b="0" i="0" u="none" strike="noStrike" kern="1200" cap="none" spc="0" normalizeH="0" baseline="0" noProof="0" err="1">
                <a:ln>
                  <a:noFill/>
                </a:ln>
                <a:solidFill>
                  <a:prstClr val="black"/>
                </a:solidFill>
                <a:effectLst/>
                <a:uLnTx/>
                <a:uFillTx/>
                <a:latin typeface="Calibri" panose="020F0502020204030204"/>
                <a:ea typeface="+mn-ea"/>
                <a:cs typeface="+mn-cs"/>
              </a:rPr>
              <a:t>null</a:t>
            </a:r>
            <a:r>
              <a:rPr kumimoji="0" lang="es-ES" sz="1350" b="0" i="0" u="none" strike="noStrike" kern="1200" cap="none" spc="0" normalizeH="0" baseline="0" noProof="0">
                <a:ln>
                  <a:noFill/>
                </a:ln>
                <a:solidFill>
                  <a:prstClr val="black"/>
                </a:solidFill>
                <a:effectLst/>
                <a:uLnTx/>
                <a:uFillTx/>
                <a:latin typeface="Calibri" panose="020F0502020204030204"/>
                <a:ea typeface="+mn-ea"/>
                <a:cs typeface="+mn-cs"/>
              </a:rPr>
              <a:t>, es decir que no se han acabado, no </a:t>
            </a:r>
            <a:r>
              <a:rPr kumimoji="0" lang="es-ES" sz="1350" b="0" i="0" u="none" strike="noStrike" kern="1200" cap="none" spc="0" normalizeH="0" baseline="0" noProof="0" err="1">
                <a:ln>
                  <a:noFill/>
                </a:ln>
                <a:solidFill>
                  <a:prstClr val="black"/>
                </a:solidFill>
                <a:effectLst/>
                <a:uLnTx/>
                <a:uFillTx/>
                <a:latin typeface="Calibri" panose="020F0502020204030204"/>
                <a:ea typeface="+mn-ea"/>
                <a:cs typeface="+mn-cs"/>
              </a:rPr>
              <a:t>estan</a:t>
            </a:r>
            <a:r>
              <a:rPr kumimoji="0" lang="es-ES" sz="1350" b="0" i="0" u="none" strike="noStrike" kern="1200" cap="none" spc="0" normalizeH="0" baseline="0" noProof="0">
                <a:ln>
                  <a:noFill/>
                </a:ln>
                <a:solidFill>
                  <a:prstClr val="black"/>
                </a:solidFill>
                <a:effectLst/>
                <a:uLnTx/>
                <a:uFillTx/>
                <a:latin typeface="Calibri" panose="020F0502020204030204"/>
                <a:ea typeface="+mn-ea"/>
                <a:cs typeface="+mn-cs"/>
              </a:rPr>
              <a:t> acabadas aquellas tareas que no tienen ni "Date" ni "Time" ingresado </a:t>
            </a:r>
            <a:r>
              <a:rPr kumimoji="0" lang="es-ES" sz="1350" b="1" i="0" u="none" strike="noStrike" kern="1200" cap="none" spc="0" normalizeH="0" baseline="0" noProof="0">
                <a:ln>
                  <a:noFill/>
                </a:ln>
                <a:solidFill>
                  <a:prstClr val="black"/>
                </a:solidFill>
                <a:effectLst/>
                <a:highlight>
                  <a:srgbClr val="FFFF00"/>
                </a:highlight>
                <a:uLnTx/>
                <a:uFillTx/>
                <a:latin typeface="Calibri" panose="020F0502020204030204"/>
                <a:ea typeface="+mn-ea"/>
                <a:cs typeface="+mn-cs"/>
              </a:rPr>
              <a:t>2) </a:t>
            </a:r>
            <a:r>
              <a:rPr kumimoji="0" lang="es-ES" sz="1350" b="0" i="0" u="none" strike="noStrike" kern="1200" cap="none" spc="0" normalizeH="0" baseline="0" noProof="0">
                <a:ln>
                  <a:noFill/>
                </a:ln>
                <a:solidFill>
                  <a:prstClr val="black"/>
                </a:solidFill>
                <a:effectLst/>
                <a:uLnTx/>
                <a:uFillTx/>
                <a:latin typeface="Calibri" panose="020F0502020204030204"/>
                <a:ea typeface="+mn-ea"/>
                <a:cs typeface="+mn-cs"/>
              </a:rPr>
              <a:t>En "models.py" se ubica la sección "</a:t>
            </a:r>
            <a:r>
              <a:rPr kumimoji="0" lang="es-ES" sz="1350" b="0" i="0" u="none" strike="noStrike" kern="1200" cap="none" spc="0" normalizeH="0" baseline="0" noProof="0" err="1">
                <a:ln>
                  <a:noFill/>
                </a:ln>
                <a:solidFill>
                  <a:prstClr val="black"/>
                </a:solidFill>
                <a:effectLst/>
                <a:uLnTx/>
                <a:uFillTx/>
                <a:latin typeface="Calibri" panose="020F0502020204030204"/>
                <a:ea typeface="+mn-ea"/>
                <a:cs typeface="+mn-cs"/>
              </a:rPr>
              <a:t>blank</a:t>
            </a:r>
            <a:r>
              <a:rPr kumimoji="0" lang="es-ES" sz="1350" b="0" i="0" u="none" strike="noStrike" kern="1200" cap="none" spc="0" normalizeH="0" baseline="0" noProof="0">
                <a:ln>
                  <a:noFill/>
                </a:ln>
                <a:solidFill>
                  <a:prstClr val="black"/>
                </a:solidFill>
                <a:effectLst/>
                <a:uLnTx/>
                <a:uFillTx/>
                <a:latin typeface="Calibri" panose="020F0502020204030204"/>
                <a:ea typeface="+mn-ea"/>
                <a:cs typeface="+mn-cs"/>
              </a:rPr>
              <a:t>=True" que indica que para el administrador es opcional, y la opción "</a:t>
            </a:r>
            <a:r>
              <a:rPr kumimoji="0" lang="es-ES" sz="1350" b="0" i="0" u="none" strike="noStrike" kern="1200" cap="none" spc="0" normalizeH="0" baseline="0" noProof="0" err="1">
                <a:ln>
                  <a:noFill/>
                </a:ln>
                <a:solidFill>
                  <a:prstClr val="black"/>
                </a:solidFill>
                <a:effectLst/>
                <a:uLnTx/>
                <a:uFillTx/>
                <a:latin typeface="Calibri" panose="020F0502020204030204"/>
                <a:ea typeface="+mn-ea"/>
                <a:cs typeface="+mn-cs"/>
              </a:rPr>
              <a:t>null</a:t>
            </a:r>
            <a:r>
              <a:rPr kumimoji="0" lang="es-ES" sz="1350" b="0" i="0" u="none" strike="noStrike" kern="1200" cap="none" spc="0" normalizeH="0" baseline="0" noProof="0">
                <a:ln>
                  <a:noFill/>
                </a:ln>
                <a:solidFill>
                  <a:prstClr val="black"/>
                </a:solidFill>
                <a:effectLst/>
                <a:uLnTx/>
                <a:uFillTx/>
                <a:latin typeface="Calibri" panose="020F0502020204030204"/>
                <a:ea typeface="+mn-ea"/>
                <a:cs typeface="+mn-cs"/>
              </a:rPr>
              <a:t>=True" que ya estaba puesta indica que para la base de datos si hay que ponerlo. </a:t>
            </a:r>
            <a:r>
              <a:rPr kumimoji="0" lang="es-ES" sz="1350" b="1" i="0" u="none" strike="noStrike" kern="1200" cap="none" spc="0" normalizeH="0" baseline="0" noProof="0">
                <a:ln>
                  <a:noFill/>
                </a:ln>
                <a:solidFill>
                  <a:prstClr val="black"/>
                </a:solidFill>
                <a:effectLst/>
                <a:highlight>
                  <a:srgbClr val="FFFF00"/>
                </a:highlight>
                <a:uLnTx/>
                <a:uFillTx/>
                <a:latin typeface="Calibri" panose="020F0502020204030204"/>
                <a:ea typeface="+mn-ea"/>
                <a:cs typeface="+mn-cs"/>
              </a:rPr>
              <a:t>3)</a:t>
            </a:r>
            <a:r>
              <a:rPr kumimoji="0" lang="es-ES" sz="1350" b="0" i="0" u="none" strike="noStrike" kern="1200" cap="none" spc="0" normalizeH="0" baseline="0" noProof="0">
                <a:ln>
                  <a:noFill/>
                </a:ln>
                <a:solidFill>
                  <a:prstClr val="black"/>
                </a:solidFill>
                <a:effectLst/>
                <a:uLnTx/>
                <a:uFillTx/>
                <a:latin typeface="Calibri" panose="020F0502020204030204"/>
                <a:ea typeface="+mn-ea"/>
                <a:cs typeface="+mn-cs"/>
              </a:rPr>
              <a:t> En "tasks.html". Se modifica la presentación según el valor del atributo "</a:t>
            </a:r>
            <a:r>
              <a:rPr kumimoji="0" lang="es-ES" sz="1350" b="0" i="0" u="none" strike="noStrike" kern="1200" cap="none" spc="0" normalizeH="0" baseline="0" noProof="0" err="1">
                <a:ln>
                  <a:noFill/>
                </a:ln>
                <a:solidFill>
                  <a:prstClr val="black"/>
                </a:solidFill>
                <a:effectLst/>
                <a:uLnTx/>
                <a:uFillTx/>
                <a:latin typeface="Calibri" panose="020F0502020204030204"/>
                <a:ea typeface="+mn-ea"/>
                <a:cs typeface="+mn-cs"/>
              </a:rPr>
              <a:t>important</a:t>
            </a:r>
            <a:r>
              <a:rPr kumimoji="0" lang="es-ES" sz="1350" b="0" i="0" u="none" strike="noStrike" kern="1200" cap="none" spc="0" normalizeH="0" baseline="0" noProof="0">
                <a:ln>
                  <a:noFill/>
                </a:ln>
                <a:solidFill>
                  <a:prstClr val="black"/>
                </a:solidFill>
                <a:effectLst/>
                <a:uLnTx/>
                <a:uFillTx/>
                <a:latin typeface="Calibri" panose="020F0502020204030204"/>
                <a:ea typeface="+mn-ea"/>
                <a:cs typeface="+mn-cs"/>
              </a:rPr>
              <a:t>" </a:t>
            </a:r>
            <a:r>
              <a:rPr kumimoji="0" lang="es-ES" sz="1350" b="1" i="0" u="none" strike="noStrike" kern="1200" cap="none" spc="0" normalizeH="0" baseline="0" noProof="0">
                <a:ln>
                  <a:noFill/>
                </a:ln>
                <a:solidFill>
                  <a:prstClr val="black"/>
                </a:solidFill>
                <a:effectLst/>
                <a:highlight>
                  <a:srgbClr val="FFFF00"/>
                </a:highlight>
                <a:uLnTx/>
                <a:uFillTx/>
                <a:latin typeface="Calibri" panose="020F0502020204030204"/>
                <a:ea typeface="+mn-ea"/>
                <a:cs typeface="+mn-cs"/>
              </a:rPr>
              <a:t>4) </a:t>
            </a:r>
            <a:r>
              <a:rPr kumimoji="0" lang="es-ES" sz="1350" b="0" i="0" u="none" strike="noStrike" kern="1200" cap="none" spc="0" normalizeH="0" baseline="0" noProof="0">
                <a:ln>
                  <a:noFill/>
                </a:ln>
                <a:solidFill>
                  <a:prstClr val="black"/>
                </a:solidFill>
                <a:effectLst/>
                <a:uLnTx/>
                <a:uFillTx/>
                <a:latin typeface="Calibri" panose="020F0502020204030204"/>
                <a:ea typeface="+mn-ea"/>
                <a:cs typeface="+mn-cs"/>
              </a:rPr>
              <a:t>Se prueba ingresando tareas desde "http://127.0.0.1:8000/</a:t>
            </a:r>
            <a:r>
              <a:rPr kumimoji="0" lang="es-ES" sz="1350" b="0" i="0" u="none" strike="noStrike" kern="1200" cap="none" spc="0" normalizeH="0" baseline="0" noProof="0" err="1">
                <a:ln>
                  <a:noFill/>
                </a:ln>
                <a:solidFill>
                  <a:prstClr val="black"/>
                </a:solidFill>
                <a:effectLst/>
                <a:uLnTx/>
                <a:uFillTx/>
                <a:latin typeface="Calibri" panose="020F0502020204030204"/>
                <a:ea typeface="+mn-ea"/>
                <a:cs typeface="+mn-cs"/>
              </a:rPr>
              <a:t>admin</a:t>
            </a:r>
            <a:r>
              <a:rPr kumimoji="0" lang="es-ES" sz="1350" b="0" i="0" u="none" strike="noStrike" kern="1200" cap="none" spc="0" normalizeH="0" baseline="0" noProof="0">
                <a:ln>
                  <a:noFill/>
                </a:ln>
                <a:solidFill>
                  <a:prstClr val="black"/>
                </a:solidFill>
                <a:effectLst/>
                <a:uLnTx/>
                <a:uFillTx/>
                <a:latin typeface="Calibri" panose="020F0502020204030204"/>
                <a:ea typeface="+mn-ea"/>
                <a:cs typeface="+mn-cs"/>
              </a:rPr>
              <a:t>/" para luego mostrarlas en el usuario que se haya autenticado con la ruta "http://127.0.0.1:8000/</a:t>
            </a:r>
            <a:r>
              <a:rPr kumimoji="0" lang="es-ES" sz="1350" b="0" i="0" u="none" strike="noStrike" kern="1200" cap="none" spc="0" normalizeH="0" baseline="0" noProof="0" err="1">
                <a:ln>
                  <a:noFill/>
                </a:ln>
                <a:solidFill>
                  <a:prstClr val="black"/>
                </a:solidFill>
                <a:effectLst/>
                <a:uLnTx/>
                <a:uFillTx/>
                <a:latin typeface="Calibri" panose="020F0502020204030204"/>
                <a:ea typeface="+mn-ea"/>
                <a:cs typeface="+mn-cs"/>
              </a:rPr>
              <a:t>tasks</a:t>
            </a:r>
            <a:r>
              <a:rPr kumimoji="0" lang="es-ES" sz="1350" b="0" i="0" u="none" strike="noStrike" kern="1200" cap="none" spc="0" normalizeH="0" baseline="0" noProof="0">
                <a:ln>
                  <a:noFill/>
                </a:ln>
                <a:solidFill>
                  <a:prstClr val="black"/>
                </a:solidFill>
                <a:effectLst/>
                <a:uLnTx/>
                <a:uFillTx/>
                <a:latin typeface="Calibri" panose="020F0502020204030204"/>
                <a:ea typeface="+mn-ea"/>
                <a:cs typeface="+mn-cs"/>
              </a:rPr>
              <a:t>/", probar ingresando tareas importantes y no importantes.</a:t>
            </a:r>
            <a:endParaRPr kumimoji="0" lang="es-EC" sz="135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Botón de acción: en blanco 2">
            <a:hlinkClick r:id="rId6" action="ppaction://hlinksldjump" highlightClick="1"/>
            <a:extLst>
              <a:ext uri="{FF2B5EF4-FFF2-40B4-BE49-F238E27FC236}">
                <a16:creationId xmlns:a16="http://schemas.microsoft.com/office/drawing/2014/main" id="{9CD9C0A5-C901-3BF6-40A4-BB90152CD2AE}"/>
              </a:ext>
            </a:extLst>
          </p:cNvPr>
          <p:cNvSpPr/>
          <p:nvPr/>
        </p:nvSpPr>
        <p:spPr>
          <a:xfrm>
            <a:off x="10727704" y="-885"/>
            <a:ext cx="1464296" cy="335902"/>
          </a:xfrm>
          <a:prstGeom prst="actionButtonBlan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C" sz="1800" b="0" i="0" u="none" strike="noStrike" kern="1200" cap="none" spc="0" normalizeH="0" baseline="0" noProof="0">
                <a:ln>
                  <a:noFill/>
                </a:ln>
                <a:solidFill>
                  <a:prstClr val="white"/>
                </a:solidFill>
                <a:effectLst/>
                <a:uLnTx/>
                <a:uFillTx/>
                <a:latin typeface="Calibri" panose="020F0502020204030204"/>
                <a:ea typeface="+mn-ea"/>
                <a:cs typeface="+mn-cs"/>
              </a:rPr>
              <a:t>Índice</a:t>
            </a:r>
            <a:endParaRPr kumimoji="0" lang="es-E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CuadroTexto 7">
            <a:extLst>
              <a:ext uri="{FF2B5EF4-FFF2-40B4-BE49-F238E27FC236}">
                <a16:creationId xmlns:a16="http://schemas.microsoft.com/office/drawing/2014/main" id="{C296B82C-D33D-CDA8-6E6E-C8098AC85F84}"/>
              </a:ext>
            </a:extLst>
          </p:cNvPr>
          <p:cNvSpPr txBox="1"/>
          <p:nvPr/>
        </p:nvSpPr>
        <p:spPr>
          <a:xfrm>
            <a:off x="9156796" y="6461006"/>
            <a:ext cx="3141816"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FF0000"/>
                </a:solidFill>
                <a:effectLst/>
                <a:uLnTx/>
                <a:uFillTx/>
                <a:latin typeface="Calibri" panose="020F0502020204030204"/>
                <a:ea typeface="+mn-ea"/>
                <a:cs typeface="+mn-cs"/>
              </a:rPr>
              <a:t>Es doble guion de piso en “__</a:t>
            </a:r>
            <a:r>
              <a:rPr kumimoji="0" lang="es-ES" sz="1600" b="0" i="0" u="none" strike="noStrike" kern="1200" cap="none" spc="0" normalizeH="0" baseline="0" noProof="0" dirty="0" err="1">
                <a:ln>
                  <a:noFill/>
                </a:ln>
                <a:solidFill>
                  <a:srgbClr val="FF0000"/>
                </a:solidFill>
                <a:effectLst/>
                <a:uLnTx/>
                <a:uFillTx/>
                <a:latin typeface="Calibri" panose="020F0502020204030204"/>
                <a:ea typeface="+mn-ea"/>
                <a:cs typeface="+mn-cs"/>
              </a:rPr>
              <a:t>isnull</a:t>
            </a:r>
            <a:r>
              <a:rPr kumimoji="0" lang="es-ES" sz="1600" b="0" i="0" u="none" strike="noStrike" kern="1200" cap="none" spc="0" normalizeH="0" baseline="0" noProof="0" dirty="0">
                <a:ln>
                  <a:noFill/>
                </a:ln>
                <a:solidFill>
                  <a:srgbClr val="FF0000"/>
                </a:solidFill>
                <a:effectLst/>
                <a:uLnTx/>
                <a:uFillTx/>
                <a:latin typeface="Calibri" panose="020F0502020204030204"/>
                <a:ea typeface="+mn-ea"/>
                <a:cs typeface="+mn-cs"/>
              </a:rPr>
              <a:t>”</a:t>
            </a:r>
            <a:endParaRPr kumimoji="0" lang="es-EC" sz="16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1177712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agen 13" descr="Texto&#10;&#10;Descripción generada automáticamente">
            <a:extLst>
              <a:ext uri="{FF2B5EF4-FFF2-40B4-BE49-F238E27FC236}">
                <a16:creationId xmlns:a16="http://schemas.microsoft.com/office/drawing/2014/main" id="{D0BB8361-2B3C-E259-C8FE-35D5A1290E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15616" y="1897930"/>
            <a:ext cx="6099799" cy="4824477"/>
          </a:xfrm>
          <a:prstGeom prst="rect">
            <a:avLst/>
          </a:prstGeom>
        </p:spPr>
      </p:pic>
      <p:pic>
        <p:nvPicPr>
          <p:cNvPr id="7" name="Imagen 6" descr="Interfaz de usuario gráfica, Texto&#10;&#10;Descripción generada automáticamente">
            <a:extLst>
              <a:ext uri="{FF2B5EF4-FFF2-40B4-BE49-F238E27FC236}">
                <a16:creationId xmlns:a16="http://schemas.microsoft.com/office/drawing/2014/main" id="{B655670C-AD61-5A4C-1EFB-8F412030B40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15616" y="453360"/>
            <a:ext cx="2665420" cy="914759"/>
          </a:xfrm>
          <a:prstGeom prst="rect">
            <a:avLst/>
          </a:prstGeom>
        </p:spPr>
      </p:pic>
      <p:sp>
        <p:nvSpPr>
          <p:cNvPr id="4" name="Título 3">
            <a:extLst>
              <a:ext uri="{FF2B5EF4-FFF2-40B4-BE49-F238E27FC236}">
                <a16:creationId xmlns:a16="http://schemas.microsoft.com/office/drawing/2014/main" id="{9DF72ADE-BAE9-484E-84CE-E8979DDABC94}"/>
              </a:ext>
            </a:extLst>
          </p:cNvPr>
          <p:cNvSpPr>
            <a:spLocks noGrp="1"/>
          </p:cNvSpPr>
          <p:nvPr>
            <p:ph type="title"/>
          </p:nvPr>
        </p:nvSpPr>
        <p:spPr>
          <a:xfrm>
            <a:off x="1" y="1"/>
            <a:ext cx="3256367" cy="709119"/>
          </a:xfrm>
          <a:solidFill>
            <a:schemeClr val="accent4">
              <a:lumMod val="60000"/>
              <a:lumOff val="40000"/>
            </a:schemeClr>
          </a:solidFill>
        </p:spPr>
        <p:style>
          <a:lnRef idx="2">
            <a:schemeClr val="accent1"/>
          </a:lnRef>
          <a:fillRef idx="1">
            <a:schemeClr val="lt1"/>
          </a:fillRef>
          <a:effectRef idx="0">
            <a:schemeClr val="accent1"/>
          </a:effectRef>
          <a:fontRef idx="minor">
            <a:schemeClr val="dk1"/>
          </a:fontRef>
        </p:style>
        <p:txBody>
          <a:bodyPr>
            <a:normAutofit/>
          </a:bodyPr>
          <a:lstStyle/>
          <a:p>
            <a:r>
              <a:rPr lang="es-MX" sz="1400">
                <a:latin typeface="AcmeFont" pitchFamily="2" charset="0"/>
              </a:rPr>
              <a:t>Taller: </a:t>
            </a:r>
            <a:r>
              <a:rPr lang="es-MX" sz="1400"/>
              <a:t>Ejercicio 81</a:t>
            </a:r>
            <a:endParaRPr lang="es-ES" sz="1400"/>
          </a:p>
        </p:txBody>
      </p:sp>
      <p:cxnSp>
        <p:nvCxnSpPr>
          <p:cNvPr id="5" name="Conector recto 4">
            <a:extLst>
              <a:ext uri="{FF2B5EF4-FFF2-40B4-BE49-F238E27FC236}">
                <a16:creationId xmlns:a16="http://schemas.microsoft.com/office/drawing/2014/main" id="{B56C916C-A930-4B45-9FEB-EAC26D680858}"/>
              </a:ext>
            </a:extLst>
          </p:cNvPr>
          <p:cNvCxnSpPr>
            <a:cxnSpLocks/>
          </p:cNvCxnSpPr>
          <p:nvPr/>
        </p:nvCxnSpPr>
        <p:spPr>
          <a:xfrm>
            <a:off x="3256383" y="709120"/>
            <a:ext cx="0" cy="6148880"/>
          </a:xfrm>
          <a:prstGeom prst="line">
            <a:avLst/>
          </a:prstGeom>
        </p:spPr>
        <p:style>
          <a:lnRef idx="3">
            <a:schemeClr val="accent1"/>
          </a:lnRef>
          <a:fillRef idx="0">
            <a:schemeClr val="accent1"/>
          </a:fillRef>
          <a:effectRef idx="2">
            <a:schemeClr val="accent1"/>
          </a:effectRef>
          <a:fontRef idx="minor">
            <a:schemeClr val="tx1"/>
          </a:fontRef>
        </p:style>
      </p:cxnSp>
      <p:sp>
        <p:nvSpPr>
          <p:cNvPr id="16" name="CuadroTexto 15">
            <a:extLst>
              <a:ext uri="{FF2B5EF4-FFF2-40B4-BE49-F238E27FC236}">
                <a16:creationId xmlns:a16="http://schemas.microsoft.com/office/drawing/2014/main" id="{B1925488-C881-4A19-A93C-2E217166D1A0}"/>
              </a:ext>
            </a:extLst>
          </p:cNvPr>
          <p:cNvSpPr txBox="1"/>
          <p:nvPr/>
        </p:nvSpPr>
        <p:spPr>
          <a:xfrm>
            <a:off x="106748" y="4958291"/>
            <a:ext cx="2891329" cy="954107"/>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C" sz="1400" b="1" i="0" u="none" strike="noStrike" kern="1200" cap="none" spc="0" normalizeH="0" baseline="0" noProof="0">
                <a:ln>
                  <a:noFill/>
                </a:ln>
                <a:solidFill>
                  <a:prstClr val="black"/>
                </a:solidFill>
                <a:effectLst/>
                <a:uLnTx/>
                <a:uFillTx/>
                <a:latin typeface="Calibri" panose="020F0502020204030204"/>
                <a:ea typeface="+mn-ea"/>
                <a:cs typeface="+mn-cs"/>
              </a:rPr>
              <a:t>Objetivos de la lámina:</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ES" sz="1400" b="0" i="0" u="none" strike="noStrike" kern="1200" cap="none" spc="0" normalizeH="0" baseline="0" noProof="0">
                <a:ln>
                  <a:noFill/>
                </a:ln>
                <a:solidFill>
                  <a:prstClr val="black"/>
                </a:solidFill>
                <a:effectLst/>
                <a:uLnTx/>
                <a:uFillTx/>
                <a:latin typeface="Calibri" panose="020F0502020204030204"/>
                <a:ea typeface="+mn-ea"/>
                <a:cs typeface="+mn-cs"/>
              </a:rPr>
              <a:t>Crear una vista para mostrar tareas individuales con la ruta "http://127.0.0.1:8000/</a:t>
            </a:r>
            <a:r>
              <a:rPr kumimoji="0" lang="es-ES" sz="1400" b="0" i="0" u="none" strike="noStrike" kern="1200" cap="none" spc="0" normalizeH="0" baseline="0" noProof="0" err="1">
                <a:ln>
                  <a:noFill/>
                </a:ln>
                <a:solidFill>
                  <a:prstClr val="black"/>
                </a:solidFill>
                <a:effectLst/>
                <a:uLnTx/>
                <a:uFillTx/>
                <a:latin typeface="Calibri" panose="020F0502020204030204"/>
                <a:ea typeface="+mn-ea"/>
                <a:cs typeface="+mn-cs"/>
              </a:rPr>
              <a:t>tasks</a:t>
            </a:r>
            <a:r>
              <a:rPr kumimoji="0" lang="es-ES" sz="1400" b="0" i="0" u="none" strike="noStrike" kern="1200" cap="none" spc="0" normalizeH="0" baseline="0" noProof="0">
                <a:ln>
                  <a:noFill/>
                </a:ln>
                <a:solidFill>
                  <a:prstClr val="black"/>
                </a:solidFill>
                <a:effectLst/>
                <a:uLnTx/>
                <a:uFillTx/>
                <a:latin typeface="Calibri" panose="020F0502020204030204"/>
                <a:ea typeface="+mn-ea"/>
                <a:cs typeface="+mn-cs"/>
              </a:rPr>
              <a:t>/1/"</a:t>
            </a:r>
          </a:p>
        </p:txBody>
      </p:sp>
      <p:pic>
        <p:nvPicPr>
          <p:cNvPr id="17" name="Imagen 16">
            <a:extLst>
              <a:ext uri="{FF2B5EF4-FFF2-40B4-BE49-F238E27FC236}">
                <a16:creationId xmlns:a16="http://schemas.microsoft.com/office/drawing/2014/main" id="{07AF594D-2BC1-4EA0-9855-66C150454A4F}"/>
              </a:ext>
            </a:extLst>
          </p:cNvPr>
          <p:cNvPicPr>
            <a:picLocks noChangeAspect="1"/>
          </p:cNvPicPr>
          <p:nvPr/>
        </p:nvPicPr>
        <p:blipFill>
          <a:blip r:embed="rId5"/>
          <a:stretch>
            <a:fillRect/>
          </a:stretch>
        </p:blipFill>
        <p:spPr>
          <a:xfrm>
            <a:off x="76038" y="2011836"/>
            <a:ext cx="993895" cy="854078"/>
          </a:xfrm>
          <a:prstGeom prst="rect">
            <a:avLst/>
          </a:prstGeom>
        </p:spPr>
      </p:pic>
      <p:sp>
        <p:nvSpPr>
          <p:cNvPr id="18" name="CuadroTexto 17">
            <a:extLst>
              <a:ext uri="{FF2B5EF4-FFF2-40B4-BE49-F238E27FC236}">
                <a16:creationId xmlns:a16="http://schemas.microsoft.com/office/drawing/2014/main" id="{137D2C75-4FC0-4811-A9B7-F2AED8DD12CA}"/>
              </a:ext>
            </a:extLst>
          </p:cNvPr>
          <p:cNvSpPr txBox="1"/>
          <p:nvPr/>
        </p:nvSpPr>
        <p:spPr>
          <a:xfrm>
            <a:off x="80567" y="2926313"/>
            <a:ext cx="3098569" cy="209288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C" sz="1300" b="1" i="0" u="none" strike="noStrike" kern="1200" cap="none" spc="0" normalizeH="0" baseline="0" noProof="0">
                <a:ln>
                  <a:noFill/>
                </a:ln>
                <a:solidFill>
                  <a:prstClr val="black"/>
                </a:solidFill>
                <a:effectLst/>
                <a:uLnTx/>
                <a:uFillTx/>
                <a:latin typeface="Agency FB" panose="020B0503020202020204" pitchFamily="34" charset="0"/>
                <a:ea typeface="+mn-ea"/>
                <a:cs typeface="+mn-cs"/>
              </a:rPr>
              <a:t>Misión. </a:t>
            </a:r>
            <a:r>
              <a:rPr kumimoji="0" lang="es-MX" sz="1300" b="0" i="0" u="none" strike="noStrike" kern="1200" cap="none" spc="0" normalizeH="0" baseline="0" noProof="0">
                <a:ln>
                  <a:noFill/>
                </a:ln>
                <a:solidFill>
                  <a:prstClr val="black"/>
                </a:solidFill>
                <a:effectLst/>
                <a:uLnTx/>
                <a:uFillTx/>
                <a:latin typeface="Agency FB" panose="020B0503020202020204" pitchFamily="34" charset="0"/>
                <a:ea typeface="+mn-ea"/>
                <a:cs typeface="+mn-cs"/>
              </a:rPr>
              <a:t>Formar profesionales competentes y emprendedores desde lo académico, la investigación, y la vinculación, que contribuyan a mejorar la calidad de vida de la sociedad.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300" b="0" i="0" u="none" strike="noStrike" kern="1200" cap="none" spc="0" normalizeH="0" baseline="0" noProof="0">
              <a:ln>
                <a:noFill/>
              </a:ln>
              <a:solidFill>
                <a:prstClr val="black"/>
              </a:solidFill>
              <a:effectLst/>
              <a:uLnTx/>
              <a:uFillTx/>
              <a:latin typeface="Agency FB" panose="020B0503020202020204" pitchFamily="34" charset="0"/>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C" sz="1300" b="1" i="0" u="none" strike="noStrike" kern="1200" cap="none" spc="0" normalizeH="0" baseline="0" noProof="0">
                <a:ln>
                  <a:noFill/>
                </a:ln>
                <a:solidFill>
                  <a:prstClr val="black"/>
                </a:solidFill>
                <a:effectLst/>
                <a:uLnTx/>
                <a:uFillTx/>
                <a:latin typeface="Agency FB" panose="020B0503020202020204" pitchFamily="34" charset="0"/>
                <a:ea typeface="+mn-ea"/>
                <a:cs typeface="+mn-cs"/>
              </a:rPr>
              <a:t>Visión. </a:t>
            </a:r>
            <a:r>
              <a:rPr kumimoji="0" lang="es-MX" sz="1300" b="0" i="0" u="none" strike="noStrike" kern="1200" cap="none" spc="0" normalizeH="0" baseline="0" noProof="0">
                <a:ln>
                  <a:noFill/>
                </a:ln>
                <a:solidFill>
                  <a:prstClr val="black"/>
                </a:solidFill>
                <a:effectLst/>
                <a:uLnTx/>
                <a:uFillTx/>
                <a:latin typeface="Agency FB" panose="020B0503020202020204" pitchFamily="34" charset="0"/>
                <a:ea typeface="+mn-ea"/>
                <a:cs typeface="+mn-cs"/>
              </a:rPr>
              <a:t>Ser un referente nacional e internacional de Institución de Educación Superior que contribuye al desarrollo social, cultural y productivo con profesionales éticos, creativos, cualificados y con sentido de pertinencia.</a:t>
            </a:r>
            <a:endParaRPr kumimoji="0" lang="es-ES" sz="1300" b="0" i="0" u="none" strike="noStrike" kern="1200" cap="none" spc="0" normalizeH="0" baseline="0" noProof="0">
              <a:ln>
                <a:noFill/>
              </a:ln>
              <a:solidFill>
                <a:prstClr val="black"/>
              </a:solidFill>
              <a:effectLst/>
              <a:uLnTx/>
              <a:uFillTx/>
              <a:latin typeface="Agency FB" panose="020B0503020202020204" pitchFamily="34" charset="0"/>
              <a:ea typeface="+mn-ea"/>
              <a:cs typeface="+mn-cs"/>
            </a:endParaRPr>
          </a:p>
        </p:txBody>
      </p:sp>
      <p:sp>
        <p:nvSpPr>
          <p:cNvPr id="23" name="Rectángulo 22">
            <a:extLst>
              <a:ext uri="{FF2B5EF4-FFF2-40B4-BE49-F238E27FC236}">
                <a16:creationId xmlns:a16="http://schemas.microsoft.com/office/drawing/2014/main" id="{EAF93728-98EC-43CF-8689-136A3EE39D11}"/>
              </a:ext>
            </a:extLst>
          </p:cNvPr>
          <p:cNvSpPr/>
          <p:nvPr/>
        </p:nvSpPr>
        <p:spPr>
          <a:xfrm>
            <a:off x="93308" y="6489877"/>
            <a:ext cx="2530373" cy="292388"/>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C" sz="1300" b="0" i="0" u="none" strike="noStrike" kern="1200" cap="none" spc="0" normalizeH="0" baseline="0" noProof="0">
                <a:ln w="0"/>
                <a:solidFill>
                  <a:srgbClr val="00B050"/>
                </a:solidFill>
                <a:effectLst>
                  <a:outerShdw blurRad="38100" dist="25400" dir="5400000" algn="ctr" rotWithShape="0">
                    <a:srgbClr val="6E747A">
                      <a:alpha val="43000"/>
                    </a:srgbClr>
                  </a:outerShdw>
                </a:effectLst>
                <a:uLnTx/>
                <a:uFillTx/>
                <a:latin typeface="Calibri" panose="020F0502020204030204"/>
                <a:ea typeface="+mn-ea"/>
                <a:cs typeface="+mn-cs"/>
              </a:rPr>
              <a:t>M</a:t>
            </a:r>
            <a:r>
              <a:rPr kumimoji="0" lang="es-ES" sz="1300" b="0" i="0" u="none" strike="noStrike" kern="1200" cap="none" spc="0" normalizeH="0" baseline="0" noProof="0">
                <a:ln w="0"/>
                <a:solidFill>
                  <a:srgbClr val="00B050"/>
                </a:solidFill>
                <a:effectLst>
                  <a:outerShdw blurRad="38100" dist="25400" dir="5400000" algn="ctr" rotWithShape="0">
                    <a:srgbClr val="6E747A">
                      <a:alpha val="43000"/>
                    </a:srgbClr>
                  </a:outerShdw>
                </a:effectLst>
                <a:uLnTx/>
                <a:uFillTx/>
                <a:latin typeface="Calibri" panose="020F0502020204030204"/>
                <a:ea typeface="+mn-ea"/>
                <a:cs typeface="+mn-cs"/>
              </a:rPr>
              <a:t>sig. Ing. Robert Moreira Centeno</a:t>
            </a:r>
          </a:p>
        </p:txBody>
      </p:sp>
      <p:sp>
        <p:nvSpPr>
          <p:cNvPr id="6" name="CuadroTexto 5">
            <a:extLst>
              <a:ext uri="{FF2B5EF4-FFF2-40B4-BE49-F238E27FC236}">
                <a16:creationId xmlns:a16="http://schemas.microsoft.com/office/drawing/2014/main" id="{7FC1FBA4-F025-F269-BB7C-ECD5082576C2}"/>
              </a:ext>
            </a:extLst>
          </p:cNvPr>
          <p:cNvSpPr txBox="1"/>
          <p:nvPr/>
        </p:nvSpPr>
        <p:spPr>
          <a:xfrm>
            <a:off x="3437442" y="11851"/>
            <a:ext cx="729026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1" i="0" u="none" strike="noStrike" kern="1200" cap="none" spc="0" normalizeH="0" baseline="0" noProof="0">
                <a:ln>
                  <a:noFill/>
                </a:ln>
                <a:solidFill>
                  <a:prstClr val="black"/>
                </a:solidFill>
                <a:effectLst/>
                <a:uLnTx/>
                <a:uFillTx/>
                <a:latin typeface="Calibri" panose="020F0502020204030204"/>
                <a:ea typeface="+mn-ea"/>
                <a:cs typeface="+mn-cs"/>
              </a:rPr>
              <a:t>Figura 12.(versión 1). </a:t>
            </a:r>
            <a:r>
              <a:rPr kumimoji="0" lang="es-ES" sz="1800" b="0" i="0" u="none" strike="noStrike" kern="1200" cap="none" spc="0" normalizeH="0" baseline="0" noProof="0">
                <a:ln>
                  <a:noFill/>
                </a:ln>
                <a:solidFill>
                  <a:prstClr val="black"/>
                </a:solidFill>
                <a:effectLst/>
                <a:uLnTx/>
                <a:uFillTx/>
                <a:latin typeface="Calibri" panose="020F0502020204030204"/>
                <a:ea typeface="+mn-ea"/>
                <a:cs typeface="+mn-cs"/>
              </a:rPr>
              <a:t>Obtener tareas.</a:t>
            </a:r>
          </a:p>
        </p:txBody>
      </p:sp>
      <p:sp>
        <p:nvSpPr>
          <p:cNvPr id="9" name="CuadroTexto 8">
            <a:extLst>
              <a:ext uri="{FF2B5EF4-FFF2-40B4-BE49-F238E27FC236}">
                <a16:creationId xmlns:a16="http://schemas.microsoft.com/office/drawing/2014/main" id="{52E4A394-1299-45DE-7F1E-E2504A352433}"/>
              </a:ext>
            </a:extLst>
          </p:cNvPr>
          <p:cNvSpPr txBox="1"/>
          <p:nvPr/>
        </p:nvSpPr>
        <p:spPr>
          <a:xfrm>
            <a:off x="5232692" y="477355"/>
            <a:ext cx="6444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1" i="0" u="none" strike="noStrike" kern="1200" cap="none" spc="0" normalizeH="0" baseline="0" noProof="0">
                <a:ln>
                  <a:noFill/>
                </a:ln>
                <a:solidFill>
                  <a:srgbClr val="002060"/>
                </a:solidFill>
                <a:effectLst/>
                <a:highlight>
                  <a:srgbClr val="FFFF00"/>
                </a:highlight>
                <a:uLnTx/>
                <a:uFillTx/>
                <a:latin typeface="Calibri" panose="020F0502020204030204"/>
                <a:ea typeface="+mn-ea"/>
                <a:cs typeface="+mn-cs"/>
              </a:rPr>
              <a:t>-1-</a:t>
            </a:r>
            <a:endParaRPr kumimoji="0" lang="es-EC" sz="1800" b="1" i="0" u="none" strike="noStrike" kern="1200" cap="none" spc="0" normalizeH="0" baseline="0" noProof="0">
              <a:ln>
                <a:noFill/>
              </a:ln>
              <a:solidFill>
                <a:srgbClr val="002060"/>
              </a:solidFill>
              <a:effectLst/>
              <a:highlight>
                <a:srgbClr val="FFFF00"/>
              </a:highlight>
              <a:uLnTx/>
              <a:uFillTx/>
              <a:latin typeface="Calibri" panose="020F0502020204030204"/>
              <a:ea typeface="+mn-ea"/>
              <a:cs typeface="+mn-cs"/>
            </a:endParaRPr>
          </a:p>
        </p:txBody>
      </p:sp>
      <p:sp>
        <p:nvSpPr>
          <p:cNvPr id="10" name="Rectángulo 9">
            <a:extLst>
              <a:ext uri="{FF2B5EF4-FFF2-40B4-BE49-F238E27FC236}">
                <a16:creationId xmlns:a16="http://schemas.microsoft.com/office/drawing/2014/main" id="{12107FE6-96CF-7B2C-B922-D95DEA443858}"/>
              </a:ext>
            </a:extLst>
          </p:cNvPr>
          <p:cNvSpPr/>
          <p:nvPr/>
        </p:nvSpPr>
        <p:spPr>
          <a:xfrm>
            <a:off x="4000811" y="2593300"/>
            <a:ext cx="3548069" cy="59144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w="3175">
                <a:solidFill>
                  <a:prstClr val="black"/>
                </a:solidFill>
              </a:ln>
              <a:solidFill>
                <a:prstClr val="white"/>
              </a:solidFill>
              <a:effectLst/>
              <a:uLnTx/>
              <a:uFillTx/>
              <a:latin typeface="Calibri" panose="020F0502020204030204"/>
              <a:ea typeface="+mn-ea"/>
              <a:cs typeface="+mn-cs"/>
            </a:endParaRPr>
          </a:p>
        </p:txBody>
      </p:sp>
      <p:sp>
        <p:nvSpPr>
          <p:cNvPr id="11" name="Rectángulo 10">
            <a:extLst>
              <a:ext uri="{FF2B5EF4-FFF2-40B4-BE49-F238E27FC236}">
                <a16:creationId xmlns:a16="http://schemas.microsoft.com/office/drawing/2014/main" id="{C2B353D4-F73D-6F94-6266-C4E7B3842AEA}"/>
              </a:ext>
            </a:extLst>
          </p:cNvPr>
          <p:cNvSpPr/>
          <p:nvPr/>
        </p:nvSpPr>
        <p:spPr>
          <a:xfrm>
            <a:off x="4351855" y="5912398"/>
            <a:ext cx="5163560" cy="21408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w="3175">
                <a:solidFill>
                  <a:prstClr val="black"/>
                </a:solidFill>
              </a:ln>
              <a:solidFill>
                <a:prstClr val="white"/>
              </a:solidFill>
              <a:effectLst/>
              <a:uLnTx/>
              <a:uFillTx/>
              <a:latin typeface="Calibri" panose="020F0502020204030204"/>
              <a:ea typeface="+mn-ea"/>
              <a:cs typeface="+mn-cs"/>
            </a:endParaRPr>
          </a:p>
        </p:txBody>
      </p:sp>
      <p:sp>
        <p:nvSpPr>
          <p:cNvPr id="12" name="CuadroTexto 11">
            <a:extLst>
              <a:ext uri="{FF2B5EF4-FFF2-40B4-BE49-F238E27FC236}">
                <a16:creationId xmlns:a16="http://schemas.microsoft.com/office/drawing/2014/main" id="{853F4451-A5E4-5EF8-1289-136375BD8DE4}"/>
              </a:ext>
            </a:extLst>
          </p:cNvPr>
          <p:cNvSpPr txBox="1"/>
          <p:nvPr/>
        </p:nvSpPr>
        <p:spPr>
          <a:xfrm>
            <a:off x="6051458" y="2181058"/>
            <a:ext cx="6444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1" i="0" u="none" strike="noStrike" kern="1200" cap="none" spc="0" normalizeH="0" baseline="0" noProof="0">
                <a:ln>
                  <a:noFill/>
                </a:ln>
                <a:solidFill>
                  <a:srgbClr val="002060"/>
                </a:solidFill>
                <a:effectLst/>
                <a:highlight>
                  <a:srgbClr val="FFFF00"/>
                </a:highlight>
                <a:uLnTx/>
                <a:uFillTx/>
                <a:latin typeface="Calibri" panose="020F0502020204030204"/>
                <a:ea typeface="+mn-ea"/>
                <a:cs typeface="+mn-cs"/>
              </a:rPr>
              <a:t>-2-</a:t>
            </a:r>
            <a:endParaRPr kumimoji="0" lang="es-EC" sz="1800" b="1" i="0" u="none" strike="noStrike" kern="1200" cap="none" spc="0" normalizeH="0" baseline="0" noProof="0">
              <a:ln>
                <a:noFill/>
              </a:ln>
              <a:solidFill>
                <a:srgbClr val="002060"/>
              </a:solidFill>
              <a:effectLst/>
              <a:highlight>
                <a:srgbClr val="FFFF00"/>
              </a:highlight>
              <a:uLnTx/>
              <a:uFillTx/>
              <a:latin typeface="Calibri" panose="020F0502020204030204"/>
              <a:ea typeface="+mn-ea"/>
              <a:cs typeface="+mn-cs"/>
            </a:endParaRPr>
          </a:p>
        </p:txBody>
      </p:sp>
      <p:sp>
        <p:nvSpPr>
          <p:cNvPr id="19" name="Rectángulo 18">
            <a:extLst>
              <a:ext uri="{FF2B5EF4-FFF2-40B4-BE49-F238E27FC236}">
                <a16:creationId xmlns:a16="http://schemas.microsoft.com/office/drawing/2014/main" id="{629FAD92-A0CC-FA3A-698F-7C2C816D9E2D}"/>
              </a:ext>
            </a:extLst>
          </p:cNvPr>
          <p:cNvSpPr/>
          <p:nvPr/>
        </p:nvSpPr>
        <p:spPr>
          <a:xfrm>
            <a:off x="3333616" y="419168"/>
            <a:ext cx="2777096" cy="94895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w="3175">
                <a:solidFill>
                  <a:prstClr val="black"/>
                </a:solidFill>
              </a:ln>
              <a:solidFill>
                <a:prstClr val="white"/>
              </a:solidFill>
              <a:effectLst/>
              <a:uLnTx/>
              <a:uFillTx/>
              <a:latin typeface="Calibri" panose="020F0502020204030204"/>
              <a:ea typeface="+mn-ea"/>
              <a:cs typeface="+mn-cs"/>
            </a:endParaRPr>
          </a:p>
        </p:txBody>
      </p:sp>
      <p:sp>
        <p:nvSpPr>
          <p:cNvPr id="20" name="CuadroTexto 19">
            <a:extLst>
              <a:ext uri="{FF2B5EF4-FFF2-40B4-BE49-F238E27FC236}">
                <a16:creationId xmlns:a16="http://schemas.microsoft.com/office/drawing/2014/main" id="{4AF6370B-56CD-0AC3-1556-B9CF6B7A0D44}"/>
              </a:ext>
            </a:extLst>
          </p:cNvPr>
          <p:cNvSpPr txBox="1"/>
          <p:nvPr/>
        </p:nvSpPr>
        <p:spPr>
          <a:xfrm>
            <a:off x="8969598" y="5543066"/>
            <a:ext cx="54581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1" i="0" u="none" strike="noStrike" kern="1200" cap="none" spc="0" normalizeH="0" baseline="0" noProof="0">
                <a:ln>
                  <a:noFill/>
                </a:ln>
                <a:solidFill>
                  <a:srgbClr val="002060"/>
                </a:solidFill>
                <a:effectLst/>
                <a:highlight>
                  <a:srgbClr val="FFFF00"/>
                </a:highlight>
                <a:uLnTx/>
                <a:uFillTx/>
                <a:latin typeface="Calibri" panose="020F0502020204030204"/>
                <a:ea typeface="+mn-ea"/>
                <a:cs typeface="+mn-cs"/>
              </a:rPr>
              <a:t>-3-</a:t>
            </a:r>
            <a:endParaRPr kumimoji="0" lang="es-EC" sz="1800" b="1" i="0" u="none" strike="noStrike" kern="1200" cap="none" spc="0" normalizeH="0" baseline="0" noProof="0">
              <a:ln>
                <a:noFill/>
              </a:ln>
              <a:solidFill>
                <a:srgbClr val="002060"/>
              </a:solidFill>
              <a:effectLst/>
              <a:highlight>
                <a:srgbClr val="FFFF00"/>
              </a:highlight>
              <a:uLnTx/>
              <a:uFillTx/>
              <a:latin typeface="Calibri" panose="020F0502020204030204"/>
              <a:ea typeface="+mn-ea"/>
              <a:cs typeface="+mn-cs"/>
            </a:endParaRPr>
          </a:p>
        </p:txBody>
      </p:sp>
      <p:pic>
        <p:nvPicPr>
          <p:cNvPr id="24" name="Imagen 23" descr="Texto&#10;&#10;Descripción generada automáticamente">
            <a:extLst>
              <a:ext uri="{FF2B5EF4-FFF2-40B4-BE49-F238E27FC236}">
                <a16:creationId xmlns:a16="http://schemas.microsoft.com/office/drawing/2014/main" id="{A80A7DC9-B955-D514-1496-A9E368595A8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55154" y="477355"/>
            <a:ext cx="5320522" cy="2125722"/>
          </a:xfrm>
          <a:prstGeom prst="rect">
            <a:avLst/>
          </a:prstGeom>
        </p:spPr>
      </p:pic>
      <p:sp>
        <p:nvSpPr>
          <p:cNvPr id="25" name="Rectángulo 24">
            <a:extLst>
              <a:ext uri="{FF2B5EF4-FFF2-40B4-BE49-F238E27FC236}">
                <a16:creationId xmlns:a16="http://schemas.microsoft.com/office/drawing/2014/main" id="{8B929828-FC91-F49A-FB5D-0EE10DD8DADE}"/>
              </a:ext>
            </a:extLst>
          </p:cNvPr>
          <p:cNvSpPr/>
          <p:nvPr/>
        </p:nvSpPr>
        <p:spPr>
          <a:xfrm>
            <a:off x="4277360" y="2788694"/>
            <a:ext cx="1422400" cy="238986"/>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w="3175">
                <a:solidFill>
                  <a:prstClr val="black"/>
                </a:solidFill>
              </a:ln>
              <a:solidFill>
                <a:prstClr val="white"/>
              </a:solidFill>
              <a:effectLst/>
              <a:uLnTx/>
              <a:uFillTx/>
              <a:latin typeface="Calibri" panose="020F0502020204030204"/>
              <a:ea typeface="+mn-ea"/>
              <a:cs typeface="+mn-cs"/>
            </a:endParaRPr>
          </a:p>
        </p:txBody>
      </p:sp>
      <p:sp>
        <p:nvSpPr>
          <p:cNvPr id="26" name="CuadroTexto 25">
            <a:extLst>
              <a:ext uri="{FF2B5EF4-FFF2-40B4-BE49-F238E27FC236}">
                <a16:creationId xmlns:a16="http://schemas.microsoft.com/office/drawing/2014/main" id="{A78FD38D-61BB-7557-98BA-574713AE239F}"/>
              </a:ext>
            </a:extLst>
          </p:cNvPr>
          <p:cNvSpPr txBox="1"/>
          <p:nvPr/>
        </p:nvSpPr>
        <p:spPr>
          <a:xfrm>
            <a:off x="5774845" y="2768374"/>
            <a:ext cx="545817" cy="29238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300" b="1" i="0" u="none" strike="noStrike" kern="1200" cap="none" spc="0" normalizeH="0" baseline="0" noProof="0">
                <a:ln>
                  <a:noFill/>
                </a:ln>
                <a:solidFill>
                  <a:srgbClr val="002060"/>
                </a:solidFill>
                <a:effectLst/>
                <a:highlight>
                  <a:srgbClr val="FFFF00"/>
                </a:highlight>
                <a:uLnTx/>
                <a:uFillTx/>
                <a:latin typeface="Calibri" panose="020F0502020204030204"/>
                <a:ea typeface="+mn-ea"/>
                <a:cs typeface="+mn-cs"/>
              </a:rPr>
              <a:t>-4-</a:t>
            </a:r>
            <a:endParaRPr kumimoji="0" lang="es-EC" sz="1300" b="1" i="0" u="none" strike="noStrike" kern="1200" cap="none" spc="0" normalizeH="0" baseline="0" noProof="0">
              <a:ln>
                <a:noFill/>
              </a:ln>
              <a:solidFill>
                <a:srgbClr val="002060"/>
              </a:solidFill>
              <a:effectLst/>
              <a:highlight>
                <a:srgbClr val="FFFF00"/>
              </a:highlight>
              <a:uLnTx/>
              <a:uFillTx/>
              <a:latin typeface="Calibri" panose="020F0502020204030204"/>
              <a:ea typeface="+mn-ea"/>
              <a:cs typeface="+mn-cs"/>
            </a:endParaRPr>
          </a:p>
        </p:txBody>
      </p:sp>
      <p:sp>
        <p:nvSpPr>
          <p:cNvPr id="27" name="Rectángulo 26">
            <a:extLst>
              <a:ext uri="{FF2B5EF4-FFF2-40B4-BE49-F238E27FC236}">
                <a16:creationId xmlns:a16="http://schemas.microsoft.com/office/drawing/2014/main" id="{F5FD0403-16F5-45C9-FD76-569351B1C673}"/>
              </a:ext>
            </a:extLst>
          </p:cNvPr>
          <p:cNvSpPr/>
          <p:nvPr/>
        </p:nvSpPr>
        <p:spPr>
          <a:xfrm>
            <a:off x="6855154" y="2140417"/>
            <a:ext cx="449503" cy="24565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w="3175">
                <a:solidFill>
                  <a:prstClr val="black"/>
                </a:solidFill>
              </a:ln>
              <a:solidFill>
                <a:prstClr val="white"/>
              </a:solidFill>
              <a:effectLst/>
              <a:uLnTx/>
              <a:uFillTx/>
              <a:latin typeface="Calibri" panose="020F0502020204030204"/>
              <a:ea typeface="+mn-ea"/>
              <a:cs typeface="+mn-cs"/>
            </a:endParaRPr>
          </a:p>
        </p:txBody>
      </p:sp>
      <p:sp>
        <p:nvSpPr>
          <p:cNvPr id="29" name="CuadroTexto 28">
            <a:extLst>
              <a:ext uri="{FF2B5EF4-FFF2-40B4-BE49-F238E27FC236}">
                <a16:creationId xmlns:a16="http://schemas.microsoft.com/office/drawing/2014/main" id="{20503D69-3BD9-7B19-D6C2-3637E0835E19}"/>
              </a:ext>
            </a:extLst>
          </p:cNvPr>
          <p:cNvSpPr txBox="1"/>
          <p:nvPr/>
        </p:nvSpPr>
        <p:spPr>
          <a:xfrm>
            <a:off x="7241533" y="2098018"/>
            <a:ext cx="545817"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1" i="0" u="none" strike="noStrike" kern="1200" cap="none" spc="0" normalizeH="0" baseline="0" noProof="0">
                <a:ln>
                  <a:noFill/>
                </a:ln>
                <a:solidFill>
                  <a:srgbClr val="002060"/>
                </a:solidFill>
                <a:effectLst/>
                <a:highlight>
                  <a:srgbClr val="FFFF00"/>
                </a:highlight>
                <a:uLnTx/>
                <a:uFillTx/>
                <a:latin typeface="Calibri" panose="020F0502020204030204"/>
                <a:ea typeface="+mn-ea"/>
                <a:cs typeface="+mn-cs"/>
              </a:rPr>
              <a:t>-4-</a:t>
            </a:r>
            <a:endParaRPr kumimoji="0" lang="es-EC" sz="1600" b="1" i="0" u="none" strike="noStrike" kern="1200" cap="none" spc="0" normalizeH="0" baseline="0" noProof="0">
              <a:ln>
                <a:noFill/>
              </a:ln>
              <a:solidFill>
                <a:srgbClr val="002060"/>
              </a:solidFill>
              <a:effectLst/>
              <a:highlight>
                <a:srgbClr val="FFFF00"/>
              </a:highlight>
              <a:uLnTx/>
              <a:uFillTx/>
              <a:latin typeface="Calibri" panose="020F0502020204030204"/>
              <a:ea typeface="+mn-ea"/>
              <a:cs typeface="+mn-cs"/>
            </a:endParaRPr>
          </a:p>
        </p:txBody>
      </p:sp>
      <p:sp>
        <p:nvSpPr>
          <p:cNvPr id="3" name="Botón de acción: en blanco 2">
            <a:hlinkClick r:id="rId7" action="ppaction://hlinksldjump" highlightClick="1"/>
            <a:extLst>
              <a:ext uri="{FF2B5EF4-FFF2-40B4-BE49-F238E27FC236}">
                <a16:creationId xmlns:a16="http://schemas.microsoft.com/office/drawing/2014/main" id="{8D48B9BB-4971-5197-D103-B3D256940C88}"/>
              </a:ext>
            </a:extLst>
          </p:cNvPr>
          <p:cNvSpPr/>
          <p:nvPr/>
        </p:nvSpPr>
        <p:spPr>
          <a:xfrm>
            <a:off x="10727704" y="-885"/>
            <a:ext cx="1464296" cy="335902"/>
          </a:xfrm>
          <a:prstGeom prst="actionButtonBlan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C" sz="1800" b="0" i="0" u="none" strike="noStrike" kern="1200" cap="none" spc="0" normalizeH="0" baseline="0" noProof="0">
                <a:ln>
                  <a:noFill/>
                </a:ln>
                <a:solidFill>
                  <a:prstClr val="white"/>
                </a:solidFill>
                <a:effectLst/>
                <a:uLnTx/>
                <a:uFillTx/>
                <a:latin typeface="Calibri" panose="020F0502020204030204"/>
                <a:ea typeface="+mn-ea"/>
                <a:cs typeface="+mn-cs"/>
              </a:rPr>
              <a:t>Índice</a:t>
            </a:r>
            <a:endParaRPr kumimoji="0" lang="es-E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CuadroTexto 1">
            <a:extLst>
              <a:ext uri="{FF2B5EF4-FFF2-40B4-BE49-F238E27FC236}">
                <a16:creationId xmlns:a16="http://schemas.microsoft.com/office/drawing/2014/main" id="{CE038806-3E75-56FD-B74D-D522C637E208}"/>
              </a:ext>
            </a:extLst>
          </p:cNvPr>
          <p:cNvSpPr txBox="1"/>
          <p:nvPr/>
        </p:nvSpPr>
        <p:spPr>
          <a:xfrm>
            <a:off x="3443308" y="1357901"/>
            <a:ext cx="3154918"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FF0000"/>
                </a:solidFill>
                <a:effectLst/>
                <a:uLnTx/>
                <a:uFillTx/>
                <a:latin typeface="Calibri" panose="020F0502020204030204"/>
                <a:ea typeface="+mn-ea"/>
                <a:cs typeface="+mn-cs"/>
              </a:rPr>
              <a:t>Copiar lo mismo que home.html</a:t>
            </a:r>
            <a:endParaRPr kumimoji="0" lang="es-EC" sz="16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9258961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9DF72ADE-BAE9-484E-84CE-E8979DDABC94}"/>
              </a:ext>
            </a:extLst>
          </p:cNvPr>
          <p:cNvSpPr>
            <a:spLocks noGrp="1"/>
          </p:cNvSpPr>
          <p:nvPr>
            <p:ph type="title"/>
          </p:nvPr>
        </p:nvSpPr>
        <p:spPr>
          <a:xfrm>
            <a:off x="1" y="1"/>
            <a:ext cx="3256367" cy="709119"/>
          </a:xfrm>
          <a:solidFill>
            <a:schemeClr val="accent4">
              <a:lumMod val="60000"/>
              <a:lumOff val="40000"/>
            </a:schemeClr>
          </a:solidFill>
        </p:spPr>
        <p:style>
          <a:lnRef idx="2">
            <a:schemeClr val="accent1"/>
          </a:lnRef>
          <a:fillRef idx="1">
            <a:schemeClr val="lt1"/>
          </a:fillRef>
          <a:effectRef idx="0">
            <a:schemeClr val="accent1"/>
          </a:effectRef>
          <a:fontRef idx="minor">
            <a:schemeClr val="dk1"/>
          </a:fontRef>
        </p:style>
        <p:txBody>
          <a:bodyPr>
            <a:normAutofit/>
          </a:bodyPr>
          <a:lstStyle/>
          <a:p>
            <a:r>
              <a:rPr lang="es-MX" sz="1400">
                <a:latin typeface="AcmeFont" pitchFamily="2" charset="0"/>
              </a:rPr>
              <a:t>Taller: </a:t>
            </a:r>
            <a:r>
              <a:rPr lang="es-MX" sz="1400"/>
              <a:t>Ejercicio 81</a:t>
            </a:r>
            <a:endParaRPr lang="es-ES" sz="1400"/>
          </a:p>
        </p:txBody>
      </p:sp>
      <p:cxnSp>
        <p:nvCxnSpPr>
          <p:cNvPr id="5" name="Conector recto 4">
            <a:extLst>
              <a:ext uri="{FF2B5EF4-FFF2-40B4-BE49-F238E27FC236}">
                <a16:creationId xmlns:a16="http://schemas.microsoft.com/office/drawing/2014/main" id="{B56C916C-A930-4B45-9FEB-EAC26D680858}"/>
              </a:ext>
            </a:extLst>
          </p:cNvPr>
          <p:cNvCxnSpPr>
            <a:cxnSpLocks/>
          </p:cNvCxnSpPr>
          <p:nvPr/>
        </p:nvCxnSpPr>
        <p:spPr>
          <a:xfrm>
            <a:off x="3256383" y="709120"/>
            <a:ext cx="0" cy="6148880"/>
          </a:xfrm>
          <a:prstGeom prst="line">
            <a:avLst/>
          </a:prstGeom>
        </p:spPr>
        <p:style>
          <a:lnRef idx="3">
            <a:schemeClr val="accent1"/>
          </a:lnRef>
          <a:fillRef idx="0">
            <a:schemeClr val="accent1"/>
          </a:fillRef>
          <a:effectRef idx="2">
            <a:schemeClr val="accent1"/>
          </a:effectRef>
          <a:fontRef idx="minor">
            <a:schemeClr val="tx1"/>
          </a:fontRef>
        </p:style>
      </p:cxnSp>
      <p:sp>
        <p:nvSpPr>
          <p:cNvPr id="16" name="CuadroTexto 15">
            <a:extLst>
              <a:ext uri="{FF2B5EF4-FFF2-40B4-BE49-F238E27FC236}">
                <a16:creationId xmlns:a16="http://schemas.microsoft.com/office/drawing/2014/main" id="{B1925488-C881-4A19-A93C-2E217166D1A0}"/>
              </a:ext>
            </a:extLst>
          </p:cNvPr>
          <p:cNvSpPr txBox="1"/>
          <p:nvPr/>
        </p:nvSpPr>
        <p:spPr>
          <a:xfrm>
            <a:off x="106748" y="4958291"/>
            <a:ext cx="2891329" cy="954107"/>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C" sz="1400" b="1" i="0" u="none" strike="noStrike" kern="1200" cap="none" spc="0" normalizeH="0" baseline="0" noProof="0">
                <a:ln>
                  <a:noFill/>
                </a:ln>
                <a:solidFill>
                  <a:prstClr val="black"/>
                </a:solidFill>
                <a:effectLst/>
                <a:uLnTx/>
                <a:uFillTx/>
                <a:latin typeface="Calibri" panose="020F0502020204030204"/>
                <a:ea typeface="+mn-ea"/>
                <a:cs typeface="+mn-cs"/>
              </a:rPr>
              <a:t>Objetivos de la lámina:</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ES" sz="1400" b="0" i="0" u="none" strike="noStrike" kern="1200" cap="none" spc="0" normalizeH="0" baseline="0" noProof="0">
                <a:ln>
                  <a:noFill/>
                </a:ln>
                <a:solidFill>
                  <a:prstClr val="black"/>
                </a:solidFill>
                <a:effectLst/>
                <a:uLnTx/>
                <a:uFillTx/>
                <a:latin typeface="Calibri" panose="020F0502020204030204"/>
                <a:ea typeface="+mn-ea"/>
                <a:cs typeface="+mn-cs"/>
              </a:rPr>
              <a:t>Crear una vista para mostrar tareas individuales con la ruta "http://127.0.0.1:8000/</a:t>
            </a:r>
            <a:r>
              <a:rPr kumimoji="0" lang="es-ES" sz="1400" b="0" i="0" u="none" strike="noStrike" kern="1200" cap="none" spc="0" normalizeH="0" baseline="0" noProof="0" err="1">
                <a:ln>
                  <a:noFill/>
                </a:ln>
                <a:solidFill>
                  <a:prstClr val="black"/>
                </a:solidFill>
                <a:effectLst/>
                <a:uLnTx/>
                <a:uFillTx/>
                <a:latin typeface="Calibri" panose="020F0502020204030204"/>
                <a:ea typeface="+mn-ea"/>
                <a:cs typeface="+mn-cs"/>
              </a:rPr>
              <a:t>tasks</a:t>
            </a:r>
            <a:r>
              <a:rPr kumimoji="0" lang="es-ES" sz="1400" b="0" i="0" u="none" strike="noStrike" kern="1200" cap="none" spc="0" normalizeH="0" baseline="0" noProof="0">
                <a:ln>
                  <a:noFill/>
                </a:ln>
                <a:solidFill>
                  <a:prstClr val="black"/>
                </a:solidFill>
                <a:effectLst/>
                <a:uLnTx/>
                <a:uFillTx/>
                <a:latin typeface="Calibri" panose="020F0502020204030204"/>
                <a:ea typeface="+mn-ea"/>
                <a:cs typeface="+mn-cs"/>
              </a:rPr>
              <a:t>/1/"</a:t>
            </a:r>
          </a:p>
        </p:txBody>
      </p:sp>
      <p:pic>
        <p:nvPicPr>
          <p:cNvPr id="17" name="Imagen 16">
            <a:extLst>
              <a:ext uri="{FF2B5EF4-FFF2-40B4-BE49-F238E27FC236}">
                <a16:creationId xmlns:a16="http://schemas.microsoft.com/office/drawing/2014/main" id="{07AF594D-2BC1-4EA0-9855-66C150454A4F}"/>
              </a:ext>
            </a:extLst>
          </p:cNvPr>
          <p:cNvPicPr>
            <a:picLocks noChangeAspect="1"/>
          </p:cNvPicPr>
          <p:nvPr/>
        </p:nvPicPr>
        <p:blipFill>
          <a:blip r:embed="rId3"/>
          <a:stretch>
            <a:fillRect/>
          </a:stretch>
        </p:blipFill>
        <p:spPr>
          <a:xfrm>
            <a:off x="76038" y="2011836"/>
            <a:ext cx="993895" cy="854078"/>
          </a:xfrm>
          <a:prstGeom prst="rect">
            <a:avLst/>
          </a:prstGeom>
        </p:spPr>
      </p:pic>
      <p:sp>
        <p:nvSpPr>
          <p:cNvPr id="18" name="CuadroTexto 17">
            <a:extLst>
              <a:ext uri="{FF2B5EF4-FFF2-40B4-BE49-F238E27FC236}">
                <a16:creationId xmlns:a16="http://schemas.microsoft.com/office/drawing/2014/main" id="{137D2C75-4FC0-4811-A9B7-F2AED8DD12CA}"/>
              </a:ext>
            </a:extLst>
          </p:cNvPr>
          <p:cNvSpPr txBox="1"/>
          <p:nvPr/>
        </p:nvSpPr>
        <p:spPr>
          <a:xfrm>
            <a:off x="80567" y="2926313"/>
            <a:ext cx="3098569" cy="209288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C" sz="1300" b="1" i="0" u="none" strike="noStrike" kern="1200" cap="none" spc="0" normalizeH="0" baseline="0" noProof="0">
                <a:ln>
                  <a:noFill/>
                </a:ln>
                <a:solidFill>
                  <a:prstClr val="black"/>
                </a:solidFill>
                <a:effectLst/>
                <a:uLnTx/>
                <a:uFillTx/>
                <a:latin typeface="Agency FB" panose="020B0503020202020204" pitchFamily="34" charset="0"/>
                <a:ea typeface="+mn-ea"/>
                <a:cs typeface="+mn-cs"/>
              </a:rPr>
              <a:t>Misión. </a:t>
            </a:r>
            <a:r>
              <a:rPr kumimoji="0" lang="es-MX" sz="1300" b="0" i="0" u="none" strike="noStrike" kern="1200" cap="none" spc="0" normalizeH="0" baseline="0" noProof="0">
                <a:ln>
                  <a:noFill/>
                </a:ln>
                <a:solidFill>
                  <a:prstClr val="black"/>
                </a:solidFill>
                <a:effectLst/>
                <a:uLnTx/>
                <a:uFillTx/>
                <a:latin typeface="Agency FB" panose="020B0503020202020204" pitchFamily="34" charset="0"/>
                <a:ea typeface="+mn-ea"/>
                <a:cs typeface="+mn-cs"/>
              </a:rPr>
              <a:t>Formar profesionales competentes y emprendedores desde lo académico, la investigación, y la vinculación, que contribuyan a mejorar la calidad de vida de la sociedad.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300" b="0" i="0" u="none" strike="noStrike" kern="1200" cap="none" spc="0" normalizeH="0" baseline="0" noProof="0">
              <a:ln>
                <a:noFill/>
              </a:ln>
              <a:solidFill>
                <a:prstClr val="black"/>
              </a:solidFill>
              <a:effectLst/>
              <a:uLnTx/>
              <a:uFillTx/>
              <a:latin typeface="Agency FB" panose="020B0503020202020204" pitchFamily="34" charset="0"/>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C" sz="1300" b="1" i="0" u="none" strike="noStrike" kern="1200" cap="none" spc="0" normalizeH="0" baseline="0" noProof="0">
                <a:ln>
                  <a:noFill/>
                </a:ln>
                <a:solidFill>
                  <a:prstClr val="black"/>
                </a:solidFill>
                <a:effectLst/>
                <a:uLnTx/>
                <a:uFillTx/>
                <a:latin typeface="Agency FB" panose="020B0503020202020204" pitchFamily="34" charset="0"/>
                <a:ea typeface="+mn-ea"/>
                <a:cs typeface="+mn-cs"/>
              </a:rPr>
              <a:t>Visión. </a:t>
            </a:r>
            <a:r>
              <a:rPr kumimoji="0" lang="es-MX" sz="1300" b="0" i="0" u="none" strike="noStrike" kern="1200" cap="none" spc="0" normalizeH="0" baseline="0" noProof="0">
                <a:ln>
                  <a:noFill/>
                </a:ln>
                <a:solidFill>
                  <a:prstClr val="black"/>
                </a:solidFill>
                <a:effectLst/>
                <a:uLnTx/>
                <a:uFillTx/>
                <a:latin typeface="Agency FB" panose="020B0503020202020204" pitchFamily="34" charset="0"/>
                <a:ea typeface="+mn-ea"/>
                <a:cs typeface="+mn-cs"/>
              </a:rPr>
              <a:t>Ser un referente nacional e internacional de Institución de Educación Superior que contribuye al desarrollo social, cultural y productivo con profesionales éticos, creativos, cualificados y con sentido de pertinencia.</a:t>
            </a:r>
            <a:endParaRPr kumimoji="0" lang="es-ES" sz="1300" b="0" i="0" u="none" strike="noStrike" kern="1200" cap="none" spc="0" normalizeH="0" baseline="0" noProof="0">
              <a:ln>
                <a:noFill/>
              </a:ln>
              <a:solidFill>
                <a:prstClr val="black"/>
              </a:solidFill>
              <a:effectLst/>
              <a:uLnTx/>
              <a:uFillTx/>
              <a:latin typeface="Agency FB" panose="020B0503020202020204" pitchFamily="34" charset="0"/>
              <a:ea typeface="+mn-ea"/>
              <a:cs typeface="+mn-cs"/>
            </a:endParaRPr>
          </a:p>
        </p:txBody>
      </p:sp>
      <p:sp>
        <p:nvSpPr>
          <p:cNvPr id="23" name="Rectángulo 22">
            <a:extLst>
              <a:ext uri="{FF2B5EF4-FFF2-40B4-BE49-F238E27FC236}">
                <a16:creationId xmlns:a16="http://schemas.microsoft.com/office/drawing/2014/main" id="{EAF93728-98EC-43CF-8689-136A3EE39D11}"/>
              </a:ext>
            </a:extLst>
          </p:cNvPr>
          <p:cNvSpPr/>
          <p:nvPr/>
        </p:nvSpPr>
        <p:spPr>
          <a:xfrm>
            <a:off x="93308" y="6489877"/>
            <a:ext cx="2530373" cy="292388"/>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C" sz="1300" b="0" i="0" u="none" strike="noStrike" kern="1200" cap="none" spc="0" normalizeH="0" baseline="0" noProof="0">
                <a:ln w="0"/>
                <a:solidFill>
                  <a:srgbClr val="00B050"/>
                </a:solidFill>
                <a:effectLst>
                  <a:outerShdw blurRad="38100" dist="25400" dir="5400000" algn="ctr" rotWithShape="0">
                    <a:srgbClr val="6E747A">
                      <a:alpha val="43000"/>
                    </a:srgbClr>
                  </a:outerShdw>
                </a:effectLst>
                <a:uLnTx/>
                <a:uFillTx/>
                <a:latin typeface="Calibri" panose="020F0502020204030204"/>
                <a:ea typeface="+mn-ea"/>
                <a:cs typeface="+mn-cs"/>
              </a:rPr>
              <a:t>M</a:t>
            </a:r>
            <a:r>
              <a:rPr kumimoji="0" lang="es-ES" sz="1300" b="0" i="0" u="none" strike="noStrike" kern="1200" cap="none" spc="0" normalizeH="0" baseline="0" noProof="0">
                <a:ln w="0"/>
                <a:solidFill>
                  <a:srgbClr val="00B050"/>
                </a:solidFill>
                <a:effectLst>
                  <a:outerShdw blurRad="38100" dist="25400" dir="5400000" algn="ctr" rotWithShape="0">
                    <a:srgbClr val="6E747A">
                      <a:alpha val="43000"/>
                    </a:srgbClr>
                  </a:outerShdw>
                </a:effectLst>
                <a:uLnTx/>
                <a:uFillTx/>
                <a:latin typeface="Calibri" panose="020F0502020204030204"/>
                <a:ea typeface="+mn-ea"/>
                <a:cs typeface="+mn-cs"/>
              </a:rPr>
              <a:t>sig. Ing. Robert Moreira Centeno</a:t>
            </a:r>
          </a:p>
        </p:txBody>
      </p:sp>
      <p:sp>
        <p:nvSpPr>
          <p:cNvPr id="6" name="CuadroTexto 5">
            <a:extLst>
              <a:ext uri="{FF2B5EF4-FFF2-40B4-BE49-F238E27FC236}">
                <a16:creationId xmlns:a16="http://schemas.microsoft.com/office/drawing/2014/main" id="{7FC1FBA4-F025-F269-BB7C-ECD5082576C2}"/>
              </a:ext>
            </a:extLst>
          </p:cNvPr>
          <p:cNvSpPr txBox="1"/>
          <p:nvPr/>
        </p:nvSpPr>
        <p:spPr>
          <a:xfrm>
            <a:off x="3437442" y="11851"/>
            <a:ext cx="729026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1" i="0" u="none" strike="noStrike" kern="1200" cap="none" spc="0" normalizeH="0" baseline="0" noProof="0">
                <a:ln>
                  <a:noFill/>
                </a:ln>
                <a:solidFill>
                  <a:prstClr val="black"/>
                </a:solidFill>
                <a:effectLst/>
                <a:uLnTx/>
                <a:uFillTx/>
                <a:latin typeface="Calibri" panose="020F0502020204030204"/>
                <a:ea typeface="+mn-ea"/>
                <a:cs typeface="+mn-cs"/>
              </a:rPr>
              <a:t>Figura 12.(versión 1). </a:t>
            </a:r>
            <a:r>
              <a:rPr kumimoji="0" lang="es-ES" sz="1800" b="0" i="0" u="none" strike="noStrike" kern="1200" cap="none" spc="0" normalizeH="0" baseline="0" noProof="0">
                <a:ln>
                  <a:noFill/>
                </a:ln>
                <a:solidFill>
                  <a:prstClr val="black"/>
                </a:solidFill>
                <a:effectLst/>
                <a:uLnTx/>
                <a:uFillTx/>
                <a:latin typeface="Calibri" panose="020F0502020204030204"/>
                <a:ea typeface="+mn-ea"/>
                <a:cs typeface="+mn-cs"/>
              </a:rPr>
              <a:t>Obtener tareas. (Explicaciones)</a:t>
            </a:r>
          </a:p>
        </p:txBody>
      </p:sp>
      <p:sp>
        <p:nvSpPr>
          <p:cNvPr id="8" name="CuadroTexto 7">
            <a:extLst>
              <a:ext uri="{FF2B5EF4-FFF2-40B4-BE49-F238E27FC236}">
                <a16:creationId xmlns:a16="http://schemas.microsoft.com/office/drawing/2014/main" id="{B053B9D5-8B18-E0BA-AB87-E53351E65275}"/>
              </a:ext>
            </a:extLst>
          </p:cNvPr>
          <p:cNvSpPr txBox="1"/>
          <p:nvPr/>
        </p:nvSpPr>
        <p:spPr>
          <a:xfrm>
            <a:off x="3514690" y="857674"/>
            <a:ext cx="8282939" cy="286232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C" sz="1800" b="1" i="0" u="none" strike="noStrike" kern="1200" cap="none" spc="0" normalizeH="0" baseline="0" noProof="0">
                <a:ln>
                  <a:noFill/>
                </a:ln>
                <a:solidFill>
                  <a:prstClr val="black"/>
                </a:solidFill>
                <a:effectLst/>
                <a:uLnTx/>
                <a:uFillTx/>
                <a:latin typeface="Calibri" panose="020F0502020204030204"/>
                <a:ea typeface="+mn-ea"/>
                <a:cs typeface="+mn-cs"/>
              </a:rPr>
              <a:t>Nota (09/05/2023). </a:t>
            </a:r>
          </a:p>
          <a:p>
            <a:pPr marL="342900" marR="0" lvl="0" indent="-342900" algn="l" defTabSz="914400" rtl="0" eaLnBrk="1" fontAlgn="auto" latinLnBrk="0" hangingPunct="1">
              <a:lnSpc>
                <a:spcPct val="100000"/>
              </a:lnSpc>
              <a:spcBef>
                <a:spcPts val="0"/>
              </a:spcBef>
              <a:spcAft>
                <a:spcPts val="0"/>
              </a:spcAft>
              <a:buClrTx/>
              <a:buSzTx/>
              <a:buFontTx/>
              <a:buAutoNum type="arabicParenR"/>
              <a:tabLst/>
              <a:defRPr/>
            </a:pPr>
            <a:r>
              <a:rPr kumimoji="0" lang="es-EC" sz="1800" b="0" i="0" u="none" strike="noStrike" kern="1200" cap="none" spc="0" normalizeH="0" baseline="0" noProof="0">
                <a:ln>
                  <a:noFill/>
                </a:ln>
                <a:solidFill>
                  <a:prstClr val="black"/>
                </a:solidFill>
                <a:effectLst/>
                <a:uLnTx/>
                <a:uFillTx/>
                <a:latin typeface="Calibri" panose="020F0502020204030204"/>
                <a:ea typeface="+mn-ea"/>
                <a:cs typeface="+mn-cs"/>
              </a:rPr>
              <a:t>Se copia el mismo contenido que "</a:t>
            </a:r>
            <a:r>
              <a:rPr kumimoji="0" lang="es-EC" sz="1800" b="0" i="0" u="none" strike="noStrike" kern="1200" cap="none" spc="0" normalizeH="0" baseline="0" noProof="0" err="1">
                <a:ln>
                  <a:noFill/>
                </a:ln>
                <a:solidFill>
                  <a:prstClr val="black"/>
                </a:solidFill>
                <a:effectLst/>
                <a:uLnTx/>
                <a:uFillTx/>
                <a:latin typeface="Calibri" panose="020F0502020204030204"/>
                <a:ea typeface="+mn-ea"/>
                <a:cs typeface="+mn-cs"/>
              </a:rPr>
              <a:t>tasks</a:t>
            </a:r>
            <a:r>
              <a:rPr kumimoji="0" lang="es-EC" sz="1800" b="0" i="0" u="none" strike="noStrike" kern="1200" cap="none" spc="0" normalizeH="0" baseline="0" noProof="0">
                <a:ln>
                  <a:noFill/>
                </a:ln>
                <a:solidFill>
                  <a:prstClr val="black"/>
                </a:solidFill>
                <a:effectLst/>
                <a:uLnTx/>
                <a:uFillTx/>
                <a:latin typeface="Calibri" panose="020F0502020204030204"/>
                <a:ea typeface="+mn-ea"/>
                <a:cs typeface="+mn-cs"/>
              </a:rPr>
              <a:t>/</a:t>
            </a:r>
            <a:r>
              <a:rPr kumimoji="0" lang="es-EC" sz="1800" b="0" i="0" u="none" strike="noStrike" kern="1200" cap="none" spc="0" normalizeH="0" baseline="0" noProof="0" err="1">
                <a:ln>
                  <a:noFill/>
                </a:ln>
                <a:solidFill>
                  <a:prstClr val="black"/>
                </a:solidFill>
                <a:effectLst/>
                <a:uLnTx/>
                <a:uFillTx/>
                <a:latin typeface="Calibri" panose="020F0502020204030204"/>
                <a:ea typeface="+mn-ea"/>
                <a:cs typeface="+mn-cs"/>
              </a:rPr>
              <a:t>templates</a:t>
            </a:r>
            <a:r>
              <a:rPr kumimoji="0" lang="es-EC" sz="1800" b="0" i="0" u="none" strike="noStrike" kern="1200" cap="none" spc="0" normalizeH="0" baseline="0" noProof="0">
                <a:ln>
                  <a:noFill/>
                </a:ln>
                <a:solidFill>
                  <a:prstClr val="black"/>
                </a:solidFill>
                <a:effectLst/>
                <a:uLnTx/>
                <a:uFillTx/>
                <a:latin typeface="Calibri" panose="020F0502020204030204"/>
                <a:ea typeface="+mn-ea"/>
                <a:cs typeface="+mn-cs"/>
              </a:rPr>
              <a:t>/home.html" en "task_detail.html" </a:t>
            </a:r>
          </a:p>
          <a:p>
            <a:pPr marL="342900" marR="0" lvl="0" indent="-342900" algn="l" defTabSz="914400" rtl="0" eaLnBrk="1" fontAlgn="auto" latinLnBrk="0" hangingPunct="1">
              <a:lnSpc>
                <a:spcPct val="100000"/>
              </a:lnSpc>
              <a:spcBef>
                <a:spcPts val="0"/>
              </a:spcBef>
              <a:spcAft>
                <a:spcPts val="0"/>
              </a:spcAft>
              <a:buClrTx/>
              <a:buSzTx/>
              <a:buFontTx/>
              <a:buAutoNum type="arabicParenR"/>
              <a:tabLst/>
              <a:defRPr/>
            </a:pPr>
            <a:r>
              <a:rPr kumimoji="0" lang="es-EC" sz="1800" b="0" i="0" u="none" strike="noStrike" kern="1200" cap="none" spc="0" normalizeH="0" baseline="0" noProof="0">
                <a:ln>
                  <a:noFill/>
                </a:ln>
                <a:solidFill>
                  <a:prstClr val="black"/>
                </a:solidFill>
                <a:effectLst/>
                <a:uLnTx/>
                <a:uFillTx/>
                <a:latin typeface="Calibri" panose="020F0502020204030204"/>
                <a:ea typeface="+mn-ea"/>
                <a:cs typeface="+mn-cs"/>
              </a:rPr>
              <a:t>En "views.py". Se añade una función para renderizar la página "task_detail.html" </a:t>
            </a:r>
          </a:p>
          <a:p>
            <a:pPr marL="342900" marR="0" lvl="0" indent="-342900" algn="l" defTabSz="914400" rtl="0" eaLnBrk="1" fontAlgn="auto" latinLnBrk="0" hangingPunct="1">
              <a:lnSpc>
                <a:spcPct val="100000"/>
              </a:lnSpc>
              <a:spcBef>
                <a:spcPts val="0"/>
              </a:spcBef>
              <a:spcAft>
                <a:spcPts val="0"/>
              </a:spcAft>
              <a:buClrTx/>
              <a:buSzTx/>
              <a:buFontTx/>
              <a:buAutoNum type="arabicParenR"/>
              <a:tabLst/>
              <a:defRPr/>
            </a:pPr>
            <a:r>
              <a:rPr kumimoji="0" lang="es-EC" sz="1800" b="0" i="0" u="none" strike="noStrike" kern="1200" cap="none" spc="0" normalizeH="0" baseline="0" noProof="0">
                <a:ln>
                  <a:noFill/>
                </a:ln>
                <a:solidFill>
                  <a:prstClr val="black"/>
                </a:solidFill>
                <a:effectLst/>
                <a:uLnTx/>
                <a:uFillTx/>
                <a:latin typeface="Calibri" panose="020F0502020204030204"/>
                <a:ea typeface="+mn-ea"/>
                <a:cs typeface="+mn-cs"/>
              </a:rPr>
              <a:t>Se usa un parámetro dinámico entre </a:t>
            </a:r>
            <a:r>
              <a:rPr kumimoji="0" lang="es-EC" sz="1800" b="0" i="0" u="none" strike="noStrike" kern="1200" cap="none" spc="0" normalizeH="0" baseline="0" noProof="0" err="1">
                <a:ln>
                  <a:noFill/>
                </a:ln>
                <a:solidFill>
                  <a:prstClr val="black"/>
                </a:solidFill>
                <a:effectLst/>
                <a:uLnTx/>
                <a:uFillTx/>
                <a:latin typeface="Calibri" panose="020F0502020204030204"/>
                <a:ea typeface="+mn-ea"/>
                <a:cs typeface="+mn-cs"/>
              </a:rPr>
              <a:t>brackets</a:t>
            </a:r>
            <a:r>
              <a:rPr kumimoji="0" lang="es-EC" sz="1800" b="0" i="0" u="none" strike="noStrike" kern="1200" cap="none" spc="0" normalizeH="0" baseline="0" noProof="0">
                <a:ln>
                  <a:noFill/>
                </a:ln>
                <a:solidFill>
                  <a:prstClr val="black"/>
                </a:solidFill>
                <a:effectLst/>
                <a:uLnTx/>
                <a:uFillTx/>
                <a:latin typeface="Calibri" panose="020F0502020204030204"/>
                <a:ea typeface="+mn-ea"/>
                <a:cs typeface="+mn-cs"/>
              </a:rPr>
              <a:t> en la ruta de "urls.py" porque se va a navegar en la forma "</a:t>
            </a:r>
            <a:r>
              <a:rPr kumimoji="0" lang="es-EC" sz="1800" b="0" i="0" u="none" strike="noStrike" kern="1200" cap="none" spc="0" normalizeH="0" baseline="0" noProof="0" err="1">
                <a:ln>
                  <a:noFill/>
                </a:ln>
                <a:solidFill>
                  <a:prstClr val="black"/>
                </a:solidFill>
                <a:effectLst/>
                <a:uLnTx/>
                <a:uFillTx/>
                <a:latin typeface="Calibri" panose="020F0502020204030204"/>
                <a:ea typeface="+mn-ea"/>
                <a:cs typeface="+mn-cs"/>
              </a:rPr>
              <a:t>tasks</a:t>
            </a:r>
            <a:r>
              <a:rPr kumimoji="0" lang="es-EC" sz="1800" b="0" i="0" u="none" strike="noStrike" kern="1200" cap="none" spc="0" normalizeH="0" baseline="0" noProof="0">
                <a:ln>
                  <a:noFill/>
                </a:ln>
                <a:solidFill>
                  <a:prstClr val="black"/>
                </a:solidFill>
                <a:effectLst/>
                <a:uLnTx/>
                <a:uFillTx/>
                <a:latin typeface="Calibri" panose="020F0502020204030204"/>
                <a:ea typeface="+mn-ea"/>
                <a:cs typeface="+mn-cs"/>
              </a:rPr>
              <a:t>/1", "</a:t>
            </a:r>
            <a:r>
              <a:rPr kumimoji="0" lang="es-EC" sz="1800" b="0" i="0" u="none" strike="noStrike" kern="1200" cap="none" spc="0" normalizeH="0" baseline="0" noProof="0" err="1">
                <a:ln>
                  <a:noFill/>
                </a:ln>
                <a:solidFill>
                  <a:prstClr val="black"/>
                </a:solidFill>
                <a:effectLst/>
                <a:uLnTx/>
                <a:uFillTx/>
                <a:latin typeface="Calibri" panose="020F0502020204030204"/>
                <a:ea typeface="+mn-ea"/>
                <a:cs typeface="+mn-cs"/>
              </a:rPr>
              <a:t>tasks</a:t>
            </a:r>
            <a:r>
              <a:rPr kumimoji="0" lang="es-EC" sz="1800" b="0" i="0" u="none" strike="noStrike" kern="1200" cap="none" spc="0" normalizeH="0" baseline="0" noProof="0">
                <a:ln>
                  <a:noFill/>
                </a:ln>
                <a:solidFill>
                  <a:prstClr val="black"/>
                </a:solidFill>
                <a:effectLst/>
                <a:uLnTx/>
                <a:uFillTx/>
                <a:latin typeface="Calibri" panose="020F0502020204030204"/>
                <a:ea typeface="+mn-ea"/>
                <a:cs typeface="+mn-cs"/>
              </a:rPr>
              <a:t>/2", etc. En este caso el parámetro se llama "</a:t>
            </a:r>
            <a:r>
              <a:rPr kumimoji="0" lang="es-EC" sz="1800" b="0" i="0" u="none" strike="noStrike" kern="1200" cap="none" spc="0" normalizeH="0" baseline="0" noProof="0" err="1">
                <a:ln>
                  <a:noFill/>
                </a:ln>
                <a:solidFill>
                  <a:prstClr val="black"/>
                </a:solidFill>
                <a:effectLst/>
                <a:uLnTx/>
                <a:uFillTx/>
                <a:latin typeface="Calibri" panose="020F0502020204030204"/>
                <a:ea typeface="+mn-ea"/>
                <a:cs typeface="+mn-cs"/>
              </a:rPr>
              <a:t>task_id</a:t>
            </a:r>
            <a:r>
              <a:rPr kumimoji="0" lang="es-EC" sz="1800" b="0" i="0" u="none" strike="noStrike" kern="1200" cap="none" spc="0" normalizeH="0" baseline="0" noProof="0">
                <a:ln>
                  <a:noFill/>
                </a:ln>
                <a:solidFill>
                  <a:prstClr val="black"/>
                </a:solidFill>
                <a:effectLst/>
                <a:uLnTx/>
                <a:uFillTx/>
                <a:latin typeface="Calibri" panose="020F0502020204030204"/>
                <a:ea typeface="+mn-ea"/>
                <a:cs typeface="+mn-cs"/>
              </a:rPr>
              <a:t>" pero puede llamarse de cualquier forma. </a:t>
            </a:r>
          </a:p>
          <a:p>
            <a:pPr marL="342900" marR="0" lvl="0" indent="-342900" algn="l" defTabSz="914400" rtl="0" eaLnBrk="1" fontAlgn="auto" latinLnBrk="0" hangingPunct="1">
              <a:lnSpc>
                <a:spcPct val="100000"/>
              </a:lnSpc>
              <a:spcBef>
                <a:spcPts val="0"/>
              </a:spcBef>
              <a:spcAft>
                <a:spcPts val="0"/>
              </a:spcAft>
              <a:buClrTx/>
              <a:buSzTx/>
              <a:buFontTx/>
              <a:buAutoNum type="arabicParenR"/>
              <a:tabLst/>
              <a:defRPr/>
            </a:pPr>
            <a:r>
              <a:rPr kumimoji="0" lang="es-EC" sz="1800" b="0" i="0" u="none" strike="noStrike" kern="1200" cap="none" spc="0" normalizeH="0" baseline="0" noProof="0">
                <a:ln>
                  <a:noFill/>
                </a:ln>
                <a:solidFill>
                  <a:prstClr val="black"/>
                </a:solidFill>
                <a:effectLst/>
                <a:uLnTx/>
                <a:uFillTx/>
                <a:latin typeface="Calibri" panose="020F0502020204030204"/>
                <a:ea typeface="+mn-ea"/>
                <a:cs typeface="+mn-cs"/>
              </a:rPr>
              <a:t>Se usa ese parámetro en "views.py", de momento solo se imprime ese valor por consola. Al consultar la página "http://127.0.0.1:8000/</a:t>
            </a:r>
            <a:r>
              <a:rPr kumimoji="0" lang="es-EC" sz="1800" b="0" i="0" u="none" strike="noStrike" kern="1200" cap="none" spc="0" normalizeH="0" baseline="0" noProof="0" err="1">
                <a:ln>
                  <a:noFill/>
                </a:ln>
                <a:solidFill>
                  <a:prstClr val="black"/>
                </a:solidFill>
                <a:effectLst/>
                <a:uLnTx/>
                <a:uFillTx/>
                <a:latin typeface="Calibri" panose="020F0502020204030204"/>
                <a:ea typeface="+mn-ea"/>
                <a:cs typeface="+mn-cs"/>
              </a:rPr>
              <a:t>tasks</a:t>
            </a:r>
            <a:r>
              <a:rPr kumimoji="0" lang="es-EC" sz="1800" b="0" i="0" u="none" strike="noStrike" kern="1200" cap="none" spc="0" normalizeH="0" baseline="0" noProof="0">
                <a:ln>
                  <a:noFill/>
                </a:ln>
                <a:solidFill>
                  <a:prstClr val="black"/>
                </a:solidFill>
                <a:effectLst/>
                <a:uLnTx/>
                <a:uFillTx/>
                <a:latin typeface="Calibri" panose="020F0502020204030204"/>
                <a:ea typeface="+mn-ea"/>
                <a:cs typeface="+mn-cs"/>
              </a:rPr>
              <a:t>/1/" y variando el número que se pone al final de la ruta se verá que imprime el número de la tarea.</a:t>
            </a:r>
          </a:p>
        </p:txBody>
      </p:sp>
      <p:sp>
        <p:nvSpPr>
          <p:cNvPr id="3" name="Botón de acción: en blanco 2">
            <a:hlinkClick r:id="rId4" action="ppaction://hlinksldjump" highlightClick="1"/>
            <a:extLst>
              <a:ext uri="{FF2B5EF4-FFF2-40B4-BE49-F238E27FC236}">
                <a16:creationId xmlns:a16="http://schemas.microsoft.com/office/drawing/2014/main" id="{4B310DD3-A84A-614B-FE0A-88E83E5BE5FC}"/>
              </a:ext>
            </a:extLst>
          </p:cNvPr>
          <p:cNvSpPr/>
          <p:nvPr/>
        </p:nvSpPr>
        <p:spPr>
          <a:xfrm>
            <a:off x="10727704" y="-885"/>
            <a:ext cx="1464296" cy="335902"/>
          </a:xfrm>
          <a:prstGeom prst="actionButtonBlan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C" sz="1800" b="0" i="0" u="none" strike="noStrike" kern="1200" cap="none" spc="0" normalizeH="0" baseline="0" noProof="0">
                <a:ln>
                  <a:noFill/>
                </a:ln>
                <a:solidFill>
                  <a:prstClr val="white"/>
                </a:solidFill>
                <a:effectLst/>
                <a:uLnTx/>
                <a:uFillTx/>
                <a:latin typeface="Calibri" panose="020F0502020204030204"/>
                <a:ea typeface="+mn-ea"/>
                <a:cs typeface="+mn-cs"/>
              </a:rPr>
              <a:t>Índice</a:t>
            </a:r>
            <a:endParaRPr kumimoji="0" lang="es-E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594083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9DF72ADE-BAE9-484E-84CE-E8979DDABC94}"/>
              </a:ext>
            </a:extLst>
          </p:cNvPr>
          <p:cNvSpPr>
            <a:spLocks noGrp="1"/>
          </p:cNvSpPr>
          <p:nvPr>
            <p:ph type="title"/>
          </p:nvPr>
        </p:nvSpPr>
        <p:spPr>
          <a:xfrm>
            <a:off x="1" y="1"/>
            <a:ext cx="3256367" cy="709119"/>
          </a:xfrm>
          <a:solidFill>
            <a:schemeClr val="accent4">
              <a:lumMod val="60000"/>
              <a:lumOff val="40000"/>
            </a:schemeClr>
          </a:solidFill>
        </p:spPr>
        <p:style>
          <a:lnRef idx="2">
            <a:schemeClr val="accent1"/>
          </a:lnRef>
          <a:fillRef idx="1">
            <a:schemeClr val="lt1"/>
          </a:fillRef>
          <a:effectRef idx="0">
            <a:schemeClr val="accent1"/>
          </a:effectRef>
          <a:fontRef idx="minor">
            <a:schemeClr val="dk1"/>
          </a:fontRef>
        </p:style>
        <p:txBody>
          <a:bodyPr>
            <a:normAutofit/>
          </a:bodyPr>
          <a:lstStyle/>
          <a:p>
            <a:r>
              <a:rPr lang="es-MX" sz="1400">
                <a:latin typeface="AcmeFont" pitchFamily="2" charset="0"/>
              </a:rPr>
              <a:t>Taller: </a:t>
            </a:r>
            <a:r>
              <a:rPr lang="es-MX" sz="1400"/>
              <a:t>Ejercicio 81</a:t>
            </a:r>
            <a:endParaRPr lang="es-ES" sz="1400"/>
          </a:p>
        </p:txBody>
      </p:sp>
      <p:cxnSp>
        <p:nvCxnSpPr>
          <p:cNvPr id="5" name="Conector recto 4">
            <a:extLst>
              <a:ext uri="{FF2B5EF4-FFF2-40B4-BE49-F238E27FC236}">
                <a16:creationId xmlns:a16="http://schemas.microsoft.com/office/drawing/2014/main" id="{B56C916C-A930-4B45-9FEB-EAC26D680858}"/>
              </a:ext>
            </a:extLst>
          </p:cNvPr>
          <p:cNvCxnSpPr>
            <a:cxnSpLocks/>
          </p:cNvCxnSpPr>
          <p:nvPr/>
        </p:nvCxnSpPr>
        <p:spPr>
          <a:xfrm>
            <a:off x="3256383" y="709120"/>
            <a:ext cx="0" cy="6148880"/>
          </a:xfrm>
          <a:prstGeom prst="line">
            <a:avLst/>
          </a:prstGeom>
        </p:spPr>
        <p:style>
          <a:lnRef idx="3">
            <a:schemeClr val="accent1"/>
          </a:lnRef>
          <a:fillRef idx="0">
            <a:schemeClr val="accent1"/>
          </a:fillRef>
          <a:effectRef idx="2">
            <a:schemeClr val="accent1"/>
          </a:effectRef>
          <a:fontRef idx="minor">
            <a:schemeClr val="tx1"/>
          </a:fontRef>
        </p:style>
      </p:cxnSp>
      <p:sp>
        <p:nvSpPr>
          <p:cNvPr id="16" name="CuadroTexto 15">
            <a:extLst>
              <a:ext uri="{FF2B5EF4-FFF2-40B4-BE49-F238E27FC236}">
                <a16:creationId xmlns:a16="http://schemas.microsoft.com/office/drawing/2014/main" id="{B1925488-C881-4A19-A93C-2E217166D1A0}"/>
              </a:ext>
            </a:extLst>
          </p:cNvPr>
          <p:cNvSpPr txBox="1"/>
          <p:nvPr/>
        </p:nvSpPr>
        <p:spPr>
          <a:xfrm>
            <a:off x="106748" y="4958291"/>
            <a:ext cx="2891329" cy="954107"/>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C" sz="1400" b="1" i="0" u="none" strike="noStrike" kern="1200" cap="none" spc="0" normalizeH="0" baseline="0" noProof="0">
                <a:ln>
                  <a:noFill/>
                </a:ln>
                <a:solidFill>
                  <a:prstClr val="black"/>
                </a:solidFill>
                <a:effectLst/>
                <a:uLnTx/>
                <a:uFillTx/>
                <a:latin typeface="Calibri" panose="020F0502020204030204"/>
                <a:ea typeface="+mn-ea"/>
                <a:cs typeface="+mn-cs"/>
              </a:rPr>
              <a:t>Objetivos de la lámina:</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ES" sz="1400" b="0" i="0" u="none" strike="noStrike" kern="1200" cap="none" spc="0" normalizeH="0" baseline="0" noProof="0">
                <a:ln>
                  <a:noFill/>
                </a:ln>
                <a:solidFill>
                  <a:prstClr val="black"/>
                </a:solidFill>
                <a:effectLst/>
                <a:uLnTx/>
                <a:uFillTx/>
                <a:latin typeface="Calibri" panose="020F0502020204030204"/>
                <a:ea typeface="+mn-ea"/>
                <a:cs typeface="+mn-cs"/>
              </a:rPr>
              <a:t>Usar la función "</a:t>
            </a:r>
            <a:r>
              <a:rPr kumimoji="0" lang="es-ES" sz="1400" b="0" i="0" u="none" strike="noStrike" kern="1200" cap="none" spc="0" normalizeH="0" baseline="0" noProof="0" err="1">
                <a:ln>
                  <a:noFill/>
                </a:ln>
                <a:solidFill>
                  <a:prstClr val="black"/>
                </a:solidFill>
                <a:effectLst/>
                <a:uLnTx/>
                <a:uFillTx/>
                <a:latin typeface="Calibri" panose="020F0502020204030204"/>
                <a:ea typeface="+mn-ea"/>
                <a:cs typeface="+mn-cs"/>
              </a:rPr>
              <a:t>Task.objects.get</a:t>
            </a:r>
            <a:r>
              <a:rPr kumimoji="0" lang="es-ES" sz="1400" b="0" i="0" u="none" strike="noStrike" kern="1200" cap="none" spc="0" normalizeH="0" baseline="0" noProof="0">
                <a:ln>
                  <a:noFill/>
                </a:ln>
                <a:solidFill>
                  <a:prstClr val="black"/>
                </a:solidFill>
                <a:effectLst/>
                <a:uLnTx/>
                <a:uFillTx/>
                <a:latin typeface="Calibri" panose="020F0502020204030204"/>
                <a:ea typeface="+mn-ea"/>
                <a:cs typeface="+mn-cs"/>
              </a:rPr>
              <a:t>" para renderizar la vista "task_detail.html"</a:t>
            </a:r>
          </a:p>
        </p:txBody>
      </p:sp>
      <p:pic>
        <p:nvPicPr>
          <p:cNvPr id="17" name="Imagen 16">
            <a:extLst>
              <a:ext uri="{FF2B5EF4-FFF2-40B4-BE49-F238E27FC236}">
                <a16:creationId xmlns:a16="http://schemas.microsoft.com/office/drawing/2014/main" id="{07AF594D-2BC1-4EA0-9855-66C150454A4F}"/>
              </a:ext>
            </a:extLst>
          </p:cNvPr>
          <p:cNvPicPr>
            <a:picLocks noChangeAspect="1"/>
          </p:cNvPicPr>
          <p:nvPr/>
        </p:nvPicPr>
        <p:blipFill>
          <a:blip r:embed="rId3"/>
          <a:stretch>
            <a:fillRect/>
          </a:stretch>
        </p:blipFill>
        <p:spPr>
          <a:xfrm>
            <a:off x="76038" y="2011836"/>
            <a:ext cx="993895" cy="854078"/>
          </a:xfrm>
          <a:prstGeom prst="rect">
            <a:avLst/>
          </a:prstGeom>
        </p:spPr>
      </p:pic>
      <p:sp>
        <p:nvSpPr>
          <p:cNvPr id="18" name="CuadroTexto 17">
            <a:extLst>
              <a:ext uri="{FF2B5EF4-FFF2-40B4-BE49-F238E27FC236}">
                <a16:creationId xmlns:a16="http://schemas.microsoft.com/office/drawing/2014/main" id="{137D2C75-4FC0-4811-A9B7-F2AED8DD12CA}"/>
              </a:ext>
            </a:extLst>
          </p:cNvPr>
          <p:cNvSpPr txBox="1"/>
          <p:nvPr/>
        </p:nvSpPr>
        <p:spPr>
          <a:xfrm>
            <a:off x="80567" y="2926313"/>
            <a:ext cx="3098569" cy="209288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C" sz="1300" b="1" i="0" u="none" strike="noStrike" kern="1200" cap="none" spc="0" normalizeH="0" baseline="0" noProof="0">
                <a:ln>
                  <a:noFill/>
                </a:ln>
                <a:solidFill>
                  <a:prstClr val="black"/>
                </a:solidFill>
                <a:effectLst/>
                <a:uLnTx/>
                <a:uFillTx/>
                <a:latin typeface="Agency FB" panose="020B0503020202020204" pitchFamily="34" charset="0"/>
                <a:ea typeface="+mn-ea"/>
                <a:cs typeface="+mn-cs"/>
              </a:rPr>
              <a:t>Misión. </a:t>
            </a:r>
            <a:r>
              <a:rPr kumimoji="0" lang="es-MX" sz="1300" b="0" i="0" u="none" strike="noStrike" kern="1200" cap="none" spc="0" normalizeH="0" baseline="0" noProof="0">
                <a:ln>
                  <a:noFill/>
                </a:ln>
                <a:solidFill>
                  <a:prstClr val="black"/>
                </a:solidFill>
                <a:effectLst/>
                <a:uLnTx/>
                <a:uFillTx/>
                <a:latin typeface="Agency FB" panose="020B0503020202020204" pitchFamily="34" charset="0"/>
                <a:ea typeface="+mn-ea"/>
                <a:cs typeface="+mn-cs"/>
              </a:rPr>
              <a:t>Formar profesionales competentes y emprendedores desde lo académico, la investigación, y la vinculación, que contribuyan a mejorar la calidad de vida de la sociedad.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300" b="0" i="0" u="none" strike="noStrike" kern="1200" cap="none" spc="0" normalizeH="0" baseline="0" noProof="0">
              <a:ln>
                <a:noFill/>
              </a:ln>
              <a:solidFill>
                <a:prstClr val="black"/>
              </a:solidFill>
              <a:effectLst/>
              <a:uLnTx/>
              <a:uFillTx/>
              <a:latin typeface="Agency FB" panose="020B0503020202020204" pitchFamily="34" charset="0"/>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C" sz="1300" b="1" i="0" u="none" strike="noStrike" kern="1200" cap="none" spc="0" normalizeH="0" baseline="0" noProof="0">
                <a:ln>
                  <a:noFill/>
                </a:ln>
                <a:solidFill>
                  <a:prstClr val="black"/>
                </a:solidFill>
                <a:effectLst/>
                <a:uLnTx/>
                <a:uFillTx/>
                <a:latin typeface="Agency FB" panose="020B0503020202020204" pitchFamily="34" charset="0"/>
                <a:ea typeface="+mn-ea"/>
                <a:cs typeface="+mn-cs"/>
              </a:rPr>
              <a:t>Visión. </a:t>
            </a:r>
            <a:r>
              <a:rPr kumimoji="0" lang="es-MX" sz="1300" b="0" i="0" u="none" strike="noStrike" kern="1200" cap="none" spc="0" normalizeH="0" baseline="0" noProof="0">
                <a:ln>
                  <a:noFill/>
                </a:ln>
                <a:solidFill>
                  <a:prstClr val="black"/>
                </a:solidFill>
                <a:effectLst/>
                <a:uLnTx/>
                <a:uFillTx/>
                <a:latin typeface="Agency FB" panose="020B0503020202020204" pitchFamily="34" charset="0"/>
                <a:ea typeface="+mn-ea"/>
                <a:cs typeface="+mn-cs"/>
              </a:rPr>
              <a:t>Ser un referente nacional e internacional de Institución de Educación Superior que contribuye al desarrollo social, cultural y productivo con profesionales éticos, creativos, cualificados y con sentido de pertinencia.</a:t>
            </a:r>
            <a:endParaRPr kumimoji="0" lang="es-ES" sz="1300" b="0" i="0" u="none" strike="noStrike" kern="1200" cap="none" spc="0" normalizeH="0" baseline="0" noProof="0">
              <a:ln>
                <a:noFill/>
              </a:ln>
              <a:solidFill>
                <a:prstClr val="black"/>
              </a:solidFill>
              <a:effectLst/>
              <a:uLnTx/>
              <a:uFillTx/>
              <a:latin typeface="Agency FB" panose="020B0503020202020204" pitchFamily="34" charset="0"/>
              <a:ea typeface="+mn-ea"/>
              <a:cs typeface="+mn-cs"/>
            </a:endParaRPr>
          </a:p>
        </p:txBody>
      </p:sp>
      <p:sp>
        <p:nvSpPr>
          <p:cNvPr id="23" name="Rectángulo 22">
            <a:extLst>
              <a:ext uri="{FF2B5EF4-FFF2-40B4-BE49-F238E27FC236}">
                <a16:creationId xmlns:a16="http://schemas.microsoft.com/office/drawing/2014/main" id="{EAF93728-98EC-43CF-8689-136A3EE39D11}"/>
              </a:ext>
            </a:extLst>
          </p:cNvPr>
          <p:cNvSpPr/>
          <p:nvPr/>
        </p:nvSpPr>
        <p:spPr>
          <a:xfrm>
            <a:off x="93308" y="6489877"/>
            <a:ext cx="2530373" cy="292388"/>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C" sz="1300" b="0" i="0" u="none" strike="noStrike" kern="1200" cap="none" spc="0" normalizeH="0" baseline="0" noProof="0">
                <a:ln w="0"/>
                <a:solidFill>
                  <a:srgbClr val="00B050"/>
                </a:solidFill>
                <a:effectLst>
                  <a:outerShdw blurRad="38100" dist="25400" dir="5400000" algn="ctr" rotWithShape="0">
                    <a:srgbClr val="6E747A">
                      <a:alpha val="43000"/>
                    </a:srgbClr>
                  </a:outerShdw>
                </a:effectLst>
                <a:uLnTx/>
                <a:uFillTx/>
                <a:latin typeface="Calibri" panose="020F0502020204030204"/>
                <a:ea typeface="+mn-ea"/>
                <a:cs typeface="+mn-cs"/>
              </a:rPr>
              <a:t>M</a:t>
            </a:r>
            <a:r>
              <a:rPr kumimoji="0" lang="es-ES" sz="1300" b="0" i="0" u="none" strike="noStrike" kern="1200" cap="none" spc="0" normalizeH="0" baseline="0" noProof="0">
                <a:ln w="0"/>
                <a:solidFill>
                  <a:srgbClr val="00B050"/>
                </a:solidFill>
                <a:effectLst>
                  <a:outerShdw blurRad="38100" dist="25400" dir="5400000" algn="ctr" rotWithShape="0">
                    <a:srgbClr val="6E747A">
                      <a:alpha val="43000"/>
                    </a:srgbClr>
                  </a:outerShdw>
                </a:effectLst>
                <a:uLnTx/>
                <a:uFillTx/>
                <a:latin typeface="Calibri" panose="020F0502020204030204"/>
                <a:ea typeface="+mn-ea"/>
                <a:cs typeface="+mn-cs"/>
              </a:rPr>
              <a:t>sig. Ing. Robert Moreira Centeno</a:t>
            </a:r>
          </a:p>
        </p:txBody>
      </p:sp>
      <p:sp>
        <p:nvSpPr>
          <p:cNvPr id="6" name="CuadroTexto 5">
            <a:extLst>
              <a:ext uri="{FF2B5EF4-FFF2-40B4-BE49-F238E27FC236}">
                <a16:creationId xmlns:a16="http://schemas.microsoft.com/office/drawing/2014/main" id="{7FC1FBA4-F025-F269-BB7C-ECD5082576C2}"/>
              </a:ext>
            </a:extLst>
          </p:cNvPr>
          <p:cNvSpPr txBox="1"/>
          <p:nvPr/>
        </p:nvSpPr>
        <p:spPr>
          <a:xfrm>
            <a:off x="3437442" y="11851"/>
            <a:ext cx="729026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1" i="0" u="none" strike="noStrike" kern="1200" cap="none" spc="0" normalizeH="0" baseline="0" noProof="0">
                <a:ln>
                  <a:noFill/>
                </a:ln>
                <a:solidFill>
                  <a:prstClr val="black"/>
                </a:solidFill>
                <a:effectLst/>
                <a:uLnTx/>
                <a:uFillTx/>
                <a:latin typeface="Calibri" panose="020F0502020204030204"/>
                <a:ea typeface="+mn-ea"/>
                <a:cs typeface="+mn-cs"/>
              </a:rPr>
              <a:t>Figura 12.(versión 2). </a:t>
            </a:r>
            <a:r>
              <a:rPr kumimoji="0" lang="es-ES" sz="1800" b="0" i="0" u="none" strike="noStrike" kern="1200" cap="none" spc="0" normalizeH="0" baseline="0" noProof="0">
                <a:ln>
                  <a:noFill/>
                </a:ln>
                <a:solidFill>
                  <a:prstClr val="black"/>
                </a:solidFill>
                <a:effectLst/>
                <a:uLnTx/>
                <a:uFillTx/>
                <a:latin typeface="Calibri" panose="020F0502020204030204"/>
                <a:ea typeface="+mn-ea"/>
                <a:cs typeface="+mn-cs"/>
              </a:rPr>
              <a:t>Obtener tareas.</a:t>
            </a:r>
          </a:p>
        </p:txBody>
      </p:sp>
      <p:pic>
        <p:nvPicPr>
          <p:cNvPr id="8" name="Imagen 7" descr="Captura de pantalla de un celular&#10;&#10;Descripción generada automáticamente">
            <a:extLst>
              <a:ext uri="{FF2B5EF4-FFF2-40B4-BE49-F238E27FC236}">
                <a16:creationId xmlns:a16="http://schemas.microsoft.com/office/drawing/2014/main" id="{A0964EA4-A46E-865C-3A49-D5C2DEA4464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14674" y="449018"/>
            <a:ext cx="5026130" cy="2237741"/>
          </a:xfrm>
          <a:prstGeom prst="rect">
            <a:avLst/>
          </a:prstGeom>
        </p:spPr>
      </p:pic>
      <p:pic>
        <p:nvPicPr>
          <p:cNvPr id="15" name="Imagen 14" descr="Texto&#10;&#10;Descripción generada automáticamente">
            <a:extLst>
              <a:ext uri="{FF2B5EF4-FFF2-40B4-BE49-F238E27FC236}">
                <a16:creationId xmlns:a16="http://schemas.microsoft.com/office/drawing/2014/main" id="{1A3E613D-3951-2674-796F-3025A9B05B7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14674" y="2754594"/>
            <a:ext cx="3909109" cy="1886213"/>
          </a:xfrm>
          <a:prstGeom prst="rect">
            <a:avLst/>
          </a:prstGeom>
        </p:spPr>
      </p:pic>
      <p:pic>
        <p:nvPicPr>
          <p:cNvPr id="22" name="Imagen 21" descr="Interfaz de usuario gráfica, Texto, Aplicación, Chat o mensaje de texto&#10;&#10;Descripción generada automáticamente">
            <a:extLst>
              <a:ext uri="{FF2B5EF4-FFF2-40B4-BE49-F238E27FC236}">
                <a16:creationId xmlns:a16="http://schemas.microsoft.com/office/drawing/2014/main" id="{EA1CC706-BAF3-E76D-537D-69EB01AEACA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43441" y="3686617"/>
            <a:ext cx="2156718" cy="1342862"/>
          </a:xfrm>
          <a:prstGeom prst="rect">
            <a:avLst/>
          </a:prstGeom>
        </p:spPr>
      </p:pic>
      <p:sp>
        <p:nvSpPr>
          <p:cNvPr id="28" name="CuadroTexto 27">
            <a:extLst>
              <a:ext uri="{FF2B5EF4-FFF2-40B4-BE49-F238E27FC236}">
                <a16:creationId xmlns:a16="http://schemas.microsoft.com/office/drawing/2014/main" id="{0FA75CC4-183E-EDC1-3090-43D6BAD93B05}"/>
              </a:ext>
            </a:extLst>
          </p:cNvPr>
          <p:cNvSpPr txBox="1"/>
          <p:nvPr/>
        </p:nvSpPr>
        <p:spPr>
          <a:xfrm>
            <a:off x="3307899" y="5149840"/>
            <a:ext cx="8802939" cy="1708160"/>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C" sz="1500" b="1" i="0" u="none" strike="noStrike" kern="1200" cap="none" spc="0" normalizeH="0" baseline="0" noProof="0" dirty="0">
                <a:ln>
                  <a:noFill/>
                </a:ln>
                <a:solidFill>
                  <a:prstClr val="black"/>
                </a:solidFill>
                <a:effectLst/>
                <a:uLnTx/>
                <a:uFillTx/>
                <a:latin typeface="Calibri" panose="020F0502020204030204"/>
                <a:ea typeface="+mn-ea"/>
                <a:cs typeface="+mn-cs"/>
              </a:rPr>
              <a:t>Nota (09/05/2023). </a:t>
            </a:r>
            <a:r>
              <a:rPr kumimoji="0" lang="es-ES" sz="1500" b="1" i="0" u="none" strike="noStrike" kern="1200" cap="none" spc="0" normalizeH="0" baseline="0" noProof="0" dirty="0">
                <a:ln>
                  <a:noFill/>
                </a:ln>
                <a:solidFill>
                  <a:prstClr val="black"/>
                </a:solidFill>
                <a:effectLst/>
                <a:highlight>
                  <a:srgbClr val="FFFF00"/>
                </a:highlight>
                <a:uLnTx/>
                <a:uFillTx/>
                <a:latin typeface="Calibri" panose="020F0502020204030204"/>
                <a:ea typeface="+mn-ea"/>
                <a:cs typeface="+mn-cs"/>
              </a:rPr>
              <a:t>1) </a:t>
            </a:r>
            <a:r>
              <a:rPr kumimoji="0" lang="es-ES" sz="1500" b="0" i="0" u="none" strike="noStrike" kern="1200" cap="none" spc="0" normalizeH="0" baseline="0" noProof="0" dirty="0">
                <a:ln>
                  <a:noFill/>
                </a:ln>
                <a:solidFill>
                  <a:prstClr val="black"/>
                </a:solidFill>
                <a:effectLst/>
                <a:uLnTx/>
                <a:uFillTx/>
                <a:latin typeface="Calibri" panose="020F0502020204030204"/>
                <a:ea typeface="+mn-ea"/>
                <a:cs typeface="+mn-cs"/>
              </a:rPr>
              <a:t>Se utiliza el modelo de tareas para obtener un dato indicándole que el </a:t>
            </a:r>
            <a:r>
              <a:rPr kumimoji="0" lang="es-ES" sz="1500" b="0" i="0" u="none" strike="noStrike" kern="1200" cap="none" spc="0" normalizeH="0" baseline="0" noProof="0" dirty="0" err="1">
                <a:ln>
                  <a:noFill/>
                </a:ln>
                <a:solidFill>
                  <a:prstClr val="black"/>
                </a:solidFill>
                <a:effectLst/>
                <a:uLnTx/>
                <a:uFillTx/>
                <a:latin typeface="Calibri" panose="020F0502020204030204"/>
                <a:ea typeface="+mn-ea"/>
                <a:cs typeface="+mn-cs"/>
              </a:rPr>
              <a:t>primary</a:t>
            </a:r>
            <a:r>
              <a:rPr kumimoji="0" lang="es-ES" sz="1500" b="0" i="0" u="none" strike="noStrike" kern="1200" cap="none" spc="0" normalizeH="0" baseline="0" noProof="0" dirty="0">
                <a:ln>
                  <a:noFill/>
                </a:ln>
                <a:solidFill>
                  <a:prstClr val="black"/>
                </a:solidFill>
                <a:effectLst/>
                <a:uLnTx/>
                <a:uFillTx/>
                <a:latin typeface="Calibri" panose="020F0502020204030204"/>
                <a:ea typeface="+mn-ea"/>
                <a:cs typeface="+mn-cs"/>
              </a:rPr>
              <a:t> sea igual al </a:t>
            </a:r>
            <a:r>
              <a:rPr kumimoji="0" lang="es-ES" sz="1500" b="0" i="0" u="none" strike="noStrike" kern="1200" cap="none" spc="0" normalizeH="0" baseline="0" noProof="0" dirty="0" err="1">
                <a:ln>
                  <a:noFill/>
                </a:ln>
                <a:solidFill>
                  <a:prstClr val="black"/>
                </a:solidFill>
                <a:effectLst/>
                <a:uLnTx/>
                <a:uFillTx/>
                <a:latin typeface="Calibri" panose="020F0502020204030204"/>
                <a:ea typeface="+mn-ea"/>
                <a:cs typeface="+mn-cs"/>
              </a:rPr>
              <a:t>task_id</a:t>
            </a:r>
            <a:r>
              <a:rPr kumimoji="0" lang="es-ES" sz="15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s-ES" sz="1500" b="1" i="0" u="none" strike="noStrike" kern="1200" cap="none" spc="0" normalizeH="0" baseline="0" noProof="0" dirty="0">
                <a:ln>
                  <a:noFill/>
                </a:ln>
                <a:solidFill>
                  <a:prstClr val="black"/>
                </a:solidFill>
                <a:effectLst/>
                <a:highlight>
                  <a:srgbClr val="FFFF00"/>
                </a:highlight>
                <a:uLnTx/>
                <a:uFillTx/>
                <a:latin typeface="Calibri" panose="020F0502020204030204"/>
                <a:ea typeface="+mn-ea"/>
                <a:cs typeface="+mn-cs"/>
              </a:rPr>
              <a:t>2) </a:t>
            </a:r>
            <a:r>
              <a:rPr kumimoji="0" lang="es-ES" sz="1500" b="0" i="0" u="none" strike="noStrike" kern="1200" cap="none" spc="0" normalizeH="0" baseline="0" noProof="0" dirty="0">
                <a:ln>
                  <a:noFill/>
                </a:ln>
                <a:solidFill>
                  <a:prstClr val="black"/>
                </a:solidFill>
                <a:effectLst/>
                <a:uLnTx/>
                <a:uFillTx/>
                <a:latin typeface="Calibri" panose="020F0502020204030204"/>
                <a:ea typeface="+mn-ea"/>
                <a:cs typeface="+mn-cs"/>
              </a:rPr>
              <a:t>Se almacena ese </a:t>
            </a:r>
            <a:r>
              <a:rPr kumimoji="0" lang="es-ES" sz="1500" b="0" i="0" u="none" strike="noStrike" kern="1200" cap="none" spc="0" normalizeH="0" baseline="0" noProof="0" dirty="0" err="1">
                <a:ln>
                  <a:noFill/>
                </a:ln>
                <a:solidFill>
                  <a:prstClr val="black"/>
                </a:solidFill>
                <a:effectLst/>
                <a:uLnTx/>
                <a:uFillTx/>
                <a:latin typeface="Calibri" panose="020F0502020204030204"/>
                <a:ea typeface="+mn-ea"/>
                <a:cs typeface="+mn-cs"/>
              </a:rPr>
              <a:t>get</a:t>
            </a:r>
            <a:r>
              <a:rPr kumimoji="0" lang="es-ES" sz="1500" b="0" i="0" u="none" strike="noStrike" kern="1200" cap="none" spc="0" normalizeH="0" baseline="0" noProof="0" dirty="0">
                <a:ln>
                  <a:noFill/>
                </a:ln>
                <a:solidFill>
                  <a:prstClr val="black"/>
                </a:solidFill>
                <a:effectLst/>
                <a:uLnTx/>
                <a:uFillTx/>
                <a:latin typeface="Calibri" panose="020F0502020204030204"/>
                <a:ea typeface="+mn-ea"/>
                <a:cs typeface="+mn-cs"/>
              </a:rPr>
              <a:t> en una variable, y se lo pasa en un diccionario a "task_detail.html" </a:t>
            </a:r>
            <a:r>
              <a:rPr kumimoji="0" lang="es-ES" sz="1500" b="1" i="0" u="none" strike="noStrike" kern="1200" cap="none" spc="0" normalizeH="0" baseline="0" noProof="0" dirty="0">
                <a:ln>
                  <a:noFill/>
                </a:ln>
                <a:solidFill>
                  <a:prstClr val="black"/>
                </a:solidFill>
                <a:effectLst/>
                <a:highlight>
                  <a:srgbClr val="FFFF00"/>
                </a:highlight>
                <a:uLnTx/>
                <a:uFillTx/>
                <a:latin typeface="Calibri" panose="020F0502020204030204"/>
                <a:ea typeface="+mn-ea"/>
                <a:cs typeface="+mn-cs"/>
              </a:rPr>
              <a:t>3) </a:t>
            </a:r>
            <a:r>
              <a:rPr kumimoji="0" lang="es-ES" sz="1500" b="0" i="0" u="none" strike="noStrike" kern="1200" cap="none" spc="0" normalizeH="0" baseline="0" noProof="0" dirty="0">
                <a:ln>
                  <a:noFill/>
                </a:ln>
                <a:solidFill>
                  <a:prstClr val="black"/>
                </a:solidFill>
                <a:effectLst/>
                <a:uLnTx/>
                <a:uFillTx/>
                <a:latin typeface="Calibri" panose="020F0502020204030204"/>
                <a:ea typeface="+mn-ea"/>
                <a:cs typeface="+mn-cs"/>
              </a:rPr>
              <a:t>En "task_detail.html". se imprime el título de las tareas, al navegar en la página "http://127.0.0.1:8000/</a:t>
            </a:r>
            <a:r>
              <a:rPr kumimoji="0" lang="es-ES" sz="1500" b="0" i="0" u="none" strike="noStrike" kern="1200" cap="none" spc="0" normalizeH="0" baseline="0" noProof="0" dirty="0" err="1">
                <a:ln>
                  <a:noFill/>
                </a:ln>
                <a:solidFill>
                  <a:prstClr val="black"/>
                </a:solidFill>
                <a:effectLst/>
                <a:uLnTx/>
                <a:uFillTx/>
                <a:latin typeface="Calibri" panose="020F0502020204030204"/>
                <a:ea typeface="+mn-ea"/>
                <a:cs typeface="+mn-cs"/>
              </a:rPr>
              <a:t>tasks</a:t>
            </a:r>
            <a:r>
              <a:rPr kumimoji="0" lang="es-ES" sz="1500" b="0" i="0" u="none" strike="noStrike" kern="1200" cap="none" spc="0" normalizeH="0" baseline="0" noProof="0" dirty="0">
                <a:ln>
                  <a:noFill/>
                </a:ln>
                <a:solidFill>
                  <a:prstClr val="black"/>
                </a:solidFill>
                <a:effectLst/>
                <a:uLnTx/>
                <a:uFillTx/>
                <a:latin typeface="Calibri" panose="020F0502020204030204"/>
                <a:ea typeface="+mn-ea"/>
                <a:cs typeface="+mn-cs"/>
              </a:rPr>
              <a:t>/</a:t>
            </a:r>
            <a:r>
              <a:rPr kumimoji="0" lang="es-ES" sz="1500" b="0" i="0" u="none" strike="noStrike" kern="1200" cap="none" spc="0" normalizeH="0" baseline="0" noProof="0" dirty="0">
                <a:ln>
                  <a:noFill/>
                </a:ln>
                <a:solidFill>
                  <a:prstClr val="black"/>
                </a:solidFill>
                <a:effectLst/>
                <a:highlight>
                  <a:srgbClr val="00FF00"/>
                </a:highlight>
                <a:uLnTx/>
                <a:uFillTx/>
                <a:latin typeface="Calibri" panose="020F0502020204030204"/>
                <a:ea typeface="+mn-ea"/>
                <a:cs typeface="+mn-cs"/>
              </a:rPr>
              <a:t>1</a:t>
            </a:r>
            <a:r>
              <a:rPr kumimoji="0" lang="es-ES" sz="1500" b="0" i="0" u="none" strike="noStrike" kern="1200" cap="none" spc="0" normalizeH="0" baseline="0" noProof="0" dirty="0">
                <a:ln>
                  <a:noFill/>
                </a:ln>
                <a:solidFill>
                  <a:prstClr val="black"/>
                </a:solidFill>
                <a:effectLst/>
                <a:uLnTx/>
                <a:uFillTx/>
                <a:latin typeface="Calibri" panose="020F0502020204030204"/>
                <a:ea typeface="+mn-ea"/>
                <a:cs typeface="+mn-cs"/>
              </a:rPr>
              <a:t>/" cambiando el número se verá que va mostrando los distintos títulos de la tarea.  </a:t>
            </a:r>
            <a:r>
              <a:rPr kumimoji="0" lang="es-ES" sz="1500" b="1" i="0" u="none" strike="noStrike" kern="1200" cap="none" spc="0" normalizeH="0" baseline="0" noProof="0" dirty="0">
                <a:ln>
                  <a:noFill/>
                </a:ln>
                <a:solidFill>
                  <a:prstClr val="black"/>
                </a:solidFill>
                <a:effectLst/>
                <a:highlight>
                  <a:srgbClr val="FFFF00"/>
                </a:highlight>
                <a:uLnTx/>
                <a:uFillTx/>
                <a:latin typeface="Calibri" panose="020F0502020204030204"/>
                <a:ea typeface="+mn-ea"/>
                <a:cs typeface="+mn-cs"/>
              </a:rPr>
              <a:t>4) </a:t>
            </a:r>
            <a:r>
              <a:rPr kumimoji="0" lang="es-ES" sz="1500" b="1" i="0" u="none" strike="noStrike" kern="1200" cap="none" spc="0" normalizeH="0" baseline="0" noProof="0" dirty="0">
                <a:ln>
                  <a:noFill/>
                </a:ln>
                <a:solidFill>
                  <a:prstClr val="black"/>
                </a:solidFill>
                <a:effectLst/>
                <a:uLnTx/>
                <a:uFillTx/>
                <a:latin typeface="Calibri" panose="020F0502020204030204"/>
                <a:ea typeface="+mn-ea"/>
                <a:cs typeface="+mn-cs"/>
              </a:rPr>
              <a:t>Observación</a:t>
            </a:r>
            <a:r>
              <a:rPr lang="es-ES" sz="1500" dirty="0">
                <a:solidFill>
                  <a:prstClr val="black"/>
                </a:solidFill>
                <a:latin typeface="Calibri" panose="020F0502020204030204"/>
              </a:rPr>
              <a:t>.</a:t>
            </a:r>
            <a:r>
              <a:rPr lang="es-ES" sz="1500" b="1" dirty="0">
                <a:solidFill>
                  <a:prstClr val="black"/>
                </a:solidFill>
                <a:latin typeface="Calibri" panose="020F0502020204030204"/>
              </a:rPr>
              <a:t> </a:t>
            </a:r>
            <a:r>
              <a:rPr lang="es-ES" sz="1500" dirty="0">
                <a:solidFill>
                  <a:prstClr val="black"/>
                </a:solidFill>
                <a:latin typeface="Calibri" panose="020F0502020204030204"/>
              </a:rPr>
              <a:t>Si se ha estado jugando eliminando y agregando tareas, los </a:t>
            </a:r>
            <a:r>
              <a:rPr lang="es-ES" sz="1500" dirty="0" err="1">
                <a:solidFill>
                  <a:prstClr val="black"/>
                </a:solidFill>
                <a:latin typeface="Calibri" panose="020F0502020204030204"/>
              </a:rPr>
              <a:t>pk</a:t>
            </a:r>
            <a:r>
              <a:rPr lang="es-ES" sz="1500" dirty="0">
                <a:solidFill>
                  <a:prstClr val="black"/>
                </a:solidFill>
                <a:latin typeface="Calibri" panose="020F0502020204030204"/>
              </a:rPr>
              <a:t> van incrementándose, para saberlos se visualiza en la barra de estado del navegador conforme se ve los elementos desde la pantalla del administrador, </a:t>
            </a:r>
            <a:r>
              <a:rPr lang="es-ES" sz="1500" b="1" dirty="0">
                <a:solidFill>
                  <a:prstClr val="black"/>
                </a:solidFill>
                <a:highlight>
                  <a:srgbClr val="00FF00"/>
                </a:highlight>
                <a:latin typeface="Calibri" panose="020F0502020204030204"/>
              </a:rPr>
              <a:t>en este caso el inicio es 8 y no 1</a:t>
            </a:r>
            <a:r>
              <a:rPr lang="es-ES" sz="1500" dirty="0">
                <a:solidFill>
                  <a:prstClr val="black"/>
                </a:solidFill>
                <a:latin typeface="Calibri" panose="020F0502020204030204"/>
              </a:rPr>
              <a:t>.</a:t>
            </a:r>
            <a:endParaRPr kumimoji="0" lang="es-EC" sz="15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1" name="CuadroTexto 30">
            <a:extLst>
              <a:ext uri="{FF2B5EF4-FFF2-40B4-BE49-F238E27FC236}">
                <a16:creationId xmlns:a16="http://schemas.microsoft.com/office/drawing/2014/main" id="{3C3F3535-E11D-8FF3-DD8F-53FB980AD834}"/>
              </a:ext>
            </a:extLst>
          </p:cNvPr>
          <p:cNvSpPr txBox="1"/>
          <p:nvPr/>
        </p:nvSpPr>
        <p:spPr>
          <a:xfrm>
            <a:off x="7915594" y="1311859"/>
            <a:ext cx="57227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1" i="0" u="none" strike="noStrike" kern="1200" cap="none" spc="0" normalizeH="0" baseline="0" noProof="0">
                <a:ln>
                  <a:noFill/>
                </a:ln>
                <a:solidFill>
                  <a:srgbClr val="002060"/>
                </a:solidFill>
                <a:effectLst/>
                <a:highlight>
                  <a:srgbClr val="FFFF00"/>
                </a:highlight>
                <a:uLnTx/>
                <a:uFillTx/>
                <a:latin typeface="Calibri" panose="020F0502020204030204"/>
                <a:ea typeface="+mn-ea"/>
                <a:cs typeface="+mn-cs"/>
              </a:rPr>
              <a:t>-1-</a:t>
            </a:r>
            <a:endParaRPr kumimoji="0" lang="es-EC" sz="1800" b="1" i="0" u="none" strike="noStrike" kern="1200" cap="none" spc="0" normalizeH="0" baseline="0" noProof="0">
              <a:ln>
                <a:noFill/>
              </a:ln>
              <a:solidFill>
                <a:srgbClr val="002060"/>
              </a:solidFill>
              <a:effectLst/>
              <a:highlight>
                <a:srgbClr val="FFFF00"/>
              </a:highlight>
              <a:uLnTx/>
              <a:uFillTx/>
              <a:latin typeface="Calibri" panose="020F0502020204030204"/>
              <a:ea typeface="+mn-ea"/>
              <a:cs typeface="+mn-cs"/>
            </a:endParaRPr>
          </a:p>
        </p:txBody>
      </p:sp>
      <p:sp>
        <p:nvSpPr>
          <p:cNvPr id="32" name="Rectángulo 31">
            <a:extLst>
              <a:ext uri="{FF2B5EF4-FFF2-40B4-BE49-F238E27FC236}">
                <a16:creationId xmlns:a16="http://schemas.microsoft.com/office/drawing/2014/main" id="{63197200-E9D0-AC6F-8A9C-4A234AF513CC}"/>
              </a:ext>
            </a:extLst>
          </p:cNvPr>
          <p:cNvSpPr/>
          <p:nvPr/>
        </p:nvSpPr>
        <p:spPr>
          <a:xfrm>
            <a:off x="5181600" y="1537361"/>
            <a:ext cx="2761841" cy="21015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w="3175">
                <a:solidFill>
                  <a:prstClr val="black"/>
                </a:solidFill>
              </a:ln>
              <a:solidFill>
                <a:prstClr val="white"/>
              </a:solidFill>
              <a:effectLst/>
              <a:uLnTx/>
              <a:uFillTx/>
              <a:latin typeface="Calibri" panose="020F0502020204030204"/>
              <a:ea typeface="+mn-ea"/>
              <a:cs typeface="+mn-cs"/>
            </a:endParaRPr>
          </a:p>
        </p:txBody>
      </p:sp>
      <p:sp>
        <p:nvSpPr>
          <p:cNvPr id="33" name="Rectángulo 32">
            <a:extLst>
              <a:ext uri="{FF2B5EF4-FFF2-40B4-BE49-F238E27FC236}">
                <a16:creationId xmlns:a16="http://schemas.microsoft.com/office/drawing/2014/main" id="{2BE79521-788A-C462-6483-196B88B93344}"/>
              </a:ext>
            </a:extLst>
          </p:cNvPr>
          <p:cNvSpPr/>
          <p:nvPr/>
        </p:nvSpPr>
        <p:spPr>
          <a:xfrm flipH="1">
            <a:off x="4584236" y="1527025"/>
            <a:ext cx="445917" cy="21015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w="3175">
                <a:solidFill>
                  <a:prstClr val="black"/>
                </a:solidFill>
              </a:ln>
              <a:solidFill>
                <a:prstClr val="white"/>
              </a:solidFill>
              <a:effectLst/>
              <a:uLnTx/>
              <a:uFillTx/>
              <a:latin typeface="Calibri" panose="020F0502020204030204"/>
              <a:ea typeface="+mn-ea"/>
              <a:cs typeface="+mn-cs"/>
            </a:endParaRPr>
          </a:p>
        </p:txBody>
      </p:sp>
      <p:sp>
        <p:nvSpPr>
          <p:cNvPr id="34" name="CuadroTexto 33">
            <a:extLst>
              <a:ext uri="{FF2B5EF4-FFF2-40B4-BE49-F238E27FC236}">
                <a16:creationId xmlns:a16="http://schemas.microsoft.com/office/drawing/2014/main" id="{0B71C24F-94DE-9698-D2F8-724D09F1B6B5}"/>
              </a:ext>
            </a:extLst>
          </p:cNvPr>
          <p:cNvSpPr txBox="1"/>
          <p:nvPr/>
        </p:nvSpPr>
        <p:spPr>
          <a:xfrm>
            <a:off x="4175351" y="1527025"/>
            <a:ext cx="57227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1" i="0" u="none" strike="noStrike" kern="1200" cap="none" spc="0" normalizeH="0" baseline="0" noProof="0">
                <a:ln>
                  <a:noFill/>
                </a:ln>
                <a:solidFill>
                  <a:srgbClr val="002060"/>
                </a:solidFill>
                <a:effectLst/>
                <a:highlight>
                  <a:srgbClr val="FFFF00"/>
                </a:highlight>
                <a:uLnTx/>
                <a:uFillTx/>
                <a:latin typeface="Calibri" panose="020F0502020204030204"/>
                <a:ea typeface="+mn-ea"/>
                <a:cs typeface="+mn-cs"/>
              </a:rPr>
              <a:t>-2-</a:t>
            </a:r>
            <a:endParaRPr kumimoji="0" lang="es-EC" sz="1800" b="1" i="0" u="none" strike="noStrike" kern="1200" cap="none" spc="0" normalizeH="0" baseline="0" noProof="0">
              <a:ln>
                <a:noFill/>
              </a:ln>
              <a:solidFill>
                <a:srgbClr val="002060"/>
              </a:solidFill>
              <a:effectLst/>
              <a:highlight>
                <a:srgbClr val="FFFF00"/>
              </a:highlight>
              <a:uLnTx/>
              <a:uFillTx/>
              <a:latin typeface="Calibri" panose="020F0502020204030204"/>
              <a:ea typeface="+mn-ea"/>
              <a:cs typeface="+mn-cs"/>
            </a:endParaRPr>
          </a:p>
        </p:txBody>
      </p:sp>
      <p:sp>
        <p:nvSpPr>
          <p:cNvPr id="35" name="Rectángulo 34">
            <a:extLst>
              <a:ext uri="{FF2B5EF4-FFF2-40B4-BE49-F238E27FC236}">
                <a16:creationId xmlns:a16="http://schemas.microsoft.com/office/drawing/2014/main" id="{B4370962-5A70-A959-88FC-7BD54E99DB4A}"/>
              </a:ext>
            </a:extLst>
          </p:cNvPr>
          <p:cNvSpPr/>
          <p:nvPr/>
        </p:nvSpPr>
        <p:spPr>
          <a:xfrm flipH="1">
            <a:off x="4958640" y="1933287"/>
            <a:ext cx="1218639" cy="33239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w="3175">
                <a:solidFill>
                  <a:prstClr val="black"/>
                </a:solidFill>
              </a:ln>
              <a:solidFill>
                <a:prstClr val="white"/>
              </a:solidFill>
              <a:effectLst/>
              <a:uLnTx/>
              <a:uFillTx/>
              <a:latin typeface="Calibri" panose="020F0502020204030204"/>
              <a:ea typeface="+mn-ea"/>
              <a:cs typeface="+mn-cs"/>
            </a:endParaRPr>
          </a:p>
        </p:txBody>
      </p:sp>
      <p:sp>
        <p:nvSpPr>
          <p:cNvPr id="36" name="CuadroTexto 35">
            <a:extLst>
              <a:ext uri="{FF2B5EF4-FFF2-40B4-BE49-F238E27FC236}">
                <a16:creationId xmlns:a16="http://schemas.microsoft.com/office/drawing/2014/main" id="{06B43226-D929-45E7-BA50-A88F0E127093}"/>
              </a:ext>
            </a:extLst>
          </p:cNvPr>
          <p:cNvSpPr txBox="1"/>
          <p:nvPr/>
        </p:nvSpPr>
        <p:spPr>
          <a:xfrm>
            <a:off x="6190343" y="2002102"/>
            <a:ext cx="57227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1" i="0" u="none" strike="noStrike" kern="1200" cap="none" spc="0" normalizeH="0" baseline="0" noProof="0">
                <a:ln>
                  <a:noFill/>
                </a:ln>
                <a:solidFill>
                  <a:srgbClr val="002060"/>
                </a:solidFill>
                <a:effectLst/>
                <a:highlight>
                  <a:srgbClr val="FFFF00"/>
                </a:highlight>
                <a:uLnTx/>
                <a:uFillTx/>
                <a:latin typeface="Calibri" panose="020F0502020204030204"/>
                <a:ea typeface="+mn-ea"/>
                <a:cs typeface="+mn-cs"/>
              </a:rPr>
              <a:t>-2-</a:t>
            </a:r>
            <a:endParaRPr kumimoji="0" lang="es-EC" sz="1800" b="1" i="0" u="none" strike="noStrike" kern="1200" cap="none" spc="0" normalizeH="0" baseline="0" noProof="0">
              <a:ln>
                <a:noFill/>
              </a:ln>
              <a:solidFill>
                <a:srgbClr val="002060"/>
              </a:solidFill>
              <a:effectLst/>
              <a:highlight>
                <a:srgbClr val="FFFF00"/>
              </a:highlight>
              <a:uLnTx/>
              <a:uFillTx/>
              <a:latin typeface="Calibri" panose="020F0502020204030204"/>
              <a:ea typeface="+mn-ea"/>
              <a:cs typeface="+mn-cs"/>
            </a:endParaRPr>
          </a:p>
        </p:txBody>
      </p:sp>
      <p:sp>
        <p:nvSpPr>
          <p:cNvPr id="37" name="Rectángulo 36">
            <a:extLst>
              <a:ext uri="{FF2B5EF4-FFF2-40B4-BE49-F238E27FC236}">
                <a16:creationId xmlns:a16="http://schemas.microsoft.com/office/drawing/2014/main" id="{29D2576C-424B-BDF7-D68D-DDB2B5E2742D}"/>
              </a:ext>
            </a:extLst>
          </p:cNvPr>
          <p:cNvSpPr/>
          <p:nvPr/>
        </p:nvSpPr>
        <p:spPr>
          <a:xfrm flipH="1">
            <a:off x="8923727" y="3300749"/>
            <a:ext cx="2079553" cy="22709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w="3175">
                <a:solidFill>
                  <a:prstClr val="black"/>
                </a:solidFill>
              </a:ln>
              <a:solidFill>
                <a:prstClr val="white"/>
              </a:solidFill>
              <a:effectLst/>
              <a:uLnTx/>
              <a:uFillTx/>
              <a:latin typeface="Calibri" panose="020F0502020204030204"/>
              <a:ea typeface="+mn-ea"/>
              <a:cs typeface="+mn-cs"/>
            </a:endParaRPr>
          </a:p>
        </p:txBody>
      </p:sp>
      <p:sp>
        <p:nvSpPr>
          <p:cNvPr id="38" name="CuadroTexto 37">
            <a:extLst>
              <a:ext uri="{FF2B5EF4-FFF2-40B4-BE49-F238E27FC236}">
                <a16:creationId xmlns:a16="http://schemas.microsoft.com/office/drawing/2014/main" id="{755D4F74-FCE2-129F-8B78-17674836B99D}"/>
              </a:ext>
            </a:extLst>
          </p:cNvPr>
          <p:cNvSpPr txBox="1"/>
          <p:nvPr/>
        </p:nvSpPr>
        <p:spPr>
          <a:xfrm>
            <a:off x="8923727" y="4343038"/>
            <a:ext cx="57227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1" i="0" u="none" strike="noStrike" kern="1200" cap="none" spc="0" normalizeH="0" baseline="0" noProof="0" dirty="0">
                <a:ln>
                  <a:noFill/>
                </a:ln>
                <a:solidFill>
                  <a:srgbClr val="002060"/>
                </a:solidFill>
                <a:effectLst/>
                <a:highlight>
                  <a:srgbClr val="FFFF00"/>
                </a:highlight>
                <a:uLnTx/>
                <a:uFillTx/>
                <a:latin typeface="Calibri" panose="020F0502020204030204"/>
                <a:ea typeface="+mn-ea"/>
                <a:cs typeface="+mn-cs"/>
              </a:rPr>
              <a:t>-3-</a:t>
            </a:r>
            <a:endParaRPr kumimoji="0" lang="es-EC" sz="1800" b="1" i="0" u="none" strike="noStrike" kern="1200" cap="none" spc="0" normalizeH="0" baseline="0" noProof="0" dirty="0">
              <a:ln>
                <a:noFill/>
              </a:ln>
              <a:solidFill>
                <a:srgbClr val="002060"/>
              </a:solidFill>
              <a:effectLst/>
              <a:highlight>
                <a:srgbClr val="FFFF00"/>
              </a:highlight>
              <a:uLnTx/>
              <a:uFillTx/>
              <a:latin typeface="Calibri" panose="020F0502020204030204"/>
              <a:ea typeface="+mn-ea"/>
              <a:cs typeface="+mn-cs"/>
            </a:endParaRPr>
          </a:p>
        </p:txBody>
      </p:sp>
      <p:sp>
        <p:nvSpPr>
          <p:cNvPr id="3" name="Botón de acción: en blanco 2">
            <a:hlinkClick r:id="rId7" action="ppaction://hlinksldjump" highlightClick="1"/>
            <a:extLst>
              <a:ext uri="{FF2B5EF4-FFF2-40B4-BE49-F238E27FC236}">
                <a16:creationId xmlns:a16="http://schemas.microsoft.com/office/drawing/2014/main" id="{440458F4-2F9A-F526-AAD5-A003EAD3533A}"/>
              </a:ext>
            </a:extLst>
          </p:cNvPr>
          <p:cNvSpPr/>
          <p:nvPr/>
        </p:nvSpPr>
        <p:spPr>
          <a:xfrm>
            <a:off x="10727704" y="-885"/>
            <a:ext cx="1464296" cy="335902"/>
          </a:xfrm>
          <a:prstGeom prst="actionButtonBlan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C" sz="1800" b="0" i="0" u="none" strike="noStrike" kern="1200" cap="none" spc="0" normalizeH="0" baseline="0" noProof="0">
                <a:ln>
                  <a:noFill/>
                </a:ln>
                <a:solidFill>
                  <a:prstClr val="white"/>
                </a:solidFill>
                <a:effectLst/>
                <a:uLnTx/>
                <a:uFillTx/>
                <a:latin typeface="Calibri" panose="020F0502020204030204"/>
                <a:ea typeface="+mn-ea"/>
                <a:cs typeface="+mn-cs"/>
              </a:rPr>
              <a:t>Índice</a:t>
            </a:r>
            <a:endParaRPr kumimoji="0" lang="es-E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Imagen 6">
            <a:extLst>
              <a:ext uri="{FF2B5EF4-FFF2-40B4-BE49-F238E27FC236}">
                <a16:creationId xmlns:a16="http://schemas.microsoft.com/office/drawing/2014/main" id="{810E2E06-14C1-6904-8075-435B22C22E2A}"/>
              </a:ext>
            </a:extLst>
          </p:cNvPr>
          <p:cNvPicPr>
            <a:picLocks noChangeAspect="1"/>
          </p:cNvPicPr>
          <p:nvPr/>
        </p:nvPicPr>
        <p:blipFill>
          <a:blip r:embed="rId8"/>
          <a:stretch>
            <a:fillRect/>
          </a:stretch>
        </p:blipFill>
        <p:spPr>
          <a:xfrm>
            <a:off x="8694919" y="424377"/>
            <a:ext cx="3415919" cy="3130850"/>
          </a:xfrm>
          <a:prstGeom prst="rect">
            <a:avLst/>
          </a:prstGeom>
        </p:spPr>
      </p:pic>
      <p:sp>
        <p:nvSpPr>
          <p:cNvPr id="9" name="Rectángulo 8">
            <a:extLst>
              <a:ext uri="{FF2B5EF4-FFF2-40B4-BE49-F238E27FC236}">
                <a16:creationId xmlns:a16="http://schemas.microsoft.com/office/drawing/2014/main" id="{FEE3C44B-51A6-B9CF-A19B-06FC4FD4F709}"/>
              </a:ext>
            </a:extLst>
          </p:cNvPr>
          <p:cNvSpPr/>
          <p:nvPr/>
        </p:nvSpPr>
        <p:spPr>
          <a:xfrm>
            <a:off x="8617672" y="3428999"/>
            <a:ext cx="1725208" cy="16942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w="3175">
                <a:solidFill>
                  <a:prstClr val="black"/>
                </a:solidFill>
              </a:ln>
              <a:solidFill>
                <a:prstClr val="white"/>
              </a:solidFill>
              <a:effectLst/>
              <a:uLnTx/>
              <a:uFillTx/>
              <a:latin typeface="Calibri" panose="020F0502020204030204"/>
              <a:ea typeface="+mn-ea"/>
              <a:cs typeface="+mn-cs"/>
            </a:endParaRPr>
          </a:p>
        </p:txBody>
      </p:sp>
      <p:sp>
        <p:nvSpPr>
          <p:cNvPr id="10" name="Rectángulo 9">
            <a:extLst>
              <a:ext uri="{FF2B5EF4-FFF2-40B4-BE49-F238E27FC236}">
                <a16:creationId xmlns:a16="http://schemas.microsoft.com/office/drawing/2014/main" id="{40FB5265-B7B4-16AB-BF85-2773A84636D3}"/>
              </a:ext>
            </a:extLst>
          </p:cNvPr>
          <p:cNvSpPr/>
          <p:nvPr/>
        </p:nvSpPr>
        <p:spPr>
          <a:xfrm>
            <a:off x="10646424" y="2600974"/>
            <a:ext cx="1311896" cy="17156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w="3175">
                <a:solidFill>
                  <a:prstClr val="black"/>
                </a:solidFill>
              </a:ln>
              <a:solidFill>
                <a:prstClr val="white"/>
              </a:solidFill>
              <a:effectLst/>
              <a:uLnTx/>
              <a:uFillTx/>
              <a:latin typeface="Calibri" panose="020F0502020204030204"/>
              <a:ea typeface="+mn-ea"/>
              <a:cs typeface="+mn-cs"/>
            </a:endParaRPr>
          </a:p>
        </p:txBody>
      </p:sp>
      <p:cxnSp>
        <p:nvCxnSpPr>
          <p:cNvPr id="11" name="Conector recto de flecha 10">
            <a:extLst>
              <a:ext uri="{FF2B5EF4-FFF2-40B4-BE49-F238E27FC236}">
                <a16:creationId xmlns:a16="http://schemas.microsoft.com/office/drawing/2014/main" id="{4CBA1125-8754-8A5F-6073-E2AF14E17011}"/>
              </a:ext>
            </a:extLst>
          </p:cNvPr>
          <p:cNvCxnSpPr>
            <a:cxnSpLocks/>
            <a:endCxn id="10" idx="1"/>
          </p:cNvCxnSpPr>
          <p:nvPr/>
        </p:nvCxnSpPr>
        <p:spPr>
          <a:xfrm flipV="1">
            <a:off x="10177406" y="2686759"/>
            <a:ext cx="469018" cy="72753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0" name="CuadroTexto 19">
            <a:extLst>
              <a:ext uri="{FF2B5EF4-FFF2-40B4-BE49-F238E27FC236}">
                <a16:creationId xmlns:a16="http://schemas.microsoft.com/office/drawing/2014/main" id="{A0F77C87-4AB8-E808-CF72-4D90CB98CEC8}"/>
              </a:ext>
            </a:extLst>
          </p:cNvPr>
          <p:cNvSpPr txBox="1"/>
          <p:nvPr/>
        </p:nvSpPr>
        <p:spPr>
          <a:xfrm>
            <a:off x="11459852" y="2231642"/>
            <a:ext cx="57227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1" i="0" u="none" strike="noStrike" kern="1200" cap="none" spc="0" normalizeH="0" baseline="0" noProof="0" dirty="0">
                <a:ln>
                  <a:noFill/>
                </a:ln>
                <a:solidFill>
                  <a:srgbClr val="002060"/>
                </a:solidFill>
                <a:effectLst/>
                <a:highlight>
                  <a:srgbClr val="FFFF00"/>
                </a:highlight>
                <a:uLnTx/>
                <a:uFillTx/>
                <a:latin typeface="Calibri" panose="020F0502020204030204"/>
                <a:ea typeface="+mn-ea"/>
                <a:cs typeface="+mn-cs"/>
              </a:rPr>
              <a:t>-4-</a:t>
            </a:r>
            <a:endParaRPr kumimoji="0" lang="es-EC" sz="1800" b="1" i="0" u="none" strike="noStrike" kern="1200" cap="none" spc="0" normalizeH="0" baseline="0" noProof="0" dirty="0">
              <a:ln>
                <a:noFill/>
              </a:ln>
              <a:solidFill>
                <a:srgbClr val="002060"/>
              </a:solidFill>
              <a:effectLst/>
              <a:highlight>
                <a:srgbClr val="FFFF00"/>
              </a:highlight>
              <a:uLnTx/>
              <a:uFillTx/>
              <a:latin typeface="Calibri" panose="020F0502020204030204"/>
              <a:ea typeface="+mn-ea"/>
              <a:cs typeface="+mn-cs"/>
            </a:endParaRPr>
          </a:p>
        </p:txBody>
      </p:sp>
    </p:spTree>
    <p:extLst>
      <p:ext uri="{BB962C8B-B14F-4D97-AF65-F5344CB8AC3E}">
        <p14:creationId xmlns:p14="http://schemas.microsoft.com/office/powerpoint/2010/main" val="222279959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n 11" descr="Interfaz de usuario gráfica, Texto, Aplicación, Chat o mensaje de texto&#10;&#10;Descripción generada automáticamente">
            <a:extLst>
              <a:ext uri="{FF2B5EF4-FFF2-40B4-BE49-F238E27FC236}">
                <a16:creationId xmlns:a16="http://schemas.microsoft.com/office/drawing/2014/main" id="{45B77CE6-7D39-3CA1-D7B0-128A632A3A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98643" y="2437609"/>
            <a:ext cx="3312790" cy="1900636"/>
          </a:xfrm>
          <a:prstGeom prst="rect">
            <a:avLst/>
          </a:prstGeom>
        </p:spPr>
      </p:pic>
      <p:pic>
        <p:nvPicPr>
          <p:cNvPr id="10" name="Imagen 9" descr="Interfaz de usuario gráfica, Texto, Aplicación, Chat o mensaje de texto&#10;&#10;Descripción generada automáticamente">
            <a:extLst>
              <a:ext uri="{FF2B5EF4-FFF2-40B4-BE49-F238E27FC236}">
                <a16:creationId xmlns:a16="http://schemas.microsoft.com/office/drawing/2014/main" id="{A383FFD5-3B67-1D26-E86B-6E6CC49CE3C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49654" y="424153"/>
            <a:ext cx="3286584" cy="1924319"/>
          </a:xfrm>
          <a:prstGeom prst="rect">
            <a:avLst/>
          </a:prstGeom>
        </p:spPr>
      </p:pic>
      <p:pic>
        <p:nvPicPr>
          <p:cNvPr id="7" name="Imagen 6" descr="Interfaz de usuario gráfica, Texto, Chat o mensaje de texto&#10;&#10;Descripción generada automáticamente">
            <a:extLst>
              <a:ext uri="{FF2B5EF4-FFF2-40B4-BE49-F238E27FC236}">
                <a16:creationId xmlns:a16="http://schemas.microsoft.com/office/drawing/2014/main" id="{FBAB102E-5F2B-9C57-3D6C-C75D10D796C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54214" y="430650"/>
            <a:ext cx="5382376" cy="4620270"/>
          </a:xfrm>
          <a:prstGeom prst="rect">
            <a:avLst/>
          </a:prstGeom>
        </p:spPr>
      </p:pic>
      <p:sp>
        <p:nvSpPr>
          <p:cNvPr id="4" name="Título 3">
            <a:extLst>
              <a:ext uri="{FF2B5EF4-FFF2-40B4-BE49-F238E27FC236}">
                <a16:creationId xmlns:a16="http://schemas.microsoft.com/office/drawing/2014/main" id="{9DF72ADE-BAE9-484E-84CE-E8979DDABC94}"/>
              </a:ext>
            </a:extLst>
          </p:cNvPr>
          <p:cNvSpPr>
            <a:spLocks noGrp="1"/>
          </p:cNvSpPr>
          <p:nvPr>
            <p:ph type="title"/>
          </p:nvPr>
        </p:nvSpPr>
        <p:spPr>
          <a:xfrm>
            <a:off x="1" y="1"/>
            <a:ext cx="3256367" cy="709119"/>
          </a:xfrm>
          <a:solidFill>
            <a:schemeClr val="accent4">
              <a:lumMod val="60000"/>
              <a:lumOff val="40000"/>
            </a:schemeClr>
          </a:solidFill>
        </p:spPr>
        <p:style>
          <a:lnRef idx="2">
            <a:schemeClr val="accent1"/>
          </a:lnRef>
          <a:fillRef idx="1">
            <a:schemeClr val="lt1"/>
          </a:fillRef>
          <a:effectRef idx="0">
            <a:schemeClr val="accent1"/>
          </a:effectRef>
          <a:fontRef idx="minor">
            <a:schemeClr val="dk1"/>
          </a:fontRef>
        </p:style>
        <p:txBody>
          <a:bodyPr>
            <a:normAutofit/>
          </a:bodyPr>
          <a:lstStyle/>
          <a:p>
            <a:r>
              <a:rPr lang="es-MX" sz="1400">
                <a:latin typeface="AcmeFont" pitchFamily="2" charset="0"/>
              </a:rPr>
              <a:t>Taller: </a:t>
            </a:r>
            <a:r>
              <a:rPr lang="es-MX" sz="1400"/>
              <a:t>Ejercicio 81</a:t>
            </a:r>
            <a:endParaRPr lang="es-ES" sz="1400"/>
          </a:p>
        </p:txBody>
      </p:sp>
      <p:cxnSp>
        <p:nvCxnSpPr>
          <p:cNvPr id="5" name="Conector recto 4">
            <a:extLst>
              <a:ext uri="{FF2B5EF4-FFF2-40B4-BE49-F238E27FC236}">
                <a16:creationId xmlns:a16="http://schemas.microsoft.com/office/drawing/2014/main" id="{B56C916C-A930-4B45-9FEB-EAC26D680858}"/>
              </a:ext>
            </a:extLst>
          </p:cNvPr>
          <p:cNvCxnSpPr>
            <a:cxnSpLocks/>
          </p:cNvCxnSpPr>
          <p:nvPr/>
        </p:nvCxnSpPr>
        <p:spPr>
          <a:xfrm>
            <a:off x="3256383" y="709120"/>
            <a:ext cx="0" cy="6148880"/>
          </a:xfrm>
          <a:prstGeom prst="line">
            <a:avLst/>
          </a:prstGeom>
        </p:spPr>
        <p:style>
          <a:lnRef idx="3">
            <a:schemeClr val="accent1"/>
          </a:lnRef>
          <a:fillRef idx="0">
            <a:schemeClr val="accent1"/>
          </a:fillRef>
          <a:effectRef idx="2">
            <a:schemeClr val="accent1"/>
          </a:effectRef>
          <a:fontRef idx="minor">
            <a:schemeClr val="tx1"/>
          </a:fontRef>
        </p:style>
      </p:cxnSp>
      <p:sp>
        <p:nvSpPr>
          <p:cNvPr id="16" name="CuadroTexto 15">
            <a:extLst>
              <a:ext uri="{FF2B5EF4-FFF2-40B4-BE49-F238E27FC236}">
                <a16:creationId xmlns:a16="http://schemas.microsoft.com/office/drawing/2014/main" id="{B1925488-C881-4A19-A93C-2E217166D1A0}"/>
              </a:ext>
            </a:extLst>
          </p:cNvPr>
          <p:cNvSpPr txBox="1"/>
          <p:nvPr/>
        </p:nvSpPr>
        <p:spPr>
          <a:xfrm>
            <a:off x="106748" y="4958291"/>
            <a:ext cx="2891329" cy="116955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C" sz="1400" b="1" i="0" u="none" strike="noStrike" kern="1200" cap="none" spc="0" normalizeH="0" baseline="0" noProof="0">
                <a:ln>
                  <a:noFill/>
                </a:ln>
                <a:solidFill>
                  <a:prstClr val="black"/>
                </a:solidFill>
                <a:effectLst/>
                <a:uLnTx/>
                <a:uFillTx/>
                <a:latin typeface="Calibri" panose="020F0502020204030204"/>
                <a:ea typeface="+mn-ea"/>
                <a:cs typeface="+mn-cs"/>
              </a:rPr>
              <a:t>Objetivos de la lámina:</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ES" sz="1400" b="0" i="0" u="none" strike="noStrike" kern="1200" cap="none" spc="0" normalizeH="0" baseline="0" noProof="0">
                <a:ln>
                  <a:noFill/>
                </a:ln>
                <a:solidFill>
                  <a:prstClr val="black"/>
                </a:solidFill>
                <a:effectLst/>
                <a:uLnTx/>
                <a:uFillTx/>
                <a:latin typeface="Calibri" panose="020F0502020204030204"/>
                <a:ea typeface="+mn-ea"/>
                <a:cs typeface="+mn-cs"/>
              </a:rPr>
              <a:t>Usar la función "get_object_or_404" para evitar que el servidor se caiga con páginas no encontradas.</a:t>
            </a:r>
          </a:p>
        </p:txBody>
      </p:sp>
      <p:pic>
        <p:nvPicPr>
          <p:cNvPr id="17" name="Imagen 16">
            <a:extLst>
              <a:ext uri="{FF2B5EF4-FFF2-40B4-BE49-F238E27FC236}">
                <a16:creationId xmlns:a16="http://schemas.microsoft.com/office/drawing/2014/main" id="{07AF594D-2BC1-4EA0-9855-66C150454A4F}"/>
              </a:ext>
            </a:extLst>
          </p:cNvPr>
          <p:cNvPicPr>
            <a:picLocks noChangeAspect="1"/>
          </p:cNvPicPr>
          <p:nvPr/>
        </p:nvPicPr>
        <p:blipFill>
          <a:blip r:embed="rId6"/>
          <a:stretch>
            <a:fillRect/>
          </a:stretch>
        </p:blipFill>
        <p:spPr>
          <a:xfrm>
            <a:off x="76038" y="2011836"/>
            <a:ext cx="993895" cy="854078"/>
          </a:xfrm>
          <a:prstGeom prst="rect">
            <a:avLst/>
          </a:prstGeom>
        </p:spPr>
      </p:pic>
      <p:sp>
        <p:nvSpPr>
          <p:cNvPr id="18" name="CuadroTexto 17">
            <a:extLst>
              <a:ext uri="{FF2B5EF4-FFF2-40B4-BE49-F238E27FC236}">
                <a16:creationId xmlns:a16="http://schemas.microsoft.com/office/drawing/2014/main" id="{137D2C75-4FC0-4811-A9B7-F2AED8DD12CA}"/>
              </a:ext>
            </a:extLst>
          </p:cNvPr>
          <p:cNvSpPr txBox="1"/>
          <p:nvPr/>
        </p:nvSpPr>
        <p:spPr>
          <a:xfrm>
            <a:off x="80567" y="2926313"/>
            <a:ext cx="3098569" cy="209288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C" sz="1300" b="1" i="0" u="none" strike="noStrike" kern="1200" cap="none" spc="0" normalizeH="0" baseline="0" noProof="0">
                <a:ln>
                  <a:noFill/>
                </a:ln>
                <a:solidFill>
                  <a:prstClr val="black"/>
                </a:solidFill>
                <a:effectLst/>
                <a:uLnTx/>
                <a:uFillTx/>
                <a:latin typeface="Agency FB" panose="020B0503020202020204" pitchFamily="34" charset="0"/>
                <a:ea typeface="+mn-ea"/>
                <a:cs typeface="+mn-cs"/>
              </a:rPr>
              <a:t>Misión. </a:t>
            </a:r>
            <a:r>
              <a:rPr kumimoji="0" lang="es-MX" sz="1300" b="0" i="0" u="none" strike="noStrike" kern="1200" cap="none" spc="0" normalizeH="0" baseline="0" noProof="0">
                <a:ln>
                  <a:noFill/>
                </a:ln>
                <a:solidFill>
                  <a:prstClr val="black"/>
                </a:solidFill>
                <a:effectLst/>
                <a:uLnTx/>
                <a:uFillTx/>
                <a:latin typeface="Agency FB" panose="020B0503020202020204" pitchFamily="34" charset="0"/>
                <a:ea typeface="+mn-ea"/>
                <a:cs typeface="+mn-cs"/>
              </a:rPr>
              <a:t>Formar profesionales competentes y emprendedores desde lo académico, la investigación, y la vinculación, que contribuyan a mejorar la calidad de vida de la sociedad.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300" b="0" i="0" u="none" strike="noStrike" kern="1200" cap="none" spc="0" normalizeH="0" baseline="0" noProof="0">
              <a:ln>
                <a:noFill/>
              </a:ln>
              <a:solidFill>
                <a:prstClr val="black"/>
              </a:solidFill>
              <a:effectLst/>
              <a:uLnTx/>
              <a:uFillTx/>
              <a:latin typeface="Agency FB" panose="020B0503020202020204" pitchFamily="34" charset="0"/>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C" sz="1300" b="1" i="0" u="none" strike="noStrike" kern="1200" cap="none" spc="0" normalizeH="0" baseline="0" noProof="0">
                <a:ln>
                  <a:noFill/>
                </a:ln>
                <a:solidFill>
                  <a:prstClr val="black"/>
                </a:solidFill>
                <a:effectLst/>
                <a:uLnTx/>
                <a:uFillTx/>
                <a:latin typeface="Agency FB" panose="020B0503020202020204" pitchFamily="34" charset="0"/>
                <a:ea typeface="+mn-ea"/>
                <a:cs typeface="+mn-cs"/>
              </a:rPr>
              <a:t>Visión. </a:t>
            </a:r>
            <a:r>
              <a:rPr kumimoji="0" lang="es-MX" sz="1300" b="0" i="0" u="none" strike="noStrike" kern="1200" cap="none" spc="0" normalizeH="0" baseline="0" noProof="0">
                <a:ln>
                  <a:noFill/>
                </a:ln>
                <a:solidFill>
                  <a:prstClr val="black"/>
                </a:solidFill>
                <a:effectLst/>
                <a:uLnTx/>
                <a:uFillTx/>
                <a:latin typeface="Agency FB" panose="020B0503020202020204" pitchFamily="34" charset="0"/>
                <a:ea typeface="+mn-ea"/>
                <a:cs typeface="+mn-cs"/>
              </a:rPr>
              <a:t>Ser un referente nacional e internacional de Institución de Educación Superior que contribuye al desarrollo social, cultural y productivo con profesionales éticos, creativos, cualificados y con sentido de pertinencia.</a:t>
            </a:r>
            <a:endParaRPr kumimoji="0" lang="es-ES" sz="1300" b="0" i="0" u="none" strike="noStrike" kern="1200" cap="none" spc="0" normalizeH="0" baseline="0" noProof="0">
              <a:ln>
                <a:noFill/>
              </a:ln>
              <a:solidFill>
                <a:prstClr val="black"/>
              </a:solidFill>
              <a:effectLst/>
              <a:uLnTx/>
              <a:uFillTx/>
              <a:latin typeface="Agency FB" panose="020B0503020202020204" pitchFamily="34" charset="0"/>
              <a:ea typeface="+mn-ea"/>
              <a:cs typeface="+mn-cs"/>
            </a:endParaRPr>
          </a:p>
        </p:txBody>
      </p:sp>
      <p:sp>
        <p:nvSpPr>
          <p:cNvPr id="23" name="Rectángulo 22">
            <a:extLst>
              <a:ext uri="{FF2B5EF4-FFF2-40B4-BE49-F238E27FC236}">
                <a16:creationId xmlns:a16="http://schemas.microsoft.com/office/drawing/2014/main" id="{EAF93728-98EC-43CF-8689-136A3EE39D11}"/>
              </a:ext>
            </a:extLst>
          </p:cNvPr>
          <p:cNvSpPr/>
          <p:nvPr/>
        </p:nvSpPr>
        <p:spPr>
          <a:xfrm>
            <a:off x="93308" y="6489877"/>
            <a:ext cx="2530373" cy="292388"/>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C" sz="1300" b="0" i="0" u="none" strike="noStrike" kern="1200" cap="none" spc="0" normalizeH="0" baseline="0" noProof="0">
                <a:ln w="0"/>
                <a:solidFill>
                  <a:srgbClr val="00B050"/>
                </a:solidFill>
                <a:effectLst>
                  <a:outerShdw blurRad="38100" dist="25400" dir="5400000" algn="ctr" rotWithShape="0">
                    <a:srgbClr val="6E747A">
                      <a:alpha val="43000"/>
                    </a:srgbClr>
                  </a:outerShdw>
                </a:effectLst>
                <a:uLnTx/>
                <a:uFillTx/>
                <a:latin typeface="Calibri" panose="020F0502020204030204"/>
                <a:ea typeface="+mn-ea"/>
                <a:cs typeface="+mn-cs"/>
              </a:rPr>
              <a:t>M</a:t>
            </a:r>
            <a:r>
              <a:rPr kumimoji="0" lang="es-ES" sz="1300" b="0" i="0" u="none" strike="noStrike" kern="1200" cap="none" spc="0" normalizeH="0" baseline="0" noProof="0">
                <a:ln w="0"/>
                <a:solidFill>
                  <a:srgbClr val="00B050"/>
                </a:solidFill>
                <a:effectLst>
                  <a:outerShdw blurRad="38100" dist="25400" dir="5400000" algn="ctr" rotWithShape="0">
                    <a:srgbClr val="6E747A">
                      <a:alpha val="43000"/>
                    </a:srgbClr>
                  </a:outerShdw>
                </a:effectLst>
                <a:uLnTx/>
                <a:uFillTx/>
                <a:latin typeface="Calibri" panose="020F0502020204030204"/>
                <a:ea typeface="+mn-ea"/>
                <a:cs typeface="+mn-cs"/>
              </a:rPr>
              <a:t>sig. Ing. Robert Moreira Centeno</a:t>
            </a:r>
          </a:p>
        </p:txBody>
      </p:sp>
      <p:sp>
        <p:nvSpPr>
          <p:cNvPr id="6" name="CuadroTexto 5">
            <a:extLst>
              <a:ext uri="{FF2B5EF4-FFF2-40B4-BE49-F238E27FC236}">
                <a16:creationId xmlns:a16="http://schemas.microsoft.com/office/drawing/2014/main" id="{7FC1FBA4-F025-F269-BB7C-ECD5082576C2}"/>
              </a:ext>
            </a:extLst>
          </p:cNvPr>
          <p:cNvSpPr txBox="1"/>
          <p:nvPr/>
        </p:nvSpPr>
        <p:spPr>
          <a:xfrm>
            <a:off x="3437442" y="11851"/>
            <a:ext cx="729026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1" i="0" u="none" strike="noStrike" kern="1200" cap="none" spc="0" normalizeH="0" baseline="0" noProof="0">
                <a:ln>
                  <a:noFill/>
                </a:ln>
                <a:solidFill>
                  <a:prstClr val="black"/>
                </a:solidFill>
                <a:effectLst/>
                <a:uLnTx/>
                <a:uFillTx/>
                <a:latin typeface="Calibri" panose="020F0502020204030204"/>
                <a:ea typeface="+mn-ea"/>
                <a:cs typeface="+mn-cs"/>
              </a:rPr>
              <a:t>Figura 12.(versión 3). </a:t>
            </a:r>
            <a:r>
              <a:rPr kumimoji="0" lang="es-ES" sz="1800" b="0" i="0" u="none" strike="noStrike" kern="1200" cap="none" spc="0" normalizeH="0" baseline="0" noProof="0">
                <a:ln>
                  <a:noFill/>
                </a:ln>
                <a:solidFill>
                  <a:prstClr val="black"/>
                </a:solidFill>
                <a:effectLst/>
                <a:uLnTx/>
                <a:uFillTx/>
                <a:latin typeface="Calibri" panose="020F0502020204030204"/>
                <a:ea typeface="+mn-ea"/>
                <a:cs typeface="+mn-cs"/>
              </a:rPr>
              <a:t>Obtener tareas.</a:t>
            </a:r>
          </a:p>
        </p:txBody>
      </p:sp>
      <p:sp>
        <p:nvSpPr>
          <p:cNvPr id="28" name="CuadroTexto 27">
            <a:extLst>
              <a:ext uri="{FF2B5EF4-FFF2-40B4-BE49-F238E27FC236}">
                <a16:creationId xmlns:a16="http://schemas.microsoft.com/office/drawing/2014/main" id="{0FA75CC4-183E-EDC1-3090-43D6BAD93B05}"/>
              </a:ext>
            </a:extLst>
          </p:cNvPr>
          <p:cNvSpPr txBox="1"/>
          <p:nvPr/>
        </p:nvSpPr>
        <p:spPr>
          <a:xfrm>
            <a:off x="3354214" y="5113446"/>
            <a:ext cx="8683891" cy="1569660"/>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C" sz="1600" b="1" i="0" u="none" strike="noStrike" kern="1200" cap="none" spc="0" normalizeH="0" baseline="0" noProof="0">
                <a:ln>
                  <a:noFill/>
                </a:ln>
                <a:solidFill>
                  <a:prstClr val="black"/>
                </a:solidFill>
                <a:effectLst/>
                <a:uLnTx/>
                <a:uFillTx/>
                <a:latin typeface="Calibri" panose="020F0502020204030204"/>
                <a:ea typeface="+mn-ea"/>
                <a:cs typeface="+mn-cs"/>
              </a:rPr>
              <a:t>Nota (09/05/2023). </a:t>
            </a:r>
            <a:r>
              <a:rPr kumimoji="0" lang="es-ES" sz="1600" b="0" i="0" u="none" strike="noStrike" kern="1200" cap="none" spc="0" normalizeH="0" baseline="0" noProof="0">
                <a:ln>
                  <a:noFill/>
                </a:ln>
                <a:solidFill>
                  <a:prstClr val="black"/>
                </a:solidFill>
                <a:effectLst/>
                <a:uLnTx/>
                <a:uFillTx/>
                <a:latin typeface="Calibri" panose="020F0502020204030204"/>
                <a:ea typeface="+mn-ea"/>
                <a:cs typeface="+mn-cs"/>
              </a:rPr>
              <a:t>Al utilizar la ruta tipo "http://127.0.0.1:8000/</a:t>
            </a:r>
            <a:r>
              <a:rPr kumimoji="0" lang="es-ES" sz="1600" b="0" i="0" u="none" strike="noStrike" kern="1200" cap="none" spc="0" normalizeH="0" baseline="0" noProof="0" err="1">
                <a:ln>
                  <a:noFill/>
                </a:ln>
                <a:solidFill>
                  <a:prstClr val="black"/>
                </a:solidFill>
                <a:effectLst/>
                <a:uLnTx/>
                <a:uFillTx/>
                <a:latin typeface="Calibri" panose="020F0502020204030204"/>
                <a:ea typeface="+mn-ea"/>
                <a:cs typeface="+mn-cs"/>
              </a:rPr>
              <a:t>tasks</a:t>
            </a:r>
            <a:r>
              <a:rPr kumimoji="0" lang="es-ES" sz="1600" b="0" i="0" u="none" strike="noStrike" kern="1200" cap="none" spc="0" normalizeH="0" baseline="0" noProof="0">
                <a:ln>
                  <a:noFill/>
                </a:ln>
                <a:solidFill>
                  <a:prstClr val="black"/>
                </a:solidFill>
                <a:effectLst/>
                <a:uLnTx/>
                <a:uFillTx/>
                <a:latin typeface="Calibri" panose="020F0502020204030204"/>
                <a:ea typeface="+mn-ea"/>
                <a:cs typeface="+mn-cs"/>
              </a:rPr>
              <a:t>/100/", al no existir la tarea 100 entonces la página arrojará un error. Existe una función para este tipo de casos que no tumba el </a:t>
            </a:r>
            <a:r>
              <a:rPr kumimoji="0" lang="es-ES" sz="1600" b="0" i="0" u="none" strike="noStrike" kern="1200" cap="none" spc="0" normalizeH="0" baseline="0" noProof="0" err="1">
                <a:ln>
                  <a:noFill/>
                </a:ln>
                <a:solidFill>
                  <a:prstClr val="black"/>
                </a:solidFill>
                <a:effectLst/>
                <a:uLnTx/>
                <a:uFillTx/>
                <a:latin typeface="Calibri" panose="020F0502020204030204"/>
                <a:ea typeface="+mn-ea"/>
                <a:cs typeface="+mn-cs"/>
              </a:rPr>
              <a:t>rumserver</a:t>
            </a:r>
            <a:r>
              <a:rPr kumimoji="0" lang="es-ES" sz="1600" b="0" i="0" u="none" strike="noStrike" kern="1200" cap="none" spc="0" normalizeH="0" baseline="0" noProof="0">
                <a:ln>
                  <a:noFill/>
                </a:ln>
                <a:solidFill>
                  <a:prstClr val="black"/>
                </a:solidFill>
                <a:effectLst/>
                <a:uLnTx/>
                <a:uFillTx/>
                <a:latin typeface="Calibri" panose="020F0502020204030204"/>
                <a:ea typeface="+mn-ea"/>
                <a:cs typeface="+mn-cs"/>
              </a:rPr>
              <a:t>, se llama "get_object_or_404" </a:t>
            </a:r>
            <a:r>
              <a:rPr kumimoji="0" lang="es-ES" sz="1600" b="1" i="0" u="none" strike="noStrike" kern="1200" cap="none" spc="0" normalizeH="0" baseline="0" noProof="0">
                <a:ln>
                  <a:noFill/>
                </a:ln>
                <a:solidFill>
                  <a:prstClr val="black"/>
                </a:solidFill>
                <a:effectLst/>
                <a:highlight>
                  <a:srgbClr val="FFFF00"/>
                </a:highlight>
                <a:uLnTx/>
                <a:uFillTx/>
                <a:latin typeface="Calibri" panose="020F0502020204030204"/>
                <a:ea typeface="+mn-ea"/>
                <a:cs typeface="+mn-cs"/>
              </a:rPr>
              <a:t>1) </a:t>
            </a:r>
            <a:r>
              <a:rPr kumimoji="0" lang="es-ES" sz="1600" b="0" i="0" u="none" strike="noStrike" kern="1200" cap="none" spc="0" normalizeH="0" baseline="0" noProof="0">
                <a:ln>
                  <a:noFill/>
                </a:ln>
                <a:solidFill>
                  <a:prstClr val="black"/>
                </a:solidFill>
                <a:effectLst/>
                <a:uLnTx/>
                <a:uFillTx/>
                <a:latin typeface="Calibri" panose="020F0502020204030204"/>
                <a:ea typeface="+mn-ea"/>
                <a:cs typeface="+mn-cs"/>
              </a:rPr>
              <a:t>Se importa "get_object_or_404" desde "</a:t>
            </a:r>
            <a:r>
              <a:rPr kumimoji="0" lang="es-ES" sz="1600" b="0" i="0" u="none" strike="noStrike" kern="1200" cap="none" spc="0" normalizeH="0" baseline="0" noProof="0" err="1">
                <a:ln>
                  <a:noFill/>
                </a:ln>
                <a:solidFill>
                  <a:prstClr val="black"/>
                </a:solidFill>
                <a:effectLst/>
                <a:uLnTx/>
                <a:uFillTx/>
                <a:latin typeface="Calibri" panose="020F0502020204030204"/>
                <a:ea typeface="+mn-ea"/>
                <a:cs typeface="+mn-cs"/>
              </a:rPr>
              <a:t>django.shortcuts</a:t>
            </a:r>
            <a:r>
              <a:rPr kumimoji="0" lang="es-ES" sz="1600" b="0" i="0" u="none" strike="noStrike" kern="1200" cap="none" spc="0" normalizeH="0" baseline="0" noProof="0">
                <a:ln>
                  <a:noFill/>
                </a:ln>
                <a:solidFill>
                  <a:prstClr val="black"/>
                </a:solidFill>
                <a:effectLst/>
                <a:uLnTx/>
                <a:uFillTx/>
                <a:latin typeface="Calibri" panose="020F0502020204030204"/>
                <a:ea typeface="+mn-ea"/>
                <a:cs typeface="+mn-cs"/>
              </a:rPr>
              <a:t>" </a:t>
            </a:r>
            <a:r>
              <a:rPr kumimoji="0" lang="es-ES" sz="1600" b="1" i="0" u="none" strike="noStrike" kern="1200" cap="none" spc="0" normalizeH="0" baseline="0" noProof="0">
                <a:ln>
                  <a:noFill/>
                </a:ln>
                <a:solidFill>
                  <a:prstClr val="black"/>
                </a:solidFill>
                <a:effectLst/>
                <a:highlight>
                  <a:srgbClr val="FFFF00"/>
                </a:highlight>
                <a:uLnTx/>
                <a:uFillTx/>
                <a:latin typeface="Calibri" panose="020F0502020204030204"/>
                <a:ea typeface="+mn-ea"/>
                <a:cs typeface="+mn-cs"/>
              </a:rPr>
              <a:t>2) </a:t>
            </a:r>
            <a:r>
              <a:rPr kumimoji="0" lang="es-ES" sz="1600" b="0" i="0" u="none" strike="noStrike" kern="1200" cap="none" spc="0" normalizeH="0" baseline="0" noProof="0">
                <a:ln>
                  <a:noFill/>
                </a:ln>
                <a:solidFill>
                  <a:prstClr val="black"/>
                </a:solidFill>
                <a:effectLst/>
                <a:uLnTx/>
                <a:uFillTx/>
                <a:latin typeface="Calibri" panose="020F0502020204030204"/>
                <a:ea typeface="+mn-ea"/>
                <a:cs typeface="+mn-cs"/>
              </a:rPr>
              <a:t>Se indica el modelo en el cual se va a hacer la </a:t>
            </a:r>
            <a:r>
              <a:rPr kumimoji="0" lang="es-ES" sz="1600" b="0" i="0" u="none" strike="noStrike" kern="1200" cap="none" spc="0" normalizeH="0" baseline="0" noProof="0" err="1">
                <a:ln>
                  <a:noFill/>
                </a:ln>
                <a:solidFill>
                  <a:prstClr val="black"/>
                </a:solidFill>
                <a:effectLst/>
                <a:uLnTx/>
                <a:uFillTx/>
                <a:latin typeface="Calibri" panose="020F0502020204030204"/>
                <a:ea typeface="+mn-ea"/>
                <a:cs typeface="+mn-cs"/>
              </a:rPr>
              <a:t>busqueda</a:t>
            </a:r>
            <a:r>
              <a:rPr kumimoji="0" lang="es-ES" sz="1600" b="0" i="0" u="none" strike="noStrike" kern="1200" cap="none" spc="0" normalizeH="0" baseline="0" noProof="0">
                <a:ln>
                  <a:noFill/>
                </a:ln>
                <a:solidFill>
                  <a:prstClr val="black"/>
                </a:solidFill>
                <a:effectLst/>
                <a:uLnTx/>
                <a:uFillTx/>
                <a:latin typeface="Calibri" panose="020F0502020204030204"/>
                <a:ea typeface="+mn-ea"/>
                <a:cs typeface="+mn-cs"/>
              </a:rPr>
              <a:t> </a:t>
            </a:r>
            <a:r>
              <a:rPr kumimoji="0" lang="es-ES" sz="1600" b="1" i="0" u="none" strike="noStrike" kern="1200" cap="none" spc="0" normalizeH="0" baseline="0" noProof="0">
                <a:ln>
                  <a:noFill/>
                </a:ln>
                <a:solidFill>
                  <a:prstClr val="black"/>
                </a:solidFill>
                <a:effectLst/>
                <a:highlight>
                  <a:srgbClr val="FFFF00"/>
                </a:highlight>
                <a:uLnTx/>
                <a:uFillTx/>
                <a:latin typeface="Calibri" panose="020F0502020204030204"/>
                <a:ea typeface="+mn-ea"/>
                <a:cs typeface="+mn-cs"/>
              </a:rPr>
              <a:t>3)</a:t>
            </a:r>
            <a:r>
              <a:rPr kumimoji="0" lang="es-ES" sz="1600" b="0" i="0" u="none" strike="noStrike" kern="1200" cap="none" spc="0" normalizeH="0" baseline="0" noProof="0">
                <a:ln>
                  <a:noFill/>
                </a:ln>
                <a:solidFill>
                  <a:prstClr val="black"/>
                </a:solidFill>
                <a:effectLst/>
                <a:uLnTx/>
                <a:uFillTx/>
                <a:latin typeface="Calibri" panose="020F0502020204030204"/>
                <a:ea typeface="+mn-ea"/>
                <a:cs typeface="+mn-cs"/>
              </a:rPr>
              <a:t> Al navegar en la página "http://127.0.0.1:8000/</a:t>
            </a:r>
            <a:r>
              <a:rPr kumimoji="0" lang="es-ES" sz="1600" b="0" i="0" u="none" strike="noStrike" kern="1200" cap="none" spc="0" normalizeH="0" baseline="0" noProof="0" err="1">
                <a:ln>
                  <a:noFill/>
                </a:ln>
                <a:solidFill>
                  <a:prstClr val="black"/>
                </a:solidFill>
                <a:effectLst/>
                <a:uLnTx/>
                <a:uFillTx/>
                <a:latin typeface="Calibri" panose="020F0502020204030204"/>
                <a:ea typeface="+mn-ea"/>
                <a:cs typeface="+mn-cs"/>
              </a:rPr>
              <a:t>tasks</a:t>
            </a:r>
            <a:r>
              <a:rPr kumimoji="0" lang="es-ES" sz="1600" b="0" i="0" u="none" strike="noStrike" kern="1200" cap="none" spc="0" normalizeH="0" baseline="0" noProof="0">
                <a:ln>
                  <a:noFill/>
                </a:ln>
                <a:solidFill>
                  <a:prstClr val="black"/>
                </a:solidFill>
                <a:effectLst/>
                <a:uLnTx/>
                <a:uFillTx/>
                <a:latin typeface="Calibri" panose="020F0502020204030204"/>
                <a:ea typeface="+mn-ea"/>
                <a:cs typeface="+mn-cs"/>
              </a:rPr>
              <a:t>/1/" cambiando el número de la ruta se observará que aparece una página 404 para las tareas que no se encuentran.</a:t>
            </a:r>
            <a:endParaRPr kumimoji="0" lang="es-EC"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1" name="CuadroTexto 30">
            <a:extLst>
              <a:ext uri="{FF2B5EF4-FFF2-40B4-BE49-F238E27FC236}">
                <a16:creationId xmlns:a16="http://schemas.microsoft.com/office/drawing/2014/main" id="{3C3F3535-E11D-8FF3-DD8F-53FB980AD834}"/>
              </a:ext>
            </a:extLst>
          </p:cNvPr>
          <p:cNvSpPr txBox="1"/>
          <p:nvPr/>
        </p:nvSpPr>
        <p:spPr>
          <a:xfrm>
            <a:off x="8015736" y="565659"/>
            <a:ext cx="57227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1" i="0" u="none" strike="noStrike" kern="1200" cap="none" spc="0" normalizeH="0" baseline="0" noProof="0">
                <a:ln>
                  <a:noFill/>
                </a:ln>
                <a:solidFill>
                  <a:srgbClr val="002060"/>
                </a:solidFill>
                <a:effectLst/>
                <a:highlight>
                  <a:srgbClr val="FFFF00"/>
                </a:highlight>
                <a:uLnTx/>
                <a:uFillTx/>
                <a:latin typeface="Calibri" panose="020F0502020204030204"/>
                <a:ea typeface="+mn-ea"/>
                <a:cs typeface="+mn-cs"/>
              </a:rPr>
              <a:t>-1-</a:t>
            </a:r>
            <a:endParaRPr kumimoji="0" lang="es-EC" sz="1800" b="1" i="0" u="none" strike="noStrike" kern="1200" cap="none" spc="0" normalizeH="0" baseline="0" noProof="0">
              <a:ln>
                <a:noFill/>
              </a:ln>
              <a:solidFill>
                <a:srgbClr val="002060"/>
              </a:solidFill>
              <a:effectLst/>
              <a:highlight>
                <a:srgbClr val="FFFF00"/>
              </a:highlight>
              <a:uLnTx/>
              <a:uFillTx/>
              <a:latin typeface="Calibri" panose="020F0502020204030204"/>
              <a:ea typeface="+mn-ea"/>
              <a:cs typeface="+mn-cs"/>
            </a:endParaRPr>
          </a:p>
        </p:txBody>
      </p:sp>
      <p:sp>
        <p:nvSpPr>
          <p:cNvPr id="32" name="Rectángulo 31">
            <a:extLst>
              <a:ext uri="{FF2B5EF4-FFF2-40B4-BE49-F238E27FC236}">
                <a16:creationId xmlns:a16="http://schemas.microsoft.com/office/drawing/2014/main" id="{63197200-E9D0-AC6F-8A9C-4A234AF513CC}"/>
              </a:ext>
            </a:extLst>
          </p:cNvPr>
          <p:cNvSpPr/>
          <p:nvPr/>
        </p:nvSpPr>
        <p:spPr>
          <a:xfrm>
            <a:off x="7294881" y="959724"/>
            <a:ext cx="1441710" cy="16306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w="3175">
                <a:solidFill>
                  <a:prstClr val="black"/>
                </a:solidFill>
              </a:ln>
              <a:solidFill>
                <a:prstClr val="white"/>
              </a:solidFill>
              <a:effectLst/>
              <a:uLnTx/>
              <a:uFillTx/>
              <a:latin typeface="Calibri" panose="020F0502020204030204"/>
              <a:ea typeface="+mn-ea"/>
              <a:cs typeface="+mn-cs"/>
            </a:endParaRPr>
          </a:p>
        </p:txBody>
      </p:sp>
      <p:sp>
        <p:nvSpPr>
          <p:cNvPr id="35" name="Rectángulo 34">
            <a:extLst>
              <a:ext uri="{FF2B5EF4-FFF2-40B4-BE49-F238E27FC236}">
                <a16:creationId xmlns:a16="http://schemas.microsoft.com/office/drawing/2014/main" id="{B4370962-5A70-A959-88FC-7BD54E99DB4A}"/>
              </a:ext>
            </a:extLst>
          </p:cNvPr>
          <p:cNvSpPr/>
          <p:nvPr/>
        </p:nvSpPr>
        <p:spPr>
          <a:xfrm flipH="1">
            <a:off x="5974079" y="4236721"/>
            <a:ext cx="467359" cy="19304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w="3175">
                <a:solidFill>
                  <a:prstClr val="black"/>
                </a:solidFill>
              </a:ln>
              <a:solidFill>
                <a:prstClr val="white"/>
              </a:solidFill>
              <a:effectLst/>
              <a:uLnTx/>
              <a:uFillTx/>
              <a:latin typeface="Calibri" panose="020F0502020204030204"/>
              <a:ea typeface="+mn-ea"/>
              <a:cs typeface="+mn-cs"/>
            </a:endParaRPr>
          </a:p>
        </p:txBody>
      </p:sp>
      <p:sp>
        <p:nvSpPr>
          <p:cNvPr id="36" name="CuadroTexto 35">
            <a:extLst>
              <a:ext uri="{FF2B5EF4-FFF2-40B4-BE49-F238E27FC236}">
                <a16:creationId xmlns:a16="http://schemas.microsoft.com/office/drawing/2014/main" id="{06B43226-D929-45E7-BA50-A88F0E127093}"/>
              </a:ext>
            </a:extLst>
          </p:cNvPr>
          <p:cNvSpPr txBox="1"/>
          <p:nvPr/>
        </p:nvSpPr>
        <p:spPr>
          <a:xfrm>
            <a:off x="6352903" y="3898025"/>
            <a:ext cx="57227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1" i="0" u="none" strike="noStrike" kern="1200" cap="none" spc="0" normalizeH="0" baseline="0" noProof="0">
                <a:ln>
                  <a:noFill/>
                </a:ln>
                <a:solidFill>
                  <a:srgbClr val="002060"/>
                </a:solidFill>
                <a:effectLst/>
                <a:highlight>
                  <a:srgbClr val="FFFF00"/>
                </a:highlight>
                <a:uLnTx/>
                <a:uFillTx/>
                <a:latin typeface="Calibri" panose="020F0502020204030204"/>
                <a:ea typeface="+mn-ea"/>
                <a:cs typeface="+mn-cs"/>
              </a:rPr>
              <a:t>-2-</a:t>
            </a:r>
            <a:endParaRPr kumimoji="0" lang="es-EC" sz="1800" b="1" i="0" u="none" strike="noStrike" kern="1200" cap="none" spc="0" normalizeH="0" baseline="0" noProof="0">
              <a:ln>
                <a:noFill/>
              </a:ln>
              <a:solidFill>
                <a:srgbClr val="002060"/>
              </a:solidFill>
              <a:effectLst/>
              <a:highlight>
                <a:srgbClr val="FFFF00"/>
              </a:highlight>
              <a:uLnTx/>
              <a:uFillTx/>
              <a:latin typeface="Calibri" panose="020F0502020204030204"/>
              <a:ea typeface="+mn-ea"/>
              <a:cs typeface="+mn-cs"/>
            </a:endParaRPr>
          </a:p>
        </p:txBody>
      </p:sp>
      <p:sp>
        <p:nvSpPr>
          <p:cNvPr id="37" name="Rectángulo 36">
            <a:extLst>
              <a:ext uri="{FF2B5EF4-FFF2-40B4-BE49-F238E27FC236}">
                <a16:creationId xmlns:a16="http://schemas.microsoft.com/office/drawing/2014/main" id="{29D2576C-424B-BDF7-D68D-DDB2B5E2742D}"/>
              </a:ext>
            </a:extLst>
          </p:cNvPr>
          <p:cNvSpPr/>
          <p:nvPr/>
        </p:nvSpPr>
        <p:spPr>
          <a:xfrm flipH="1">
            <a:off x="8834420" y="3117010"/>
            <a:ext cx="2079553" cy="22709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w="3175">
                <a:solidFill>
                  <a:prstClr val="black"/>
                </a:solidFill>
              </a:ln>
              <a:solidFill>
                <a:prstClr val="white"/>
              </a:solidFill>
              <a:effectLst/>
              <a:uLnTx/>
              <a:uFillTx/>
              <a:latin typeface="Calibri" panose="020F0502020204030204"/>
              <a:ea typeface="+mn-ea"/>
              <a:cs typeface="+mn-cs"/>
            </a:endParaRPr>
          </a:p>
        </p:txBody>
      </p:sp>
      <p:sp>
        <p:nvSpPr>
          <p:cNvPr id="38" name="CuadroTexto 37">
            <a:extLst>
              <a:ext uri="{FF2B5EF4-FFF2-40B4-BE49-F238E27FC236}">
                <a16:creationId xmlns:a16="http://schemas.microsoft.com/office/drawing/2014/main" id="{755D4F74-FCE2-129F-8B78-17674836B99D}"/>
              </a:ext>
            </a:extLst>
          </p:cNvPr>
          <p:cNvSpPr txBox="1"/>
          <p:nvPr/>
        </p:nvSpPr>
        <p:spPr>
          <a:xfrm>
            <a:off x="10985452" y="3088324"/>
            <a:ext cx="57227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1" i="0" u="none" strike="noStrike" kern="1200" cap="none" spc="0" normalizeH="0" baseline="0" noProof="0">
                <a:ln>
                  <a:noFill/>
                </a:ln>
                <a:solidFill>
                  <a:srgbClr val="002060"/>
                </a:solidFill>
                <a:effectLst/>
                <a:highlight>
                  <a:srgbClr val="FFFF00"/>
                </a:highlight>
                <a:uLnTx/>
                <a:uFillTx/>
                <a:latin typeface="Calibri" panose="020F0502020204030204"/>
                <a:ea typeface="+mn-ea"/>
                <a:cs typeface="+mn-cs"/>
              </a:rPr>
              <a:t>-3-</a:t>
            </a:r>
            <a:endParaRPr kumimoji="0" lang="es-EC" sz="1800" b="1" i="0" u="none" strike="noStrike" kern="1200" cap="none" spc="0" normalizeH="0" baseline="0" noProof="0">
              <a:ln>
                <a:noFill/>
              </a:ln>
              <a:solidFill>
                <a:srgbClr val="002060"/>
              </a:solidFill>
              <a:effectLst/>
              <a:highlight>
                <a:srgbClr val="FFFF00"/>
              </a:highlight>
              <a:uLnTx/>
              <a:uFillTx/>
              <a:latin typeface="Calibri" panose="020F0502020204030204"/>
              <a:ea typeface="+mn-ea"/>
              <a:cs typeface="+mn-cs"/>
            </a:endParaRPr>
          </a:p>
        </p:txBody>
      </p:sp>
      <p:sp>
        <p:nvSpPr>
          <p:cNvPr id="3" name="Botón de acción: en blanco 2">
            <a:hlinkClick r:id="rId7" action="ppaction://hlinksldjump" highlightClick="1"/>
            <a:extLst>
              <a:ext uri="{FF2B5EF4-FFF2-40B4-BE49-F238E27FC236}">
                <a16:creationId xmlns:a16="http://schemas.microsoft.com/office/drawing/2014/main" id="{FD8D6612-F176-E50A-CFC2-E990E13975D5}"/>
              </a:ext>
            </a:extLst>
          </p:cNvPr>
          <p:cNvSpPr/>
          <p:nvPr/>
        </p:nvSpPr>
        <p:spPr>
          <a:xfrm>
            <a:off x="10727704" y="-885"/>
            <a:ext cx="1464296" cy="335902"/>
          </a:xfrm>
          <a:prstGeom prst="actionButtonBlan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C" sz="1800" b="0" i="0" u="none" strike="noStrike" kern="1200" cap="none" spc="0" normalizeH="0" baseline="0" noProof="0">
                <a:ln>
                  <a:noFill/>
                </a:ln>
                <a:solidFill>
                  <a:prstClr val="white"/>
                </a:solidFill>
                <a:effectLst/>
                <a:uLnTx/>
                <a:uFillTx/>
                <a:latin typeface="Calibri" panose="020F0502020204030204"/>
                <a:ea typeface="+mn-ea"/>
                <a:cs typeface="+mn-cs"/>
              </a:rPr>
              <a:t>Índice</a:t>
            </a:r>
            <a:endParaRPr kumimoji="0" lang="es-E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7191218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agen 10" descr="Texto&#10;&#10;Descripción generada automáticamente">
            <a:extLst>
              <a:ext uri="{FF2B5EF4-FFF2-40B4-BE49-F238E27FC236}">
                <a16:creationId xmlns:a16="http://schemas.microsoft.com/office/drawing/2014/main" id="{930882D7-D7BC-1597-A81D-C9F1B808C7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94881" y="561755"/>
            <a:ext cx="4853878" cy="4067188"/>
          </a:xfrm>
          <a:prstGeom prst="rect">
            <a:avLst/>
          </a:prstGeom>
        </p:spPr>
      </p:pic>
      <p:pic>
        <p:nvPicPr>
          <p:cNvPr id="8" name="Imagen 7" descr="Texto&#10;&#10;Descripción generada automáticamente">
            <a:extLst>
              <a:ext uri="{FF2B5EF4-FFF2-40B4-BE49-F238E27FC236}">
                <a16:creationId xmlns:a16="http://schemas.microsoft.com/office/drawing/2014/main" id="{E4B8D285-8288-AA64-504B-7ED3717233D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66081" y="665495"/>
            <a:ext cx="4138049" cy="3963448"/>
          </a:xfrm>
          <a:prstGeom prst="rect">
            <a:avLst/>
          </a:prstGeom>
        </p:spPr>
      </p:pic>
      <p:sp>
        <p:nvSpPr>
          <p:cNvPr id="4" name="Título 3">
            <a:extLst>
              <a:ext uri="{FF2B5EF4-FFF2-40B4-BE49-F238E27FC236}">
                <a16:creationId xmlns:a16="http://schemas.microsoft.com/office/drawing/2014/main" id="{9DF72ADE-BAE9-484E-84CE-E8979DDABC94}"/>
              </a:ext>
            </a:extLst>
          </p:cNvPr>
          <p:cNvSpPr>
            <a:spLocks noGrp="1"/>
          </p:cNvSpPr>
          <p:nvPr>
            <p:ph type="title"/>
          </p:nvPr>
        </p:nvSpPr>
        <p:spPr>
          <a:xfrm>
            <a:off x="1" y="1"/>
            <a:ext cx="3256367" cy="709119"/>
          </a:xfrm>
          <a:solidFill>
            <a:schemeClr val="accent4">
              <a:lumMod val="60000"/>
              <a:lumOff val="40000"/>
            </a:schemeClr>
          </a:solidFill>
        </p:spPr>
        <p:style>
          <a:lnRef idx="2">
            <a:schemeClr val="accent1"/>
          </a:lnRef>
          <a:fillRef idx="1">
            <a:schemeClr val="lt1"/>
          </a:fillRef>
          <a:effectRef idx="0">
            <a:schemeClr val="accent1"/>
          </a:effectRef>
          <a:fontRef idx="minor">
            <a:schemeClr val="dk1"/>
          </a:fontRef>
        </p:style>
        <p:txBody>
          <a:bodyPr>
            <a:normAutofit/>
          </a:bodyPr>
          <a:lstStyle/>
          <a:p>
            <a:r>
              <a:rPr lang="es-MX" sz="1400">
                <a:latin typeface="AcmeFont" pitchFamily="2" charset="0"/>
              </a:rPr>
              <a:t>Taller: </a:t>
            </a:r>
            <a:r>
              <a:rPr lang="es-MX" sz="1400"/>
              <a:t>Ejercicio 81</a:t>
            </a:r>
            <a:endParaRPr lang="es-ES" sz="1400"/>
          </a:p>
        </p:txBody>
      </p:sp>
      <p:cxnSp>
        <p:nvCxnSpPr>
          <p:cNvPr id="5" name="Conector recto 4">
            <a:extLst>
              <a:ext uri="{FF2B5EF4-FFF2-40B4-BE49-F238E27FC236}">
                <a16:creationId xmlns:a16="http://schemas.microsoft.com/office/drawing/2014/main" id="{B56C916C-A930-4B45-9FEB-EAC26D680858}"/>
              </a:ext>
            </a:extLst>
          </p:cNvPr>
          <p:cNvCxnSpPr>
            <a:cxnSpLocks/>
          </p:cNvCxnSpPr>
          <p:nvPr/>
        </p:nvCxnSpPr>
        <p:spPr>
          <a:xfrm>
            <a:off x="3256383" y="709120"/>
            <a:ext cx="0" cy="6148880"/>
          </a:xfrm>
          <a:prstGeom prst="line">
            <a:avLst/>
          </a:prstGeom>
        </p:spPr>
        <p:style>
          <a:lnRef idx="3">
            <a:schemeClr val="accent1"/>
          </a:lnRef>
          <a:fillRef idx="0">
            <a:schemeClr val="accent1"/>
          </a:fillRef>
          <a:effectRef idx="2">
            <a:schemeClr val="accent1"/>
          </a:effectRef>
          <a:fontRef idx="minor">
            <a:schemeClr val="tx1"/>
          </a:fontRef>
        </p:style>
      </p:cxnSp>
      <p:sp>
        <p:nvSpPr>
          <p:cNvPr id="16" name="CuadroTexto 15">
            <a:extLst>
              <a:ext uri="{FF2B5EF4-FFF2-40B4-BE49-F238E27FC236}">
                <a16:creationId xmlns:a16="http://schemas.microsoft.com/office/drawing/2014/main" id="{B1925488-C881-4A19-A93C-2E217166D1A0}"/>
              </a:ext>
            </a:extLst>
          </p:cNvPr>
          <p:cNvSpPr txBox="1"/>
          <p:nvPr/>
        </p:nvSpPr>
        <p:spPr>
          <a:xfrm>
            <a:off x="106748" y="4958291"/>
            <a:ext cx="2891329" cy="116955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C" sz="1400" b="1" i="0" u="none" strike="noStrike" kern="1200" cap="none" spc="0" normalizeH="0" baseline="0" noProof="0">
                <a:ln>
                  <a:noFill/>
                </a:ln>
                <a:solidFill>
                  <a:prstClr val="black"/>
                </a:solidFill>
                <a:effectLst/>
                <a:uLnTx/>
                <a:uFillTx/>
                <a:latin typeface="Calibri" panose="020F0502020204030204"/>
                <a:ea typeface="+mn-ea"/>
                <a:cs typeface="+mn-cs"/>
              </a:rPr>
              <a:t>Objetivos de la lámina:</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ES" sz="1400" b="0" i="0" u="none" strike="noStrike" kern="1200" cap="none" spc="0" normalizeH="0" baseline="0" noProof="0">
                <a:ln>
                  <a:noFill/>
                </a:ln>
                <a:solidFill>
                  <a:prstClr val="black"/>
                </a:solidFill>
                <a:effectLst/>
                <a:uLnTx/>
                <a:uFillTx/>
                <a:latin typeface="Calibri" panose="020F0502020204030204"/>
                <a:ea typeface="+mn-ea"/>
                <a:cs typeface="+mn-cs"/>
              </a:rPr>
              <a:t>Lograr que las rutas se generen automáticamente y poder navegar sin necesidad de escribirlas en la </a:t>
            </a:r>
            <a:r>
              <a:rPr kumimoji="0" lang="es-ES" sz="1400" b="0" i="0" u="none" strike="noStrike" kern="1200" cap="none" spc="0" normalizeH="0" baseline="0" noProof="0" err="1">
                <a:ln>
                  <a:noFill/>
                </a:ln>
                <a:solidFill>
                  <a:prstClr val="black"/>
                </a:solidFill>
                <a:effectLst/>
                <a:uLnTx/>
                <a:uFillTx/>
                <a:latin typeface="Calibri" panose="020F0502020204030204"/>
                <a:ea typeface="+mn-ea"/>
                <a:cs typeface="+mn-cs"/>
              </a:rPr>
              <a:t>url</a:t>
            </a:r>
            <a:r>
              <a:rPr kumimoji="0" lang="es-ES" sz="1400" b="0" i="0" u="none" strike="noStrike" kern="1200" cap="none" spc="0" normalizeH="0" baseline="0" noProof="0">
                <a:ln>
                  <a:noFill/>
                </a:ln>
                <a:solidFill>
                  <a:prstClr val="black"/>
                </a:solidFill>
                <a:effectLst/>
                <a:uLnTx/>
                <a:uFillTx/>
                <a:latin typeface="Calibri" panose="020F0502020204030204"/>
                <a:ea typeface="+mn-ea"/>
                <a:cs typeface="+mn-cs"/>
              </a:rPr>
              <a:t>.</a:t>
            </a:r>
          </a:p>
        </p:txBody>
      </p:sp>
      <p:pic>
        <p:nvPicPr>
          <p:cNvPr id="17" name="Imagen 16">
            <a:extLst>
              <a:ext uri="{FF2B5EF4-FFF2-40B4-BE49-F238E27FC236}">
                <a16:creationId xmlns:a16="http://schemas.microsoft.com/office/drawing/2014/main" id="{07AF594D-2BC1-4EA0-9855-66C150454A4F}"/>
              </a:ext>
            </a:extLst>
          </p:cNvPr>
          <p:cNvPicPr>
            <a:picLocks noChangeAspect="1"/>
          </p:cNvPicPr>
          <p:nvPr/>
        </p:nvPicPr>
        <p:blipFill>
          <a:blip r:embed="rId5"/>
          <a:stretch>
            <a:fillRect/>
          </a:stretch>
        </p:blipFill>
        <p:spPr>
          <a:xfrm>
            <a:off x="76038" y="2011836"/>
            <a:ext cx="993895" cy="854078"/>
          </a:xfrm>
          <a:prstGeom prst="rect">
            <a:avLst/>
          </a:prstGeom>
        </p:spPr>
      </p:pic>
      <p:sp>
        <p:nvSpPr>
          <p:cNvPr id="18" name="CuadroTexto 17">
            <a:extLst>
              <a:ext uri="{FF2B5EF4-FFF2-40B4-BE49-F238E27FC236}">
                <a16:creationId xmlns:a16="http://schemas.microsoft.com/office/drawing/2014/main" id="{137D2C75-4FC0-4811-A9B7-F2AED8DD12CA}"/>
              </a:ext>
            </a:extLst>
          </p:cNvPr>
          <p:cNvSpPr txBox="1"/>
          <p:nvPr/>
        </p:nvSpPr>
        <p:spPr>
          <a:xfrm>
            <a:off x="80567" y="2926313"/>
            <a:ext cx="3098569" cy="209288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C" sz="1300" b="1" i="0" u="none" strike="noStrike" kern="1200" cap="none" spc="0" normalizeH="0" baseline="0" noProof="0">
                <a:ln>
                  <a:noFill/>
                </a:ln>
                <a:solidFill>
                  <a:prstClr val="black"/>
                </a:solidFill>
                <a:effectLst/>
                <a:uLnTx/>
                <a:uFillTx/>
                <a:latin typeface="Agency FB" panose="020B0503020202020204" pitchFamily="34" charset="0"/>
                <a:ea typeface="+mn-ea"/>
                <a:cs typeface="+mn-cs"/>
              </a:rPr>
              <a:t>Misión. </a:t>
            </a:r>
            <a:r>
              <a:rPr kumimoji="0" lang="es-MX" sz="1300" b="0" i="0" u="none" strike="noStrike" kern="1200" cap="none" spc="0" normalizeH="0" baseline="0" noProof="0">
                <a:ln>
                  <a:noFill/>
                </a:ln>
                <a:solidFill>
                  <a:prstClr val="black"/>
                </a:solidFill>
                <a:effectLst/>
                <a:uLnTx/>
                <a:uFillTx/>
                <a:latin typeface="Agency FB" panose="020B0503020202020204" pitchFamily="34" charset="0"/>
                <a:ea typeface="+mn-ea"/>
                <a:cs typeface="+mn-cs"/>
              </a:rPr>
              <a:t>Formar profesionales competentes y emprendedores desde lo académico, la investigación, y la vinculación, que contribuyan a mejorar la calidad de vida de la sociedad.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300" b="0" i="0" u="none" strike="noStrike" kern="1200" cap="none" spc="0" normalizeH="0" baseline="0" noProof="0">
              <a:ln>
                <a:noFill/>
              </a:ln>
              <a:solidFill>
                <a:prstClr val="black"/>
              </a:solidFill>
              <a:effectLst/>
              <a:uLnTx/>
              <a:uFillTx/>
              <a:latin typeface="Agency FB" panose="020B0503020202020204" pitchFamily="34" charset="0"/>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C" sz="1300" b="1" i="0" u="none" strike="noStrike" kern="1200" cap="none" spc="0" normalizeH="0" baseline="0" noProof="0">
                <a:ln>
                  <a:noFill/>
                </a:ln>
                <a:solidFill>
                  <a:prstClr val="black"/>
                </a:solidFill>
                <a:effectLst/>
                <a:uLnTx/>
                <a:uFillTx/>
                <a:latin typeface="Agency FB" panose="020B0503020202020204" pitchFamily="34" charset="0"/>
                <a:ea typeface="+mn-ea"/>
                <a:cs typeface="+mn-cs"/>
              </a:rPr>
              <a:t>Visión. </a:t>
            </a:r>
            <a:r>
              <a:rPr kumimoji="0" lang="es-MX" sz="1300" b="0" i="0" u="none" strike="noStrike" kern="1200" cap="none" spc="0" normalizeH="0" baseline="0" noProof="0">
                <a:ln>
                  <a:noFill/>
                </a:ln>
                <a:solidFill>
                  <a:prstClr val="black"/>
                </a:solidFill>
                <a:effectLst/>
                <a:uLnTx/>
                <a:uFillTx/>
                <a:latin typeface="Agency FB" panose="020B0503020202020204" pitchFamily="34" charset="0"/>
                <a:ea typeface="+mn-ea"/>
                <a:cs typeface="+mn-cs"/>
              </a:rPr>
              <a:t>Ser un referente nacional e internacional de Institución de Educación Superior que contribuye al desarrollo social, cultural y productivo con profesionales éticos, creativos, cualificados y con sentido de pertinencia.</a:t>
            </a:r>
            <a:endParaRPr kumimoji="0" lang="es-ES" sz="1300" b="0" i="0" u="none" strike="noStrike" kern="1200" cap="none" spc="0" normalizeH="0" baseline="0" noProof="0">
              <a:ln>
                <a:noFill/>
              </a:ln>
              <a:solidFill>
                <a:prstClr val="black"/>
              </a:solidFill>
              <a:effectLst/>
              <a:uLnTx/>
              <a:uFillTx/>
              <a:latin typeface="Agency FB" panose="020B0503020202020204" pitchFamily="34" charset="0"/>
              <a:ea typeface="+mn-ea"/>
              <a:cs typeface="+mn-cs"/>
            </a:endParaRPr>
          </a:p>
        </p:txBody>
      </p:sp>
      <p:sp>
        <p:nvSpPr>
          <p:cNvPr id="23" name="Rectángulo 22">
            <a:extLst>
              <a:ext uri="{FF2B5EF4-FFF2-40B4-BE49-F238E27FC236}">
                <a16:creationId xmlns:a16="http://schemas.microsoft.com/office/drawing/2014/main" id="{EAF93728-98EC-43CF-8689-136A3EE39D11}"/>
              </a:ext>
            </a:extLst>
          </p:cNvPr>
          <p:cNvSpPr/>
          <p:nvPr/>
        </p:nvSpPr>
        <p:spPr>
          <a:xfrm>
            <a:off x="93308" y="6489877"/>
            <a:ext cx="2530373" cy="292388"/>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C" sz="1300" b="0" i="0" u="none" strike="noStrike" kern="1200" cap="none" spc="0" normalizeH="0" baseline="0" noProof="0">
                <a:ln w="0"/>
                <a:solidFill>
                  <a:srgbClr val="00B050"/>
                </a:solidFill>
                <a:effectLst>
                  <a:outerShdw blurRad="38100" dist="25400" dir="5400000" algn="ctr" rotWithShape="0">
                    <a:srgbClr val="6E747A">
                      <a:alpha val="43000"/>
                    </a:srgbClr>
                  </a:outerShdw>
                </a:effectLst>
                <a:uLnTx/>
                <a:uFillTx/>
                <a:latin typeface="Calibri" panose="020F0502020204030204"/>
                <a:ea typeface="+mn-ea"/>
                <a:cs typeface="+mn-cs"/>
              </a:rPr>
              <a:t>M</a:t>
            </a:r>
            <a:r>
              <a:rPr kumimoji="0" lang="es-ES" sz="1300" b="0" i="0" u="none" strike="noStrike" kern="1200" cap="none" spc="0" normalizeH="0" baseline="0" noProof="0">
                <a:ln w="0"/>
                <a:solidFill>
                  <a:srgbClr val="00B050"/>
                </a:solidFill>
                <a:effectLst>
                  <a:outerShdw blurRad="38100" dist="25400" dir="5400000" algn="ctr" rotWithShape="0">
                    <a:srgbClr val="6E747A">
                      <a:alpha val="43000"/>
                    </a:srgbClr>
                  </a:outerShdw>
                </a:effectLst>
                <a:uLnTx/>
                <a:uFillTx/>
                <a:latin typeface="Calibri" panose="020F0502020204030204"/>
                <a:ea typeface="+mn-ea"/>
                <a:cs typeface="+mn-cs"/>
              </a:rPr>
              <a:t>sig. Ing. Robert Moreira Centeno</a:t>
            </a:r>
          </a:p>
        </p:txBody>
      </p:sp>
      <p:sp>
        <p:nvSpPr>
          <p:cNvPr id="6" name="CuadroTexto 5">
            <a:extLst>
              <a:ext uri="{FF2B5EF4-FFF2-40B4-BE49-F238E27FC236}">
                <a16:creationId xmlns:a16="http://schemas.microsoft.com/office/drawing/2014/main" id="{7FC1FBA4-F025-F269-BB7C-ECD5082576C2}"/>
              </a:ext>
            </a:extLst>
          </p:cNvPr>
          <p:cNvSpPr txBox="1"/>
          <p:nvPr/>
        </p:nvSpPr>
        <p:spPr>
          <a:xfrm>
            <a:off x="3437442" y="11851"/>
            <a:ext cx="729026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1" i="0" u="none" strike="noStrike" kern="1200" cap="none" spc="0" normalizeH="0" baseline="0" noProof="0">
                <a:ln>
                  <a:noFill/>
                </a:ln>
                <a:solidFill>
                  <a:prstClr val="black"/>
                </a:solidFill>
                <a:effectLst/>
                <a:uLnTx/>
                <a:uFillTx/>
                <a:latin typeface="Calibri" panose="020F0502020204030204"/>
                <a:ea typeface="+mn-ea"/>
                <a:cs typeface="+mn-cs"/>
              </a:rPr>
              <a:t>Figura 12.1. </a:t>
            </a:r>
            <a:r>
              <a:rPr kumimoji="0" lang="es-ES" sz="1800" b="0" i="0" u="none" strike="noStrike" kern="1200" cap="none" spc="0" normalizeH="0" baseline="0" noProof="0">
                <a:ln>
                  <a:noFill/>
                </a:ln>
                <a:solidFill>
                  <a:prstClr val="black"/>
                </a:solidFill>
                <a:effectLst/>
                <a:uLnTx/>
                <a:uFillTx/>
                <a:latin typeface="Calibri" panose="020F0502020204030204"/>
                <a:ea typeface="+mn-ea"/>
                <a:cs typeface="+mn-cs"/>
              </a:rPr>
              <a:t>Obtener tareas. Navegar en rutas.</a:t>
            </a:r>
          </a:p>
        </p:txBody>
      </p:sp>
      <p:sp>
        <p:nvSpPr>
          <p:cNvPr id="28" name="CuadroTexto 27">
            <a:extLst>
              <a:ext uri="{FF2B5EF4-FFF2-40B4-BE49-F238E27FC236}">
                <a16:creationId xmlns:a16="http://schemas.microsoft.com/office/drawing/2014/main" id="{0FA75CC4-183E-EDC1-3090-43D6BAD93B05}"/>
              </a:ext>
            </a:extLst>
          </p:cNvPr>
          <p:cNvSpPr txBox="1"/>
          <p:nvPr/>
        </p:nvSpPr>
        <p:spPr>
          <a:xfrm>
            <a:off x="3333631" y="4800946"/>
            <a:ext cx="8683891" cy="2031325"/>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C" sz="1400" b="1" i="0" u="none" strike="noStrike" kern="1200" cap="none" spc="0" normalizeH="0" baseline="0" noProof="0" dirty="0">
                <a:ln>
                  <a:noFill/>
                </a:ln>
                <a:solidFill>
                  <a:prstClr val="black"/>
                </a:solidFill>
                <a:effectLst/>
                <a:uLnTx/>
                <a:uFillTx/>
                <a:latin typeface="Calibri" panose="020F0502020204030204"/>
                <a:ea typeface="+mn-ea"/>
                <a:cs typeface="+mn-cs"/>
              </a:rPr>
              <a:t>Nota (09/05/2023). </a:t>
            </a:r>
            <a:r>
              <a:rPr kumimoji="0" lang="es-ES" sz="1400" b="1" i="0" u="none" strike="noStrike" kern="1200" cap="none" spc="0" normalizeH="0" baseline="0" noProof="0" dirty="0">
                <a:ln>
                  <a:noFill/>
                </a:ln>
                <a:solidFill>
                  <a:prstClr val="black"/>
                </a:solidFill>
                <a:effectLst/>
                <a:highlight>
                  <a:srgbClr val="FFFF00"/>
                </a:highlight>
                <a:uLnTx/>
                <a:uFillTx/>
                <a:latin typeface="Calibri" panose="020F0502020204030204"/>
                <a:ea typeface="+mn-ea"/>
                <a:cs typeface="+mn-cs"/>
              </a:rPr>
              <a:t>1) </a:t>
            </a:r>
            <a:r>
              <a:rPr kumimoji="0" lang="es-ES" sz="1400" b="0" i="0" u="none" strike="noStrike" kern="1200" cap="none" spc="0" normalizeH="0" baseline="0" noProof="0" dirty="0">
                <a:ln>
                  <a:noFill/>
                </a:ln>
                <a:solidFill>
                  <a:prstClr val="black"/>
                </a:solidFill>
                <a:effectLst/>
                <a:uLnTx/>
                <a:uFillTx/>
                <a:latin typeface="Calibri" panose="020F0502020204030204"/>
                <a:ea typeface="+mn-ea"/>
                <a:cs typeface="+mn-cs"/>
              </a:rPr>
              <a:t>Se colocará en enlace en "</a:t>
            </a:r>
            <a:r>
              <a:rPr kumimoji="0" lang="es-ES" sz="1400" b="0" i="0" u="none" strike="noStrike" kern="1200" cap="none" spc="0" normalizeH="0" baseline="0" noProof="0" dirty="0" err="1">
                <a:ln>
                  <a:noFill/>
                </a:ln>
                <a:solidFill>
                  <a:prstClr val="black"/>
                </a:solidFill>
                <a:effectLst/>
                <a:uLnTx/>
                <a:uFillTx/>
                <a:latin typeface="Calibri" panose="020F0502020204030204"/>
                <a:ea typeface="+mn-ea"/>
                <a:cs typeface="+mn-cs"/>
              </a:rPr>
              <a:t>tasks</a:t>
            </a:r>
            <a:r>
              <a:rPr kumimoji="0" lang="es-ES" sz="1400" b="0" i="0" u="none" strike="noStrike" kern="1200" cap="none" spc="0" normalizeH="0" baseline="0" noProof="0" dirty="0">
                <a:ln>
                  <a:noFill/>
                </a:ln>
                <a:solidFill>
                  <a:prstClr val="black"/>
                </a:solidFill>
                <a:effectLst/>
                <a:uLnTx/>
                <a:uFillTx/>
                <a:latin typeface="Calibri" panose="020F0502020204030204"/>
                <a:ea typeface="+mn-ea"/>
                <a:cs typeface="+mn-cs"/>
              </a:rPr>
              <a:t>/</a:t>
            </a:r>
            <a:r>
              <a:rPr kumimoji="0" lang="es-ES" sz="1400" b="0" i="0" u="none" strike="noStrike" kern="1200" cap="none" spc="0" normalizeH="0" baseline="0" noProof="0" dirty="0" err="1">
                <a:ln>
                  <a:noFill/>
                </a:ln>
                <a:solidFill>
                  <a:prstClr val="black"/>
                </a:solidFill>
                <a:effectLst/>
                <a:uLnTx/>
                <a:uFillTx/>
                <a:latin typeface="Calibri" panose="020F0502020204030204"/>
                <a:ea typeface="+mn-ea"/>
                <a:cs typeface="+mn-cs"/>
              </a:rPr>
              <a:t>templates</a:t>
            </a:r>
            <a:r>
              <a:rPr kumimoji="0" lang="es-ES" sz="1400" b="0" i="0" u="none" strike="noStrike" kern="1200" cap="none" spc="0" normalizeH="0" baseline="0" noProof="0" dirty="0">
                <a:ln>
                  <a:noFill/>
                </a:ln>
                <a:solidFill>
                  <a:prstClr val="black"/>
                </a:solidFill>
                <a:effectLst/>
                <a:uLnTx/>
                <a:uFillTx/>
                <a:latin typeface="Calibri" panose="020F0502020204030204"/>
                <a:ea typeface="+mn-ea"/>
                <a:cs typeface="+mn-cs"/>
              </a:rPr>
              <a:t>/tasks.html" cortando todo lo que estaba entre la etiqueta "</a:t>
            </a:r>
            <a:r>
              <a:rPr kumimoji="0" lang="es-ES" sz="1400" b="0" i="0" u="none" strike="noStrike" kern="1200" cap="none" spc="0" normalizeH="0" baseline="0" noProof="0" dirty="0" err="1">
                <a:ln>
                  <a:noFill/>
                </a:ln>
                <a:solidFill>
                  <a:prstClr val="black"/>
                </a:solidFill>
                <a:effectLst/>
                <a:uLnTx/>
                <a:uFillTx/>
                <a:latin typeface="Calibri" panose="020F0502020204030204"/>
                <a:ea typeface="+mn-ea"/>
                <a:cs typeface="+mn-cs"/>
              </a:rPr>
              <a:t>li</a:t>
            </a:r>
            <a:r>
              <a:rPr kumimoji="0" lang="es-ES" sz="1400" b="0" i="0" u="none" strike="noStrike" kern="1200" cap="none" spc="0" normalizeH="0" baseline="0" noProof="0" dirty="0">
                <a:ln>
                  <a:noFill/>
                </a:ln>
                <a:solidFill>
                  <a:prstClr val="black"/>
                </a:solidFill>
                <a:effectLst/>
                <a:uLnTx/>
                <a:uFillTx/>
                <a:latin typeface="Calibri" panose="020F0502020204030204"/>
                <a:ea typeface="+mn-ea"/>
                <a:cs typeface="+mn-cs"/>
              </a:rPr>
              <a:t>" y ubicándolo dentro de una etiqueta "a" </a:t>
            </a:r>
            <a:r>
              <a:rPr kumimoji="0" lang="es-ES" sz="1400" b="1" i="0" u="none" strike="noStrike" kern="1200" cap="none" spc="0" normalizeH="0" baseline="0" noProof="0" dirty="0">
                <a:ln>
                  <a:noFill/>
                </a:ln>
                <a:solidFill>
                  <a:prstClr val="black"/>
                </a:solidFill>
                <a:effectLst/>
                <a:highlight>
                  <a:srgbClr val="FFFF00"/>
                </a:highlight>
                <a:uLnTx/>
                <a:uFillTx/>
                <a:latin typeface="Calibri" panose="020F0502020204030204"/>
                <a:ea typeface="+mn-ea"/>
                <a:cs typeface="+mn-cs"/>
              </a:rPr>
              <a:t>2) </a:t>
            </a:r>
            <a:r>
              <a:rPr kumimoji="0" lang="es-ES" sz="1400" b="0" i="0" u="none" strike="noStrike" kern="1200" cap="none" spc="0" normalizeH="0" baseline="0" noProof="0" dirty="0">
                <a:ln>
                  <a:noFill/>
                </a:ln>
                <a:solidFill>
                  <a:prstClr val="black"/>
                </a:solidFill>
                <a:effectLst/>
                <a:uLnTx/>
                <a:uFillTx/>
                <a:latin typeface="Calibri" panose="020F0502020204030204"/>
                <a:ea typeface="+mn-ea"/>
                <a:cs typeface="+mn-cs"/>
              </a:rPr>
              <a:t>En el </a:t>
            </a:r>
            <a:r>
              <a:rPr kumimoji="0" lang="es-ES" sz="1400" b="0" i="0" u="none" strike="noStrike" kern="1200" cap="none" spc="0" normalizeH="0" baseline="0" noProof="0" dirty="0" err="1">
                <a:ln>
                  <a:noFill/>
                </a:ln>
                <a:solidFill>
                  <a:prstClr val="black"/>
                </a:solidFill>
                <a:effectLst/>
                <a:uLnTx/>
                <a:uFillTx/>
                <a:latin typeface="Calibri" panose="020F0502020204030204"/>
                <a:ea typeface="+mn-ea"/>
                <a:cs typeface="+mn-cs"/>
              </a:rPr>
              <a:t>href</a:t>
            </a:r>
            <a:r>
              <a:rPr kumimoji="0" lang="es-ES" sz="1400" b="0" i="0" u="none" strike="noStrike" kern="1200" cap="none" spc="0" normalizeH="0" baseline="0" noProof="0" dirty="0">
                <a:ln>
                  <a:noFill/>
                </a:ln>
                <a:solidFill>
                  <a:prstClr val="black"/>
                </a:solidFill>
                <a:effectLst/>
                <a:uLnTx/>
                <a:uFillTx/>
                <a:latin typeface="Calibri" panose="020F0502020204030204"/>
                <a:ea typeface="+mn-ea"/>
                <a:cs typeface="+mn-cs"/>
              </a:rPr>
              <a:t> de la etiqueta "a" podría ir una ruta del tipo "/</a:t>
            </a:r>
            <a:r>
              <a:rPr kumimoji="0" lang="es-ES" sz="1400" b="0" i="0" u="none" strike="noStrike" kern="1200" cap="none" spc="0" normalizeH="0" baseline="0" noProof="0" dirty="0" err="1">
                <a:ln>
                  <a:noFill/>
                </a:ln>
                <a:solidFill>
                  <a:prstClr val="black"/>
                </a:solidFill>
                <a:effectLst/>
                <a:uLnTx/>
                <a:uFillTx/>
                <a:latin typeface="Calibri" panose="020F0502020204030204"/>
                <a:ea typeface="+mn-ea"/>
                <a:cs typeface="+mn-cs"/>
              </a:rPr>
              <a:t>tasks</a:t>
            </a:r>
            <a:r>
              <a:rPr kumimoji="0" lang="es-ES" sz="1400" b="0" i="0" u="none" strike="noStrike" kern="1200" cap="none" spc="0" normalizeH="0" baseline="0" noProof="0" dirty="0">
                <a:ln>
                  <a:noFill/>
                </a:ln>
                <a:solidFill>
                  <a:prstClr val="black"/>
                </a:solidFill>
                <a:effectLst/>
                <a:uLnTx/>
                <a:uFillTx/>
                <a:latin typeface="Calibri" panose="020F0502020204030204"/>
                <a:ea typeface="+mn-ea"/>
                <a:cs typeface="+mn-cs"/>
              </a:rPr>
              <a:t>/1/", pero como se ha configurado con parámetro dinámico se utiliza una sintaxis de "</a:t>
            </a:r>
            <a:r>
              <a:rPr kumimoji="0" lang="es-ES" sz="1400" b="0" i="0" u="none" strike="noStrike" kern="1200" cap="none" spc="0" normalizeH="0" baseline="0" noProof="0" dirty="0" err="1">
                <a:ln>
                  <a:noFill/>
                </a:ln>
                <a:solidFill>
                  <a:prstClr val="black"/>
                </a:solidFill>
                <a:effectLst/>
                <a:uLnTx/>
                <a:uFillTx/>
                <a:latin typeface="Calibri" panose="020F0502020204030204"/>
                <a:ea typeface="+mn-ea"/>
                <a:cs typeface="+mn-cs"/>
              </a:rPr>
              <a:t>jinja</a:t>
            </a:r>
            <a:r>
              <a:rPr kumimoji="0" lang="es-ES" sz="1400" b="0" i="0" u="none" strike="noStrike" kern="1200" cap="none" spc="0" normalizeH="0" baseline="0" noProof="0" dirty="0">
                <a:ln>
                  <a:noFill/>
                </a:ln>
                <a:solidFill>
                  <a:prstClr val="black"/>
                </a:solidFill>
                <a:effectLst/>
                <a:uLnTx/>
                <a:uFillTx/>
                <a:latin typeface="Calibri" panose="020F0502020204030204"/>
                <a:ea typeface="+mn-ea"/>
                <a:cs typeface="+mn-cs"/>
              </a:rPr>
              <a:t> (motor de renderizado de </a:t>
            </a:r>
            <a:r>
              <a:rPr kumimoji="0" lang="es-ES" sz="1400" b="0" i="0" u="none" strike="noStrike" kern="1200" cap="none" spc="0" normalizeH="0" baseline="0" noProof="0" dirty="0" err="1">
                <a:ln>
                  <a:noFill/>
                </a:ln>
                <a:solidFill>
                  <a:prstClr val="black"/>
                </a:solidFill>
                <a:effectLst/>
                <a:uLnTx/>
                <a:uFillTx/>
                <a:latin typeface="Calibri" panose="020F0502020204030204"/>
                <a:ea typeface="+mn-ea"/>
                <a:cs typeface="+mn-cs"/>
              </a:rPr>
              <a:t>django</a:t>
            </a:r>
            <a:r>
              <a:rPr kumimoji="0" lang="es-ES" sz="1400" b="0" i="0" u="none" strike="noStrike" kern="1200" cap="none" spc="0" normalizeH="0" baseline="0" noProof="0" dirty="0">
                <a:ln>
                  <a:noFill/>
                </a:ln>
                <a:solidFill>
                  <a:prstClr val="black"/>
                </a:solidFill>
                <a:effectLst/>
                <a:uLnTx/>
                <a:uFillTx/>
                <a:latin typeface="Calibri" panose="020F0502020204030204"/>
                <a:ea typeface="+mn-ea"/>
                <a:cs typeface="+mn-cs"/>
              </a:rPr>
              <a:t>)" que utiliza la función "</a:t>
            </a:r>
            <a:r>
              <a:rPr kumimoji="0" lang="es-ES" sz="1400" b="0" i="0" u="none" strike="noStrike" kern="1200" cap="none" spc="0" normalizeH="0" baseline="0" noProof="0" dirty="0" err="1">
                <a:ln>
                  <a:noFill/>
                </a:ln>
                <a:solidFill>
                  <a:prstClr val="black"/>
                </a:solidFill>
                <a:effectLst/>
                <a:uLnTx/>
                <a:uFillTx/>
                <a:latin typeface="Calibri" panose="020F0502020204030204"/>
                <a:ea typeface="+mn-ea"/>
                <a:cs typeface="+mn-cs"/>
              </a:rPr>
              <a:t>url</a:t>
            </a:r>
            <a:r>
              <a:rPr kumimoji="0" lang="es-ES" sz="1400" b="0" i="0" u="none" strike="noStrike" kern="1200" cap="none" spc="0" normalizeH="0" baseline="0" noProof="0" dirty="0">
                <a:ln>
                  <a:noFill/>
                </a:ln>
                <a:solidFill>
                  <a:prstClr val="black"/>
                </a:solidFill>
                <a:effectLst/>
                <a:uLnTx/>
                <a:uFillTx/>
                <a:latin typeface="Calibri" panose="020F0502020204030204"/>
                <a:ea typeface="+mn-ea"/>
                <a:cs typeface="+mn-cs"/>
              </a:rPr>
              <a:t>" en la cual se especifica el nombre de la ruta a la cual se quiere visitar (en este caso se utiliza el "</a:t>
            </a:r>
            <a:r>
              <a:rPr kumimoji="0" lang="es-ES" sz="1400" b="0" i="0" u="none" strike="noStrike" kern="1200" cap="none" spc="0" normalizeH="0" baseline="0" noProof="0" dirty="0" err="1">
                <a:ln>
                  <a:noFill/>
                </a:ln>
                <a:solidFill>
                  <a:prstClr val="black"/>
                </a:solidFill>
                <a:effectLst/>
                <a:uLnTx/>
                <a:uFillTx/>
                <a:latin typeface="Calibri" panose="020F0502020204030204"/>
                <a:ea typeface="+mn-ea"/>
                <a:cs typeface="+mn-cs"/>
              </a:rPr>
              <a:t>name</a:t>
            </a:r>
            <a:r>
              <a:rPr kumimoji="0" lang="es-ES" sz="1400" b="0" i="0" u="none" strike="noStrike" kern="1200" cap="none" spc="0" normalizeH="0" baseline="0" noProof="0" dirty="0">
                <a:ln>
                  <a:noFill/>
                </a:ln>
                <a:solidFill>
                  <a:prstClr val="black"/>
                </a:solidFill>
                <a:effectLst/>
                <a:uLnTx/>
                <a:uFillTx/>
                <a:latin typeface="Calibri" panose="020F0502020204030204"/>
                <a:ea typeface="+mn-ea"/>
                <a:cs typeface="+mn-cs"/>
              </a:rPr>
              <a:t>='</a:t>
            </a:r>
            <a:r>
              <a:rPr kumimoji="0" lang="es-ES" sz="1400" b="0" i="0" u="none" strike="noStrike" kern="1200" cap="none" spc="0" normalizeH="0" baseline="0" noProof="0" dirty="0" err="1">
                <a:ln>
                  <a:noFill/>
                </a:ln>
                <a:solidFill>
                  <a:prstClr val="black"/>
                </a:solidFill>
                <a:effectLst/>
                <a:uLnTx/>
                <a:uFillTx/>
                <a:latin typeface="Calibri" panose="020F0502020204030204"/>
                <a:ea typeface="+mn-ea"/>
                <a:cs typeface="+mn-cs"/>
              </a:rPr>
              <a:t>task_detail</a:t>
            </a:r>
            <a:r>
              <a:rPr kumimoji="0" lang="es-ES" sz="1400" b="0" i="0" u="none" strike="noStrike" kern="1200" cap="none" spc="0" normalizeH="0" baseline="0" noProof="0" dirty="0">
                <a:ln>
                  <a:noFill/>
                </a:ln>
                <a:solidFill>
                  <a:prstClr val="black"/>
                </a:solidFill>
                <a:effectLst/>
                <a:uLnTx/>
                <a:uFillTx/>
                <a:latin typeface="Calibri" panose="020F0502020204030204"/>
                <a:ea typeface="+mn-ea"/>
                <a:cs typeface="+mn-cs"/>
              </a:rPr>
              <a:t>'" establecido en "urls.py") </a:t>
            </a:r>
            <a:r>
              <a:rPr kumimoji="0" lang="es-ES" sz="1400" b="1" i="0" u="none" strike="noStrike" kern="1200" cap="none" spc="0" normalizeH="0" baseline="0" noProof="0" dirty="0">
                <a:ln>
                  <a:noFill/>
                </a:ln>
                <a:solidFill>
                  <a:prstClr val="black"/>
                </a:solidFill>
                <a:effectLst/>
                <a:highlight>
                  <a:srgbClr val="FFFF00"/>
                </a:highlight>
                <a:uLnTx/>
                <a:uFillTx/>
                <a:latin typeface="Calibri" panose="020F0502020204030204"/>
                <a:ea typeface="+mn-ea"/>
                <a:cs typeface="+mn-cs"/>
              </a:rPr>
              <a:t>3) </a:t>
            </a:r>
            <a:r>
              <a:rPr kumimoji="0" lang="es-ES" sz="1400" b="0" i="0" u="none" strike="noStrike" kern="1200" cap="none" spc="0" normalizeH="0" baseline="0" noProof="0" dirty="0">
                <a:ln>
                  <a:noFill/>
                </a:ln>
                <a:solidFill>
                  <a:prstClr val="black"/>
                </a:solidFill>
                <a:effectLst/>
                <a:uLnTx/>
                <a:uFillTx/>
                <a:latin typeface="Calibri" panose="020F0502020204030204"/>
                <a:ea typeface="+mn-ea"/>
                <a:cs typeface="+mn-cs"/>
              </a:rPr>
              <a:t>El segundo parámetro que se ubica es el "</a:t>
            </a:r>
            <a:r>
              <a:rPr kumimoji="0" lang="es-ES" sz="1400" b="0" i="0" u="none" strike="noStrike" kern="1200" cap="none" spc="0" normalizeH="0" baseline="0" noProof="0" dirty="0" err="1">
                <a:ln>
                  <a:noFill/>
                </a:ln>
                <a:solidFill>
                  <a:prstClr val="black"/>
                </a:solidFill>
                <a:effectLst/>
                <a:uLnTx/>
                <a:uFillTx/>
                <a:latin typeface="Calibri" panose="020F0502020204030204"/>
                <a:ea typeface="+mn-ea"/>
                <a:cs typeface="+mn-cs"/>
              </a:rPr>
              <a:t>task_id</a:t>
            </a:r>
            <a:r>
              <a:rPr kumimoji="0" lang="es-ES" sz="1400" b="0" i="0" u="none" strike="noStrike" kern="1200" cap="none" spc="0" normalizeH="0" baseline="0" noProof="0" dirty="0">
                <a:ln>
                  <a:noFill/>
                </a:ln>
                <a:solidFill>
                  <a:prstClr val="black"/>
                </a:solidFill>
                <a:effectLst/>
                <a:uLnTx/>
                <a:uFillTx/>
                <a:latin typeface="Calibri" panose="020F0502020204030204"/>
                <a:ea typeface="+mn-ea"/>
                <a:cs typeface="+mn-cs"/>
              </a:rPr>
              <a:t>" especificado en "views.py" </a:t>
            </a:r>
            <a:r>
              <a:rPr kumimoji="0" lang="es-ES" sz="1400" b="1" i="0" u="none" strike="noStrike" kern="1200" cap="none" spc="0" normalizeH="0" baseline="0" noProof="0" dirty="0">
                <a:ln>
                  <a:noFill/>
                </a:ln>
                <a:solidFill>
                  <a:prstClr val="black"/>
                </a:solidFill>
                <a:effectLst/>
                <a:highlight>
                  <a:srgbClr val="FFFF00"/>
                </a:highlight>
                <a:uLnTx/>
                <a:uFillTx/>
                <a:latin typeface="Calibri" panose="020F0502020204030204"/>
                <a:ea typeface="+mn-ea"/>
                <a:cs typeface="+mn-cs"/>
              </a:rPr>
              <a:t>4) </a:t>
            </a:r>
            <a:r>
              <a:rPr kumimoji="0" lang="es-ES" sz="1400" b="0" i="0" u="none" strike="noStrike" kern="1200" cap="none" spc="0" normalizeH="0" baseline="0" noProof="0" dirty="0">
                <a:ln>
                  <a:noFill/>
                </a:ln>
                <a:solidFill>
                  <a:prstClr val="black"/>
                </a:solidFill>
                <a:effectLst/>
                <a:uLnTx/>
                <a:uFillTx/>
                <a:latin typeface="Calibri" panose="020F0502020204030204"/>
                <a:ea typeface="+mn-ea"/>
                <a:cs typeface="+mn-cs"/>
              </a:rPr>
              <a:t>Al navegar en la ruta "http://127.0.0.1:8000/</a:t>
            </a:r>
            <a:r>
              <a:rPr kumimoji="0" lang="es-ES" sz="1400" b="0" i="0" u="none" strike="noStrike" kern="1200" cap="none" spc="0" normalizeH="0" baseline="0" noProof="0" dirty="0" err="1">
                <a:ln>
                  <a:noFill/>
                </a:ln>
                <a:solidFill>
                  <a:prstClr val="black"/>
                </a:solidFill>
                <a:effectLst/>
                <a:uLnTx/>
                <a:uFillTx/>
                <a:latin typeface="Calibri" panose="020F0502020204030204"/>
                <a:ea typeface="+mn-ea"/>
                <a:cs typeface="+mn-cs"/>
              </a:rPr>
              <a:t>tasks</a:t>
            </a:r>
            <a:r>
              <a:rPr kumimoji="0" lang="es-ES" sz="1400" b="0" i="0" u="none" strike="noStrike" kern="1200" cap="none" spc="0" normalizeH="0" baseline="0" noProof="0" dirty="0">
                <a:ln>
                  <a:noFill/>
                </a:ln>
                <a:solidFill>
                  <a:prstClr val="black"/>
                </a:solidFill>
                <a:effectLst/>
                <a:uLnTx/>
                <a:uFillTx/>
                <a:latin typeface="Calibri" panose="020F0502020204030204"/>
                <a:ea typeface="+mn-ea"/>
                <a:cs typeface="+mn-cs"/>
              </a:rPr>
              <a:t>/" se observará que navega por todas las tareas (</a:t>
            </a:r>
            <a:r>
              <a:rPr kumimoji="0" lang="es-ES" sz="1400" b="1" i="0" u="none" strike="noStrike" kern="1200" cap="none" spc="0" normalizeH="0" baseline="0" noProof="0" dirty="0">
                <a:ln>
                  <a:noFill/>
                </a:ln>
                <a:solidFill>
                  <a:prstClr val="black"/>
                </a:solidFill>
                <a:effectLst/>
                <a:uLnTx/>
                <a:uFillTx/>
                <a:latin typeface="Calibri" panose="020F0502020204030204"/>
                <a:ea typeface="+mn-ea"/>
                <a:cs typeface="+mn-cs"/>
              </a:rPr>
              <a:t>bueno, en realidad solamente por las tareas que no tienen fecha de fin</a:t>
            </a:r>
            <a:r>
              <a:rPr kumimoji="0" lang="es-ES" sz="1400" b="0" i="0" u="none" strike="noStrike" kern="1200" cap="none" spc="0" normalizeH="0" baseline="0" noProof="0" dirty="0">
                <a:ln>
                  <a:noFill/>
                </a:ln>
                <a:solidFill>
                  <a:prstClr val="black"/>
                </a:solidFill>
                <a:effectLst/>
                <a:uLnTx/>
                <a:uFillTx/>
                <a:latin typeface="Calibri" panose="020F0502020204030204"/>
                <a:ea typeface="+mn-ea"/>
                <a:cs typeface="+mn-cs"/>
              </a:rPr>
              <a:t>, esto se configuro en la "</a:t>
            </a:r>
            <a:r>
              <a:rPr kumimoji="0" lang="es-ES" sz="1400" b="0" i="0" u="none" strike="noStrike" kern="1200" cap="none" spc="0" normalizeH="0" baseline="0" noProof="0" dirty="0">
                <a:ln>
                  <a:noFill/>
                </a:ln>
                <a:solidFill>
                  <a:prstClr val="black"/>
                </a:solidFill>
                <a:effectLst/>
                <a:uLnTx/>
                <a:uFillTx/>
                <a:latin typeface="Calibri" panose="020F0502020204030204"/>
                <a:ea typeface="+mn-ea"/>
                <a:cs typeface="+mn-cs"/>
                <a:hlinkClick r:id="rId6" action="ppaction://hlinksldjump"/>
              </a:rPr>
              <a:t>Figura</a:t>
            </a:r>
            <a:r>
              <a:rPr kumimoji="0" lang="es-ES" sz="1400" b="0" i="0" u="none" strike="noStrike" kern="1200" cap="none" spc="0" normalizeH="0" baseline="0" noProof="0" dirty="0">
                <a:ln>
                  <a:noFill/>
                </a:ln>
                <a:solidFill>
                  <a:prstClr val="black"/>
                </a:solidFill>
                <a:effectLst/>
                <a:uLnTx/>
                <a:uFillTx/>
                <a:latin typeface="Calibri" panose="020F0502020204030204"/>
                <a:ea typeface="+mn-ea"/>
                <a:cs typeface="+mn-cs"/>
              </a:rPr>
              <a:t> 11. (versión 2)" "task_detail.html" sin que yo tenga que cambiar manualmente la ruta, es decir, "</a:t>
            </a:r>
            <a:r>
              <a:rPr kumimoji="0" lang="es-ES" sz="1400" b="0" i="0" u="none" strike="noStrike" kern="1200" cap="none" spc="0" normalizeH="0" baseline="0" noProof="0" dirty="0" err="1">
                <a:ln>
                  <a:noFill/>
                </a:ln>
                <a:solidFill>
                  <a:prstClr val="black"/>
                </a:solidFill>
                <a:effectLst/>
                <a:uLnTx/>
                <a:uFillTx/>
                <a:latin typeface="Calibri" panose="020F0502020204030204"/>
                <a:ea typeface="+mn-ea"/>
                <a:cs typeface="+mn-cs"/>
              </a:rPr>
              <a:t>jinja</a:t>
            </a:r>
            <a:r>
              <a:rPr kumimoji="0" lang="es-ES" sz="1400" b="0" i="0" u="none" strike="noStrike" kern="1200" cap="none" spc="0" normalizeH="0" baseline="0" noProof="0" dirty="0">
                <a:ln>
                  <a:noFill/>
                </a:ln>
                <a:solidFill>
                  <a:prstClr val="black"/>
                </a:solidFill>
                <a:effectLst/>
                <a:uLnTx/>
                <a:uFillTx/>
                <a:latin typeface="Calibri" panose="020F0502020204030204"/>
                <a:ea typeface="+mn-ea"/>
                <a:cs typeface="+mn-cs"/>
              </a:rPr>
              <a:t>" genera automáticamente las rutas.</a:t>
            </a:r>
            <a:endParaRPr kumimoji="0" lang="es-EC"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1" name="CuadroTexto 30">
            <a:extLst>
              <a:ext uri="{FF2B5EF4-FFF2-40B4-BE49-F238E27FC236}">
                <a16:creationId xmlns:a16="http://schemas.microsoft.com/office/drawing/2014/main" id="{3C3F3535-E11D-8FF3-DD8F-53FB980AD834}"/>
              </a:ext>
            </a:extLst>
          </p:cNvPr>
          <p:cNvSpPr txBox="1"/>
          <p:nvPr/>
        </p:nvSpPr>
        <p:spPr>
          <a:xfrm>
            <a:off x="11459852" y="1284398"/>
            <a:ext cx="57227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1" i="0" u="none" strike="noStrike" kern="1200" cap="none" spc="0" normalizeH="0" baseline="0" noProof="0">
                <a:ln>
                  <a:noFill/>
                </a:ln>
                <a:solidFill>
                  <a:srgbClr val="002060"/>
                </a:solidFill>
                <a:effectLst/>
                <a:highlight>
                  <a:srgbClr val="FFFF00"/>
                </a:highlight>
                <a:uLnTx/>
                <a:uFillTx/>
                <a:latin typeface="Calibri" panose="020F0502020204030204"/>
                <a:ea typeface="+mn-ea"/>
                <a:cs typeface="+mn-cs"/>
              </a:rPr>
              <a:t>-2-</a:t>
            </a:r>
            <a:endParaRPr kumimoji="0" lang="es-EC" sz="1800" b="1" i="0" u="none" strike="noStrike" kern="1200" cap="none" spc="0" normalizeH="0" baseline="0" noProof="0">
              <a:ln>
                <a:noFill/>
              </a:ln>
              <a:solidFill>
                <a:srgbClr val="002060"/>
              </a:solidFill>
              <a:effectLst/>
              <a:highlight>
                <a:srgbClr val="FFFF00"/>
              </a:highlight>
              <a:uLnTx/>
              <a:uFillTx/>
              <a:latin typeface="Calibri" panose="020F0502020204030204"/>
              <a:ea typeface="+mn-ea"/>
              <a:cs typeface="+mn-cs"/>
            </a:endParaRPr>
          </a:p>
        </p:txBody>
      </p:sp>
      <p:sp>
        <p:nvSpPr>
          <p:cNvPr id="32" name="Rectángulo 31">
            <a:extLst>
              <a:ext uri="{FF2B5EF4-FFF2-40B4-BE49-F238E27FC236}">
                <a16:creationId xmlns:a16="http://schemas.microsoft.com/office/drawing/2014/main" id="{63197200-E9D0-AC6F-8A9C-4A234AF513CC}"/>
              </a:ext>
            </a:extLst>
          </p:cNvPr>
          <p:cNvSpPr/>
          <p:nvPr/>
        </p:nvSpPr>
        <p:spPr>
          <a:xfrm>
            <a:off x="11176001" y="1745948"/>
            <a:ext cx="929801" cy="245568"/>
          </a:xfrm>
          <a:prstGeom prst="rect">
            <a:avLst/>
          </a:prstGeom>
          <a:noFill/>
          <a:ln w="28575">
            <a:solidFill>
              <a:srgbClr val="92D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w="3175">
                <a:solidFill>
                  <a:prstClr val="black"/>
                </a:solidFill>
              </a:ln>
              <a:solidFill>
                <a:prstClr val="white"/>
              </a:solidFill>
              <a:effectLst/>
              <a:uLnTx/>
              <a:uFillTx/>
              <a:latin typeface="Calibri" panose="020F0502020204030204"/>
              <a:ea typeface="+mn-ea"/>
              <a:cs typeface="+mn-cs"/>
            </a:endParaRPr>
          </a:p>
        </p:txBody>
      </p:sp>
      <p:sp>
        <p:nvSpPr>
          <p:cNvPr id="35" name="Rectángulo 34">
            <a:extLst>
              <a:ext uri="{FF2B5EF4-FFF2-40B4-BE49-F238E27FC236}">
                <a16:creationId xmlns:a16="http://schemas.microsoft.com/office/drawing/2014/main" id="{B4370962-5A70-A959-88FC-7BD54E99DB4A}"/>
              </a:ext>
            </a:extLst>
          </p:cNvPr>
          <p:cNvSpPr/>
          <p:nvPr/>
        </p:nvSpPr>
        <p:spPr>
          <a:xfrm flipH="1">
            <a:off x="4574584" y="2286000"/>
            <a:ext cx="2517095" cy="169671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w="3175">
                <a:solidFill>
                  <a:prstClr val="black"/>
                </a:solidFill>
              </a:ln>
              <a:solidFill>
                <a:prstClr val="white"/>
              </a:solidFill>
              <a:effectLst/>
              <a:uLnTx/>
              <a:uFillTx/>
              <a:latin typeface="Calibri" panose="020F0502020204030204"/>
              <a:ea typeface="+mn-ea"/>
              <a:cs typeface="+mn-cs"/>
            </a:endParaRPr>
          </a:p>
        </p:txBody>
      </p:sp>
      <p:sp>
        <p:nvSpPr>
          <p:cNvPr id="36" name="CuadroTexto 35">
            <a:extLst>
              <a:ext uri="{FF2B5EF4-FFF2-40B4-BE49-F238E27FC236}">
                <a16:creationId xmlns:a16="http://schemas.microsoft.com/office/drawing/2014/main" id="{06B43226-D929-45E7-BA50-A88F0E127093}"/>
              </a:ext>
            </a:extLst>
          </p:cNvPr>
          <p:cNvSpPr txBox="1"/>
          <p:nvPr/>
        </p:nvSpPr>
        <p:spPr>
          <a:xfrm>
            <a:off x="6841554" y="3514723"/>
            <a:ext cx="46302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1" i="0" u="none" strike="noStrike" kern="1200" cap="none" spc="0" normalizeH="0" baseline="0" noProof="0">
                <a:ln>
                  <a:noFill/>
                </a:ln>
                <a:solidFill>
                  <a:srgbClr val="002060"/>
                </a:solidFill>
                <a:effectLst/>
                <a:highlight>
                  <a:srgbClr val="FFFF00"/>
                </a:highlight>
                <a:uLnTx/>
                <a:uFillTx/>
                <a:latin typeface="Calibri" panose="020F0502020204030204"/>
                <a:ea typeface="+mn-ea"/>
                <a:cs typeface="+mn-cs"/>
              </a:rPr>
              <a:t>-1-</a:t>
            </a:r>
            <a:endParaRPr kumimoji="0" lang="es-EC" sz="1800" b="1" i="0" u="none" strike="noStrike" kern="1200" cap="none" spc="0" normalizeH="0" baseline="0" noProof="0">
              <a:ln>
                <a:noFill/>
              </a:ln>
              <a:solidFill>
                <a:srgbClr val="002060"/>
              </a:solidFill>
              <a:effectLst/>
              <a:highlight>
                <a:srgbClr val="FFFF00"/>
              </a:highlight>
              <a:uLnTx/>
              <a:uFillTx/>
              <a:latin typeface="Calibri" panose="020F0502020204030204"/>
              <a:ea typeface="+mn-ea"/>
              <a:cs typeface="+mn-cs"/>
            </a:endParaRPr>
          </a:p>
        </p:txBody>
      </p:sp>
      <p:sp>
        <p:nvSpPr>
          <p:cNvPr id="37" name="Rectángulo 36">
            <a:extLst>
              <a:ext uri="{FF2B5EF4-FFF2-40B4-BE49-F238E27FC236}">
                <a16:creationId xmlns:a16="http://schemas.microsoft.com/office/drawing/2014/main" id="{29D2576C-424B-BDF7-D68D-DDB2B5E2742D}"/>
              </a:ext>
            </a:extLst>
          </p:cNvPr>
          <p:cNvSpPr/>
          <p:nvPr/>
        </p:nvSpPr>
        <p:spPr>
          <a:xfrm flipH="1">
            <a:off x="4278151" y="2091526"/>
            <a:ext cx="3007031" cy="19447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w="3175">
                <a:solidFill>
                  <a:prstClr val="black"/>
                </a:solidFill>
              </a:ln>
              <a:solidFill>
                <a:prstClr val="white"/>
              </a:solidFill>
              <a:effectLst/>
              <a:uLnTx/>
              <a:uFillTx/>
              <a:latin typeface="Calibri" panose="020F0502020204030204"/>
              <a:ea typeface="+mn-ea"/>
              <a:cs typeface="+mn-cs"/>
            </a:endParaRPr>
          </a:p>
        </p:txBody>
      </p:sp>
      <p:sp>
        <p:nvSpPr>
          <p:cNvPr id="38" name="CuadroTexto 37">
            <a:extLst>
              <a:ext uri="{FF2B5EF4-FFF2-40B4-BE49-F238E27FC236}">
                <a16:creationId xmlns:a16="http://schemas.microsoft.com/office/drawing/2014/main" id="{755D4F74-FCE2-129F-8B78-17674836B99D}"/>
              </a:ext>
            </a:extLst>
          </p:cNvPr>
          <p:cNvSpPr txBox="1"/>
          <p:nvPr/>
        </p:nvSpPr>
        <p:spPr>
          <a:xfrm>
            <a:off x="6397138" y="1744665"/>
            <a:ext cx="90743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1" i="0" u="none" strike="noStrike" kern="1200" cap="none" spc="0" normalizeH="0" baseline="0" noProof="0">
                <a:ln>
                  <a:noFill/>
                </a:ln>
                <a:solidFill>
                  <a:srgbClr val="002060"/>
                </a:solidFill>
                <a:effectLst/>
                <a:highlight>
                  <a:srgbClr val="FFFF00"/>
                </a:highlight>
                <a:uLnTx/>
                <a:uFillTx/>
                <a:latin typeface="Calibri" panose="020F0502020204030204"/>
                <a:ea typeface="+mn-ea"/>
                <a:cs typeface="+mn-cs"/>
              </a:rPr>
              <a:t>-2,3-</a:t>
            </a:r>
            <a:endParaRPr kumimoji="0" lang="es-EC" sz="1800" b="1" i="0" u="none" strike="noStrike" kern="1200" cap="none" spc="0" normalizeH="0" baseline="0" noProof="0">
              <a:ln>
                <a:noFill/>
              </a:ln>
              <a:solidFill>
                <a:srgbClr val="002060"/>
              </a:solidFill>
              <a:effectLst/>
              <a:highlight>
                <a:srgbClr val="FFFF00"/>
              </a:highlight>
              <a:uLnTx/>
              <a:uFillTx/>
              <a:latin typeface="Calibri" panose="020F0502020204030204"/>
              <a:ea typeface="+mn-ea"/>
              <a:cs typeface="+mn-cs"/>
            </a:endParaRPr>
          </a:p>
        </p:txBody>
      </p:sp>
      <p:sp>
        <p:nvSpPr>
          <p:cNvPr id="13" name="Rectángulo 12">
            <a:extLst>
              <a:ext uri="{FF2B5EF4-FFF2-40B4-BE49-F238E27FC236}">
                <a16:creationId xmlns:a16="http://schemas.microsoft.com/office/drawing/2014/main" id="{47C2BF00-E037-36FD-2570-67170D39649A}"/>
              </a:ext>
            </a:extLst>
          </p:cNvPr>
          <p:cNvSpPr/>
          <p:nvPr/>
        </p:nvSpPr>
        <p:spPr>
          <a:xfrm>
            <a:off x="9311545" y="3134359"/>
            <a:ext cx="645256" cy="208281"/>
          </a:xfrm>
          <a:prstGeom prst="rect">
            <a:avLst/>
          </a:prstGeom>
          <a:noFill/>
          <a:ln w="28575">
            <a:solidFill>
              <a:srgbClr val="92D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w="3175">
                <a:solidFill>
                  <a:prstClr val="black"/>
                </a:solidFill>
              </a:ln>
              <a:solidFill>
                <a:prstClr val="white"/>
              </a:solidFill>
              <a:effectLst/>
              <a:uLnTx/>
              <a:uFillTx/>
              <a:latin typeface="Calibri" panose="020F0502020204030204"/>
              <a:ea typeface="+mn-ea"/>
              <a:cs typeface="+mn-cs"/>
            </a:endParaRPr>
          </a:p>
        </p:txBody>
      </p:sp>
      <p:sp>
        <p:nvSpPr>
          <p:cNvPr id="14" name="CuadroTexto 13">
            <a:extLst>
              <a:ext uri="{FF2B5EF4-FFF2-40B4-BE49-F238E27FC236}">
                <a16:creationId xmlns:a16="http://schemas.microsoft.com/office/drawing/2014/main" id="{168A3DD6-FBD4-357D-E5CC-0CEDDF8BBA38}"/>
              </a:ext>
            </a:extLst>
          </p:cNvPr>
          <p:cNvSpPr txBox="1"/>
          <p:nvPr/>
        </p:nvSpPr>
        <p:spPr>
          <a:xfrm>
            <a:off x="9956801" y="2894125"/>
            <a:ext cx="57227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1" i="0" u="none" strike="noStrike" kern="1200" cap="none" spc="0" normalizeH="0" baseline="0" noProof="0">
                <a:ln>
                  <a:noFill/>
                </a:ln>
                <a:solidFill>
                  <a:srgbClr val="002060"/>
                </a:solidFill>
                <a:effectLst/>
                <a:highlight>
                  <a:srgbClr val="FFFF00"/>
                </a:highlight>
                <a:uLnTx/>
                <a:uFillTx/>
                <a:latin typeface="Calibri" panose="020F0502020204030204"/>
                <a:ea typeface="+mn-ea"/>
                <a:cs typeface="+mn-cs"/>
              </a:rPr>
              <a:t>-3-</a:t>
            </a:r>
            <a:endParaRPr kumimoji="0" lang="es-EC" sz="1800" b="1" i="0" u="none" strike="noStrike" kern="1200" cap="none" spc="0" normalizeH="0" baseline="0" noProof="0">
              <a:ln>
                <a:noFill/>
              </a:ln>
              <a:solidFill>
                <a:srgbClr val="002060"/>
              </a:solidFill>
              <a:effectLst/>
              <a:highlight>
                <a:srgbClr val="FFFF00"/>
              </a:highlight>
              <a:uLnTx/>
              <a:uFillTx/>
              <a:latin typeface="Calibri" panose="020F0502020204030204"/>
              <a:ea typeface="+mn-ea"/>
              <a:cs typeface="+mn-cs"/>
            </a:endParaRPr>
          </a:p>
        </p:txBody>
      </p:sp>
      <p:sp>
        <p:nvSpPr>
          <p:cNvPr id="3" name="Botón de acción: en blanco 2">
            <a:hlinkClick r:id="rId7" action="ppaction://hlinksldjump" highlightClick="1"/>
            <a:extLst>
              <a:ext uri="{FF2B5EF4-FFF2-40B4-BE49-F238E27FC236}">
                <a16:creationId xmlns:a16="http://schemas.microsoft.com/office/drawing/2014/main" id="{A9254819-5A72-661A-76C7-89D3B1EB387D}"/>
              </a:ext>
            </a:extLst>
          </p:cNvPr>
          <p:cNvSpPr/>
          <p:nvPr/>
        </p:nvSpPr>
        <p:spPr>
          <a:xfrm>
            <a:off x="10727704" y="-885"/>
            <a:ext cx="1464296" cy="335902"/>
          </a:xfrm>
          <a:prstGeom prst="actionButtonBlan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C" sz="1800" b="0" i="0" u="none" strike="noStrike" kern="1200" cap="none" spc="0" normalizeH="0" baseline="0" noProof="0">
                <a:ln>
                  <a:noFill/>
                </a:ln>
                <a:solidFill>
                  <a:prstClr val="white"/>
                </a:solidFill>
                <a:effectLst/>
                <a:uLnTx/>
                <a:uFillTx/>
                <a:latin typeface="Calibri" panose="020F0502020204030204"/>
                <a:ea typeface="+mn-ea"/>
                <a:cs typeface="+mn-cs"/>
              </a:rPr>
              <a:t>Índice</a:t>
            </a:r>
            <a:endParaRPr kumimoji="0" lang="es-E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CuadroTexto 1">
            <a:extLst>
              <a:ext uri="{FF2B5EF4-FFF2-40B4-BE49-F238E27FC236}">
                <a16:creationId xmlns:a16="http://schemas.microsoft.com/office/drawing/2014/main" id="{737CF6DB-B80E-4137-145C-EE6010812794}"/>
              </a:ext>
            </a:extLst>
          </p:cNvPr>
          <p:cNvSpPr txBox="1"/>
          <p:nvPr/>
        </p:nvSpPr>
        <p:spPr>
          <a:xfrm>
            <a:off x="10496581" y="2383568"/>
            <a:ext cx="1411401"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FF0000"/>
                </a:solidFill>
                <a:effectLst/>
                <a:uLnTx/>
                <a:uFillTx/>
                <a:latin typeface="Calibri" panose="020F0502020204030204"/>
                <a:ea typeface="+mn-ea"/>
                <a:cs typeface="+mn-cs"/>
              </a:rPr>
              <a:t>Estos pasos ya están hechos</a:t>
            </a:r>
            <a:endParaRPr kumimoji="0" lang="es-EC" sz="16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cxnSp>
        <p:nvCxnSpPr>
          <p:cNvPr id="9" name="Conector recto de flecha 8">
            <a:extLst>
              <a:ext uri="{FF2B5EF4-FFF2-40B4-BE49-F238E27FC236}">
                <a16:creationId xmlns:a16="http://schemas.microsoft.com/office/drawing/2014/main" id="{B8C27B33-D936-724B-1471-43DB913F78BD}"/>
              </a:ext>
            </a:extLst>
          </p:cNvPr>
          <p:cNvCxnSpPr/>
          <p:nvPr/>
        </p:nvCxnSpPr>
        <p:spPr>
          <a:xfrm flipV="1">
            <a:off x="11378045" y="2091526"/>
            <a:ext cx="155864" cy="29204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Conector recto de flecha 9">
            <a:extLst>
              <a:ext uri="{FF2B5EF4-FFF2-40B4-BE49-F238E27FC236}">
                <a16:creationId xmlns:a16="http://schemas.microsoft.com/office/drawing/2014/main" id="{F99E940C-438F-BDDF-BF72-8D6FC91D1B0B}"/>
              </a:ext>
            </a:extLst>
          </p:cNvPr>
          <p:cNvCxnSpPr>
            <a:cxnSpLocks/>
          </p:cNvCxnSpPr>
          <p:nvPr/>
        </p:nvCxnSpPr>
        <p:spPr>
          <a:xfrm flipH="1">
            <a:off x="10390909" y="2968343"/>
            <a:ext cx="488373" cy="16601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320640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n 9" descr="Interfaz de usuario gráfica, Texto, Aplicación, Correo electrónico&#10;&#10;Descripción generada automáticamente">
            <a:extLst>
              <a:ext uri="{FF2B5EF4-FFF2-40B4-BE49-F238E27FC236}">
                <a16:creationId xmlns:a16="http://schemas.microsoft.com/office/drawing/2014/main" id="{F382F31E-F570-7708-945A-05C57F30B4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70524" y="368839"/>
            <a:ext cx="3124636" cy="3515216"/>
          </a:xfrm>
          <a:prstGeom prst="rect">
            <a:avLst/>
          </a:prstGeom>
        </p:spPr>
      </p:pic>
      <p:pic>
        <p:nvPicPr>
          <p:cNvPr id="15" name="Imagen 14" descr="Interfaz de usuario gráfica, Texto, Aplicación&#10;&#10;Descripción generada automáticamente">
            <a:extLst>
              <a:ext uri="{FF2B5EF4-FFF2-40B4-BE49-F238E27FC236}">
                <a16:creationId xmlns:a16="http://schemas.microsoft.com/office/drawing/2014/main" id="{3497D207-777A-E828-5C3B-BEC4EDA58C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91679" y="331443"/>
            <a:ext cx="4058216" cy="2972215"/>
          </a:xfrm>
          <a:prstGeom prst="rect">
            <a:avLst/>
          </a:prstGeom>
        </p:spPr>
      </p:pic>
      <p:pic>
        <p:nvPicPr>
          <p:cNvPr id="7" name="Imagen 6" descr="Texto&#10;&#10;Descripción generada automáticamente">
            <a:extLst>
              <a:ext uri="{FF2B5EF4-FFF2-40B4-BE49-F238E27FC236}">
                <a16:creationId xmlns:a16="http://schemas.microsoft.com/office/drawing/2014/main" id="{3B824AE0-845F-CB1B-6601-18406656683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33631" y="3824340"/>
            <a:ext cx="5344271" cy="2181529"/>
          </a:xfrm>
          <a:prstGeom prst="rect">
            <a:avLst/>
          </a:prstGeom>
        </p:spPr>
      </p:pic>
      <p:sp>
        <p:nvSpPr>
          <p:cNvPr id="4" name="Título 3">
            <a:extLst>
              <a:ext uri="{FF2B5EF4-FFF2-40B4-BE49-F238E27FC236}">
                <a16:creationId xmlns:a16="http://schemas.microsoft.com/office/drawing/2014/main" id="{9DF72ADE-BAE9-484E-84CE-E8979DDABC94}"/>
              </a:ext>
            </a:extLst>
          </p:cNvPr>
          <p:cNvSpPr>
            <a:spLocks noGrp="1"/>
          </p:cNvSpPr>
          <p:nvPr>
            <p:ph type="title"/>
          </p:nvPr>
        </p:nvSpPr>
        <p:spPr>
          <a:xfrm>
            <a:off x="1" y="1"/>
            <a:ext cx="3256367" cy="709119"/>
          </a:xfrm>
          <a:solidFill>
            <a:schemeClr val="accent4">
              <a:lumMod val="60000"/>
              <a:lumOff val="40000"/>
            </a:schemeClr>
          </a:solidFill>
        </p:spPr>
        <p:style>
          <a:lnRef idx="2">
            <a:schemeClr val="accent1"/>
          </a:lnRef>
          <a:fillRef idx="1">
            <a:schemeClr val="lt1"/>
          </a:fillRef>
          <a:effectRef idx="0">
            <a:schemeClr val="accent1"/>
          </a:effectRef>
          <a:fontRef idx="minor">
            <a:schemeClr val="dk1"/>
          </a:fontRef>
        </p:style>
        <p:txBody>
          <a:bodyPr>
            <a:normAutofit/>
          </a:bodyPr>
          <a:lstStyle/>
          <a:p>
            <a:r>
              <a:rPr lang="es-MX" sz="1400">
                <a:latin typeface="AcmeFont" pitchFamily="2" charset="0"/>
              </a:rPr>
              <a:t>Taller: </a:t>
            </a:r>
            <a:r>
              <a:rPr lang="es-MX" sz="1400"/>
              <a:t>Ejercicio 81</a:t>
            </a:r>
            <a:endParaRPr lang="es-ES" sz="1400"/>
          </a:p>
        </p:txBody>
      </p:sp>
      <p:cxnSp>
        <p:nvCxnSpPr>
          <p:cNvPr id="5" name="Conector recto 4">
            <a:extLst>
              <a:ext uri="{FF2B5EF4-FFF2-40B4-BE49-F238E27FC236}">
                <a16:creationId xmlns:a16="http://schemas.microsoft.com/office/drawing/2014/main" id="{B56C916C-A930-4B45-9FEB-EAC26D680858}"/>
              </a:ext>
            </a:extLst>
          </p:cNvPr>
          <p:cNvCxnSpPr>
            <a:cxnSpLocks/>
          </p:cNvCxnSpPr>
          <p:nvPr/>
        </p:nvCxnSpPr>
        <p:spPr>
          <a:xfrm>
            <a:off x="3256383" y="709120"/>
            <a:ext cx="0" cy="6148880"/>
          </a:xfrm>
          <a:prstGeom prst="line">
            <a:avLst/>
          </a:prstGeom>
        </p:spPr>
        <p:style>
          <a:lnRef idx="3">
            <a:schemeClr val="accent1"/>
          </a:lnRef>
          <a:fillRef idx="0">
            <a:schemeClr val="accent1"/>
          </a:fillRef>
          <a:effectRef idx="2">
            <a:schemeClr val="accent1"/>
          </a:effectRef>
          <a:fontRef idx="minor">
            <a:schemeClr val="tx1"/>
          </a:fontRef>
        </p:style>
      </p:cxnSp>
      <p:sp>
        <p:nvSpPr>
          <p:cNvPr id="16" name="CuadroTexto 15">
            <a:extLst>
              <a:ext uri="{FF2B5EF4-FFF2-40B4-BE49-F238E27FC236}">
                <a16:creationId xmlns:a16="http://schemas.microsoft.com/office/drawing/2014/main" id="{B1925488-C881-4A19-A93C-2E217166D1A0}"/>
              </a:ext>
            </a:extLst>
          </p:cNvPr>
          <p:cNvSpPr txBox="1"/>
          <p:nvPr/>
        </p:nvSpPr>
        <p:spPr>
          <a:xfrm>
            <a:off x="106748" y="4958291"/>
            <a:ext cx="2891329" cy="954107"/>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C" sz="1400" b="1" i="0" u="none" strike="noStrike" kern="1200" cap="none" spc="0" normalizeH="0" baseline="0" noProof="0">
                <a:ln>
                  <a:noFill/>
                </a:ln>
                <a:solidFill>
                  <a:prstClr val="black"/>
                </a:solidFill>
                <a:effectLst/>
                <a:uLnTx/>
                <a:uFillTx/>
                <a:latin typeface="Calibri" panose="020F0502020204030204"/>
                <a:ea typeface="+mn-ea"/>
                <a:cs typeface="+mn-cs"/>
              </a:rPr>
              <a:t>Objetivos de la lámina:</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ES" sz="1400" b="0" i="0" u="none" strike="noStrike" kern="1200" cap="none" spc="0" normalizeH="0" baseline="0" noProof="0">
                <a:ln>
                  <a:noFill/>
                </a:ln>
                <a:solidFill>
                  <a:prstClr val="black"/>
                </a:solidFill>
                <a:effectLst/>
                <a:uLnTx/>
                <a:uFillTx/>
                <a:latin typeface="Calibri" panose="020F0502020204030204"/>
                <a:ea typeface="+mn-ea"/>
                <a:cs typeface="+mn-cs"/>
              </a:rPr>
              <a:t>Mostrar tareas y página de crear tareas solo para usuarios autenticados.</a:t>
            </a:r>
          </a:p>
        </p:txBody>
      </p:sp>
      <p:pic>
        <p:nvPicPr>
          <p:cNvPr id="17" name="Imagen 16">
            <a:extLst>
              <a:ext uri="{FF2B5EF4-FFF2-40B4-BE49-F238E27FC236}">
                <a16:creationId xmlns:a16="http://schemas.microsoft.com/office/drawing/2014/main" id="{07AF594D-2BC1-4EA0-9855-66C150454A4F}"/>
              </a:ext>
            </a:extLst>
          </p:cNvPr>
          <p:cNvPicPr>
            <a:picLocks noChangeAspect="1"/>
          </p:cNvPicPr>
          <p:nvPr/>
        </p:nvPicPr>
        <p:blipFill>
          <a:blip r:embed="rId6"/>
          <a:stretch>
            <a:fillRect/>
          </a:stretch>
        </p:blipFill>
        <p:spPr>
          <a:xfrm>
            <a:off x="76038" y="2011836"/>
            <a:ext cx="993895" cy="854078"/>
          </a:xfrm>
          <a:prstGeom prst="rect">
            <a:avLst/>
          </a:prstGeom>
        </p:spPr>
      </p:pic>
      <p:sp>
        <p:nvSpPr>
          <p:cNvPr id="18" name="CuadroTexto 17">
            <a:extLst>
              <a:ext uri="{FF2B5EF4-FFF2-40B4-BE49-F238E27FC236}">
                <a16:creationId xmlns:a16="http://schemas.microsoft.com/office/drawing/2014/main" id="{137D2C75-4FC0-4811-A9B7-F2AED8DD12CA}"/>
              </a:ext>
            </a:extLst>
          </p:cNvPr>
          <p:cNvSpPr txBox="1"/>
          <p:nvPr/>
        </p:nvSpPr>
        <p:spPr>
          <a:xfrm>
            <a:off x="80567" y="2926313"/>
            <a:ext cx="3098569" cy="209288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C" sz="1300" b="1" i="0" u="none" strike="noStrike" kern="1200" cap="none" spc="0" normalizeH="0" baseline="0" noProof="0">
                <a:ln>
                  <a:noFill/>
                </a:ln>
                <a:solidFill>
                  <a:prstClr val="black"/>
                </a:solidFill>
                <a:effectLst/>
                <a:uLnTx/>
                <a:uFillTx/>
                <a:latin typeface="Agency FB" panose="020B0503020202020204" pitchFamily="34" charset="0"/>
                <a:ea typeface="+mn-ea"/>
                <a:cs typeface="+mn-cs"/>
              </a:rPr>
              <a:t>Misión. </a:t>
            </a:r>
            <a:r>
              <a:rPr kumimoji="0" lang="es-MX" sz="1300" b="0" i="0" u="none" strike="noStrike" kern="1200" cap="none" spc="0" normalizeH="0" baseline="0" noProof="0">
                <a:ln>
                  <a:noFill/>
                </a:ln>
                <a:solidFill>
                  <a:prstClr val="black"/>
                </a:solidFill>
                <a:effectLst/>
                <a:uLnTx/>
                <a:uFillTx/>
                <a:latin typeface="Agency FB" panose="020B0503020202020204" pitchFamily="34" charset="0"/>
                <a:ea typeface="+mn-ea"/>
                <a:cs typeface="+mn-cs"/>
              </a:rPr>
              <a:t>Formar profesionales competentes y emprendedores desde lo académico, la investigación, y la vinculación, que contribuyan a mejorar la calidad de vida de la sociedad.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300" b="0" i="0" u="none" strike="noStrike" kern="1200" cap="none" spc="0" normalizeH="0" baseline="0" noProof="0">
              <a:ln>
                <a:noFill/>
              </a:ln>
              <a:solidFill>
                <a:prstClr val="black"/>
              </a:solidFill>
              <a:effectLst/>
              <a:uLnTx/>
              <a:uFillTx/>
              <a:latin typeface="Agency FB" panose="020B0503020202020204" pitchFamily="34" charset="0"/>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C" sz="1300" b="1" i="0" u="none" strike="noStrike" kern="1200" cap="none" spc="0" normalizeH="0" baseline="0" noProof="0">
                <a:ln>
                  <a:noFill/>
                </a:ln>
                <a:solidFill>
                  <a:prstClr val="black"/>
                </a:solidFill>
                <a:effectLst/>
                <a:uLnTx/>
                <a:uFillTx/>
                <a:latin typeface="Agency FB" panose="020B0503020202020204" pitchFamily="34" charset="0"/>
                <a:ea typeface="+mn-ea"/>
                <a:cs typeface="+mn-cs"/>
              </a:rPr>
              <a:t>Visión. </a:t>
            </a:r>
            <a:r>
              <a:rPr kumimoji="0" lang="es-MX" sz="1300" b="0" i="0" u="none" strike="noStrike" kern="1200" cap="none" spc="0" normalizeH="0" baseline="0" noProof="0">
                <a:ln>
                  <a:noFill/>
                </a:ln>
                <a:solidFill>
                  <a:prstClr val="black"/>
                </a:solidFill>
                <a:effectLst/>
                <a:uLnTx/>
                <a:uFillTx/>
                <a:latin typeface="Agency FB" panose="020B0503020202020204" pitchFamily="34" charset="0"/>
                <a:ea typeface="+mn-ea"/>
                <a:cs typeface="+mn-cs"/>
              </a:rPr>
              <a:t>Ser un referente nacional e internacional de Institución de Educación Superior que contribuye al desarrollo social, cultural y productivo con profesionales éticos, creativos, cualificados y con sentido de pertinencia.</a:t>
            </a:r>
            <a:endParaRPr kumimoji="0" lang="es-ES" sz="1300" b="0" i="0" u="none" strike="noStrike" kern="1200" cap="none" spc="0" normalizeH="0" baseline="0" noProof="0">
              <a:ln>
                <a:noFill/>
              </a:ln>
              <a:solidFill>
                <a:prstClr val="black"/>
              </a:solidFill>
              <a:effectLst/>
              <a:uLnTx/>
              <a:uFillTx/>
              <a:latin typeface="Agency FB" panose="020B0503020202020204" pitchFamily="34" charset="0"/>
              <a:ea typeface="+mn-ea"/>
              <a:cs typeface="+mn-cs"/>
            </a:endParaRPr>
          </a:p>
        </p:txBody>
      </p:sp>
      <p:sp>
        <p:nvSpPr>
          <p:cNvPr id="23" name="Rectángulo 22">
            <a:extLst>
              <a:ext uri="{FF2B5EF4-FFF2-40B4-BE49-F238E27FC236}">
                <a16:creationId xmlns:a16="http://schemas.microsoft.com/office/drawing/2014/main" id="{EAF93728-98EC-43CF-8689-136A3EE39D11}"/>
              </a:ext>
            </a:extLst>
          </p:cNvPr>
          <p:cNvSpPr/>
          <p:nvPr/>
        </p:nvSpPr>
        <p:spPr>
          <a:xfrm>
            <a:off x="93308" y="6489877"/>
            <a:ext cx="2530373" cy="292388"/>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C" sz="1300" b="0" i="0" u="none" strike="noStrike" kern="1200" cap="none" spc="0" normalizeH="0" baseline="0" noProof="0">
                <a:ln w="0"/>
                <a:solidFill>
                  <a:srgbClr val="00B050"/>
                </a:solidFill>
                <a:effectLst>
                  <a:outerShdw blurRad="38100" dist="25400" dir="5400000" algn="ctr" rotWithShape="0">
                    <a:srgbClr val="6E747A">
                      <a:alpha val="43000"/>
                    </a:srgbClr>
                  </a:outerShdw>
                </a:effectLst>
                <a:uLnTx/>
                <a:uFillTx/>
                <a:latin typeface="Calibri" panose="020F0502020204030204"/>
                <a:ea typeface="+mn-ea"/>
                <a:cs typeface="+mn-cs"/>
              </a:rPr>
              <a:t>M</a:t>
            </a:r>
            <a:r>
              <a:rPr kumimoji="0" lang="es-ES" sz="1300" b="0" i="0" u="none" strike="noStrike" kern="1200" cap="none" spc="0" normalizeH="0" baseline="0" noProof="0">
                <a:ln w="0"/>
                <a:solidFill>
                  <a:srgbClr val="00B050"/>
                </a:solidFill>
                <a:effectLst>
                  <a:outerShdw blurRad="38100" dist="25400" dir="5400000" algn="ctr" rotWithShape="0">
                    <a:srgbClr val="6E747A">
                      <a:alpha val="43000"/>
                    </a:srgbClr>
                  </a:outerShdw>
                </a:effectLst>
                <a:uLnTx/>
                <a:uFillTx/>
                <a:latin typeface="Calibri" panose="020F0502020204030204"/>
                <a:ea typeface="+mn-ea"/>
                <a:cs typeface="+mn-cs"/>
              </a:rPr>
              <a:t>sig. Ing. Robert Moreira Centeno</a:t>
            </a:r>
          </a:p>
        </p:txBody>
      </p:sp>
      <p:sp>
        <p:nvSpPr>
          <p:cNvPr id="6" name="CuadroTexto 5">
            <a:extLst>
              <a:ext uri="{FF2B5EF4-FFF2-40B4-BE49-F238E27FC236}">
                <a16:creationId xmlns:a16="http://schemas.microsoft.com/office/drawing/2014/main" id="{7FC1FBA4-F025-F269-BB7C-ECD5082576C2}"/>
              </a:ext>
            </a:extLst>
          </p:cNvPr>
          <p:cNvSpPr txBox="1"/>
          <p:nvPr/>
        </p:nvSpPr>
        <p:spPr>
          <a:xfrm>
            <a:off x="3437442" y="11851"/>
            <a:ext cx="729026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1" i="0" u="none" strike="noStrike" kern="1200" cap="none" spc="0" normalizeH="0" baseline="0" noProof="0">
                <a:ln>
                  <a:noFill/>
                </a:ln>
                <a:solidFill>
                  <a:prstClr val="black"/>
                </a:solidFill>
                <a:effectLst/>
                <a:uLnTx/>
                <a:uFillTx/>
                <a:latin typeface="Calibri" panose="020F0502020204030204"/>
                <a:ea typeface="+mn-ea"/>
                <a:cs typeface="+mn-cs"/>
              </a:rPr>
              <a:t>Figura 12.2. </a:t>
            </a:r>
            <a:r>
              <a:rPr kumimoji="0" lang="es-ES" sz="1800" b="0" i="0" u="none" strike="noStrike" kern="1200" cap="none" spc="0" normalizeH="0" baseline="0" noProof="0">
                <a:ln>
                  <a:noFill/>
                </a:ln>
                <a:solidFill>
                  <a:prstClr val="black"/>
                </a:solidFill>
                <a:effectLst/>
                <a:uLnTx/>
                <a:uFillTx/>
                <a:latin typeface="Calibri" panose="020F0502020204030204"/>
                <a:ea typeface="+mn-ea"/>
                <a:cs typeface="+mn-cs"/>
              </a:rPr>
              <a:t>Obtener tareas. Navegar en rutas.</a:t>
            </a:r>
          </a:p>
        </p:txBody>
      </p:sp>
      <p:sp>
        <p:nvSpPr>
          <p:cNvPr id="28" name="CuadroTexto 27">
            <a:extLst>
              <a:ext uri="{FF2B5EF4-FFF2-40B4-BE49-F238E27FC236}">
                <a16:creationId xmlns:a16="http://schemas.microsoft.com/office/drawing/2014/main" id="{0FA75CC4-183E-EDC1-3090-43D6BAD93B05}"/>
              </a:ext>
            </a:extLst>
          </p:cNvPr>
          <p:cNvSpPr txBox="1"/>
          <p:nvPr/>
        </p:nvSpPr>
        <p:spPr>
          <a:xfrm>
            <a:off x="8677902" y="3673722"/>
            <a:ext cx="3407349" cy="3046988"/>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C" sz="1600" b="1" i="0" u="none" strike="noStrike" kern="1200" cap="none" spc="0" normalizeH="0" baseline="0" noProof="0">
                <a:ln>
                  <a:noFill/>
                </a:ln>
                <a:solidFill>
                  <a:prstClr val="black"/>
                </a:solidFill>
                <a:effectLst/>
                <a:uLnTx/>
                <a:uFillTx/>
                <a:latin typeface="Calibri" panose="020F0502020204030204"/>
                <a:ea typeface="+mn-ea"/>
                <a:cs typeface="+mn-cs"/>
              </a:rPr>
              <a:t>Nota (09/05/2023). </a:t>
            </a:r>
            <a:r>
              <a:rPr kumimoji="0" lang="es-ES" sz="1600" b="1" i="0" u="none" strike="noStrike" kern="1200" cap="none" spc="0" normalizeH="0" baseline="0" noProof="0">
                <a:ln>
                  <a:noFill/>
                </a:ln>
                <a:solidFill>
                  <a:prstClr val="black"/>
                </a:solidFill>
                <a:effectLst/>
                <a:highlight>
                  <a:srgbClr val="FFFF00"/>
                </a:highlight>
                <a:uLnTx/>
                <a:uFillTx/>
                <a:latin typeface="Calibri" panose="020F0502020204030204"/>
                <a:ea typeface="+mn-ea"/>
                <a:cs typeface="+mn-cs"/>
              </a:rPr>
              <a:t>1) </a:t>
            </a:r>
            <a:r>
              <a:rPr kumimoji="0" lang="es-ES" sz="1600" b="0" i="0" u="none" strike="noStrike" kern="1200" cap="none" spc="0" normalizeH="0" baseline="0" noProof="0">
                <a:ln>
                  <a:noFill/>
                </a:ln>
                <a:solidFill>
                  <a:prstClr val="black"/>
                </a:solidFill>
                <a:effectLst/>
                <a:uLnTx/>
                <a:uFillTx/>
                <a:latin typeface="Calibri" panose="020F0502020204030204"/>
                <a:ea typeface="+mn-ea"/>
                <a:cs typeface="+mn-cs"/>
              </a:rPr>
              <a:t>Se ubica la sección "&lt;</a:t>
            </a:r>
            <a:r>
              <a:rPr kumimoji="0" lang="es-ES" sz="1600" b="0" i="0" u="none" strike="noStrike" kern="1200" cap="none" spc="0" normalizeH="0" baseline="0" noProof="0" err="1">
                <a:ln>
                  <a:noFill/>
                </a:ln>
                <a:solidFill>
                  <a:prstClr val="black"/>
                </a:solidFill>
                <a:effectLst/>
                <a:uLnTx/>
                <a:uFillTx/>
                <a:latin typeface="Calibri" panose="020F0502020204030204"/>
                <a:ea typeface="+mn-ea"/>
                <a:cs typeface="+mn-cs"/>
              </a:rPr>
              <a:t>li</a:t>
            </a:r>
            <a:r>
              <a:rPr kumimoji="0" lang="es-ES" sz="1600" b="0" i="0" u="none" strike="noStrike" kern="1200" cap="none" spc="0" normalizeH="0" baseline="0" noProof="0">
                <a:ln>
                  <a:noFill/>
                </a:ln>
                <a:solidFill>
                  <a:prstClr val="black"/>
                </a:solidFill>
                <a:effectLst/>
                <a:uLnTx/>
                <a:uFillTx/>
                <a:latin typeface="Calibri" panose="020F0502020204030204"/>
                <a:ea typeface="+mn-ea"/>
                <a:cs typeface="+mn-cs"/>
              </a:rPr>
              <a:t>&gt;&lt;a </a:t>
            </a:r>
            <a:r>
              <a:rPr kumimoji="0" lang="es-ES" sz="1600" b="0" i="0" u="none" strike="noStrike" kern="1200" cap="none" spc="0" normalizeH="0" baseline="0" noProof="0" err="1">
                <a:ln>
                  <a:noFill/>
                </a:ln>
                <a:solidFill>
                  <a:prstClr val="black"/>
                </a:solidFill>
                <a:effectLst/>
                <a:uLnTx/>
                <a:uFillTx/>
                <a:latin typeface="Calibri" panose="020F0502020204030204"/>
                <a:ea typeface="+mn-ea"/>
                <a:cs typeface="+mn-cs"/>
              </a:rPr>
              <a:t>href</a:t>
            </a:r>
            <a:r>
              <a:rPr kumimoji="0" lang="es-ES" sz="1600" b="0" i="0" u="none" strike="noStrike" kern="1200" cap="none" spc="0" normalizeH="0" baseline="0" noProof="0">
                <a:ln>
                  <a:noFill/>
                </a:ln>
                <a:solidFill>
                  <a:prstClr val="black"/>
                </a:solidFill>
                <a:effectLst/>
                <a:uLnTx/>
                <a:uFillTx/>
                <a:latin typeface="Calibri" panose="020F0502020204030204"/>
                <a:ea typeface="+mn-ea"/>
                <a:cs typeface="+mn-cs"/>
              </a:rPr>
              <a:t>="/</a:t>
            </a:r>
            <a:r>
              <a:rPr kumimoji="0" lang="es-ES" sz="1600" b="0" i="0" u="none" strike="noStrike" kern="1200" cap="none" spc="0" normalizeH="0" baseline="0" noProof="0" err="1">
                <a:ln>
                  <a:noFill/>
                </a:ln>
                <a:solidFill>
                  <a:prstClr val="black"/>
                </a:solidFill>
                <a:effectLst/>
                <a:uLnTx/>
                <a:uFillTx/>
                <a:latin typeface="Calibri" panose="020F0502020204030204"/>
                <a:ea typeface="+mn-ea"/>
                <a:cs typeface="+mn-cs"/>
              </a:rPr>
              <a:t>tasks</a:t>
            </a:r>
            <a:r>
              <a:rPr kumimoji="0" lang="es-ES" sz="1600" b="0" i="0" u="none" strike="noStrike" kern="1200" cap="none" spc="0" normalizeH="0" baseline="0" noProof="0">
                <a:ln>
                  <a:noFill/>
                </a:ln>
                <a:solidFill>
                  <a:prstClr val="black"/>
                </a:solidFill>
                <a:effectLst/>
                <a:uLnTx/>
                <a:uFillTx/>
                <a:latin typeface="Calibri" panose="020F0502020204030204"/>
                <a:ea typeface="+mn-ea"/>
                <a:cs typeface="+mn-cs"/>
              </a:rPr>
              <a:t>"&gt;</a:t>
            </a:r>
            <a:r>
              <a:rPr kumimoji="0" lang="es-ES" sz="1600" b="0" i="0" u="none" strike="noStrike" kern="1200" cap="none" spc="0" normalizeH="0" baseline="0" noProof="0" err="1">
                <a:ln>
                  <a:noFill/>
                </a:ln>
                <a:solidFill>
                  <a:prstClr val="black"/>
                </a:solidFill>
                <a:effectLst/>
                <a:uLnTx/>
                <a:uFillTx/>
                <a:latin typeface="Calibri" panose="020F0502020204030204"/>
                <a:ea typeface="+mn-ea"/>
                <a:cs typeface="+mn-cs"/>
              </a:rPr>
              <a:t>Tasks</a:t>
            </a:r>
            <a:r>
              <a:rPr kumimoji="0" lang="es-ES" sz="1600" b="0" i="0" u="none" strike="noStrike" kern="1200" cap="none" spc="0" normalizeH="0" baseline="0" noProof="0">
                <a:ln>
                  <a:noFill/>
                </a:ln>
                <a:solidFill>
                  <a:prstClr val="black"/>
                </a:solidFill>
                <a:effectLst/>
                <a:uLnTx/>
                <a:uFillTx/>
                <a:latin typeface="Calibri" panose="020F0502020204030204"/>
                <a:ea typeface="+mn-ea"/>
                <a:cs typeface="+mn-cs"/>
              </a:rPr>
              <a:t>&lt;/a&gt;&lt;/</a:t>
            </a:r>
            <a:r>
              <a:rPr kumimoji="0" lang="es-ES" sz="1600" b="0" i="0" u="none" strike="noStrike" kern="1200" cap="none" spc="0" normalizeH="0" baseline="0" noProof="0" err="1">
                <a:ln>
                  <a:noFill/>
                </a:ln>
                <a:solidFill>
                  <a:prstClr val="black"/>
                </a:solidFill>
                <a:effectLst/>
                <a:uLnTx/>
                <a:uFillTx/>
                <a:latin typeface="Calibri" panose="020F0502020204030204"/>
                <a:ea typeface="+mn-ea"/>
                <a:cs typeface="+mn-cs"/>
              </a:rPr>
              <a:t>li</a:t>
            </a:r>
            <a:r>
              <a:rPr kumimoji="0" lang="es-ES" sz="1600" b="0" i="0" u="none" strike="noStrike" kern="1200" cap="none" spc="0" normalizeH="0" baseline="0" noProof="0">
                <a:ln>
                  <a:noFill/>
                </a:ln>
                <a:solidFill>
                  <a:prstClr val="black"/>
                </a:solidFill>
                <a:effectLst/>
                <a:uLnTx/>
                <a:uFillTx/>
                <a:latin typeface="Calibri" panose="020F0502020204030204"/>
                <a:ea typeface="+mn-ea"/>
                <a:cs typeface="+mn-cs"/>
              </a:rPr>
              <a:t>&gt;" dentro de la condición de autenticación para que muestre tareas solo si el usuario esta autenticado. </a:t>
            </a:r>
            <a:r>
              <a:rPr kumimoji="0" lang="es-ES" sz="1600" b="1" i="0" u="none" strike="noStrike" kern="1200" cap="none" spc="0" normalizeH="0" baseline="0" noProof="0">
                <a:ln>
                  <a:noFill/>
                </a:ln>
                <a:solidFill>
                  <a:prstClr val="black"/>
                </a:solidFill>
                <a:effectLst/>
                <a:highlight>
                  <a:srgbClr val="FFFF00"/>
                </a:highlight>
                <a:uLnTx/>
                <a:uFillTx/>
                <a:latin typeface="Calibri" panose="020F0502020204030204"/>
                <a:ea typeface="+mn-ea"/>
                <a:cs typeface="+mn-cs"/>
              </a:rPr>
              <a:t>2) </a:t>
            </a:r>
            <a:r>
              <a:rPr kumimoji="0" lang="es-ES" sz="1600" b="0" i="0" u="none" strike="noStrike" kern="1200" cap="none" spc="0" normalizeH="0" baseline="0" noProof="0">
                <a:ln>
                  <a:noFill/>
                </a:ln>
                <a:solidFill>
                  <a:prstClr val="black"/>
                </a:solidFill>
                <a:effectLst/>
                <a:uLnTx/>
                <a:uFillTx/>
                <a:latin typeface="Calibri" panose="020F0502020204030204"/>
                <a:ea typeface="+mn-ea"/>
                <a:cs typeface="+mn-cs"/>
              </a:rPr>
              <a:t>Se agrega una nueva pestaña para crear tareas </a:t>
            </a:r>
            <a:r>
              <a:rPr kumimoji="0" lang="es-ES" sz="1600" b="1" i="0" u="none" strike="noStrike" kern="1200" cap="none" spc="0" normalizeH="0" baseline="0" noProof="0">
                <a:ln>
                  <a:noFill/>
                </a:ln>
                <a:solidFill>
                  <a:prstClr val="black"/>
                </a:solidFill>
                <a:effectLst/>
                <a:highlight>
                  <a:srgbClr val="FFFF00"/>
                </a:highlight>
                <a:uLnTx/>
                <a:uFillTx/>
                <a:latin typeface="Calibri" panose="020F0502020204030204"/>
                <a:ea typeface="+mn-ea"/>
                <a:cs typeface="+mn-cs"/>
              </a:rPr>
              <a:t>3) </a:t>
            </a:r>
            <a:r>
              <a:rPr kumimoji="0" lang="es-ES" sz="1600" b="0" i="0" u="none" strike="noStrike" kern="1200" cap="none" spc="0" normalizeH="0" baseline="0" noProof="0">
                <a:ln>
                  <a:noFill/>
                </a:ln>
                <a:solidFill>
                  <a:prstClr val="black"/>
                </a:solidFill>
                <a:effectLst/>
                <a:uLnTx/>
                <a:uFillTx/>
                <a:latin typeface="Calibri" panose="020F0502020204030204"/>
                <a:ea typeface="+mn-ea"/>
                <a:cs typeface="+mn-cs"/>
              </a:rPr>
              <a:t>Al navegar en la ruta "http://127.0.0.1:8000/</a:t>
            </a:r>
            <a:r>
              <a:rPr kumimoji="0" lang="es-ES" sz="1600" b="0" i="0" u="none" strike="noStrike" kern="1200" cap="none" spc="0" normalizeH="0" baseline="0" noProof="0" err="1">
                <a:ln>
                  <a:noFill/>
                </a:ln>
                <a:solidFill>
                  <a:prstClr val="black"/>
                </a:solidFill>
                <a:effectLst/>
                <a:uLnTx/>
                <a:uFillTx/>
                <a:latin typeface="Calibri" panose="020F0502020204030204"/>
                <a:ea typeface="+mn-ea"/>
                <a:cs typeface="+mn-cs"/>
              </a:rPr>
              <a:t>tasks</a:t>
            </a:r>
            <a:r>
              <a:rPr kumimoji="0" lang="es-ES" sz="1600" b="0" i="0" u="none" strike="noStrike" kern="1200" cap="none" spc="0" normalizeH="0" baseline="0" noProof="0">
                <a:ln>
                  <a:noFill/>
                </a:ln>
                <a:solidFill>
                  <a:prstClr val="black"/>
                </a:solidFill>
                <a:effectLst/>
                <a:uLnTx/>
                <a:uFillTx/>
                <a:latin typeface="Calibri" panose="020F0502020204030204"/>
                <a:ea typeface="+mn-ea"/>
                <a:cs typeface="+mn-cs"/>
              </a:rPr>
              <a:t>/" se observará que ya se puede crear tareas y que también solo muestra tareas si el usuario esta autenticado.</a:t>
            </a:r>
            <a:endParaRPr kumimoji="0" lang="es-EC"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5" name="Rectángulo 34">
            <a:extLst>
              <a:ext uri="{FF2B5EF4-FFF2-40B4-BE49-F238E27FC236}">
                <a16:creationId xmlns:a16="http://schemas.microsoft.com/office/drawing/2014/main" id="{B4370962-5A70-A959-88FC-7BD54E99DB4A}"/>
              </a:ext>
            </a:extLst>
          </p:cNvPr>
          <p:cNvSpPr/>
          <p:nvPr/>
        </p:nvSpPr>
        <p:spPr>
          <a:xfrm flipH="1">
            <a:off x="4727528" y="4673992"/>
            <a:ext cx="3124635" cy="74840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w="3175">
                <a:solidFill>
                  <a:prstClr val="black"/>
                </a:solidFill>
              </a:ln>
              <a:solidFill>
                <a:prstClr val="white"/>
              </a:solidFill>
              <a:effectLst/>
              <a:uLnTx/>
              <a:uFillTx/>
              <a:latin typeface="Calibri" panose="020F0502020204030204"/>
              <a:ea typeface="+mn-ea"/>
              <a:cs typeface="+mn-cs"/>
            </a:endParaRPr>
          </a:p>
        </p:txBody>
      </p:sp>
      <p:sp>
        <p:nvSpPr>
          <p:cNvPr id="36" name="CuadroTexto 35">
            <a:extLst>
              <a:ext uri="{FF2B5EF4-FFF2-40B4-BE49-F238E27FC236}">
                <a16:creationId xmlns:a16="http://schemas.microsoft.com/office/drawing/2014/main" id="{06B43226-D929-45E7-BA50-A88F0E127093}"/>
              </a:ext>
            </a:extLst>
          </p:cNvPr>
          <p:cNvSpPr txBox="1"/>
          <p:nvPr/>
        </p:nvSpPr>
        <p:spPr>
          <a:xfrm>
            <a:off x="7802009" y="4773625"/>
            <a:ext cx="46302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1" i="0" u="none" strike="noStrike" kern="1200" cap="none" spc="0" normalizeH="0" baseline="0" noProof="0">
                <a:ln>
                  <a:noFill/>
                </a:ln>
                <a:solidFill>
                  <a:srgbClr val="002060"/>
                </a:solidFill>
                <a:effectLst/>
                <a:highlight>
                  <a:srgbClr val="FFFF00"/>
                </a:highlight>
                <a:uLnTx/>
                <a:uFillTx/>
                <a:latin typeface="Calibri" panose="020F0502020204030204"/>
                <a:ea typeface="+mn-ea"/>
                <a:cs typeface="+mn-cs"/>
              </a:rPr>
              <a:t>-1-</a:t>
            </a:r>
            <a:endParaRPr kumimoji="0" lang="es-EC" sz="1800" b="1" i="0" u="none" strike="noStrike" kern="1200" cap="none" spc="0" normalizeH="0" baseline="0" noProof="0">
              <a:ln>
                <a:noFill/>
              </a:ln>
              <a:solidFill>
                <a:srgbClr val="002060"/>
              </a:solidFill>
              <a:effectLst/>
              <a:highlight>
                <a:srgbClr val="FFFF00"/>
              </a:highlight>
              <a:uLnTx/>
              <a:uFillTx/>
              <a:latin typeface="Calibri" panose="020F0502020204030204"/>
              <a:ea typeface="+mn-ea"/>
              <a:cs typeface="+mn-cs"/>
            </a:endParaRPr>
          </a:p>
        </p:txBody>
      </p:sp>
      <p:sp>
        <p:nvSpPr>
          <p:cNvPr id="37" name="Rectángulo 36">
            <a:extLst>
              <a:ext uri="{FF2B5EF4-FFF2-40B4-BE49-F238E27FC236}">
                <a16:creationId xmlns:a16="http://schemas.microsoft.com/office/drawing/2014/main" id="{29D2576C-424B-BDF7-D68D-DDB2B5E2742D}"/>
              </a:ext>
            </a:extLst>
          </p:cNvPr>
          <p:cNvSpPr/>
          <p:nvPr/>
        </p:nvSpPr>
        <p:spPr>
          <a:xfrm flipH="1">
            <a:off x="4893621" y="5431147"/>
            <a:ext cx="3707033" cy="57472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w="3175">
                <a:solidFill>
                  <a:prstClr val="black"/>
                </a:solidFill>
              </a:ln>
              <a:solidFill>
                <a:prstClr val="white"/>
              </a:solidFill>
              <a:effectLst/>
              <a:uLnTx/>
              <a:uFillTx/>
              <a:latin typeface="Calibri" panose="020F0502020204030204"/>
              <a:ea typeface="+mn-ea"/>
              <a:cs typeface="+mn-cs"/>
            </a:endParaRPr>
          </a:p>
        </p:txBody>
      </p:sp>
      <p:sp>
        <p:nvSpPr>
          <p:cNvPr id="38" name="CuadroTexto 37">
            <a:extLst>
              <a:ext uri="{FF2B5EF4-FFF2-40B4-BE49-F238E27FC236}">
                <a16:creationId xmlns:a16="http://schemas.microsoft.com/office/drawing/2014/main" id="{755D4F74-FCE2-129F-8B78-17674836B99D}"/>
              </a:ext>
            </a:extLst>
          </p:cNvPr>
          <p:cNvSpPr txBox="1"/>
          <p:nvPr/>
        </p:nvSpPr>
        <p:spPr>
          <a:xfrm>
            <a:off x="4273808" y="5595149"/>
            <a:ext cx="90743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1" i="0" u="none" strike="noStrike" kern="1200" cap="none" spc="0" normalizeH="0" baseline="0" noProof="0">
                <a:ln>
                  <a:noFill/>
                </a:ln>
                <a:solidFill>
                  <a:srgbClr val="002060"/>
                </a:solidFill>
                <a:effectLst/>
                <a:highlight>
                  <a:srgbClr val="FFFF00"/>
                </a:highlight>
                <a:uLnTx/>
                <a:uFillTx/>
                <a:latin typeface="Calibri" panose="020F0502020204030204"/>
                <a:ea typeface="+mn-ea"/>
                <a:cs typeface="+mn-cs"/>
              </a:rPr>
              <a:t>-2-</a:t>
            </a:r>
            <a:endParaRPr kumimoji="0" lang="es-EC" sz="1800" b="1" i="0" u="none" strike="noStrike" kern="1200" cap="none" spc="0" normalizeH="0" baseline="0" noProof="0">
              <a:ln>
                <a:noFill/>
              </a:ln>
              <a:solidFill>
                <a:srgbClr val="002060"/>
              </a:solidFill>
              <a:effectLst/>
              <a:highlight>
                <a:srgbClr val="FFFF00"/>
              </a:highlight>
              <a:uLnTx/>
              <a:uFillTx/>
              <a:latin typeface="Calibri" panose="020F0502020204030204"/>
              <a:ea typeface="+mn-ea"/>
              <a:cs typeface="+mn-cs"/>
            </a:endParaRPr>
          </a:p>
        </p:txBody>
      </p:sp>
      <p:sp>
        <p:nvSpPr>
          <p:cNvPr id="19" name="Rectángulo 18">
            <a:extLst>
              <a:ext uri="{FF2B5EF4-FFF2-40B4-BE49-F238E27FC236}">
                <a16:creationId xmlns:a16="http://schemas.microsoft.com/office/drawing/2014/main" id="{858EDEFE-2A64-B34A-06A7-FF969629EE79}"/>
              </a:ext>
            </a:extLst>
          </p:cNvPr>
          <p:cNvSpPr/>
          <p:nvPr/>
        </p:nvSpPr>
        <p:spPr>
          <a:xfrm flipH="1">
            <a:off x="3618928" y="564490"/>
            <a:ext cx="3124635" cy="36933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w="3175">
                <a:solidFill>
                  <a:prstClr val="black"/>
                </a:solidFill>
              </a:ln>
              <a:solidFill>
                <a:prstClr val="white"/>
              </a:solidFill>
              <a:effectLst/>
              <a:uLnTx/>
              <a:uFillTx/>
              <a:latin typeface="Calibri" panose="020F0502020204030204"/>
              <a:ea typeface="+mn-ea"/>
              <a:cs typeface="+mn-cs"/>
            </a:endParaRPr>
          </a:p>
        </p:txBody>
      </p:sp>
      <p:sp>
        <p:nvSpPr>
          <p:cNvPr id="20" name="Rectángulo 19">
            <a:extLst>
              <a:ext uri="{FF2B5EF4-FFF2-40B4-BE49-F238E27FC236}">
                <a16:creationId xmlns:a16="http://schemas.microsoft.com/office/drawing/2014/main" id="{322EA0AE-EB9D-46F8-14BC-66FB4B2F6324}"/>
              </a:ext>
            </a:extLst>
          </p:cNvPr>
          <p:cNvSpPr/>
          <p:nvPr/>
        </p:nvSpPr>
        <p:spPr>
          <a:xfrm flipH="1">
            <a:off x="3494726" y="1517860"/>
            <a:ext cx="2042474" cy="20589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w="3175">
                <a:solidFill>
                  <a:prstClr val="black"/>
                </a:solidFill>
              </a:ln>
              <a:solidFill>
                <a:prstClr val="white"/>
              </a:solidFill>
              <a:effectLst/>
              <a:uLnTx/>
              <a:uFillTx/>
              <a:latin typeface="Calibri" panose="020F0502020204030204"/>
              <a:ea typeface="+mn-ea"/>
              <a:cs typeface="+mn-cs"/>
            </a:endParaRPr>
          </a:p>
        </p:txBody>
      </p:sp>
      <p:sp>
        <p:nvSpPr>
          <p:cNvPr id="21" name="Rectángulo 20">
            <a:extLst>
              <a:ext uri="{FF2B5EF4-FFF2-40B4-BE49-F238E27FC236}">
                <a16:creationId xmlns:a16="http://schemas.microsoft.com/office/drawing/2014/main" id="{B2DCA41A-25EF-7954-2B21-9B114B2C5953}"/>
              </a:ext>
            </a:extLst>
          </p:cNvPr>
          <p:cNvSpPr/>
          <p:nvPr/>
        </p:nvSpPr>
        <p:spPr>
          <a:xfrm flipH="1">
            <a:off x="7656664" y="635654"/>
            <a:ext cx="2741135" cy="36933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w="3175">
                <a:solidFill>
                  <a:prstClr val="black"/>
                </a:solidFill>
              </a:ln>
              <a:solidFill>
                <a:prstClr val="white"/>
              </a:solidFill>
              <a:effectLst/>
              <a:uLnTx/>
              <a:uFillTx/>
              <a:latin typeface="Calibri" panose="020F0502020204030204"/>
              <a:ea typeface="+mn-ea"/>
              <a:cs typeface="+mn-cs"/>
            </a:endParaRPr>
          </a:p>
        </p:txBody>
      </p:sp>
      <p:sp>
        <p:nvSpPr>
          <p:cNvPr id="22" name="CuadroTexto 21">
            <a:extLst>
              <a:ext uri="{FF2B5EF4-FFF2-40B4-BE49-F238E27FC236}">
                <a16:creationId xmlns:a16="http://schemas.microsoft.com/office/drawing/2014/main" id="{ABA7E807-4007-73B0-99A6-92FE01F1DDE2}"/>
              </a:ext>
            </a:extLst>
          </p:cNvPr>
          <p:cNvSpPr txBox="1"/>
          <p:nvPr/>
        </p:nvSpPr>
        <p:spPr>
          <a:xfrm>
            <a:off x="10397799" y="1074791"/>
            <a:ext cx="90743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1" i="0" u="none" strike="noStrike" kern="1200" cap="none" spc="0" normalizeH="0" baseline="0" noProof="0">
                <a:ln>
                  <a:noFill/>
                </a:ln>
                <a:solidFill>
                  <a:srgbClr val="002060"/>
                </a:solidFill>
                <a:effectLst/>
                <a:highlight>
                  <a:srgbClr val="FFFF00"/>
                </a:highlight>
                <a:uLnTx/>
                <a:uFillTx/>
                <a:latin typeface="Calibri" panose="020F0502020204030204"/>
                <a:ea typeface="+mn-ea"/>
                <a:cs typeface="+mn-cs"/>
              </a:rPr>
              <a:t>-3-</a:t>
            </a:r>
            <a:endParaRPr kumimoji="0" lang="es-EC" sz="1800" b="1" i="0" u="none" strike="noStrike" kern="1200" cap="none" spc="0" normalizeH="0" baseline="0" noProof="0">
              <a:ln>
                <a:noFill/>
              </a:ln>
              <a:solidFill>
                <a:srgbClr val="002060"/>
              </a:solidFill>
              <a:effectLst/>
              <a:highlight>
                <a:srgbClr val="FFFF00"/>
              </a:highlight>
              <a:uLnTx/>
              <a:uFillTx/>
              <a:latin typeface="Calibri" panose="020F0502020204030204"/>
              <a:ea typeface="+mn-ea"/>
              <a:cs typeface="+mn-cs"/>
            </a:endParaRPr>
          </a:p>
        </p:txBody>
      </p:sp>
      <p:cxnSp>
        <p:nvCxnSpPr>
          <p:cNvPr id="25" name="Conector recto de flecha 24">
            <a:extLst>
              <a:ext uri="{FF2B5EF4-FFF2-40B4-BE49-F238E27FC236}">
                <a16:creationId xmlns:a16="http://schemas.microsoft.com/office/drawing/2014/main" id="{9F92C949-B979-E4F6-B89D-B759EC1BC9D7}"/>
              </a:ext>
            </a:extLst>
          </p:cNvPr>
          <p:cNvCxnSpPr/>
          <p:nvPr/>
        </p:nvCxnSpPr>
        <p:spPr>
          <a:xfrm flipH="1">
            <a:off x="5442834" y="933822"/>
            <a:ext cx="722808" cy="58403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6" name="Conector recto de flecha 25">
            <a:extLst>
              <a:ext uri="{FF2B5EF4-FFF2-40B4-BE49-F238E27FC236}">
                <a16:creationId xmlns:a16="http://schemas.microsoft.com/office/drawing/2014/main" id="{DE936076-B3B8-747D-68B2-D5CBDD62EB66}"/>
              </a:ext>
            </a:extLst>
          </p:cNvPr>
          <p:cNvCxnSpPr>
            <a:cxnSpLocks/>
            <a:stCxn id="20" idx="1"/>
          </p:cNvCxnSpPr>
          <p:nvPr/>
        </p:nvCxnSpPr>
        <p:spPr>
          <a:xfrm flipV="1">
            <a:off x="5537200" y="901865"/>
            <a:ext cx="2119464" cy="71894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 name="Botón de acción: en blanco 2">
            <a:hlinkClick r:id="rId7" action="ppaction://hlinksldjump" highlightClick="1"/>
            <a:extLst>
              <a:ext uri="{FF2B5EF4-FFF2-40B4-BE49-F238E27FC236}">
                <a16:creationId xmlns:a16="http://schemas.microsoft.com/office/drawing/2014/main" id="{0B420F87-4E81-5450-D17B-19377D79540C}"/>
              </a:ext>
            </a:extLst>
          </p:cNvPr>
          <p:cNvSpPr/>
          <p:nvPr/>
        </p:nvSpPr>
        <p:spPr>
          <a:xfrm>
            <a:off x="10727704" y="-885"/>
            <a:ext cx="1464296" cy="335902"/>
          </a:xfrm>
          <a:prstGeom prst="actionButtonBlan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C" sz="1800" b="0" i="0" u="none" strike="noStrike" kern="1200" cap="none" spc="0" normalizeH="0" baseline="0" noProof="0">
                <a:ln>
                  <a:noFill/>
                </a:ln>
                <a:solidFill>
                  <a:prstClr val="white"/>
                </a:solidFill>
                <a:effectLst/>
                <a:uLnTx/>
                <a:uFillTx/>
                <a:latin typeface="Calibri" panose="020F0502020204030204"/>
                <a:ea typeface="+mn-ea"/>
                <a:cs typeface="+mn-cs"/>
              </a:rPr>
              <a:t>Índice</a:t>
            </a:r>
            <a:endParaRPr kumimoji="0" lang="es-E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1948728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Imagen 23" descr="Interfaz de usuario gráfica&#10;&#10;Descripción generada automáticamente con confianza media">
            <a:extLst>
              <a:ext uri="{FF2B5EF4-FFF2-40B4-BE49-F238E27FC236}">
                <a16:creationId xmlns:a16="http://schemas.microsoft.com/office/drawing/2014/main" id="{9BA6A1DC-3264-625C-42AF-D38F274213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75704" y="3217303"/>
            <a:ext cx="4921090" cy="2847251"/>
          </a:xfrm>
          <a:prstGeom prst="rect">
            <a:avLst/>
          </a:prstGeom>
        </p:spPr>
      </p:pic>
      <p:pic>
        <p:nvPicPr>
          <p:cNvPr id="13" name="Imagen 12" descr="Interfaz de usuario gráfica, Texto, Aplicación, Correo electrónico&#10;&#10;Descripción generada automáticamente">
            <a:extLst>
              <a:ext uri="{FF2B5EF4-FFF2-40B4-BE49-F238E27FC236}">
                <a16:creationId xmlns:a16="http://schemas.microsoft.com/office/drawing/2014/main" id="{E7E65E4E-6325-1BF3-F983-4E6DE30AC80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39689" y="3001166"/>
            <a:ext cx="3153215" cy="3429479"/>
          </a:xfrm>
          <a:prstGeom prst="rect">
            <a:avLst/>
          </a:prstGeom>
        </p:spPr>
      </p:pic>
      <p:sp>
        <p:nvSpPr>
          <p:cNvPr id="4" name="Título 3">
            <a:extLst>
              <a:ext uri="{FF2B5EF4-FFF2-40B4-BE49-F238E27FC236}">
                <a16:creationId xmlns:a16="http://schemas.microsoft.com/office/drawing/2014/main" id="{9DF72ADE-BAE9-484E-84CE-E8979DDABC94}"/>
              </a:ext>
            </a:extLst>
          </p:cNvPr>
          <p:cNvSpPr>
            <a:spLocks noGrp="1"/>
          </p:cNvSpPr>
          <p:nvPr>
            <p:ph type="title"/>
          </p:nvPr>
        </p:nvSpPr>
        <p:spPr>
          <a:xfrm>
            <a:off x="1" y="1"/>
            <a:ext cx="3256367" cy="709119"/>
          </a:xfrm>
          <a:solidFill>
            <a:schemeClr val="accent4">
              <a:lumMod val="60000"/>
              <a:lumOff val="40000"/>
            </a:schemeClr>
          </a:solidFill>
        </p:spPr>
        <p:style>
          <a:lnRef idx="2">
            <a:schemeClr val="accent1"/>
          </a:lnRef>
          <a:fillRef idx="1">
            <a:schemeClr val="lt1"/>
          </a:fillRef>
          <a:effectRef idx="0">
            <a:schemeClr val="accent1"/>
          </a:effectRef>
          <a:fontRef idx="minor">
            <a:schemeClr val="dk1"/>
          </a:fontRef>
        </p:style>
        <p:txBody>
          <a:bodyPr>
            <a:normAutofit/>
          </a:bodyPr>
          <a:lstStyle/>
          <a:p>
            <a:r>
              <a:rPr lang="es-MX" sz="1400">
                <a:latin typeface="AcmeFont" pitchFamily="2" charset="0"/>
              </a:rPr>
              <a:t>Taller: </a:t>
            </a:r>
            <a:r>
              <a:rPr lang="es-MX" sz="1400"/>
              <a:t>Ejercicio 81</a:t>
            </a:r>
            <a:endParaRPr lang="es-ES" sz="1400"/>
          </a:p>
        </p:txBody>
      </p:sp>
      <p:cxnSp>
        <p:nvCxnSpPr>
          <p:cNvPr id="5" name="Conector recto 4">
            <a:extLst>
              <a:ext uri="{FF2B5EF4-FFF2-40B4-BE49-F238E27FC236}">
                <a16:creationId xmlns:a16="http://schemas.microsoft.com/office/drawing/2014/main" id="{B56C916C-A930-4B45-9FEB-EAC26D680858}"/>
              </a:ext>
            </a:extLst>
          </p:cNvPr>
          <p:cNvCxnSpPr>
            <a:cxnSpLocks/>
          </p:cNvCxnSpPr>
          <p:nvPr/>
        </p:nvCxnSpPr>
        <p:spPr>
          <a:xfrm>
            <a:off x="3256383" y="709120"/>
            <a:ext cx="0" cy="6148880"/>
          </a:xfrm>
          <a:prstGeom prst="line">
            <a:avLst/>
          </a:prstGeom>
        </p:spPr>
        <p:style>
          <a:lnRef idx="3">
            <a:schemeClr val="accent1"/>
          </a:lnRef>
          <a:fillRef idx="0">
            <a:schemeClr val="accent1"/>
          </a:fillRef>
          <a:effectRef idx="2">
            <a:schemeClr val="accent1"/>
          </a:effectRef>
          <a:fontRef idx="minor">
            <a:schemeClr val="tx1"/>
          </a:fontRef>
        </p:style>
      </p:cxnSp>
      <p:sp>
        <p:nvSpPr>
          <p:cNvPr id="16" name="CuadroTexto 15">
            <a:extLst>
              <a:ext uri="{FF2B5EF4-FFF2-40B4-BE49-F238E27FC236}">
                <a16:creationId xmlns:a16="http://schemas.microsoft.com/office/drawing/2014/main" id="{B1925488-C881-4A19-A93C-2E217166D1A0}"/>
              </a:ext>
            </a:extLst>
          </p:cNvPr>
          <p:cNvSpPr txBox="1"/>
          <p:nvPr/>
        </p:nvSpPr>
        <p:spPr>
          <a:xfrm>
            <a:off x="106748" y="4958291"/>
            <a:ext cx="2891329" cy="954107"/>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C" sz="1400" b="1" i="0" u="none" strike="noStrike" kern="1200" cap="none" spc="0" normalizeH="0" baseline="0" noProof="0">
                <a:ln>
                  <a:noFill/>
                </a:ln>
                <a:solidFill>
                  <a:prstClr val="black"/>
                </a:solidFill>
                <a:effectLst/>
                <a:uLnTx/>
                <a:uFillTx/>
                <a:latin typeface="Calibri" panose="020F0502020204030204"/>
                <a:ea typeface="+mn-ea"/>
                <a:cs typeface="+mn-cs"/>
              </a:rPr>
              <a:t>Objetivos de la lámina:</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ES" sz="1400" b="0" i="0" u="none" strike="noStrike" kern="1200" cap="none" spc="0" normalizeH="0" baseline="0" noProof="0">
                <a:ln>
                  <a:noFill/>
                </a:ln>
                <a:solidFill>
                  <a:prstClr val="black"/>
                </a:solidFill>
                <a:effectLst/>
                <a:uLnTx/>
                <a:uFillTx/>
                <a:latin typeface="Calibri" panose="020F0502020204030204"/>
                <a:ea typeface="+mn-ea"/>
                <a:cs typeface="+mn-cs"/>
              </a:rPr>
              <a:t>Dar la funcionalidad a "task_detail.html" para que permita actualizar tareas.</a:t>
            </a:r>
          </a:p>
        </p:txBody>
      </p:sp>
      <p:pic>
        <p:nvPicPr>
          <p:cNvPr id="17" name="Imagen 16">
            <a:extLst>
              <a:ext uri="{FF2B5EF4-FFF2-40B4-BE49-F238E27FC236}">
                <a16:creationId xmlns:a16="http://schemas.microsoft.com/office/drawing/2014/main" id="{07AF594D-2BC1-4EA0-9855-66C150454A4F}"/>
              </a:ext>
            </a:extLst>
          </p:cNvPr>
          <p:cNvPicPr>
            <a:picLocks noChangeAspect="1"/>
          </p:cNvPicPr>
          <p:nvPr/>
        </p:nvPicPr>
        <p:blipFill>
          <a:blip r:embed="rId5"/>
          <a:stretch>
            <a:fillRect/>
          </a:stretch>
        </p:blipFill>
        <p:spPr>
          <a:xfrm>
            <a:off x="76038" y="2011836"/>
            <a:ext cx="993895" cy="854078"/>
          </a:xfrm>
          <a:prstGeom prst="rect">
            <a:avLst/>
          </a:prstGeom>
        </p:spPr>
      </p:pic>
      <p:sp>
        <p:nvSpPr>
          <p:cNvPr id="18" name="CuadroTexto 17">
            <a:extLst>
              <a:ext uri="{FF2B5EF4-FFF2-40B4-BE49-F238E27FC236}">
                <a16:creationId xmlns:a16="http://schemas.microsoft.com/office/drawing/2014/main" id="{137D2C75-4FC0-4811-A9B7-F2AED8DD12CA}"/>
              </a:ext>
            </a:extLst>
          </p:cNvPr>
          <p:cNvSpPr txBox="1"/>
          <p:nvPr/>
        </p:nvSpPr>
        <p:spPr>
          <a:xfrm>
            <a:off x="80567" y="2926313"/>
            <a:ext cx="3098569" cy="209288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C" sz="1300" b="1" i="0" u="none" strike="noStrike" kern="1200" cap="none" spc="0" normalizeH="0" baseline="0" noProof="0">
                <a:ln>
                  <a:noFill/>
                </a:ln>
                <a:solidFill>
                  <a:prstClr val="black"/>
                </a:solidFill>
                <a:effectLst/>
                <a:uLnTx/>
                <a:uFillTx/>
                <a:latin typeface="Agency FB" panose="020B0503020202020204" pitchFamily="34" charset="0"/>
                <a:ea typeface="+mn-ea"/>
                <a:cs typeface="+mn-cs"/>
              </a:rPr>
              <a:t>Misión. </a:t>
            </a:r>
            <a:r>
              <a:rPr kumimoji="0" lang="es-MX" sz="1300" b="0" i="0" u="none" strike="noStrike" kern="1200" cap="none" spc="0" normalizeH="0" baseline="0" noProof="0">
                <a:ln>
                  <a:noFill/>
                </a:ln>
                <a:solidFill>
                  <a:prstClr val="black"/>
                </a:solidFill>
                <a:effectLst/>
                <a:uLnTx/>
                <a:uFillTx/>
                <a:latin typeface="Agency FB" panose="020B0503020202020204" pitchFamily="34" charset="0"/>
                <a:ea typeface="+mn-ea"/>
                <a:cs typeface="+mn-cs"/>
              </a:rPr>
              <a:t>Formar profesionales competentes y emprendedores desde lo académico, la investigación, y la vinculación, que contribuyan a mejorar la calidad de vida de la sociedad.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300" b="0" i="0" u="none" strike="noStrike" kern="1200" cap="none" spc="0" normalizeH="0" baseline="0" noProof="0">
              <a:ln>
                <a:noFill/>
              </a:ln>
              <a:solidFill>
                <a:prstClr val="black"/>
              </a:solidFill>
              <a:effectLst/>
              <a:uLnTx/>
              <a:uFillTx/>
              <a:latin typeface="Agency FB" panose="020B0503020202020204" pitchFamily="34" charset="0"/>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C" sz="1300" b="1" i="0" u="none" strike="noStrike" kern="1200" cap="none" spc="0" normalizeH="0" baseline="0" noProof="0">
                <a:ln>
                  <a:noFill/>
                </a:ln>
                <a:solidFill>
                  <a:prstClr val="black"/>
                </a:solidFill>
                <a:effectLst/>
                <a:uLnTx/>
                <a:uFillTx/>
                <a:latin typeface="Agency FB" panose="020B0503020202020204" pitchFamily="34" charset="0"/>
                <a:ea typeface="+mn-ea"/>
                <a:cs typeface="+mn-cs"/>
              </a:rPr>
              <a:t>Visión. </a:t>
            </a:r>
            <a:r>
              <a:rPr kumimoji="0" lang="es-MX" sz="1300" b="0" i="0" u="none" strike="noStrike" kern="1200" cap="none" spc="0" normalizeH="0" baseline="0" noProof="0">
                <a:ln>
                  <a:noFill/>
                </a:ln>
                <a:solidFill>
                  <a:prstClr val="black"/>
                </a:solidFill>
                <a:effectLst/>
                <a:uLnTx/>
                <a:uFillTx/>
                <a:latin typeface="Agency FB" panose="020B0503020202020204" pitchFamily="34" charset="0"/>
                <a:ea typeface="+mn-ea"/>
                <a:cs typeface="+mn-cs"/>
              </a:rPr>
              <a:t>Ser un referente nacional e internacional de Institución de Educación Superior que contribuye al desarrollo social, cultural y productivo con profesionales éticos, creativos, cualificados y con sentido de pertinencia.</a:t>
            </a:r>
            <a:endParaRPr kumimoji="0" lang="es-ES" sz="1300" b="0" i="0" u="none" strike="noStrike" kern="1200" cap="none" spc="0" normalizeH="0" baseline="0" noProof="0">
              <a:ln>
                <a:noFill/>
              </a:ln>
              <a:solidFill>
                <a:prstClr val="black"/>
              </a:solidFill>
              <a:effectLst/>
              <a:uLnTx/>
              <a:uFillTx/>
              <a:latin typeface="Agency FB" panose="020B0503020202020204" pitchFamily="34" charset="0"/>
              <a:ea typeface="+mn-ea"/>
              <a:cs typeface="+mn-cs"/>
            </a:endParaRPr>
          </a:p>
        </p:txBody>
      </p:sp>
      <p:sp>
        <p:nvSpPr>
          <p:cNvPr id="23" name="Rectángulo 22">
            <a:extLst>
              <a:ext uri="{FF2B5EF4-FFF2-40B4-BE49-F238E27FC236}">
                <a16:creationId xmlns:a16="http://schemas.microsoft.com/office/drawing/2014/main" id="{EAF93728-98EC-43CF-8689-136A3EE39D11}"/>
              </a:ext>
            </a:extLst>
          </p:cNvPr>
          <p:cNvSpPr/>
          <p:nvPr/>
        </p:nvSpPr>
        <p:spPr>
          <a:xfrm>
            <a:off x="93308" y="6489877"/>
            <a:ext cx="2530373" cy="292388"/>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C" sz="1300" b="0" i="0" u="none" strike="noStrike" kern="1200" cap="none" spc="0" normalizeH="0" baseline="0" noProof="0">
                <a:ln w="0"/>
                <a:solidFill>
                  <a:srgbClr val="00B050"/>
                </a:solidFill>
                <a:effectLst>
                  <a:outerShdw blurRad="38100" dist="25400" dir="5400000" algn="ctr" rotWithShape="0">
                    <a:srgbClr val="6E747A">
                      <a:alpha val="43000"/>
                    </a:srgbClr>
                  </a:outerShdw>
                </a:effectLst>
                <a:uLnTx/>
                <a:uFillTx/>
                <a:latin typeface="Calibri" panose="020F0502020204030204"/>
                <a:ea typeface="+mn-ea"/>
                <a:cs typeface="+mn-cs"/>
              </a:rPr>
              <a:t>M</a:t>
            </a:r>
            <a:r>
              <a:rPr kumimoji="0" lang="es-ES" sz="1300" b="0" i="0" u="none" strike="noStrike" kern="1200" cap="none" spc="0" normalizeH="0" baseline="0" noProof="0">
                <a:ln w="0"/>
                <a:solidFill>
                  <a:srgbClr val="00B050"/>
                </a:solidFill>
                <a:effectLst>
                  <a:outerShdw blurRad="38100" dist="25400" dir="5400000" algn="ctr" rotWithShape="0">
                    <a:srgbClr val="6E747A">
                      <a:alpha val="43000"/>
                    </a:srgbClr>
                  </a:outerShdw>
                </a:effectLst>
                <a:uLnTx/>
                <a:uFillTx/>
                <a:latin typeface="Calibri" panose="020F0502020204030204"/>
                <a:ea typeface="+mn-ea"/>
                <a:cs typeface="+mn-cs"/>
              </a:rPr>
              <a:t>sig. Ing. Robert Moreira Centeno</a:t>
            </a:r>
          </a:p>
        </p:txBody>
      </p:sp>
      <p:sp>
        <p:nvSpPr>
          <p:cNvPr id="6" name="CuadroTexto 5">
            <a:extLst>
              <a:ext uri="{FF2B5EF4-FFF2-40B4-BE49-F238E27FC236}">
                <a16:creationId xmlns:a16="http://schemas.microsoft.com/office/drawing/2014/main" id="{7FC1FBA4-F025-F269-BB7C-ECD5082576C2}"/>
              </a:ext>
            </a:extLst>
          </p:cNvPr>
          <p:cNvSpPr txBox="1"/>
          <p:nvPr/>
        </p:nvSpPr>
        <p:spPr>
          <a:xfrm>
            <a:off x="3437442" y="11851"/>
            <a:ext cx="729026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1" i="0" u="none" strike="noStrike" kern="1200" cap="none" spc="0" normalizeH="0" baseline="0" noProof="0">
                <a:ln>
                  <a:noFill/>
                </a:ln>
                <a:solidFill>
                  <a:prstClr val="black"/>
                </a:solidFill>
                <a:effectLst/>
                <a:uLnTx/>
                <a:uFillTx/>
                <a:latin typeface="Calibri" panose="020F0502020204030204"/>
                <a:ea typeface="+mn-ea"/>
                <a:cs typeface="+mn-cs"/>
              </a:rPr>
              <a:t>Figura 13.(versión 1). </a:t>
            </a:r>
            <a:r>
              <a:rPr kumimoji="0" lang="es-ES" sz="1800" b="0" i="0" u="none" strike="noStrike" kern="1200" cap="none" spc="0" normalizeH="0" baseline="0" noProof="0">
                <a:ln>
                  <a:noFill/>
                </a:ln>
                <a:solidFill>
                  <a:prstClr val="black"/>
                </a:solidFill>
                <a:effectLst/>
                <a:uLnTx/>
                <a:uFillTx/>
                <a:latin typeface="Calibri" panose="020F0502020204030204"/>
                <a:ea typeface="+mn-ea"/>
                <a:cs typeface="+mn-cs"/>
              </a:rPr>
              <a:t>Actualizar tareas.</a:t>
            </a:r>
          </a:p>
        </p:txBody>
      </p:sp>
      <p:pic>
        <p:nvPicPr>
          <p:cNvPr id="8" name="Imagen 7" descr="Texto&#10;&#10;Descripción generada automáticamente">
            <a:extLst>
              <a:ext uri="{FF2B5EF4-FFF2-40B4-BE49-F238E27FC236}">
                <a16:creationId xmlns:a16="http://schemas.microsoft.com/office/drawing/2014/main" id="{5A003D0E-A466-05DD-204A-9DA9062B696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85091" y="393339"/>
            <a:ext cx="4934639" cy="2562583"/>
          </a:xfrm>
          <a:prstGeom prst="rect">
            <a:avLst/>
          </a:prstGeom>
        </p:spPr>
      </p:pic>
      <p:pic>
        <p:nvPicPr>
          <p:cNvPr id="11" name="Imagen 10" descr="Texto&#10;&#10;Descripción generada automáticamente">
            <a:extLst>
              <a:ext uri="{FF2B5EF4-FFF2-40B4-BE49-F238E27FC236}">
                <a16:creationId xmlns:a16="http://schemas.microsoft.com/office/drawing/2014/main" id="{449321D1-AD24-E4DD-6475-A4BADFBC788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499698" y="381183"/>
            <a:ext cx="3388146" cy="2146527"/>
          </a:xfrm>
          <a:prstGeom prst="rect">
            <a:avLst/>
          </a:prstGeom>
        </p:spPr>
      </p:pic>
      <p:sp>
        <p:nvSpPr>
          <p:cNvPr id="27" name="Rectángulo 26">
            <a:extLst>
              <a:ext uri="{FF2B5EF4-FFF2-40B4-BE49-F238E27FC236}">
                <a16:creationId xmlns:a16="http://schemas.microsoft.com/office/drawing/2014/main" id="{62A4ED64-44BD-19A9-2CD0-58EC389381C4}"/>
              </a:ext>
            </a:extLst>
          </p:cNvPr>
          <p:cNvSpPr/>
          <p:nvPr/>
        </p:nvSpPr>
        <p:spPr>
          <a:xfrm flipH="1">
            <a:off x="4523520" y="1732990"/>
            <a:ext cx="2822159" cy="27884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w="3175">
                <a:solidFill>
                  <a:prstClr val="black"/>
                </a:solidFill>
              </a:ln>
              <a:solidFill>
                <a:prstClr val="white"/>
              </a:solidFill>
              <a:effectLst/>
              <a:uLnTx/>
              <a:uFillTx/>
              <a:latin typeface="Calibri" panose="020F0502020204030204"/>
              <a:ea typeface="+mn-ea"/>
              <a:cs typeface="+mn-cs"/>
            </a:endParaRPr>
          </a:p>
        </p:txBody>
      </p:sp>
      <p:sp>
        <p:nvSpPr>
          <p:cNvPr id="29" name="CuadroTexto 28">
            <a:extLst>
              <a:ext uri="{FF2B5EF4-FFF2-40B4-BE49-F238E27FC236}">
                <a16:creationId xmlns:a16="http://schemas.microsoft.com/office/drawing/2014/main" id="{08CB3217-31BC-6BB3-60E9-F0DCE465A7EB}"/>
              </a:ext>
            </a:extLst>
          </p:cNvPr>
          <p:cNvSpPr txBox="1"/>
          <p:nvPr/>
        </p:nvSpPr>
        <p:spPr>
          <a:xfrm>
            <a:off x="4134081" y="1687746"/>
            <a:ext cx="46302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1" i="0" u="none" strike="noStrike" kern="1200" cap="none" spc="0" normalizeH="0" baseline="0" noProof="0">
                <a:ln>
                  <a:noFill/>
                </a:ln>
                <a:solidFill>
                  <a:srgbClr val="002060"/>
                </a:solidFill>
                <a:effectLst/>
                <a:highlight>
                  <a:srgbClr val="FFFF00"/>
                </a:highlight>
                <a:uLnTx/>
                <a:uFillTx/>
                <a:latin typeface="Calibri" panose="020F0502020204030204"/>
                <a:ea typeface="+mn-ea"/>
                <a:cs typeface="+mn-cs"/>
              </a:rPr>
              <a:t>-1-</a:t>
            </a:r>
            <a:endParaRPr kumimoji="0" lang="es-EC" sz="1800" b="1" i="0" u="none" strike="noStrike" kern="1200" cap="none" spc="0" normalizeH="0" baseline="0" noProof="0">
              <a:ln>
                <a:noFill/>
              </a:ln>
              <a:solidFill>
                <a:srgbClr val="002060"/>
              </a:solidFill>
              <a:effectLst/>
              <a:highlight>
                <a:srgbClr val="FFFF00"/>
              </a:highlight>
              <a:uLnTx/>
              <a:uFillTx/>
              <a:latin typeface="Calibri" panose="020F0502020204030204"/>
              <a:ea typeface="+mn-ea"/>
              <a:cs typeface="+mn-cs"/>
            </a:endParaRPr>
          </a:p>
        </p:txBody>
      </p:sp>
      <p:sp>
        <p:nvSpPr>
          <p:cNvPr id="30" name="Rectángulo 29">
            <a:extLst>
              <a:ext uri="{FF2B5EF4-FFF2-40B4-BE49-F238E27FC236}">
                <a16:creationId xmlns:a16="http://schemas.microsoft.com/office/drawing/2014/main" id="{3A5FF3C7-B2E3-60F1-AE6D-AFBF8908D39F}"/>
              </a:ext>
            </a:extLst>
          </p:cNvPr>
          <p:cNvSpPr/>
          <p:nvPr/>
        </p:nvSpPr>
        <p:spPr>
          <a:xfrm flipH="1">
            <a:off x="9068720" y="1769717"/>
            <a:ext cx="1203040" cy="28736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w="3175">
                <a:solidFill>
                  <a:prstClr val="black"/>
                </a:solidFill>
              </a:ln>
              <a:solidFill>
                <a:prstClr val="white"/>
              </a:solidFill>
              <a:effectLst/>
              <a:uLnTx/>
              <a:uFillTx/>
              <a:latin typeface="Calibri" panose="020F0502020204030204"/>
              <a:ea typeface="+mn-ea"/>
              <a:cs typeface="+mn-cs"/>
            </a:endParaRPr>
          </a:p>
        </p:txBody>
      </p:sp>
      <p:sp>
        <p:nvSpPr>
          <p:cNvPr id="31" name="CuadroTexto 30">
            <a:extLst>
              <a:ext uri="{FF2B5EF4-FFF2-40B4-BE49-F238E27FC236}">
                <a16:creationId xmlns:a16="http://schemas.microsoft.com/office/drawing/2014/main" id="{60E74357-3BA1-5AEB-4F04-0CB7DEDCDA0F}"/>
              </a:ext>
            </a:extLst>
          </p:cNvPr>
          <p:cNvSpPr txBox="1"/>
          <p:nvPr/>
        </p:nvSpPr>
        <p:spPr>
          <a:xfrm>
            <a:off x="10387063" y="1725673"/>
            <a:ext cx="56541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1" i="0" u="none" strike="noStrike" kern="1200" cap="none" spc="0" normalizeH="0" baseline="0" noProof="0">
                <a:ln>
                  <a:noFill/>
                </a:ln>
                <a:solidFill>
                  <a:srgbClr val="002060"/>
                </a:solidFill>
                <a:effectLst/>
                <a:highlight>
                  <a:srgbClr val="FFFF00"/>
                </a:highlight>
                <a:uLnTx/>
                <a:uFillTx/>
                <a:latin typeface="Calibri" panose="020F0502020204030204"/>
                <a:ea typeface="+mn-ea"/>
                <a:cs typeface="+mn-cs"/>
              </a:rPr>
              <a:t>-2-</a:t>
            </a:r>
            <a:endParaRPr kumimoji="0" lang="es-EC" sz="1800" b="1" i="0" u="none" strike="noStrike" kern="1200" cap="none" spc="0" normalizeH="0" baseline="0" noProof="0">
              <a:ln>
                <a:noFill/>
              </a:ln>
              <a:solidFill>
                <a:srgbClr val="002060"/>
              </a:solidFill>
              <a:effectLst/>
              <a:highlight>
                <a:srgbClr val="FFFF00"/>
              </a:highlight>
              <a:uLnTx/>
              <a:uFillTx/>
              <a:latin typeface="Calibri" panose="020F0502020204030204"/>
              <a:ea typeface="+mn-ea"/>
              <a:cs typeface="+mn-cs"/>
            </a:endParaRPr>
          </a:p>
        </p:txBody>
      </p:sp>
      <p:sp>
        <p:nvSpPr>
          <p:cNvPr id="32" name="Rectángulo 31">
            <a:extLst>
              <a:ext uri="{FF2B5EF4-FFF2-40B4-BE49-F238E27FC236}">
                <a16:creationId xmlns:a16="http://schemas.microsoft.com/office/drawing/2014/main" id="{F2EE14E9-4A28-F5F7-C618-3D0731F8A5FD}"/>
              </a:ext>
            </a:extLst>
          </p:cNvPr>
          <p:cNvSpPr/>
          <p:nvPr/>
        </p:nvSpPr>
        <p:spPr>
          <a:xfrm flipH="1">
            <a:off x="5248560" y="3351487"/>
            <a:ext cx="1444344" cy="23499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w="3175">
                <a:solidFill>
                  <a:prstClr val="black"/>
                </a:solidFill>
              </a:ln>
              <a:solidFill>
                <a:prstClr val="white"/>
              </a:solidFill>
              <a:effectLst/>
              <a:uLnTx/>
              <a:uFillTx/>
              <a:latin typeface="Calibri" panose="020F0502020204030204"/>
              <a:ea typeface="+mn-ea"/>
              <a:cs typeface="+mn-cs"/>
            </a:endParaRPr>
          </a:p>
        </p:txBody>
      </p:sp>
      <p:sp>
        <p:nvSpPr>
          <p:cNvPr id="33" name="Rectángulo 32">
            <a:extLst>
              <a:ext uri="{FF2B5EF4-FFF2-40B4-BE49-F238E27FC236}">
                <a16:creationId xmlns:a16="http://schemas.microsoft.com/office/drawing/2014/main" id="{45AB1170-80E6-2532-2527-C89EED4D9ED7}"/>
              </a:ext>
            </a:extLst>
          </p:cNvPr>
          <p:cNvSpPr/>
          <p:nvPr/>
        </p:nvSpPr>
        <p:spPr>
          <a:xfrm flipH="1">
            <a:off x="7055354" y="3429000"/>
            <a:ext cx="4941440" cy="263555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w="3175">
                <a:solidFill>
                  <a:prstClr val="black"/>
                </a:solidFill>
              </a:ln>
              <a:solidFill>
                <a:prstClr val="white"/>
              </a:solidFill>
              <a:effectLst/>
              <a:uLnTx/>
              <a:uFillTx/>
              <a:latin typeface="Calibri" panose="020F0502020204030204"/>
              <a:ea typeface="+mn-ea"/>
              <a:cs typeface="+mn-cs"/>
            </a:endParaRPr>
          </a:p>
        </p:txBody>
      </p:sp>
      <p:sp>
        <p:nvSpPr>
          <p:cNvPr id="34" name="CuadroTexto 33">
            <a:extLst>
              <a:ext uri="{FF2B5EF4-FFF2-40B4-BE49-F238E27FC236}">
                <a16:creationId xmlns:a16="http://schemas.microsoft.com/office/drawing/2014/main" id="{A469F05D-6977-44C1-71B3-DB36C5615E33}"/>
              </a:ext>
            </a:extLst>
          </p:cNvPr>
          <p:cNvSpPr txBox="1"/>
          <p:nvPr/>
        </p:nvSpPr>
        <p:spPr>
          <a:xfrm>
            <a:off x="6116321" y="3752136"/>
            <a:ext cx="56541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1" i="0" u="none" strike="noStrike" kern="1200" cap="none" spc="0" normalizeH="0" baseline="0" noProof="0">
                <a:ln>
                  <a:noFill/>
                </a:ln>
                <a:solidFill>
                  <a:srgbClr val="002060"/>
                </a:solidFill>
                <a:effectLst/>
                <a:highlight>
                  <a:srgbClr val="FFFF00"/>
                </a:highlight>
                <a:uLnTx/>
                <a:uFillTx/>
                <a:latin typeface="Calibri" panose="020F0502020204030204"/>
                <a:ea typeface="+mn-ea"/>
                <a:cs typeface="+mn-cs"/>
              </a:rPr>
              <a:t>-3-</a:t>
            </a:r>
            <a:endParaRPr kumimoji="0" lang="es-EC" sz="1800" b="1" i="0" u="none" strike="noStrike" kern="1200" cap="none" spc="0" normalizeH="0" baseline="0" noProof="0">
              <a:ln>
                <a:noFill/>
              </a:ln>
              <a:solidFill>
                <a:srgbClr val="002060"/>
              </a:solidFill>
              <a:effectLst/>
              <a:highlight>
                <a:srgbClr val="FFFF00"/>
              </a:highlight>
              <a:uLnTx/>
              <a:uFillTx/>
              <a:latin typeface="Calibri" panose="020F0502020204030204"/>
              <a:ea typeface="+mn-ea"/>
              <a:cs typeface="+mn-cs"/>
            </a:endParaRPr>
          </a:p>
        </p:txBody>
      </p:sp>
      <p:sp>
        <p:nvSpPr>
          <p:cNvPr id="3" name="Botón de acción: en blanco 2">
            <a:hlinkClick r:id="rId8" action="ppaction://hlinksldjump" highlightClick="1"/>
            <a:extLst>
              <a:ext uri="{FF2B5EF4-FFF2-40B4-BE49-F238E27FC236}">
                <a16:creationId xmlns:a16="http://schemas.microsoft.com/office/drawing/2014/main" id="{9834E488-7635-E215-E7B6-B7047D35C9C2}"/>
              </a:ext>
            </a:extLst>
          </p:cNvPr>
          <p:cNvSpPr/>
          <p:nvPr/>
        </p:nvSpPr>
        <p:spPr>
          <a:xfrm>
            <a:off x="10727704" y="-885"/>
            <a:ext cx="1464296" cy="335902"/>
          </a:xfrm>
          <a:prstGeom prst="actionButtonBlan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C" sz="1800" b="0" i="0" u="none" strike="noStrike" kern="1200" cap="none" spc="0" normalizeH="0" baseline="0" noProof="0">
                <a:ln>
                  <a:noFill/>
                </a:ln>
                <a:solidFill>
                  <a:prstClr val="white"/>
                </a:solidFill>
                <a:effectLst/>
                <a:uLnTx/>
                <a:uFillTx/>
                <a:latin typeface="Calibri" panose="020F0502020204030204"/>
                <a:ea typeface="+mn-ea"/>
                <a:cs typeface="+mn-cs"/>
              </a:rPr>
              <a:t>Índice</a:t>
            </a:r>
            <a:endParaRPr kumimoji="0" lang="es-E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Rectángulo 1">
            <a:extLst>
              <a:ext uri="{FF2B5EF4-FFF2-40B4-BE49-F238E27FC236}">
                <a16:creationId xmlns:a16="http://schemas.microsoft.com/office/drawing/2014/main" id="{2F42301D-1750-6264-8D2A-E5F8A8B7F368}"/>
              </a:ext>
            </a:extLst>
          </p:cNvPr>
          <p:cNvSpPr/>
          <p:nvPr/>
        </p:nvSpPr>
        <p:spPr>
          <a:xfrm flipH="1">
            <a:off x="4902181" y="2388193"/>
            <a:ext cx="1230007" cy="27884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w="3175">
                <a:solidFill>
                  <a:prstClr val="black"/>
                </a:solid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7329106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9DF72ADE-BAE9-484E-84CE-E8979DDABC94}"/>
              </a:ext>
            </a:extLst>
          </p:cNvPr>
          <p:cNvSpPr>
            <a:spLocks noGrp="1"/>
          </p:cNvSpPr>
          <p:nvPr>
            <p:ph type="title"/>
          </p:nvPr>
        </p:nvSpPr>
        <p:spPr>
          <a:xfrm>
            <a:off x="1" y="1"/>
            <a:ext cx="3256367" cy="709119"/>
          </a:xfrm>
          <a:solidFill>
            <a:schemeClr val="accent4">
              <a:lumMod val="60000"/>
              <a:lumOff val="40000"/>
            </a:schemeClr>
          </a:solidFill>
        </p:spPr>
        <p:style>
          <a:lnRef idx="2">
            <a:schemeClr val="accent1"/>
          </a:lnRef>
          <a:fillRef idx="1">
            <a:schemeClr val="lt1"/>
          </a:fillRef>
          <a:effectRef idx="0">
            <a:schemeClr val="accent1"/>
          </a:effectRef>
          <a:fontRef idx="minor">
            <a:schemeClr val="dk1"/>
          </a:fontRef>
        </p:style>
        <p:txBody>
          <a:bodyPr>
            <a:normAutofit/>
          </a:bodyPr>
          <a:lstStyle/>
          <a:p>
            <a:r>
              <a:rPr lang="es-MX" sz="1400">
                <a:latin typeface="AcmeFont" pitchFamily="2" charset="0"/>
              </a:rPr>
              <a:t>Taller: </a:t>
            </a:r>
            <a:r>
              <a:rPr lang="es-MX" sz="1400"/>
              <a:t>Ejercicio 81</a:t>
            </a:r>
            <a:endParaRPr lang="es-ES" sz="1400"/>
          </a:p>
        </p:txBody>
      </p:sp>
      <p:cxnSp>
        <p:nvCxnSpPr>
          <p:cNvPr id="5" name="Conector recto 4">
            <a:extLst>
              <a:ext uri="{FF2B5EF4-FFF2-40B4-BE49-F238E27FC236}">
                <a16:creationId xmlns:a16="http://schemas.microsoft.com/office/drawing/2014/main" id="{B56C916C-A930-4B45-9FEB-EAC26D680858}"/>
              </a:ext>
            </a:extLst>
          </p:cNvPr>
          <p:cNvCxnSpPr>
            <a:cxnSpLocks/>
          </p:cNvCxnSpPr>
          <p:nvPr/>
        </p:nvCxnSpPr>
        <p:spPr>
          <a:xfrm>
            <a:off x="3256383" y="709120"/>
            <a:ext cx="0" cy="6148880"/>
          </a:xfrm>
          <a:prstGeom prst="line">
            <a:avLst/>
          </a:prstGeom>
        </p:spPr>
        <p:style>
          <a:lnRef idx="3">
            <a:schemeClr val="accent1"/>
          </a:lnRef>
          <a:fillRef idx="0">
            <a:schemeClr val="accent1"/>
          </a:fillRef>
          <a:effectRef idx="2">
            <a:schemeClr val="accent1"/>
          </a:effectRef>
          <a:fontRef idx="minor">
            <a:schemeClr val="tx1"/>
          </a:fontRef>
        </p:style>
      </p:cxnSp>
      <p:sp>
        <p:nvSpPr>
          <p:cNvPr id="16" name="CuadroTexto 15">
            <a:extLst>
              <a:ext uri="{FF2B5EF4-FFF2-40B4-BE49-F238E27FC236}">
                <a16:creationId xmlns:a16="http://schemas.microsoft.com/office/drawing/2014/main" id="{B1925488-C881-4A19-A93C-2E217166D1A0}"/>
              </a:ext>
            </a:extLst>
          </p:cNvPr>
          <p:cNvSpPr txBox="1"/>
          <p:nvPr/>
        </p:nvSpPr>
        <p:spPr>
          <a:xfrm>
            <a:off x="106748" y="4958291"/>
            <a:ext cx="2891329" cy="954107"/>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C" sz="1400" b="1" i="0" u="none" strike="noStrike" kern="1200" cap="none" spc="0" normalizeH="0" baseline="0" noProof="0">
                <a:ln>
                  <a:noFill/>
                </a:ln>
                <a:solidFill>
                  <a:prstClr val="black"/>
                </a:solidFill>
                <a:effectLst/>
                <a:uLnTx/>
                <a:uFillTx/>
                <a:latin typeface="Calibri" panose="020F0502020204030204"/>
                <a:ea typeface="+mn-ea"/>
                <a:cs typeface="+mn-cs"/>
              </a:rPr>
              <a:t>Objetivos de la lámina:</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ES" sz="1400" b="0" i="0" u="none" strike="noStrike" kern="1200" cap="none" spc="0" normalizeH="0" baseline="0" noProof="0">
                <a:ln>
                  <a:noFill/>
                </a:ln>
                <a:solidFill>
                  <a:prstClr val="black"/>
                </a:solidFill>
                <a:effectLst/>
                <a:uLnTx/>
                <a:uFillTx/>
                <a:latin typeface="Calibri" panose="020F0502020204030204"/>
                <a:ea typeface="+mn-ea"/>
                <a:cs typeface="+mn-cs"/>
              </a:rPr>
              <a:t>Dar la funcionalidad a "task_detail.html" para que permita actualizar tareas.</a:t>
            </a:r>
          </a:p>
        </p:txBody>
      </p:sp>
      <p:pic>
        <p:nvPicPr>
          <p:cNvPr id="17" name="Imagen 16">
            <a:extLst>
              <a:ext uri="{FF2B5EF4-FFF2-40B4-BE49-F238E27FC236}">
                <a16:creationId xmlns:a16="http://schemas.microsoft.com/office/drawing/2014/main" id="{07AF594D-2BC1-4EA0-9855-66C150454A4F}"/>
              </a:ext>
            </a:extLst>
          </p:cNvPr>
          <p:cNvPicPr>
            <a:picLocks noChangeAspect="1"/>
          </p:cNvPicPr>
          <p:nvPr/>
        </p:nvPicPr>
        <p:blipFill>
          <a:blip r:embed="rId3"/>
          <a:stretch>
            <a:fillRect/>
          </a:stretch>
        </p:blipFill>
        <p:spPr>
          <a:xfrm>
            <a:off x="76038" y="2011836"/>
            <a:ext cx="993895" cy="854078"/>
          </a:xfrm>
          <a:prstGeom prst="rect">
            <a:avLst/>
          </a:prstGeom>
        </p:spPr>
      </p:pic>
      <p:sp>
        <p:nvSpPr>
          <p:cNvPr id="18" name="CuadroTexto 17">
            <a:extLst>
              <a:ext uri="{FF2B5EF4-FFF2-40B4-BE49-F238E27FC236}">
                <a16:creationId xmlns:a16="http://schemas.microsoft.com/office/drawing/2014/main" id="{137D2C75-4FC0-4811-A9B7-F2AED8DD12CA}"/>
              </a:ext>
            </a:extLst>
          </p:cNvPr>
          <p:cNvSpPr txBox="1"/>
          <p:nvPr/>
        </p:nvSpPr>
        <p:spPr>
          <a:xfrm>
            <a:off x="80567" y="2926313"/>
            <a:ext cx="3098569" cy="209288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C" sz="1300" b="1" i="0" u="none" strike="noStrike" kern="1200" cap="none" spc="0" normalizeH="0" baseline="0" noProof="0">
                <a:ln>
                  <a:noFill/>
                </a:ln>
                <a:solidFill>
                  <a:prstClr val="black"/>
                </a:solidFill>
                <a:effectLst/>
                <a:uLnTx/>
                <a:uFillTx/>
                <a:latin typeface="Agency FB" panose="020B0503020202020204" pitchFamily="34" charset="0"/>
                <a:ea typeface="+mn-ea"/>
                <a:cs typeface="+mn-cs"/>
              </a:rPr>
              <a:t>Misión. </a:t>
            </a:r>
            <a:r>
              <a:rPr kumimoji="0" lang="es-MX" sz="1300" b="0" i="0" u="none" strike="noStrike" kern="1200" cap="none" spc="0" normalizeH="0" baseline="0" noProof="0">
                <a:ln>
                  <a:noFill/>
                </a:ln>
                <a:solidFill>
                  <a:prstClr val="black"/>
                </a:solidFill>
                <a:effectLst/>
                <a:uLnTx/>
                <a:uFillTx/>
                <a:latin typeface="Agency FB" panose="020B0503020202020204" pitchFamily="34" charset="0"/>
                <a:ea typeface="+mn-ea"/>
                <a:cs typeface="+mn-cs"/>
              </a:rPr>
              <a:t>Formar profesionales competentes y emprendedores desde lo académico, la investigación, y la vinculación, que contribuyan a mejorar la calidad de vida de la sociedad.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300" b="0" i="0" u="none" strike="noStrike" kern="1200" cap="none" spc="0" normalizeH="0" baseline="0" noProof="0">
              <a:ln>
                <a:noFill/>
              </a:ln>
              <a:solidFill>
                <a:prstClr val="black"/>
              </a:solidFill>
              <a:effectLst/>
              <a:uLnTx/>
              <a:uFillTx/>
              <a:latin typeface="Agency FB" panose="020B0503020202020204" pitchFamily="34" charset="0"/>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C" sz="1300" b="1" i="0" u="none" strike="noStrike" kern="1200" cap="none" spc="0" normalizeH="0" baseline="0" noProof="0">
                <a:ln>
                  <a:noFill/>
                </a:ln>
                <a:solidFill>
                  <a:prstClr val="black"/>
                </a:solidFill>
                <a:effectLst/>
                <a:uLnTx/>
                <a:uFillTx/>
                <a:latin typeface="Agency FB" panose="020B0503020202020204" pitchFamily="34" charset="0"/>
                <a:ea typeface="+mn-ea"/>
                <a:cs typeface="+mn-cs"/>
              </a:rPr>
              <a:t>Visión. </a:t>
            </a:r>
            <a:r>
              <a:rPr kumimoji="0" lang="es-MX" sz="1300" b="0" i="0" u="none" strike="noStrike" kern="1200" cap="none" spc="0" normalizeH="0" baseline="0" noProof="0">
                <a:ln>
                  <a:noFill/>
                </a:ln>
                <a:solidFill>
                  <a:prstClr val="black"/>
                </a:solidFill>
                <a:effectLst/>
                <a:uLnTx/>
                <a:uFillTx/>
                <a:latin typeface="Agency FB" panose="020B0503020202020204" pitchFamily="34" charset="0"/>
                <a:ea typeface="+mn-ea"/>
                <a:cs typeface="+mn-cs"/>
              </a:rPr>
              <a:t>Ser un referente nacional e internacional de Institución de Educación Superior que contribuye al desarrollo social, cultural y productivo con profesionales éticos, creativos, cualificados y con sentido de pertinencia.</a:t>
            </a:r>
            <a:endParaRPr kumimoji="0" lang="es-ES" sz="1300" b="0" i="0" u="none" strike="noStrike" kern="1200" cap="none" spc="0" normalizeH="0" baseline="0" noProof="0">
              <a:ln>
                <a:noFill/>
              </a:ln>
              <a:solidFill>
                <a:prstClr val="black"/>
              </a:solidFill>
              <a:effectLst/>
              <a:uLnTx/>
              <a:uFillTx/>
              <a:latin typeface="Agency FB" panose="020B0503020202020204" pitchFamily="34" charset="0"/>
              <a:ea typeface="+mn-ea"/>
              <a:cs typeface="+mn-cs"/>
            </a:endParaRPr>
          </a:p>
        </p:txBody>
      </p:sp>
      <p:sp>
        <p:nvSpPr>
          <p:cNvPr id="23" name="Rectángulo 22">
            <a:extLst>
              <a:ext uri="{FF2B5EF4-FFF2-40B4-BE49-F238E27FC236}">
                <a16:creationId xmlns:a16="http://schemas.microsoft.com/office/drawing/2014/main" id="{EAF93728-98EC-43CF-8689-136A3EE39D11}"/>
              </a:ext>
            </a:extLst>
          </p:cNvPr>
          <p:cNvSpPr/>
          <p:nvPr/>
        </p:nvSpPr>
        <p:spPr>
          <a:xfrm>
            <a:off x="93308" y="6489877"/>
            <a:ext cx="2530373" cy="292388"/>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C" sz="1300" b="0" i="0" u="none" strike="noStrike" kern="1200" cap="none" spc="0" normalizeH="0" baseline="0" noProof="0">
                <a:ln w="0"/>
                <a:solidFill>
                  <a:srgbClr val="00B050"/>
                </a:solidFill>
                <a:effectLst>
                  <a:outerShdw blurRad="38100" dist="25400" dir="5400000" algn="ctr" rotWithShape="0">
                    <a:srgbClr val="6E747A">
                      <a:alpha val="43000"/>
                    </a:srgbClr>
                  </a:outerShdw>
                </a:effectLst>
                <a:uLnTx/>
                <a:uFillTx/>
                <a:latin typeface="Calibri" panose="020F0502020204030204"/>
                <a:ea typeface="+mn-ea"/>
                <a:cs typeface="+mn-cs"/>
              </a:rPr>
              <a:t>M</a:t>
            </a:r>
            <a:r>
              <a:rPr kumimoji="0" lang="es-ES" sz="1300" b="0" i="0" u="none" strike="noStrike" kern="1200" cap="none" spc="0" normalizeH="0" baseline="0" noProof="0">
                <a:ln w="0"/>
                <a:solidFill>
                  <a:srgbClr val="00B050"/>
                </a:solidFill>
                <a:effectLst>
                  <a:outerShdw blurRad="38100" dist="25400" dir="5400000" algn="ctr" rotWithShape="0">
                    <a:srgbClr val="6E747A">
                      <a:alpha val="43000"/>
                    </a:srgbClr>
                  </a:outerShdw>
                </a:effectLst>
                <a:uLnTx/>
                <a:uFillTx/>
                <a:latin typeface="Calibri" panose="020F0502020204030204"/>
                <a:ea typeface="+mn-ea"/>
                <a:cs typeface="+mn-cs"/>
              </a:rPr>
              <a:t>sig. Ing. Robert Moreira Centeno</a:t>
            </a:r>
          </a:p>
        </p:txBody>
      </p:sp>
      <p:sp>
        <p:nvSpPr>
          <p:cNvPr id="6" name="CuadroTexto 5">
            <a:extLst>
              <a:ext uri="{FF2B5EF4-FFF2-40B4-BE49-F238E27FC236}">
                <a16:creationId xmlns:a16="http://schemas.microsoft.com/office/drawing/2014/main" id="{7FC1FBA4-F025-F269-BB7C-ECD5082576C2}"/>
              </a:ext>
            </a:extLst>
          </p:cNvPr>
          <p:cNvSpPr txBox="1"/>
          <p:nvPr/>
        </p:nvSpPr>
        <p:spPr>
          <a:xfrm>
            <a:off x="3437442" y="11851"/>
            <a:ext cx="729026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1" i="0" u="none" strike="noStrike" kern="1200" cap="none" spc="0" normalizeH="0" baseline="0" noProof="0">
                <a:ln>
                  <a:noFill/>
                </a:ln>
                <a:solidFill>
                  <a:prstClr val="black"/>
                </a:solidFill>
                <a:effectLst/>
                <a:uLnTx/>
                <a:uFillTx/>
                <a:latin typeface="Calibri" panose="020F0502020204030204"/>
                <a:ea typeface="+mn-ea"/>
                <a:cs typeface="+mn-cs"/>
              </a:rPr>
              <a:t>Figura 13.(versión 1). </a:t>
            </a:r>
            <a:r>
              <a:rPr kumimoji="0" lang="es-ES" sz="1800" b="0" i="0" u="none" strike="noStrike" kern="1200" cap="none" spc="0" normalizeH="0" baseline="0" noProof="0">
                <a:ln>
                  <a:noFill/>
                </a:ln>
                <a:solidFill>
                  <a:prstClr val="black"/>
                </a:solidFill>
                <a:effectLst/>
                <a:uLnTx/>
                <a:uFillTx/>
                <a:latin typeface="Calibri" panose="020F0502020204030204"/>
                <a:ea typeface="+mn-ea"/>
                <a:cs typeface="+mn-cs"/>
              </a:rPr>
              <a:t>Actualizar tareas. (Explicaciones)</a:t>
            </a:r>
          </a:p>
        </p:txBody>
      </p:sp>
      <p:sp>
        <p:nvSpPr>
          <p:cNvPr id="3" name="CuadroTexto 2">
            <a:extLst>
              <a:ext uri="{FF2B5EF4-FFF2-40B4-BE49-F238E27FC236}">
                <a16:creationId xmlns:a16="http://schemas.microsoft.com/office/drawing/2014/main" id="{7FC25E84-D8B0-0F33-F791-1425FFB4358D}"/>
              </a:ext>
            </a:extLst>
          </p:cNvPr>
          <p:cNvSpPr txBox="1"/>
          <p:nvPr/>
        </p:nvSpPr>
        <p:spPr>
          <a:xfrm>
            <a:off x="3808702" y="915381"/>
            <a:ext cx="7651150" cy="3046988"/>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C" sz="1600" b="1" i="0" u="none" strike="noStrike" kern="1200" cap="none" spc="0" normalizeH="0" baseline="0" noProof="0">
                <a:ln>
                  <a:noFill/>
                </a:ln>
                <a:solidFill>
                  <a:prstClr val="black"/>
                </a:solidFill>
                <a:effectLst/>
                <a:uLnTx/>
                <a:uFillTx/>
                <a:latin typeface="Calibri" panose="020F0502020204030204"/>
                <a:ea typeface="+mn-ea"/>
                <a:cs typeface="+mn-cs"/>
              </a:rPr>
              <a:t>Nota (10/05/2023). </a:t>
            </a:r>
            <a:r>
              <a:rPr kumimoji="0" lang="es-ES" sz="1600" b="0" i="0" u="none" strike="noStrike" kern="1200" cap="none" spc="0" normalizeH="0" baseline="0" noProof="0">
                <a:ln>
                  <a:noFill/>
                </a:ln>
                <a:solidFill>
                  <a:prstClr val="black"/>
                </a:solidFill>
                <a:effectLst/>
                <a:uLnTx/>
                <a:uFillTx/>
                <a:latin typeface="Calibri" panose="020F0502020204030204"/>
                <a:ea typeface="+mn-ea"/>
                <a:cs typeface="+mn-cs"/>
              </a:rPr>
              <a:t>Aunque ya se tiene la página "</a:t>
            </a:r>
            <a:r>
              <a:rPr kumimoji="0" lang="es-ES" sz="1600" b="0" i="0" u="none" strike="noStrike" kern="1200" cap="none" spc="0" normalizeH="0" baseline="0" noProof="0" err="1">
                <a:ln>
                  <a:noFill/>
                </a:ln>
                <a:solidFill>
                  <a:prstClr val="black"/>
                </a:solidFill>
                <a:effectLst/>
                <a:uLnTx/>
                <a:uFillTx/>
                <a:latin typeface="Calibri" panose="020F0502020204030204"/>
                <a:ea typeface="+mn-ea"/>
                <a:cs typeface="+mn-cs"/>
              </a:rPr>
              <a:t>tasks</a:t>
            </a:r>
            <a:r>
              <a:rPr kumimoji="0" lang="es-ES" sz="1600" b="0" i="0" u="none" strike="noStrike" kern="1200" cap="none" spc="0" normalizeH="0" baseline="0" noProof="0">
                <a:ln>
                  <a:noFill/>
                </a:ln>
                <a:solidFill>
                  <a:prstClr val="black"/>
                </a:solidFill>
                <a:effectLst/>
                <a:uLnTx/>
                <a:uFillTx/>
                <a:latin typeface="Calibri" panose="020F0502020204030204"/>
                <a:ea typeface="+mn-ea"/>
                <a:cs typeface="+mn-cs"/>
              </a:rPr>
              <a:t>/task_detail.html" ahora se va a crear un formulario para poder mostrarla, es sencillo pues ya se tiene el dato de la tarea en la función "</a:t>
            </a:r>
            <a:r>
              <a:rPr kumimoji="0" lang="es-ES" sz="1600" b="0" i="0" u="none" strike="noStrike" kern="1200" cap="none" spc="0" normalizeH="0" baseline="0" noProof="0" err="1">
                <a:ln>
                  <a:noFill/>
                </a:ln>
                <a:solidFill>
                  <a:prstClr val="black"/>
                </a:solidFill>
                <a:effectLst/>
                <a:uLnTx/>
                <a:uFillTx/>
                <a:latin typeface="Calibri" panose="020F0502020204030204"/>
                <a:ea typeface="+mn-ea"/>
                <a:cs typeface="+mn-cs"/>
              </a:rPr>
              <a:t>views</a:t>
            </a:r>
            <a:r>
              <a:rPr kumimoji="0" lang="es-ES" sz="1600" b="0" i="0" u="none" strike="noStrike" kern="1200" cap="none" spc="0" normalizeH="0" baseline="0" noProof="0">
                <a:ln>
                  <a:noFill/>
                </a:ln>
                <a:solidFill>
                  <a:prstClr val="black"/>
                </a:solidFill>
                <a:effectLst/>
                <a:uLnTx/>
                <a:uFillTx/>
                <a:latin typeface="Calibri" panose="020F0502020204030204"/>
                <a:ea typeface="+mn-ea"/>
                <a:cs typeface="+mn-cs"/>
              </a:rPr>
              <a:t>/</a:t>
            </a:r>
            <a:r>
              <a:rPr kumimoji="0" lang="es-ES" sz="1600" b="0" i="0" u="none" strike="noStrike" kern="1200" cap="none" spc="0" normalizeH="0" baseline="0" noProof="0" err="1">
                <a:ln>
                  <a:noFill/>
                </a:ln>
                <a:solidFill>
                  <a:prstClr val="black"/>
                </a:solidFill>
                <a:effectLst/>
                <a:uLnTx/>
                <a:uFillTx/>
                <a:latin typeface="Calibri" panose="020F0502020204030204"/>
                <a:ea typeface="+mn-ea"/>
                <a:cs typeface="+mn-cs"/>
              </a:rPr>
              <a:t>task_detail</a:t>
            </a:r>
            <a:r>
              <a:rPr kumimoji="0" lang="es-ES" sz="1600" b="0" i="0" u="none" strike="noStrike" kern="1200" cap="none" spc="0" normalizeH="0" baseline="0" noProof="0">
                <a:ln>
                  <a:noFill/>
                </a:ln>
                <a:solidFill>
                  <a:prstClr val="black"/>
                </a:solidFill>
                <a:effectLst/>
                <a:uLnTx/>
                <a:uFillTx/>
                <a:latin typeface="Calibri" panose="020F0502020204030204"/>
                <a:ea typeface="+mn-ea"/>
                <a:cs typeface="+mn-cs"/>
              </a:rPr>
              <a:t>". Se puede hacer de varias formas -forma 1- crear el formulario yo mismo o -forma 2- usar el "</a:t>
            </a:r>
            <a:r>
              <a:rPr kumimoji="0" lang="es-ES" sz="1600" b="0" i="0" u="none" strike="noStrike" kern="1200" cap="none" spc="0" normalizeH="0" baseline="0" noProof="0" err="1">
                <a:ln>
                  <a:noFill/>
                </a:ln>
                <a:solidFill>
                  <a:prstClr val="black"/>
                </a:solidFill>
                <a:effectLst/>
                <a:uLnTx/>
                <a:uFillTx/>
                <a:latin typeface="Calibri" panose="020F0502020204030204"/>
                <a:ea typeface="+mn-ea"/>
                <a:cs typeface="+mn-cs"/>
              </a:rPr>
              <a:t>from</a:t>
            </a:r>
            <a:r>
              <a:rPr kumimoji="0" lang="es-ES" sz="1600" b="0" i="0" u="none" strike="noStrike" kern="1200" cap="none" spc="0" normalizeH="0" baseline="0" noProof="0">
                <a:ln>
                  <a:noFill/>
                </a:ln>
                <a:solidFill>
                  <a:prstClr val="black"/>
                </a:solidFill>
                <a:effectLst/>
                <a:uLnTx/>
                <a:uFillTx/>
                <a:latin typeface="Calibri" panose="020F0502020204030204"/>
                <a:ea typeface="+mn-ea"/>
                <a:cs typeface="+mn-cs"/>
              </a:rPr>
              <a:t> .</a:t>
            </a:r>
            <a:r>
              <a:rPr kumimoji="0" lang="es-ES" sz="1600" b="0" i="0" u="none" strike="noStrike" kern="1200" cap="none" spc="0" normalizeH="0" baseline="0" noProof="0" err="1">
                <a:ln>
                  <a:noFill/>
                </a:ln>
                <a:solidFill>
                  <a:prstClr val="black"/>
                </a:solidFill>
                <a:effectLst/>
                <a:uLnTx/>
                <a:uFillTx/>
                <a:latin typeface="Calibri" panose="020F0502020204030204"/>
                <a:ea typeface="+mn-ea"/>
                <a:cs typeface="+mn-cs"/>
              </a:rPr>
              <a:t>forms</a:t>
            </a:r>
            <a:r>
              <a:rPr kumimoji="0" lang="es-ES" sz="1600" b="0" i="0" u="none" strike="noStrike" kern="1200" cap="none" spc="0" normalizeH="0" baseline="0" noProof="0">
                <a:ln>
                  <a:noFill/>
                </a:ln>
                <a:solidFill>
                  <a:prstClr val="black"/>
                </a:solidFill>
                <a:effectLst/>
                <a:uLnTx/>
                <a:uFillTx/>
                <a:latin typeface="Calibri" panose="020F0502020204030204"/>
                <a:ea typeface="+mn-ea"/>
                <a:cs typeface="+mn-cs"/>
              </a:rPr>
              <a:t> </a:t>
            </a:r>
            <a:r>
              <a:rPr kumimoji="0" lang="es-ES" sz="1600" b="0" i="0" u="none" strike="noStrike" kern="1200" cap="none" spc="0" normalizeH="0" baseline="0" noProof="0" err="1">
                <a:ln>
                  <a:noFill/>
                </a:ln>
                <a:solidFill>
                  <a:prstClr val="black"/>
                </a:solidFill>
                <a:effectLst/>
                <a:uLnTx/>
                <a:uFillTx/>
                <a:latin typeface="Calibri" panose="020F0502020204030204"/>
                <a:ea typeface="+mn-ea"/>
                <a:cs typeface="+mn-cs"/>
              </a:rPr>
              <a:t>import</a:t>
            </a:r>
            <a:r>
              <a:rPr kumimoji="0" lang="es-ES" sz="1600" b="0" i="0" u="none" strike="noStrike" kern="1200" cap="none" spc="0" normalizeH="0" baseline="0" noProof="0">
                <a:ln>
                  <a:noFill/>
                </a:ln>
                <a:solidFill>
                  <a:prstClr val="black"/>
                </a:solidFill>
                <a:effectLst/>
                <a:uLnTx/>
                <a:uFillTx/>
                <a:latin typeface="Calibri" panose="020F0502020204030204"/>
                <a:ea typeface="+mn-ea"/>
                <a:cs typeface="+mn-cs"/>
              </a:rPr>
              <a:t> </a:t>
            </a:r>
            <a:r>
              <a:rPr kumimoji="0" lang="es-ES" sz="1600" b="0" i="0" u="none" strike="noStrike" kern="1200" cap="none" spc="0" normalizeH="0" baseline="0" noProof="0" err="1">
                <a:ln>
                  <a:noFill/>
                </a:ln>
                <a:solidFill>
                  <a:prstClr val="black"/>
                </a:solidFill>
                <a:effectLst/>
                <a:uLnTx/>
                <a:uFillTx/>
                <a:latin typeface="Calibri" panose="020F0502020204030204"/>
                <a:ea typeface="+mn-ea"/>
                <a:cs typeface="+mn-cs"/>
              </a:rPr>
              <a:t>TaskForm</a:t>
            </a:r>
            <a:r>
              <a:rPr kumimoji="0" lang="es-ES" sz="1600" b="0" i="0" u="none" strike="noStrike" kern="1200" cap="none" spc="0" normalizeH="0" baseline="0" noProof="0">
                <a:ln>
                  <a:noFill/>
                </a:ln>
                <a:solidFill>
                  <a:prstClr val="black"/>
                </a:solidFill>
                <a:effectLst/>
                <a:uLnTx/>
                <a:uFillTx/>
                <a:latin typeface="Calibri" panose="020F0502020204030204"/>
                <a:ea typeface="+mn-ea"/>
                <a:cs typeface="+mn-cs"/>
              </a:rPr>
              <a:t>" que ya se creo en "views.py". Se aplicará la forma 2. </a:t>
            </a:r>
          </a:p>
          <a:p>
            <a:pPr marL="342900" marR="0" lvl="0" indent="-342900" algn="just" defTabSz="914400" rtl="0" eaLnBrk="1" fontAlgn="auto" latinLnBrk="0" hangingPunct="1">
              <a:lnSpc>
                <a:spcPct val="100000"/>
              </a:lnSpc>
              <a:spcBef>
                <a:spcPts val="0"/>
              </a:spcBef>
              <a:spcAft>
                <a:spcPts val="0"/>
              </a:spcAft>
              <a:buClrTx/>
              <a:buSzTx/>
              <a:buFont typeface="+mj-lt"/>
              <a:buAutoNum type="arabicPeriod"/>
              <a:tabLst/>
              <a:defRPr/>
            </a:pPr>
            <a:r>
              <a:rPr kumimoji="0" lang="es-ES" sz="1600" b="0" i="0" u="none" strike="noStrike" kern="1200" cap="none" spc="0" normalizeH="0" baseline="0" noProof="0">
                <a:ln>
                  <a:noFill/>
                </a:ln>
                <a:solidFill>
                  <a:prstClr val="black"/>
                </a:solidFill>
                <a:effectLst/>
                <a:uLnTx/>
                <a:uFillTx/>
                <a:latin typeface="Calibri" panose="020F0502020204030204"/>
                <a:ea typeface="+mn-ea"/>
                <a:cs typeface="+mn-cs"/>
              </a:rPr>
              <a:t>Se utiliza la propiedad "</a:t>
            </a:r>
            <a:r>
              <a:rPr kumimoji="0" lang="es-ES" sz="1600" b="0" i="0" u="none" strike="noStrike" kern="1200" cap="none" spc="0" normalizeH="0" baseline="0" noProof="0" err="1">
                <a:ln>
                  <a:noFill/>
                </a:ln>
                <a:solidFill>
                  <a:prstClr val="black"/>
                </a:solidFill>
                <a:effectLst/>
                <a:uLnTx/>
                <a:uFillTx/>
                <a:latin typeface="Calibri" panose="020F0502020204030204"/>
                <a:ea typeface="+mn-ea"/>
                <a:cs typeface="+mn-cs"/>
              </a:rPr>
              <a:t>instance</a:t>
            </a:r>
            <a:r>
              <a:rPr kumimoji="0" lang="es-ES" sz="1600" b="0" i="0" u="none" strike="noStrike" kern="1200" cap="none" spc="0" normalizeH="0" baseline="0" noProof="0">
                <a:ln>
                  <a:noFill/>
                </a:ln>
                <a:solidFill>
                  <a:prstClr val="black"/>
                </a:solidFill>
                <a:effectLst/>
                <a:uLnTx/>
                <a:uFillTx/>
                <a:latin typeface="Calibri" panose="020F0502020204030204"/>
                <a:ea typeface="+mn-ea"/>
                <a:cs typeface="+mn-cs"/>
              </a:rPr>
              <a:t>" a la cual se le pasa el valor de la tarea, con lo cual "</a:t>
            </a:r>
            <a:r>
              <a:rPr kumimoji="0" lang="es-ES" sz="1600" b="0" i="0" u="none" strike="noStrike" kern="1200" cap="none" spc="0" normalizeH="0" baseline="0" noProof="0" err="1">
                <a:ln>
                  <a:noFill/>
                </a:ln>
                <a:solidFill>
                  <a:prstClr val="black"/>
                </a:solidFill>
                <a:effectLst/>
                <a:uLnTx/>
                <a:uFillTx/>
                <a:latin typeface="Calibri" panose="020F0502020204030204"/>
                <a:ea typeface="+mn-ea"/>
                <a:cs typeface="+mn-cs"/>
              </a:rPr>
              <a:t>TaskForm</a:t>
            </a:r>
            <a:r>
              <a:rPr kumimoji="0" lang="es-ES" sz="1600" b="0" i="0" u="none" strike="noStrike" kern="1200" cap="none" spc="0" normalizeH="0" baseline="0" noProof="0">
                <a:ln>
                  <a:noFill/>
                </a:ln>
                <a:solidFill>
                  <a:prstClr val="black"/>
                </a:solidFill>
                <a:effectLst/>
                <a:uLnTx/>
                <a:uFillTx/>
                <a:latin typeface="Calibri" panose="020F0502020204030204"/>
                <a:ea typeface="+mn-ea"/>
                <a:cs typeface="+mn-cs"/>
              </a:rPr>
              <a:t>" llena el formulario con esa tarea. Se almacena el formulario en la variable "</a:t>
            </a:r>
            <a:r>
              <a:rPr kumimoji="0" lang="es-ES" sz="1600" b="0" i="0" u="none" strike="noStrike" kern="1200" cap="none" spc="0" normalizeH="0" baseline="0" noProof="0" err="1">
                <a:ln>
                  <a:noFill/>
                </a:ln>
                <a:solidFill>
                  <a:prstClr val="black"/>
                </a:solidFill>
                <a:effectLst/>
                <a:uLnTx/>
                <a:uFillTx/>
                <a:latin typeface="Calibri" panose="020F0502020204030204"/>
                <a:ea typeface="+mn-ea"/>
                <a:cs typeface="+mn-cs"/>
              </a:rPr>
              <a:t>form</a:t>
            </a:r>
            <a:r>
              <a:rPr kumimoji="0" lang="es-ES" sz="1600" b="0" i="0" u="none" strike="noStrike" kern="1200" cap="none" spc="0" normalizeH="0" baseline="0" noProof="0">
                <a:ln>
                  <a:noFill/>
                </a:ln>
                <a:solidFill>
                  <a:prstClr val="black"/>
                </a:solidFill>
                <a:effectLst/>
                <a:uLnTx/>
                <a:uFillTx/>
                <a:latin typeface="Calibri" panose="020F0502020204030204"/>
                <a:ea typeface="+mn-ea"/>
                <a:cs typeface="+mn-cs"/>
              </a:rPr>
              <a:t>" para pasarlo de esta forma al </a:t>
            </a:r>
            <a:r>
              <a:rPr kumimoji="0" lang="es-ES" sz="1600" b="0" i="0" u="none" strike="noStrike" kern="1200" cap="none" spc="0" normalizeH="0" baseline="0" noProof="0" err="1">
                <a:ln>
                  <a:noFill/>
                </a:ln>
                <a:solidFill>
                  <a:prstClr val="black"/>
                </a:solidFill>
                <a:effectLst/>
                <a:uLnTx/>
                <a:uFillTx/>
                <a:latin typeface="Calibri" panose="020F0502020204030204"/>
                <a:ea typeface="+mn-ea"/>
                <a:cs typeface="+mn-cs"/>
              </a:rPr>
              <a:t>frontend</a:t>
            </a:r>
            <a:r>
              <a:rPr kumimoji="0" lang="es-ES" sz="1600" b="0" i="0" u="none" strike="noStrike" kern="1200" cap="none" spc="0" normalizeH="0" baseline="0" noProof="0">
                <a:ln>
                  <a:noFill/>
                </a:ln>
                <a:solidFill>
                  <a:prstClr val="black"/>
                </a:solidFill>
                <a:effectLst/>
                <a:uLnTx/>
                <a:uFillTx/>
                <a:latin typeface="Calibri" panose="020F0502020204030204"/>
                <a:ea typeface="+mn-ea"/>
                <a:cs typeface="+mn-cs"/>
              </a:rPr>
              <a:t> a través de un diccionario de datos. </a:t>
            </a:r>
          </a:p>
          <a:p>
            <a:pPr marL="342900" marR="0" lvl="0" indent="-342900" algn="just" defTabSz="914400" rtl="0" eaLnBrk="1" fontAlgn="auto" latinLnBrk="0" hangingPunct="1">
              <a:lnSpc>
                <a:spcPct val="100000"/>
              </a:lnSpc>
              <a:spcBef>
                <a:spcPts val="0"/>
              </a:spcBef>
              <a:spcAft>
                <a:spcPts val="0"/>
              </a:spcAft>
              <a:buClrTx/>
              <a:buSzTx/>
              <a:buFont typeface="+mj-lt"/>
              <a:buAutoNum type="arabicPeriod"/>
              <a:tabLst/>
              <a:defRPr/>
            </a:pPr>
            <a:r>
              <a:rPr kumimoji="0" lang="es-ES" sz="1600" b="0" i="0" u="none" strike="noStrike" kern="1200" cap="none" spc="0" normalizeH="0" baseline="0" noProof="0">
                <a:ln>
                  <a:noFill/>
                </a:ln>
                <a:solidFill>
                  <a:prstClr val="black"/>
                </a:solidFill>
                <a:effectLst/>
                <a:uLnTx/>
                <a:uFillTx/>
                <a:latin typeface="Calibri" panose="020F0502020204030204"/>
                <a:ea typeface="+mn-ea"/>
                <a:cs typeface="+mn-cs"/>
              </a:rPr>
              <a:t>En "task_detail.html". Se ubica la sentencia "{{</a:t>
            </a:r>
            <a:r>
              <a:rPr kumimoji="0" lang="es-ES" sz="1600" b="0" i="0" u="none" strike="noStrike" kern="1200" cap="none" spc="0" normalizeH="0" baseline="0" noProof="0" err="1">
                <a:ln>
                  <a:noFill/>
                </a:ln>
                <a:solidFill>
                  <a:prstClr val="black"/>
                </a:solidFill>
                <a:effectLst/>
                <a:uLnTx/>
                <a:uFillTx/>
                <a:latin typeface="Calibri" panose="020F0502020204030204"/>
                <a:ea typeface="+mn-ea"/>
                <a:cs typeface="+mn-cs"/>
              </a:rPr>
              <a:t>form</a:t>
            </a:r>
            <a:r>
              <a:rPr kumimoji="0" lang="es-ES" sz="1600" b="0" i="0" u="none" strike="noStrike" kern="1200" cap="none" spc="0" normalizeH="0" baseline="0" noProof="0">
                <a:ln>
                  <a:noFill/>
                </a:ln>
                <a:solidFill>
                  <a:prstClr val="black"/>
                </a:solidFill>
                <a:effectLst/>
                <a:uLnTx/>
                <a:uFillTx/>
                <a:latin typeface="Calibri" panose="020F0502020204030204"/>
                <a:ea typeface="+mn-ea"/>
                <a:cs typeface="+mn-cs"/>
              </a:rPr>
              <a:t>}}" para decirle que muestre el formulario </a:t>
            </a:r>
          </a:p>
          <a:p>
            <a:pPr marL="342900" marR="0" lvl="0" indent="-342900" algn="just" defTabSz="914400" rtl="0" eaLnBrk="1" fontAlgn="auto" latinLnBrk="0" hangingPunct="1">
              <a:lnSpc>
                <a:spcPct val="100000"/>
              </a:lnSpc>
              <a:spcBef>
                <a:spcPts val="0"/>
              </a:spcBef>
              <a:spcAft>
                <a:spcPts val="0"/>
              </a:spcAft>
              <a:buClrTx/>
              <a:buSzTx/>
              <a:buFont typeface="+mj-lt"/>
              <a:buAutoNum type="arabicPeriod"/>
              <a:tabLst/>
              <a:defRPr/>
            </a:pPr>
            <a:r>
              <a:rPr kumimoji="0" lang="es-ES" sz="1600" b="0" i="0" u="none" strike="noStrike" kern="1200" cap="none" spc="0" normalizeH="0" baseline="0" noProof="0">
                <a:ln>
                  <a:noFill/>
                </a:ln>
                <a:solidFill>
                  <a:prstClr val="black"/>
                </a:solidFill>
                <a:effectLst/>
                <a:uLnTx/>
                <a:uFillTx/>
                <a:latin typeface="Calibri" panose="020F0502020204030204"/>
                <a:ea typeface="+mn-ea"/>
                <a:cs typeface="+mn-cs"/>
              </a:rPr>
              <a:t>Al cargar la ruta "http://127.0.0.1:8000/</a:t>
            </a:r>
            <a:r>
              <a:rPr kumimoji="0" lang="es-ES" sz="1600" b="0" i="0" u="none" strike="noStrike" kern="1200" cap="none" spc="0" normalizeH="0" baseline="0" noProof="0" err="1">
                <a:ln>
                  <a:noFill/>
                </a:ln>
                <a:solidFill>
                  <a:prstClr val="black"/>
                </a:solidFill>
                <a:effectLst/>
                <a:uLnTx/>
                <a:uFillTx/>
                <a:latin typeface="Calibri" panose="020F0502020204030204"/>
                <a:ea typeface="+mn-ea"/>
                <a:cs typeface="+mn-cs"/>
              </a:rPr>
              <a:t>tasks</a:t>
            </a:r>
            <a:r>
              <a:rPr kumimoji="0" lang="es-ES" sz="1600" b="0" i="0" u="none" strike="noStrike" kern="1200" cap="none" spc="0" normalizeH="0" baseline="0" noProof="0">
                <a:ln>
                  <a:noFill/>
                </a:ln>
                <a:solidFill>
                  <a:prstClr val="black"/>
                </a:solidFill>
                <a:effectLst/>
                <a:uLnTx/>
                <a:uFillTx/>
                <a:latin typeface="Calibri" panose="020F0502020204030204"/>
                <a:ea typeface="+mn-ea"/>
                <a:cs typeface="+mn-cs"/>
              </a:rPr>
              <a:t>/" y cliquear sobre cualquier tarea aparecerá en el "task_detail.html" el formulario creado.</a:t>
            </a:r>
            <a:endParaRPr kumimoji="0" lang="es-EC"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Botón de acción: en blanco 6">
            <a:hlinkClick r:id="rId4" action="ppaction://hlinksldjump" highlightClick="1"/>
            <a:extLst>
              <a:ext uri="{FF2B5EF4-FFF2-40B4-BE49-F238E27FC236}">
                <a16:creationId xmlns:a16="http://schemas.microsoft.com/office/drawing/2014/main" id="{AD0B9D1A-5651-DA1B-F1D1-D31DC2CF5B9A}"/>
              </a:ext>
            </a:extLst>
          </p:cNvPr>
          <p:cNvSpPr/>
          <p:nvPr/>
        </p:nvSpPr>
        <p:spPr>
          <a:xfrm>
            <a:off x="10727704" y="-885"/>
            <a:ext cx="1464296" cy="335902"/>
          </a:xfrm>
          <a:prstGeom prst="actionButtonBlan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C" sz="1800" b="0" i="0" u="none" strike="noStrike" kern="1200" cap="none" spc="0" normalizeH="0" baseline="0" noProof="0">
                <a:ln>
                  <a:noFill/>
                </a:ln>
                <a:solidFill>
                  <a:prstClr val="white"/>
                </a:solidFill>
                <a:effectLst/>
                <a:uLnTx/>
                <a:uFillTx/>
                <a:latin typeface="Calibri" panose="020F0502020204030204"/>
                <a:ea typeface="+mn-ea"/>
                <a:cs typeface="+mn-cs"/>
              </a:rPr>
              <a:t>Índice</a:t>
            </a:r>
            <a:endParaRPr kumimoji="0" lang="es-E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3227005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9DF72ADE-BAE9-484E-84CE-E8979DDABC94}"/>
              </a:ext>
            </a:extLst>
          </p:cNvPr>
          <p:cNvSpPr>
            <a:spLocks noGrp="1"/>
          </p:cNvSpPr>
          <p:nvPr>
            <p:ph type="title"/>
          </p:nvPr>
        </p:nvSpPr>
        <p:spPr>
          <a:xfrm>
            <a:off x="1" y="1"/>
            <a:ext cx="3256367" cy="709119"/>
          </a:xfrm>
          <a:solidFill>
            <a:schemeClr val="accent4">
              <a:lumMod val="60000"/>
              <a:lumOff val="40000"/>
            </a:schemeClr>
          </a:solidFill>
        </p:spPr>
        <p:style>
          <a:lnRef idx="2">
            <a:schemeClr val="accent1"/>
          </a:lnRef>
          <a:fillRef idx="1">
            <a:schemeClr val="lt1"/>
          </a:fillRef>
          <a:effectRef idx="0">
            <a:schemeClr val="accent1"/>
          </a:effectRef>
          <a:fontRef idx="minor">
            <a:schemeClr val="dk1"/>
          </a:fontRef>
        </p:style>
        <p:txBody>
          <a:bodyPr>
            <a:normAutofit/>
          </a:bodyPr>
          <a:lstStyle/>
          <a:p>
            <a:r>
              <a:rPr lang="es-MX" sz="1400">
                <a:latin typeface="AcmeFont" pitchFamily="2" charset="0"/>
              </a:rPr>
              <a:t>Taller: </a:t>
            </a:r>
            <a:r>
              <a:rPr lang="es-MX" sz="1400"/>
              <a:t>Ejercicio 81</a:t>
            </a:r>
            <a:endParaRPr lang="es-ES" sz="1400"/>
          </a:p>
        </p:txBody>
      </p:sp>
      <p:cxnSp>
        <p:nvCxnSpPr>
          <p:cNvPr id="5" name="Conector recto 4">
            <a:extLst>
              <a:ext uri="{FF2B5EF4-FFF2-40B4-BE49-F238E27FC236}">
                <a16:creationId xmlns:a16="http://schemas.microsoft.com/office/drawing/2014/main" id="{B56C916C-A930-4B45-9FEB-EAC26D680858}"/>
              </a:ext>
            </a:extLst>
          </p:cNvPr>
          <p:cNvCxnSpPr>
            <a:cxnSpLocks/>
          </p:cNvCxnSpPr>
          <p:nvPr/>
        </p:nvCxnSpPr>
        <p:spPr>
          <a:xfrm>
            <a:off x="3256383" y="709120"/>
            <a:ext cx="0" cy="6148880"/>
          </a:xfrm>
          <a:prstGeom prst="line">
            <a:avLst/>
          </a:prstGeom>
        </p:spPr>
        <p:style>
          <a:lnRef idx="3">
            <a:schemeClr val="accent1"/>
          </a:lnRef>
          <a:fillRef idx="0">
            <a:schemeClr val="accent1"/>
          </a:fillRef>
          <a:effectRef idx="2">
            <a:schemeClr val="accent1"/>
          </a:effectRef>
          <a:fontRef idx="minor">
            <a:schemeClr val="tx1"/>
          </a:fontRef>
        </p:style>
      </p:cxnSp>
      <p:sp>
        <p:nvSpPr>
          <p:cNvPr id="16" name="CuadroTexto 15">
            <a:extLst>
              <a:ext uri="{FF2B5EF4-FFF2-40B4-BE49-F238E27FC236}">
                <a16:creationId xmlns:a16="http://schemas.microsoft.com/office/drawing/2014/main" id="{B1925488-C881-4A19-A93C-2E217166D1A0}"/>
              </a:ext>
            </a:extLst>
          </p:cNvPr>
          <p:cNvSpPr txBox="1"/>
          <p:nvPr/>
        </p:nvSpPr>
        <p:spPr>
          <a:xfrm>
            <a:off x="106748" y="4958291"/>
            <a:ext cx="2891329" cy="7386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C" sz="1400" b="1" i="0" u="none" strike="noStrike" kern="1200" cap="none" spc="0" normalizeH="0" baseline="0" noProof="0">
                <a:ln>
                  <a:noFill/>
                </a:ln>
                <a:solidFill>
                  <a:prstClr val="black"/>
                </a:solidFill>
                <a:effectLst/>
                <a:uLnTx/>
                <a:uFillTx/>
                <a:latin typeface="Calibri" panose="020F0502020204030204"/>
                <a:ea typeface="+mn-ea"/>
                <a:cs typeface="+mn-cs"/>
              </a:rPr>
              <a:t>Objetivos de la lámina:</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ES" sz="1400" b="0" i="0" u="none" strike="noStrike" kern="1200" cap="none" spc="0" normalizeH="0" baseline="0" noProof="0">
                <a:ln>
                  <a:noFill/>
                </a:ln>
                <a:solidFill>
                  <a:prstClr val="black"/>
                </a:solidFill>
                <a:effectLst/>
                <a:uLnTx/>
                <a:uFillTx/>
                <a:latin typeface="Calibri" panose="020F0502020204030204"/>
                <a:ea typeface="+mn-ea"/>
                <a:cs typeface="+mn-cs"/>
              </a:rPr>
              <a:t>Agregar un botón </a:t>
            </a:r>
            <a:r>
              <a:rPr kumimoji="0" lang="es-ES" sz="1400" b="0" i="0" u="none" strike="noStrike" kern="1200" cap="none" spc="0" normalizeH="0" baseline="0" noProof="0" err="1">
                <a:ln>
                  <a:noFill/>
                </a:ln>
                <a:solidFill>
                  <a:prstClr val="black"/>
                </a:solidFill>
                <a:effectLst/>
                <a:uLnTx/>
                <a:uFillTx/>
                <a:latin typeface="Calibri" panose="020F0502020204030204"/>
                <a:ea typeface="+mn-ea"/>
                <a:cs typeface="+mn-cs"/>
              </a:rPr>
              <a:t>save</a:t>
            </a:r>
            <a:r>
              <a:rPr kumimoji="0" lang="es-ES" sz="1400" b="0" i="0" u="none" strike="noStrike" kern="1200" cap="none" spc="0" normalizeH="0" baseline="0" noProof="0">
                <a:ln>
                  <a:noFill/>
                </a:ln>
                <a:solidFill>
                  <a:prstClr val="black"/>
                </a:solidFill>
                <a:effectLst/>
                <a:uLnTx/>
                <a:uFillTx/>
                <a:latin typeface="Calibri" panose="020F0502020204030204"/>
                <a:ea typeface="+mn-ea"/>
                <a:cs typeface="+mn-cs"/>
              </a:rPr>
              <a:t> a "task_detail.html".</a:t>
            </a:r>
          </a:p>
        </p:txBody>
      </p:sp>
      <p:pic>
        <p:nvPicPr>
          <p:cNvPr id="17" name="Imagen 16">
            <a:extLst>
              <a:ext uri="{FF2B5EF4-FFF2-40B4-BE49-F238E27FC236}">
                <a16:creationId xmlns:a16="http://schemas.microsoft.com/office/drawing/2014/main" id="{07AF594D-2BC1-4EA0-9855-66C150454A4F}"/>
              </a:ext>
            </a:extLst>
          </p:cNvPr>
          <p:cNvPicPr>
            <a:picLocks noChangeAspect="1"/>
          </p:cNvPicPr>
          <p:nvPr/>
        </p:nvPicPr>
        <p:blipFill>
          <a:blip r:embed="rId3"/>
          <a:stretch>
            <a:fillRect/>
          </a:stretch>
        </p:blipFill>
        <p:spPr>
          <a:xfrm>
            <a:off x="76038" y="2011836"/>
            <a:ext cx="993895" cy="854078"/>
          </a:xfrm>
          <a:prstGeom prst="rect">
            <a:avLst/>
          </a:prstGeom>
        </p:spPr>
      </p:pic>
      <p:sp>
        <p:nvSpPr>
          <p:cNvPr id="18" name="CuadroTexto 17">
            <a:extLst>
              <a:ext uri="{FF2B5EF4-FFF2-40B4-BE49-F238E27FC236}">
                <a16:creationId xmlns:a16="http://schemas.microsoft.com/office/drawing/2014/main" id="{137D2C75-4FC0-4811-A9B7-F2AED8DD12CA}"/>
              </a:ext>
            </a:extLst>
          </p:cNvPr>
          <p:cNvSpPr txBox="1"/>
          <p:nvPr/>
        </p:nvSpPr>
        <p:spPr>
          <a:xfrm>
            <a:off x="80567" y="2926313"/>
            <a:ext cx="3098569" cy="209288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C" sz="1300" b="1" i="0" u="none" strike="noStrike" kern="1200" cap="none" spc="0" normalizeH="0" baseline="0" noProof="0">
                <a:ln>
                  <a:noFill/>
                </a:ln>
                <a:solidFill>
                  <a:prstClr val="black"/>
                </a:solidFill>
                <a:effectLst/>
                <a:uLnTx/>
                <a:uFillTx/>
                <a:latin typeface="Agency FB" panose="020B0503020202020204" pitchFamily="34" charset="0"/>
                <a:ea typeface="+mn-ea"/>
                <a:cs typeface="+mn-cs"/>
              </a:rPr>
              <a:t>Misión. </a:t>
            </a:r>
            <a:r>
              <a:rPr kumimoji="0" lang="es-MX" sz="1300" b="0" i="0" u="none" strike="noStrike" kern="1200" cap="none" spc="0" normalizeH="0" baseline="0" noProof="0">
                <a:ln>
                  <a:noFill/>
                </a:ln>
                <a:solidFill>
                  <a:prstClr val="black"/>
                </a:solidFill>
                <a:effectLst/>
                <a:uLnTx/>
                <a:uFillTx/>
                <a:latin typeface="Agency FB" panose="020B0503020202020204" pitchFamily="34" charset="0"/>
                <a:ea typeface="+mn-ea"/>
                <a:cs typeface="+mn-cs"/>
              </a:rPr>
              <a:t>Formar profesionales competentes y emprendedores desde lo académico, la investigación, y la vinculación, que contribuyan a mejorar la calidad de vida de la sociedad.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300" b="0" i="0" u="none" strike="noStrike" kern="1200" cap="none" spc="0" normalizeH="0" baseline="0" noProof="0">
              <a:ln>
                <a:noFill/>
              </a:ln>
              <a:solidFill>
                <a:prstClr val="black"/>
              </a:solidFill>
              <a:effectLst/>
              <a:uLnTx/>
              <a:uFillTx/>
              <a:latin typeface="Agency FB" panose="020B0503020202020204" pitchFamily="34" charset="0"/>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C" sz="1300" b="1" i="0" u="none" strike="noStrike" kern="1200" cap="none" spc="0" normalizeH="0" baseline="0" noProof="0">
                <a:ln>
                  <a:noFill/>
                </a:ln>
                <a:solidFill>
                  <a:prstClr val="black"/>
                </a:solidFill>
                <a:effectLst/>
                <a:uLnTx/>
                <a:uFillTx/>
                <a:latin typeface="Agency FB" panose="020B0503020202020204" pitchFamily="34" charset="0"/>
                <a:ea typeface="+mn-ea"/>
                <a:cs typeface="+mn-cs"/>
              </a:rPr>
              <a:t>Visión. </a:t>
            </a:r>
            <a:r>
              <a:rPr kumimoji="0" lang="es-MX" sz="1300" b="0" i="0" u="none" strike="noStrike" kern="1200" cap="none" spc="0" normalizeH="0" baseline="0" noProof="0">
                <a:ln>
                  <a:noFill/>
                </a:ln>
                <a:solidFill>
                  <a:prstClr val="black"/>
                </a:solidFill>
                <a:effectLst/>
                <a:uLnTx/>
                <a:uFillTx/>
                <a:latin typeface="Agency FB" panose="020B0503020202020204" pitchFamily="34" charset="0"/>
                <a:ea typeface="+mn-ea"/>
                <a:cs typeface="+mn-cs"/>
              </a:rPr>
              <a:t>Ser un referente nacional e internacional de Institución de Educación Superior que contribuye al desarrollo social, cultural y productivo con profesionales éticos, creativos, cualificados y con sentido de pertinencia.</a:t>
            </a:r>
            <a:endParaRPr kumimoji="0" lang="es-ES" sz="1300" b="0" i="0" u="none" strike="noStrike" kern="1200" cap="none" spc="0" normalizeH="0" baseline="0" noProof="0">
              <a:ln>
                <a:noFill/>
              </a:ln>
              <a:solidFill>
                <a:prstClr val="black"/>
              </a:solidFill>
              <a:effectLst/>
              <a:uLnTx/>
              <a:uFillTx/>
              <a:latin typeface="Agency FB" panose="020B0503020202020204" pitchFamily="34" charset="0"/>
              <a:ea typeface="+mn-ea"/>
              <a:cs typeface="+mn-cs"/>
            </a:endParaRPr>
          </a:p>
        </p:txBody>
      </p:sp>
      <p:sp>
        <p:nvSpPr>
          <p:cNvPr id="23" name="Rectángulo 22">
            <a:extLst>
              <a:ext uri="{FF2B5EF4-FFF2-40B4-BE49-F238E27FC236}">
                <a16:creationId xmlns:a16="http://schemas.microsoft.com/office/drawing/2014/main" id="{EAF93728-98EC-43CF-8689-136A3EE39D11}"/>
              </a:ext>
            </a:extLst>
          </p:cNvPr>
          <p:cNvSpPr/>
          <p:nvPr/>
        </p:nvSpPr>
        <p:spPr>
          <a:xfrm>
            <a:off x="93308" y="6489877"/>
            <a:ext cx="2530373" cy="292388"/>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C" sz="1300" b="0" i="0" u="none" strike="noStrike" kern="1200" cap="none" spc="0" normalizeH="0" baseline="0" noProof="0">
                <a:ln w="0"/>
                <a:solidFill>
                  <a:srgbClr val="00B050"/>
                </a:solidFill>
                <a:effectLst>
                  <a:outerShdw blurRad="38100" dist="25400" dir="5400000" algn="ctr" rotWithShape="0">
                    <a:srgbClr val="6E747A">
                      <a:alpha val="43000"/>
                    </a:srgbClr>
                  </a:outerShdw>
                </a:effectLst>
                <a:uLnTx/>
                <a:uFillTx/>
                <a:latin typeface="Calibri" panose="020F0502020204030204"/>
                <a:ea typeface="+mn-ea"/>
                <a:cs typeface="+mn-cs"/>
              </a:rPr>
              <a:t>M</a:t>
            </a:r>
            <a:r>
              <a:rPr kumimoji="0" lang="es-ES" sz="1300" b="0" i="0" u="none" strike="noStrike" kern="1200" cap="none" spc="0" normalizeH="0" baseline="0" noProof="0">
                <a:ln w="0"/>
                <a:solidFill>
                  <a:srgbClr val="00B050"/>
                </a:solidFill>
                <a:effectLst>
                  <a:outerShdw blurRad="38100" dist="25400" dir="5400000" algn="ctr" rotWithShape="0">
                    <a:srgbClr val="6E747A">
                      <a:alpha val="43000"/>
                    </a:srgbClr>
                  </a:outerShdw>
                </a:effectLst>
                <a:uLnTx/>
                <a:uFillTx/>
                <a:latin typeface="Calibri" panose="020F0502020204030204"/>
                <a:ea typeface="+mn-ea"/>
                <a:cs typeface="+mn-cs"/>
              </a:rPr>
              <a:t>sig. Ing. Robert Moreira Centeno</a:t>
            </a:r>
          </a:p>
        </p:txBody>
      </p:sp>
      <p:sp>
        <p:nvSpPr>
          <p:cNvPr id="6" name="CuadroTexto 5">
            <a:extLst>
              <a:ext uri="{FF2B5EF4-FFF2-40B4-BE49-F238E27FC236}">
                <a16:creationId xmlns:a16="http://schemas.microsoft.com/office/drawing/2014/main" id="{7FC1FBA4-F025-F269-BB7C-ECD5082576C2}"/>
              </a:ext>
            </a:extLst>
          </p:cNvPr>
          <p:cNvSpPr txBox="1"/>
          <p:nvPr/>
        </p:nvSpPr>
        <p:spPr>
          <a:xfrm>
            <a:off x="3437442" y="11851"/>
            <a:ext cx="729026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1" i="0" u="none" strike="noStrike" kern="1200" cap="none" spc="0" normalizeH="0" baseline="0" noProof="0">
                <a:ln>
                  <a:noFill/>
                </a:ln>
                <a:solidFill>
                  <a:prstClr val="black"/>
                </a:solidFill>
                <a:effectLst/>
                <a:uLnTx/>
                <a:uFillTx/>
                <a:latin typeface="Calibri" panose="020F0502020204030204"/>
                <a:ea typeface="+mn-ea"/>
                <a:cs typeface="+mn-cs"/>
              </a:rPr>
              <a:t>Figura 13.(versión 2). </a:t>
            </a:r>
            <a:r>
              <a:rPr kumimoji="0" lang="es-ES" sz="1800" b="0" i="0" u="none" strike="noStrike" kern="1200" cap="none" spc="0" normalizeH="0" baseline="0" noProof="0">
                <a:ln>
                  <a:noFill/>
                </a:ln>
                <a:solidFill>
                  <a:prstClr val="black"/>
                </a:solidFill>
                <a:effectLst/>
                <a:uLnTx/>
                <a:uFillTx/>
                <a:latin typeface="Calibri" panose="020F0502020204030204"/>
                <a:ea typeface="+mn-ea"/>
                <a:cs typeface="+mn-cs"/>
              </a:rPr>
              <a:t>Actualizar tareas.</a:t>
            </a:r>
          </a:p>
        </p:txBody>
      </p:sp>
      <p:sp>
        <p:nvSpPr>
          <p:cNvPr id="28" name="CuadroTexto 27">
            <a:extLst>
              <a:ext uri="{FF2B5EF4-FFF2-40B4-BE49-F238E27FC236}">
                <a16:creationId xmlns:a16="http://schemas.microsoft.com/office/drawing/2014/main" id="{0FA75CC4-183E-EDC1-3090-43D6BAD93B05}"/>
              </a:ext>
            </a:extLst>
          </p:cNvPr>
          <p:cNvSpPr txBox="1"/>
          <p:nvPr/>
        </p:nvSpPr>
        <p:spPr>
          <a:xfrm>
            <a:off x="3313074" y="4745989"/>
            <a:ext cx="8722257" cy="1938992"/>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C" sz="1500" b="1" i="0" u="none" strike="noStrike" kern="1200" cap="none" spc="0" normalizeH="0" baseline="0" noProof="0">
                <a:ln>
                  <a:noFill/>
                </a:ln>
                <a:solidFill>
                  <a:prstClr val="black"/>
                </a:solidFill>
                <a:effectLst/>
                <a:uLnTx/>
                <a:uFillTx/>
                <a:latin typeface="Calibri" panose="020F0502020204030204"/>
                <a:ea typeface="+mn-ea"/>
                <a:cs typeface="+mn-cs"/>
              </a:rPr>
              <a:t>Nota (10/05/2023).</a:t>
            </a:r>
            <a:r>
              <a:rPr kumimoji="0" lang="es-EC" sz="1500" b="0" i="0" u="none" strike="noStrike" kern="1200" cap="none" spc="0" normalizeH="0" baseline="0" noProof="0">
                <a:ln>
                  <a:noFill/>
                </a:ln>
                <a:solidFill>
                  <a:prstClr val="black"/>
                </a:solidFill>
                <a:effectLst/>
                <a:uLnTx/>
                <a:uFillTx/>
                <a:latin typeface="Calibri" panose="020F0502020204030204"/>
                <a:ea typeface="+mn-ea"/>
                <a:cs typeface="+mn-cs"/>
              </a:rPr>
              <a:t> </a:t>
            </a:r>
            <a:r>
              <a:rPr kumimoji="0" lang="es-ES" sz="1500" b="1" i="0" u="none" strike="noStrike" kern="1200" cap="none" spc="0" normalizeH="0" baseline="0" noProof="0">
                <a:ln>
                  <a:noFill/>
                </a:ln>
                <a:solidFill>
                  <a:prstClr val="black"/>
                </a:solidFill>
                <a:effectLst/>
                <a:highlight>
                  <a:srgbClr val="FFFF00"/>
                </a:highlight>
                <a:uLnTx/>
                <a:uFillTx/>
                <a:latin typeface="Calibri" panose="020F0502020204030204"/>
                <a:ea typeface="+mn-ea"/>
                <a:cs typeface="+mn-cs"/>
              </a:rPr>
              <a:t>1) </a:t>
            </a:r>
            <a:r>
              <a:rPr kumimoji="0" lang="es-ES" sz="1500" b="0" i="0" u="none" strike="noStrike" kern="1200" cap="none" spc="0" normalizeH="0" baseline="0" noProof="0">
                <a:ln>
                  <a:noFill/>
                </a:ln>
                <a:solidFill>
                  <a:prstClr val="black"/>
                </a:solidFill>
                <a:effectLst/>
                <a:uLnTx/>
                <a:uFillTx/>
                <a:latin typeface="Calibri" panose="020F0502020204030204"/>
                <a:ea typeface="+mn-ea"/>
                <a:cs typeface="+mn-cs"/>
              </a:rPr>
              <a:t>Colocar el </a:t>
            </a:r>
            <a:r>
              <a:rPr kumimoji="0" lang="es-ES" sz="1500" b="0" i="0" u="none" strike="noStrike" kern="1200" cap="none" spc="0" normalizeH="0" baseline="0" noProof="0" err="1">
                <a:ln>
                  <a:noFill/>
                </a:ln>
                <a:solidFill>
                  <a:prstClr val="black"/>
                </a:solidFill>
                <a:effectLst/>
                <a:uLnTx/>
                <a:uFillTx/>
                <a:latin typeface="Calibri" panose="020F0502020204030204"/>
                <a:ea typeface="+mn-ea"/>
                <a:cs typeface="+mn-cs"/>
              </a:rPr>
              <a:t>form</a:t>
            </a:r>
            <a:r>
              <a:rPr kumimoji="0" lang="es-ES" sz="1500" b="0" i="0" u="none" strike="noStrike" kern="1200" cap="none" spc="0" normalizeH="0" baseline="0" noProof="0">
                <a:ln>
                  <a:noFill/>
                </a:ln>
                <a:solidFill>
                  <a:prstClr val="black"/>
                </a:solidFill>
                <a:effectLst/>
                <a:uLnTx/>
                <a:uFillTx/>
                <a:latin typeface="Calibri" panose="020F0502020204030204"/>
                <a:ea typeface="+mn-ea"/>
                <a:cs typeface="+mn-cs"/>
              </a:rPr>
              <a:t> en su propio formulario, se agrega botón "</a:t>
            </a:r>
            <a:r>
              <a:rPr kumimoji="0" lang="es-ES" sz="1500" b="0" i="0" u="none" strike="noStrike" kern="1200" cap="none" spc="0" normalizeH="0" baseline="0" noProof="0" err="1">
                <a:ln>
                  <a:noFill/>
                </a:ln>
                <a:solidFill>
                  <a:prstClr val="black"/>
                </a:solidFill>
                <a:effectLst/>
                <a:uLnTx/>
                <a:uFillTx/>
                <a:latin typeface="Calibri" panose="020F0502020204030204"/>
                <a:ea typeface="+mn-ea"/>
                <a:cs typeface="+mn-cs"/>
              </a:rPr>
              <a:t>Update</a:t>
            </a:r>
            <a:r>
              <a:rPr kumimoji="0" lang="es-ES" sz="1500" b="0" i="0" u="none" strike="noStrike" kern="1200" cap="none" spc="0" normalizeH="0" baseline="0" noProof="0">
                <a:ln>
                  <a:noFill/>
                </a:ln>
                <a:solidFill>
                  <a:prstClr val="black"/>
                </a:solidFill>
                <a:effectLst/>
                <a:uLnTx/>
                <a:uFillTx/>
                <a:latin typeface="Calibri" panose="020F0502020204030204"/>
                <a:ea typeface="+mn-ea"/>
                <a:cs typeface="+mn-cs"/>
              </a:rPr>
              <a:t>". Si la etiqueta "</a:t>
            </a:r>
            <a:r>
              <a:rPr kumimoji="0" lang="es-ES" sz="1500" b="0" i="0" u="none" strike="noStrike" kern="1200" cap="none" spc="0" normalizeH="0" baseline="0" noProof="0" err="1">
                <a:ln>
                  <a:noFill/>
                </a:ln>
                <a:solidFill>
                  <a:prstClr val="black"/>
                </a:solidFill>
                <a:effectLst/>
                <a:uLnTx/>
                <a:uFillTx/>
                <a:latin typeface="Calibri" panose="020F0502020204030204"/>
                <a:ea typeface="+mn-ea"/>
                <a:cs typeface="+mn-cs"/>
              </a:rPr>
              <a:t>action</a:t>
            </a:r>
            <a:r>
              <a:rPr kumimoji="0" lang="es-ES" sz="1500" b="0" i="0" u="none" strike="noStrike" kern="1200" cap="none" spc="0" normalizeH="0" baseline="0" noProof="0">
                <a:ln>
                  <a:noFill/>
                </a:ln>
                <a:solidFill>
                  <a:prstClr val="black"/>
                </a:solidFill>
                <a:effectLst/>
                <a:uLnTx/>
                <a:uFillTx/>
                <a:latin typeface="Calibri" panose="020F0502020204030204"/>
                <a:ea typeface="+mn-ea"/>
                <a:cs typeface="+mn-cs"/>
              </a:rPr>
              <a:t>" se deja </a:t>
            </a:r>
            <a:r>
              <a:rPr kumimoji="0" lang="es-ES" sz="1500" b="0" i="0" u="none" strike="noStrike" kern="1200" cap="none" spc="0" normalizeH="0" baseline="0" noProof="0" err="1">
                <a:ln>
                  <a:noFill/>
                </a:ln>
                <a:solidFill>
                  <a:prstClr val="black"/>
                </a:solidFill>
                <a:effectLst/>
                <a:uLnTx/>
                <a:uFillTx/>
                <a:latin typeface="Calibri" panose="020F0502020204030204"/>
                <a:ea typeface="+mn-ea"/>
                <a:cs typeface="+mn-cs"/>
              </a:rPr>
              <a:t>vacia</a:t>
            </a:r>
            <a:r>
              <a:rPr kumimoji="0" lang="es-ES" sz="1500" b="0" i="0" u="none" strike="noStrike" kern="1200" cap="none" spc="0" normalizeH="0" baseline="0" noProof="0">
                <a:ln>
                  <a:noFill/>
                </a:ln>
                <a:solidFill>
                  <a:prstClr val="black"/>
                </a:solidFill>
                <a:effectLst/>
                <a:uLnTx/>
                <a:uFillTx/>
                <a:latin typeface="Calibri" panose="020F0502020204030204"/>
                <a:ea typeface="+mn-ea"/>
                <a:cs typeface="+mn-cs"/>
              </a:rPr>
              <a:t> se enviará a la misma ruta en la que esta siendo servido, es decir si se invoca desde "http://127.0.0.1:8000/</a:t>
            </a:r>
            <a:r>
              <a:rPr kumimoji="0" lang="es-ES" sz="1500" b="0" i="0" u="none" strike="noStrike" kern="1200" cap="none" spc="0" normalizeH="0" baseline="0" noProof="0" err="1">
                <a:ln>
                  <a:noFill/>
                </a:ln>
                <a:solidFill>
                  <a:prstClr val="black"/>
                </a:solidFill>
                <a:effectLst/>
                <a:uLnTx/>
                <a:uFillTx/>
                <a:latin typeface="Calibri" panose="020F0502020204030204"/>
                <a:ea typeface="+mn-ea"/>
                <a:cs typeface="+mn-cs"/>
              </a:rPr>
              <a:t>tasks</a:t>
            </a:r>
            <a:r>
              <a:rPr kumimoji="0" lang="es-ES" sz="1500" b="0" i="0" u="none" strike="noStrike" kern="1200" cap="none" spc="0" normalizeH="0" baseline="0" noProof="0">
                <a:ln>
                  <a:noFill/>
                </a:ln>
                <a:solidFill>
                  <a:prstClr val="black"/>
                </a:solidFill>
                <a:effectLst/>
                <a:uLnTx/>
                <a:uFillTx/>
                <a:latin typeface="Calibri" panose="020F0502020204030204"/>
                <a:ea typeface="+mn-ea"/>
                <a:cs typeface="+mn-cs"/>
              </a:rPr>
              <a:t>/2/", redireccionara a la misma página "http://127.0.0.1:8000/</a:t>
            </a:r>
            <a:r>
              <a:rPr kumimoji="0" lang="es-ES" sz="1500" b="0" i="0" u="none" strike="noStrike" kern="1200" cap="none" spc="0" normalizeH="0" baseline="0" noProof="0" err="1">
                <a:ln>
                  <a:noFill/>
                </a:ln>
                <a:solidFill>
                  <a:prstClr val="black"/>
                </a:solidFill>
                <a:effectLst/>
                <a:uLnTx/>
                <a:uFillTx/>
                <a:latin typeface="Calibri" panose="020F0502020204030204"/>
                <a:ea typeface="+mn-ea"/>
                <a:cs typeface="+mn-cs"/>
              </a:rPr>
              <a:t>tasks</a:t>
            </a:r>
            <a:r>
              <a:rPr kumimoji="0" lang="es-ES" sz="1500" b="0" i="0" u="none" strike="noStrike" kern="1200" cap="none" spc="0" normalizeH="0" baseline="0" noProof="0">
                <a:ln>
                  <a:noFill/>
                </a:ln>
                <a:solidFill>
                  <a:prstClr val="black"/>
                </a:solidFill>
                <a:effectLst/>
                <a:uLnTx/>
                <a:uFillTx/>
                <a:latin typeface="Calibri" panose="020F0502020204030204"/>
                <a:ea typeface="+mn-ea"/>
                <a:cs typeface="+mn-cs"/>
              </a:rPr>
              <a:t>/2/", lo que se hace para este caso (aunque no se si decir por evitar) es utilizar el método "POST". Al ser un formulario necesita su "{% </a:t>
            </a:r>
            <a:r>
              <a:rPr kumimoji="0" lang="es-ES" sz="1500" b="0" i="0" u="none" strike="noStrike" kern="1200" cap="none" spc="0" normalizeH="0" baseline="0" noProof="0" err="1">
                <a:ln>
                  <a:noFill/>
                </a:ln>
                <a:solidFill>
                  <a:prstClr val="black"/>
                </a:solidFill>
                <a:effectLst/>
                <a:uLnTx/>
                <a:uFillTx/>
                <a:latin typeface="Calibri" panose="020F0502020204030204"/>
                <a:ea typeface="+mn-ea"/>
                <a:cs typeface="+mn-cs"/>
              </a:rPr>
              <a:t>csrf_token</a:t>
            </a:r>
            <a:r>
              <a:rPr kumimoji="0" lang="es-ES" sz="1500" b="0" i="0" u="none" strike="noStrike" kern="1200" cap="none" spc="0" normalizeH="0" baseline="0" noProof="0">
                <a:ln>
                  <a:noFill/>
                </a:ln>
                <a:solidFill>
                  <a:prstClr val="black"/>
                </a:solidFill>
                <a:effectLst/>
                <a:uLnTx/>
                <a:uFillTx/>
                <a:latin typeface="Calibri" panose="020F0502020204030204"/>
                <a:ea typeface="+mn-ea"/>
                <a:cs typeface="+mn-cs"/>
              </a:rPr>
              <a:t> %}". </a:t>
            </a:r>
            <a:r>
              <a:rPr kumimoji="0" lang="es-ES" sz="1500" b="1" i="0" u="none" strike="noStrike" kern="1200" cap="none" spc="0" normalizeH="0" baseline="0" noProof="0">
                <a:ln>
                  <a:noFill/>
                </a:ln>
                <a:solidFill>
                  <a:prstClr val="black"/>
                </a:solidFill>
                <a:effectLst/>
                <a:highlight>
                  <a:srgbClr val="FFFF00"/>
                </a:highlight>
                <a:uLnTx/>
                <a:uFillTx/>
                <a:latin typeface="Calibri" panose="020F0502020204030204"/>
                <a:ea typeface="+mn-ea"/>
                <a:cs typeface="+mn-cs"/>
              </a:rPr>
              <a:t>2) </a:t>
            </a:r>
            <a:r>
              <a:rPr kumimoji="0" lang="es-ES" sz="1500" b="0" i="0" u="none" strike="noStrike" kern="1200" cap="none" spc="0" normalizeH="0" baseline="0" noProof="0">
                <a:ln>
                  <a:noFill/>
                </a:ln>
                <a:solidFill>
                  <a:prstClr val="black"/>
                </a:solidFill>
                <a:effectLst/>
                <a:uLnTx/>
                <a:uFillTx/>
                <a:latin typeface="Calibri" panose="020F0502020204030204"/>
                <a:ea typeface="+mn-ea"/>
                <a:cs typeface="+mn-cs"/>
              </a:rPr>
              <a:t>Al guardar cambios e inspeccionar código se observará que se tiene el input </a:t>
            </a:r>
            <a:r>
              <a:rPr kumimoji="0" lang="es-ES" sz="1500" b="0" i="0" u="none" strike="noStrike" kern="1200" cap="none" spc="0" normalizeH="0" baseline="0" noProof="0" err="1">
                <a:ln>
                  <a:noFill/>
                </a:ln>
                <a:solidFill>
                  <a:prstClr val="black"/>
                </a:solidFill>
                <a:effectLst/>
                <a:uLnTx/>
                <a:uFillTx/>
                <a:latin typeface="Calibri" panose="020F0502020204030204"/>
                <a:ea typeface="+mn-ea"/>
                <a:cs typeface="+mn-cs"/>
              </a:rPr>
              <a:t>hidden</a:t>
            </a:r>
            <a:r>
              <a:rPr kumimoji="0" lang="es-ES" sz="1500" b="0" i="0" u="none" strike="noStrike" kern="1200" cap="none" spc="0" normalizeH="0" baseline="0" noProof="0">
                <a:ln>
                  <a:noFill/>
                </a:ln>
                <a:solidFill>
                  <a:prstClr val="black"/>
                </a:solidFill>
                <a:effectLst/>
                <a:uLnTx/>
                <a:uFillTx/>
                <a:latin typeface="Calibri" panose="020F0502020204030204"/>
                <a:ea typeface="+mn-ea"/>
                <a:cs typeface="+mn-cs"/>
              </a:rPr>
              <a:t> de token de sesión para el usuario </a:t>
            </a:r>
            <a:r>
              <a:rPr kumimoji="0" lang="es-ES" sz="1500" b="1" i="0" u="none" strike="noStrike" kern="1200" cap="none" spc="0" normalizeH="0" baseline="0" noProof="0">
                <a:ln>
                  <a:noFill/>
                </a:ln>
                <a:solidFill>
                  <a:prstClr val="black"/>
                </a:solidFill>
                <a:effectLst/>
                <a:highlight>
                  <a:srgbClr val="FFFF00"/>
                </a:highlight>
                <a:uLnTx/>
                <a:uFillTx/>
                <a:latin typeface="Calibri" panose="020F0502020204030204"/>
                <a:ea typeface="+mn-ea"/>
                <a:cs typeface="+mn-cs"/>
              </a:rPr>
              <a:t>3) </a:t>
            </a:r>
            <a:r>
              <a:rPr kumimoji="0" lang="es-ES" sz="1500" b="0" i="0" u="none" strike="noStrike" kern="1200" cap="none" spc="0" normalizeH="0" baseline="0" noProof="0">
                <a:ln>
                  <a:noFill/>
                </a:ln>
                <a:solidFill>
                  <a:prstClr val="black"/>
                </a:solidFill>
                <a:effectLst/>
                <a:uLnTx/>
                <a:uFillTx/>
                <a:latin typeface="Calibri" panose="020F0502020204030204"/>
                <a:ea typeface="+mn-ea"/>
                <a:cs typeface="+mn-cs"/>
              </a:rPr>
              <a:t>Al hacer todos estos cambios y cliquear sobre tareas que aparecen en el enlace "http://127.0.0.1:8000/</a:t>
            </a:r>
            <a:r>
              <a:rPr kumimoji="0" lang="es-ES" sz="1500" b="0" i="0" u="none" strike="noStrike" kern="1200" cap="none" spc="0" normalizeH="0" baseline="0" noProof="0" err="1">
                <a:ln>
                  <a:noFill/>
                </a:ln>
                <a:solidFill>
                  <a:prstClr val="black"/>
                </a:solidFill>
                <a:effectLst/>
                <a:uLnTx/>
                <a:uFillTx/>
                <a:latin typeface="Calibri" panose="020F0502020204030204"/>
                <a:ea typeface="+mn-ea"/>
                <a:cs typeface="+mn-cs"/>
              </a:rPr>
              <a:t>tasks</a:t>
            </a:r>
            <a:r>
              <a:rPr kumimoji="0" lang="es-ES" sz="1500" b="0" i="0" u="none" strike="noStrike" kern="1200" cap="none" spc="0" normalizeH="0" baseline="0" noProof="0">
                <a:ln>
                  <a:noFill/>
                </a:ln>
                <a:solidFill>
                  <a:prstClr val="black"/>
                </a:solidFill>
                <a:effectLst/>
                <a:uLnTx/>
                <a:uFillTx/>
                <a:latin typeface="Calibri" panose="020F0502020204030204"/>
                <a:ea typeface="+mn-ea"/>
                <a:cs typeface="+mn-cs"/>
              </a:rPr>
              <a:t>/", se constatará que los cambios aún no se guardan, por lo pronto solo se ha creado el formulario.</a:t>
            </a:r>
            <a:r>
              <a:rPr kumimoji="0" lang="es-EC" sz="1500" b="1" i="0" u="none" strike="noStrike" kern="1200" cap="none" spc="0" normalizeH="0" baseline="0" noProof="0">
                <a:ln>
                  <a:noFill/>
                </a:ln>
                <a:solidFill>
                  <a:prstClr val="black"/>
                </a:solidFill>
                <a:effectLst/>
                <a:uLnTx/>
                <a:uFillTx/>
                <a:latin typeface="Calibri" panose="020F0502020204030204"/>
                <a:ea typeface="+mn-ea"/>
                <a:cs typeface="+mn-cs"/>
              </a:rPr>
              <a:t> </a:t>
            </a:r>
            <a:endParaRPr kumimoji="0" lang="es-EC" sz="15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7" name="Imagen 6" descr="Texto&#10;&#10;Descripción generada automáticamente">
            <a:extLst>
              <a:ext uri="{FF2B5EF4-FFF2-40B4-BE49-F238E27FC236}">
                <a16:creationId xmlns:a16="http://schemas.microsoft.com/office/drawing/2014/main" id="{AAAEC49B-212F-1E03-B234-C98C38165B8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56640" y="744077"/>
            <a:ext cx="3089971" cy="3071794"/>
          </a:xfrm>
          <a:prstGeom prst="rect">
            <a:avLst/>
          </a:prstGeom>
        </p:spPr>
      </p:pic>
      <p:pic>
        <p:nvPicPr>
          <p:cNvPr id="10" name="Imagen 9" descr="Interfaz de usuario gráfica, Texto&#10;&#10;Descripción generada automáticamente">
            <a:extLst>
              <a:ext uri="{FF2B5EF4-FFF2-40B4-BE49-F238E27FC236}">
                <a16:creationId xmlns:a16="http://schemas.microsoft.com/office/drawing/2014/main" id="{A4A5B664-3B15-D8DB-08C2-7A5115317FF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23859" y="777127"/>
            <a:ext cx="5587574" cy="3772663"/>
          </a:xfrm>
          <a:prstGeom prst="rect">
            <a:avLst/>
          </a:prstGeom>
        </p:spPr>
      </p:pic>
      <p:sp>
        <p:nvSpPr>
          <p:cNvPr id="12" name="Rectángulo 11">
            <a:extLst>
              <a:ext uri="{FF2B5EF4-FFF2-40B4-BE49-F238E27FC236}">
                <a16:creationId xmlns:a16="http://schemas.microsoft.com/office/drawing/2014/main" id="{89B425C3-FB6D-597B-429A-B491D0C51B0D}"/>
              </a:ext>
            </a:extLst>
          </p:cNvPr>
          <p:cNvSpPr/>
          <p:nvPr/>
        </p:nvSpPr>
        <p:spPr>
          <a:xfrm flipH="1">
            <a:off x="3889086" y="2011836"/>
            <a:ext cx="2054514" cy="39582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w="3175">
                <a:solidFill>
                  <a:prstClr val="black"/>
                </a:solidFill>
              </a:ln>
              <a:solidFill>
                <a:prstClr val="white"/>
              </a:solidFill>
              <a:effectLst/>
              <a:uLnTx/>
              <a:uFillTx/>
              <a:latin typeface="Calibri" panose="020F0502020204030204"/>
              <a:ea typeface="+mn-ea"/>
              <a:cs typeface="+mn-cs"/>
            </a:endParaRPr>
          </a:p>
        </p:txBody>
      </p:sp>
      <p:sp>
        <p:nvSpPr>
          <p:cNvPr id="14" name="CuadroTexto 13">
            <a:extLst>
              <a:ext uri="{FF2B5EF4-FFF2-40B4-BE49-F238E27FC236}">
                <a16:creationId xmlns:a16="http://schemas.microsoft.com/office/drawing/2014/main" id="{4C02B6CF-DFAB-6137-3272-145F71B8EF11}"/>
              </a:ext>
            </a:extLst>
          </p:cNvPr>
          <p:cNvSpPr txBox="1"/>
          <p:nvPr/>
        </p:nvSpPr>
        <p:spPr>
          <a:xfrm>
            <a:off x="5943600" y="1929240"/>
            <a:ext cx="58025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1" i="0" u="none" strike="noStrike" kern="1200" cap="none" spc="0" normalizeH="0" baseline="0" noProof="0">
                <a:ln>
                  <a:noFill/>
                </a:ln>
                <a:solidFill>
                  <a:srgbClr val="002060"/>
                </a:solidFill>
                <a:effectLst/>
                <a:highlight>
                  <a:srgbClr val="FFFF00"/>
                </a:highlight>
                <a:uLnTx/>
                <a:uFillTx/>
                <a:latin typeface="Calibri" panose="020F0502020204030204"/>
                <a:ea typeface="+mn-ea"/>
                <a:cs typeface="+mn-cs"/>
              </a:rPr>
              <a:t>-1-</a:t>
            </a:r>
            <a:endParaRPr kumimoji="0" lang="es-EC" sz="1800" b="1" i="0" u="none" strike="noStrike" kern="1200" cap="none" spc="0" normalizeH="0" baseline="0" noProof="0">
              <a:ln>
                <a:noFill/>
              </a:ln>
              <a:solidFill>
                <a:srgbClr val="002060"/>
              </a:solidFill>
              <a:effectLst/>
              <a:highlight>
                <a:srgbClr val="FFFF00"/>
              </a:highlight>
              <a:uLnTx/>
              <a:uFillTx/>
              <a:latin typeface="Calibri" panose="020F0502020204030204"/>
              <a:ea typeface="+mn-ea"/>
              <a:cs typeface="+mn-cs"/>
            </a:endParaRPr>
          </a:p>
        </p:txBody>
      </p:sp>
      <p:sp>
        <p:nvSpPr>
          <p:cNvPr id="15" name="Rectángulo 14">
            <a:extLst>
              <a:ext uri="{FF2B5EF4-FFF2-40B4-BE49-F238E27FC236}">
                <a16:creationId xmlns:a16="http://schemas.microsoft.com/office/drawing/2014/main" id="{9E48327F-67A8-F373-BF03-93BAD901B373}"/>
              </a:ext>
            </a:extLst>
          </p:cNvPr>
          <p:cNvSpPr/>
          <p:nvPr/>
        </p:nvSpPr>
        <p:spPr>
          <a:xfrm flipH="1">
            <a:off x="9776389" y="3284974"/>
            <a:ext cx="2412291" cy="413266"/>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w="3175">
                <a:solidFill>
                  <a:prstClr val="black"/>
                </a:solidFill>
              </a:ln>
              <a:solidFill>
                <a:prstClr val="white"/>
              </a:solidFill>
              <a:effectLst/>
              <a:uLnTx/>
              <a:uFillTx/>
              <a:latin typeface="Calibri" panose="020F0502020204030204"/>
              <a:ea typeface="+mn-ea"/>
              <a:cs typeface="+mn-cs"/>
            </a:endParaRPr>
          </a:p>
        </p:txBody>
      </p:sp>
      <p:sp>
        <p:nvSpPr>
          <p:cNvPr id="19" name="CuadroTexto 18">
            <a:extLst>
              <a:ext uri="{FF2B5EF4-FFF2-40B4-BE49-F238E27FC236}">
                <a16:creationId xmlns:a16="http://schemas.microsoft.com/office/drawing/2014/main" id="{63423469-C081-DAEA-4433-3146C1606862}"/>
              </a:ext>
            </a:extLst>
          </p:cNvPr>
          <p:cNvSpPr txBox="1"/>
          <p:nvPr/>
        </p:nvSpPr>
        <p:spPr>
          <a:xfrm>
            <a:off x="9317646" y="3350300"/>
            <a:ext cx="58025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1" i="0" u="none" strike="noStrike" kern="1200" cap="none" spc="0" normalizeH="0" baseline="0" noProof="0">
                <a:ln>
                  <a:noFill/>
                </a:ln>
                <a:solidFill>
                  <a:srgbClr val="002060"/>
                </a:solidFill>
                <a:effectLst/>
                <a:highlight>
                  <a:srgbClr val="FFFF00"/>
                </a:highlight>
                <a:uLnTx/>
                <a:uFillTx/>
                <a:latin typeface="Calibri" panose="020F0502020204030204"/>
                <a:ea typeface="+mn-ea"/>
                <a:cs typeface="+mn-cs"/>
              </a:rPr>
              <a:t>-2-</a:t>
            </a:r>
            <a:endParaRPr kumimoji="0" lang="es-EC" sz="1800" b="1" i="0" u="none" strike="noStrike" kern="1200" cap="none" spc="0" normalizeH="0" baseline="0" noProof="0">
              <a:ln>
                <a:noFill/>
              </a:ln>
              <a:solidFill>
                <a:srgbClr val="002060"/>
              </a:solidFill>
              <a:effectLst/>
              <a:highlight>
                <a:srgbClr val="FFFF00"/>
              </a:highlight>
              <a:uLnTx/>
              <a:uFillTx/>
              <a:latin typeface="Calibri" panose="020F0502020204030204"/>
              <a:ea typeface="+mn-ea"/>
              <a:cs typeface="+mn-cs"/>
            </a:endParaRPr>
          </a:p>
        </p:txBody>
      </p:sp>
      <p:sp>
        <p:nvSpPr>
          <p:cNvPr id="3" name="Botón de acción: en blanco 2">
            <a:hlinkClick r:id="rId6" action="ppaction://hlinksldjump" highlightClick="1"/>
            <a:extLst>
              <a:ext uri="{FF2B5EF4-FFF2-40B4-BE49-F238E27FC236}">
                <a16:creationId xmlns:a16="http://schemas.microsoft.com/office/drawing/2014/main" id="{37270D46-4CE3-D64E-F006-6A0D62F7D62C}"/>
              </a:ext>
            </a:extLst>
          </p:cNvPr>
          <p:cNvSpPr/>
          <p:nvPr/>
        </p:nvSpPr>
        <p:spPr>
          <a:xfrm>
            <a:off x="10727704" y="-885"/>
            <a:ext cx="1464296" cy="335902"/>
          </a:xfrm>
          <a:prstGeom prst="actionButtonBlan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C" sz="1800" b="0" i="0" u="none" strike="noStrike" kern="1200" cap="none" spc="0" normalizeH="0" baseline="0" noProof="0">
                <a:ln>
                  <a:noFill/>
                </a:ln>
                <a:solidFill>
                  <a:prstClr val="white"/>
                </a:solidFill>
                <a:effectLst/>
                <a:uLnTx/>
                <a:uFillTx/>
                <a:latin typeface="Calibri" panose="020F0502020204030204"/>
                <a:ea typeface="+mn-ea"/>
                <a:cs typeface="+mn-cs"/>
              </a:rPr>
              <a:t>Índice</a:t>
            </a:r>
            <a:endParaRPr kumimoji="0" lang="es-E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339857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9DF72ADE-BAE9-484E-84CE-E8979DDABC94}"/>
              </a:ext>
            </a:extLst>
          </p:cNvPr>
          <p:cNvSpPr>
            <a:spLocks noGrp="1"/>
          </p:cNvSpPr>
          <p:nvPr>
            <p:ph type="title"/>
          </p:nvPr>
        </p:nvSpPr>
        <p:spPr>
          <a:xfrm>
            <a:off x="1" y="1"/>
            <a:ext cx="3256367" cy="709119"/>
          </a:xfrm>
          <a:solidFill>
            <a:schemeClr val="accent4">
              <a:lumMod val="60000"/>
              <a:lumOff val="40000"/>
            </a:schemeClr>
          </a:solidFill>
        </p:spPr>
        <p:style>
          <a:lnRef idx="2">
            <a:schemeClr val="accent1"/>
          </a:lnRef>
          <a:fillRef idx="1">
            <a:schemeClr val="lt1"/>
          </a:fillRef>
          <a:effectRef idx="0">
            <a:schemeClr val="accent1"/>
          </a:effectRef>
          <a:fontRef idx="minor">
            <a:schemeClr val="dk1"/>
          </a:fontRef>
        </p:style>
        <p:txBody>
          <a:bodyPr>
            <a:normAutofit/>
          </a:bodyPr>
          <a:lstStyle/>
          <a:p>
            <a:r>
              <a:rPr lang="es-MX" sz="1400">
                <a:latin typeface="AcmeFont" pitchFamily="2" charset="0"/>
              </a:rPr>
              <a:t>Taller: </a:t>
            </a:r>
            <a:r>
              <a:rPr lang="es-MX" sz="1400"/>
              <a:t>Ejercicio 81</a:t>
            </a:r>
            <a:endParaRPr lang="es-ES" sz="1400"/>
          </a:p>
        </p:txBody>
      </p:sp>
      <p:cxnSp>
        <p:nvCxnSpPr>
          <p:cNvPr id="5" name="Conector recto 4">
            <a:extLst>
              <a:ext uri="{FF2B5EF4-FFF2-40B4-BE49-F238E27FC236}">
                <a16:creationId xmlns:a16="http://schemas.microsoft.com/office/drawing/2014/main" id="{B56C916C-A930-4B45-9FEB-EAC26D680858}"/>
              </a:ext>
            </a:extLst>
          </p:cNvPr>
          <p:cNvCxnSpPr>
            <a:cxnSpLocks/>
          </p:cNvCxnSpPr>
          <p:nvPr/>
        </p:nvCxnSpPr>
        <p:spPr>
          <a:xfrm>
            <a:off x="3256383" y="709120"/>
            <a:ext cx="0" cy="6148880"/>
          </a:xfrm>
          <a:prstGeom prst="line">
            <a:avLst/>
          </a:prstGeom>
        </p:spPr>
        <p:style>
          <a:lnRef idx="3">
            <a:schemeClr val="accent1"/>
          </a:lnRef>
          <a:fillRef idx="0">
            <a:schemeClr val="accent1"/>
          </a:fillRef>
          <a:effectRef idx="2">
            <a:schemeClr val="accent1"/>
          </a:effectRef>
          <a:fontRef idx="minor">
            <a:schemeClr val="tx1"/>
          </a:fontRef>
        </p:style>
      </p:cxnSp>
      <p:sp>
        <p:nvSpPr>
          <p:cNvPr id="16" name="CuadroTexto 15">
            <a:extLst>
              <a:ext uri="{FF2B5EF4-FFF2-40B4-BE49-F238E27FC236}">
                <a16:creationId xmlns:a16="http://schemas.microsoft.com/office/drawing/2014/main" id="{B1925488-C881-4A19-A93C-2E217166D1A0}"/>
              </a:ext>
            </a:extLst>
          </p:cNvPr>
          <p:cNvSpPr txBox="1"/>
          <p:nvPr/>
        </p:nvSpPr>
        <p:spPr>
          <a:xfrm>
            <a:off x="106748" y="4958291"/>
            <a:ext cx="2891329" cy="116955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C" sz="1400" b="1" i="0" u="none" strike="noStrike" kern="1200" cap="none" spc="0" normalizeH="0" baseline="0" noProof="0">
                <a:ln>
                  <a:noFill/>
                </a:ln>
                <a:solidFill>
                  <a:prstClr val="black"/>
                </a:solidFill>
                <a:effectLst/>
                <a:uLnTx/>
                <a:uFillTx/>
                <a:latin typeface="Calibri" panose="020F0502020204030204"/>
                <a:ea typeface="+mn-ea"/>
                <a:cs typeface="+mn-cs"/>
              </a:rPr>
              <a:t>Objetivos de la lámina:</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ES" sz="1400" b="0" i="0" u="none" strike="noStrike" kern="1200" cap="none" spc="0" normalizeH="0" baseline="0" noProof="0">
                <a:ln>
                  <a:noFill/>
                </a:ln>
                <a:solidFill>
                  <a:prstClr val="black"/>
                </a:solidFill>
                <a:effectLst/>
                <a:uLnTx/>
                <a:uFillTx/>
                <a:latin typeface="Calibri" panose="020F0502020204030204"/>
                <a:ea typeface="+mn-ea"/>
                <a:cs typeface="+mn-cs"/>
              </a:rPr>
              <a:t>Mostrar como crear una página que sea tomada como interfaz y ejecutada a través del </a:t>
            </a:r>
            <a:r>
              <a:rPr kumimoji="0" lang="es-ES" sz="1400" b="0" i="0" u="none" strike="noStrike" kern="1200" cap="none" spc="0" normalizeH="0" baseline="0" noProof="0" err="1">
                <a:ln>
                  <a:noFill/>
                </a:ln>
                <a:solidFill>
                  <a:prstClr val="black"/>
                </a:solidFill>
                <a:effectLst/>
                <a:uLnTx/>
                <a:uFillTx/>
                <a:latin typeface="Calibri" panose="020F0502020204030204"/>
                <a:ea typeface="+mn-ea"/>
                <a:cs typeface="+mn-cs"/>
              </a:rPr>
              <a:t>métoto</a:t>
            </a:r>
            <a:r>
              <a:rPr kumimoji="0" lang="es-ES" sz="1400" b="0" i="0" u="none" strike="noStrike" kern="1200" cap="none" spc="0" normalizeH="0" baseline="0" noProof="0">
                <a:ln>
                  <a:noFill/>
                </a:ln>
                <a:solidFill>
                  <a:prstClr val="black"/>
                </a:solidFill>
                <a:effectLst/>
                <a:uLnTx/>
                <a:uFillTx/>
                <a:latin typeface="Calibri" panose="020F0502020204030204"/>
                <a:ea typeface="+mn-ea"/>
                <a:cs typeface="+mn-cs"/>
              </a:rPr>
              <a:t> "render".</a:t>
            </a:r>
          </a:p>
        </p:txBody>
      </p:sp>
      <p:pic>
        <p:nvPicPr>
          <p:cNvPr id="17" name="Imagen 16">
            <a:extLst>
              <a:ext uri="{FF2B5EF4-FFF2-40B4-BE49-F238E27FC236}">
                <a16:creationId xmlns:a16="http://schemas.microsoft.com/office/drawing/2014/main" id="{07AF594D-2BC1-4EA0-9855-66C150454A4F}"/>
              </a:ext>
            </a:extLst>
          </p:cNvPr>
          <p:cNvPicPr>
            <a:picLocks noChangeAspect="1"/>
          </p:cNvPicPr>
          <p:nvPr/>
        </p:nvPicPr>
        <p:blipFill>
          <a:blip r:embed="rId3"/>
          <a:stretch>
            <a:fillRect/>
          </a:stretch>
        </p:blipFill>
        <p:spPr>
          <a:xfrm>
            <a:off x="76038" y="2011836"/>
            <a:ext cx="993895" cy="854078"/>
          </a:xfrm>
          <a:prstGeom prst="rect">
            <a:avLst/>
          </a:prstGeom>
        </p:spPr>
      </p:pic>
      <p:sp>
        <p:nvSpPr>
          <p:cNvPr id="18" name="CuadroTexto 17">
            <a:extLst>
              <a:ext uri="{FF2B5EF4-FFF2-40B4-BE49-F238E27FC236}">
                <a16:creationId xmlns:a16="http://schemas.microsoft.com/office/drawing/2014/main" id="{137D2C75-4FC0-4811-A9B7-F2AED8DD12CA}"/>
              </a:ext>
            </a:extLst>
          </p:cNvPr>
          <p:cNvSpPr txBox="1"/>
          <p:nvPr/>
        </p:nvSpPr>
        <p:spPr>
          <a:xfrm>
            <a:off x="80567" y="2926313"/>
            <a:ext cx="3098569" cy="209288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C" sz="1300" b="1" i="0" u="none" strike="noStrike" kern="1200" cap="none" spc="0" normalizeH="0" baseline="0" noProof="0">
                <a:ln>
                  <a:noFill/>
                </a:ln>
                <a:solidFill>
                  <a:prstClr val="black"/>
                </a:solidFill>
                <a:effectLst/>
                <a:uLnTx/>
                <a:uFillTx/>
                <a:latin typeface="Agency FB" panose="020B0503020202020204" pitchFamily="34" charset="0"/>
                <a:ea typeface="+mn-ea"/>
                <a:cs typeface="+mn-cs"/>
              </a:rPr>
              <a:t>Misión. </a:t>
            </a:r>
            <a:r>
              <a:rPr kumimoji="0" lang="es-MX" sz="1300" b="0" i="0" u="none" strike="noStrike" kern="1200" cap="none" spc="0" normalizeH="0" baseline="0" noProof="0">
                <a:ln>
                  <a:noFill/>
                </a:ln>
                <a:solidFill>
                  <a:prstClr val="black"/>
                </a:solidFill>
                <a:effectLst/>
                <a:uLnTx/>
                <a:uFillTx/>
                <a:latin typeface="Agency FB" panose="020B0503020202020204" pitchFamily="34" charset="0"/>
                <a:ea typeface="+mn-ea"/>
                <a:cs typeface="+mn-cs"/>
              </a:rPr>
              <a:t>Formar profesionales competentes y emprendedores desde lo académico, la investigación, y la vinculación, que contribuyan a mejorar la calidad de vida de la sociedad.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300" b="0" i="0" u="none" strike="noStrike" kern="1200" cap="none" spc="0" normalizeH="0" baseline="0" noProof="0">
              <a:ln>
                <a:noFill/>
              </a:ln>
              <a:solidFill>
                <a:prstClr val="black"/>
              </a:solidFill>
              <a:effectLst/>
              <a:uLnTx/>
              <a:uFillTx/>
              <a:latin typeface="Agency FB" panose="020B0503020202020204" pitchFamily="34" charset="0"/>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C" sz="1300" b="1" i="0" u="none" strike="noStrike" kern="1200" cap="none" spc="0" normalizeH="0" baseline="0" noProof="0">
                <a:ln>
                  <a:noFill/>
                </a:ln>
                <a:solidFill>
                  <a:prstClr val="black"/>
                </a:solidFill>
                <a:effectLst/>
                <a:uLnTx/>
                <a:uFillTx/>
                <a:latin typeface="Agency FB" panose="020B0503020202020204" pitchFamily="34" charset="0"/>
                <a:ea typeface="+mn-ea"/>
                <a:cs typeface="+mn-cs"/>
              </a:rPr>
              <a:t>Visión. </a:t>
            </a:r>
            <a:r>
              <a:rPr kumimoji="0" lang="es-MX" sz="1300" b="0" i="0" u="none" strike="noStrike" kern="1200" cap="none" spc="0" normalizeH="0" baseline="0" noProof="0">
                <a:ln>
                  <a:noFill/>
                </a:ln>
                <a:solidFill>
                  <a:prstClr val="black"/>
                </a:solidFill>
                <a:effectLst/>
                <a:uLnTx/>
                <a:uFillTx/>
                <a:latin typeface="Agency FB" panose="020B0503020202020204" pitchFamily="34" charset="0"/>
                <a:ea typeface="+mn-ea"/>
                <a:cs typeface="+mn-cs"/>
              </a:rPr>
              <a:t>Ser un referente nacional e internacional de Institución de Educación Superior que contribuye al desarrollo social, cultural y productivo con profesionales éticos, creativos, cualificados y con sentido de pertinencia.</a:t>
            </a:r>
            <a:endParaRPr kumimoji="0" lang="es-ES" sz="1300" b="0" i="0" u="none" strike="noStrike" kern="1200" cap="none" spc="0" normalizeH="0" baseline="0" noProof="0">
              <a:ln>
                <a:noFill/>
              </a:ln>
              <a:solidFill>
                <a:prstClr val="black"/>
              </a:solidFill>
              <a:effectLst/>
              <a:uLnTx/>
              <a:uFillTx/>
              <a:latin typeface="Agency FB" panose="020B0503020202020204" pitchFamily="34" charset="0"/>
              <a:ea typeface="+mn-ea"/>
              <a:cs typeface="+mn-cs"/>
            </a:endParaRPr>
          </a:p>
        </p:txBody>
      </p:sp>
      <p:sp>
        <p:nvSpPr>
          <p:cNvPr id="23" name="Rectángulo 22">
            <a:extLst>
              <a:ext uri="{FF2B5EF4-FFF2-40B4-BE49-F238E27FC236}">
                <a16:creationId xmlns:a16="http://schemas.microsoft.com/office/drawing/2014/main" id="{EAF93728-98EC-43CF-8689-136A3EE39D11}"/>
              </a:ext>
            </a:extLst>
          </p:cNvPr>
          <p:cNvSpPr/>
          <p:nvPr/>
        </p:nvSpPr>
        <p:spPr>
          <a:xfrm>
            <a:off x="93308" y="6489877"/>
            <a:ext cx="2530373" cy="292388"/>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C" sz="1300" b="0" i="0" u="none" strike="noStrike" kern="1200" cap="none" spc="0" normalizeH="0" baseline="0" noProof="0">
                <a:ln w="0"/>
                <a:solidFill>
                  <a:srgbClr val="00B050"/>
                </a:solidFill>
                <a:effectLst>
                  <a:outerShdw blurRad="38100" dist="25400" dir="5400000" algn="ctr" rotWithShape="0">
                    <a:srgbClr val="6E747A">
                      <a:alpha val="43000"/>
                    </a:srgbClr>
                  </a:outerShdw>
                </a:effectLst>
                <a:uLnTx/>
                <a:uFillTx/>
                <a:latin typeface="Calibri" panose="020F0502020204030204"/>
                <a:ea typeface="+mn-ea"/>
                <a:cs typeface="+mn-cs"/>
              </a:rPr>
              <a:t>M</a:t>
            </a:r>
            <a:r>
              <a:rPr kumimoji="0" lang="es-ES" sz="1300" b="0" i="0" u="none" strike="noStrike" kern="1200" cap="none" spc="0" normalizeH="0" baseline="0" noProof="0">
                <a:ln w="0"/>
                <a:solidFill>
                  <a:srgbClr val="00B050"/>
                </a:solidFill>
                <a:effectLst>
                  <a:outerShdw blurRad="38100" dist="25400" dir="5400000" algn="ctr" rotWithShape="0">
                    <a:srgbClr val="6E747A">
                      <a:alpha val="43000"/>
                    </a:srgbClr>
                  </a:outerShdw>
                </a:effectLst>
                <a:uLnTx/>
                <a:uFillTx/>
                <a:latin typeface="Calibri" panose="020F0502020204030204"/>
                <a:ea typeface="+mn-ea"/>
                <a:cs typeface="+mn-cs"/>
              </a:rPr>
              <a:t>sig. Ing. Robert Moreira Centeno</a:t>
            </a:r>
          </a:p>
        </p:txBody>
      </p:sp>
      <p:sp>
        <p:nvSpPr>
          <p:cNvPr id="6" name="CuadroTexto 5">
            <a:extLst>
              <a:ext uri="{FF2B5EF4-FFF2-40B4-BE49-F238E27FC236}">
                <a16:creationId xmlns:a16="http://schemas.microsoft.com/office/drawing/2014/main" id="{7FC1FBA4-F025-F269-BB7C-ECD5082576C2}"/>
              </a:ext>
            </a:extLst>
          </p:cNvPr>
          <p:cNvSpPr txBox="1"/>
          <p:nvPr/>
        </p:nvSpPr>
        <p:spPr>
          <a:xfrm>
            <a:off x="3459387" y="103479"/>
            <a:ext cx="7151906"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C" sz="1800" b="1" i="0" u="none" strike="noStrike" kern="1200" cap="none" spc="0" normalizeH="0" baseline="0" noProof="0">
                <a:ln>
                  <a:noFill/>
                </a:ln>
                <a:solidFill>
                  <a:prstClr val="black"/>
                </a:solidFill>
                <a:effectLst/>
                <a:uLnTx/>
                <a:uFillTx/>
                <a:latin typeface="Calibri" panose="020F0502020204030204"/>
                <a:ea typeface="+mn-ea"/>
                <a:cs typeface="+mn-cs"/>
              </a:rPr>
              <a:t>Figura 3.</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0" i="0" u="none" strike="noStrike" kern="1200" cap="none" spc="0" normalizeH="0" baseline="0" noProof="0">
                <a:ln>
                  <a:noFill/>
                </a:ln>
                <a:solidFill>
                  <a:prstClr val="black"/>
                </a:solidFill>
                <a:effectLst/>
                <a:uLnTx/>
                <a:uFillTx/>
                <a:latin typeface="Calibri" panose="020F0502020204030204"/>
                <a:ea typeface="+mn-ea"/>
                <a:cs typeface="+mn-cs"/>
              </a:rPr>
              <a:t>Creando formulario </a:t>
            </a:r>
            <a:r>
              <a:rPr kumimoji="0" lang="es-ES" sz="1800" b="0" i="0" u="none" strike="noStrike" kern="1200" cap="none" spc="0" normalizeH="0" baseline="0" noProof="0" err="1">
                <a:ln>
                  <a:noFill/>
                </a:ln>
                <a:solidFill>
                  <a:prstClr val="black"/>
                </a:solidFill>
                <a:effectLst/>
                <a:uLnTx/>
                <a:uFillTx/>
                <a:latin typeface="Calibri" panose="020F0502020204030204"/>
                <a:ea typeface="+mn-ea"/>
                <a:cs typeface="+mn-cs"/>
              </a:rPr>
              <a:t>Signup</a:t>
            </a:r>
            <a:r>
              <a:rPr kumimoji="0" lang="es-ES" sz="1800" b="0" i="0" u="none" strike="noStrike" kern="1200" cap="none" spc="0" normalizeH="0" baseline="0" noProof="0">
                <a:ln>
                  <a:noFill/>
                </a:ln>
                <a:solidFill>
                  <a:prstClr val="black"/>
                </a:solidFill>
                <a:effectLst/>
                <a:uLnTx/>
                <a:uFillTx/>
                <a:latin typeface="Calibri" panose="020F0502020204030204"/>
                <a:ea typeface="+mn-ea"/>
                <a:cs typeface="+mn-cs"/>
              </a:rPr>
              <a:t>.</a:t>
            </a:r>
          </a:p>
        </p:txBody>
      </p:sp>
      <p:sp>
        <p:nvSpPr>
          <p:cNvPr id="7" name="CuadroTexto 6">
            <a:extLst>
              <a:ext uri="{FF2B5EF4-FFF2-40B4-BE49-F238E27FC236}">
                <a16:creationId xmlns:a16="http://schemas.microsoft.com/office/drawing/2014/main" id="{79B18310-CAF6-0AF9-995F-7B87F9DF5596}"/>
              </a:ext>
            </a:extLst>
          </p:cNvPr>
          <p:cNvSpPr txBox="1"/>
          <p:nvPr/>
        </p:nvSpPr>
        <p:spPr>
          <a:xfrm>
            <a:off x="3256368" y="4305534"/>
            <a:ext cx="8858369" cy="2031325"/>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S" sz="1800" b="1" i="0" u="none" strike="noStrike" kern="1200" cap="none" spc="0" normalizeH="0" baseline="0" noProof="0" dirty="0">
                <a:ln>
                  <a:noFill/>
                </a:ln>
                <a:solidFill>
                  <a:prstClr val="black"/>
                </a:solidFill>
                <a:effectLst/>
                <a:uLnTx/>
                <a:uFillTx/>
                <a:latin typeface="Calibri" panose="020F0502020204030204"/>
                <a:ea typeface="+mn-ea"/>
                <a:cs typeface="+mn-cs"/>
              </a:rPr>
              <a:t>Nota (17/04/2023). 1)</a:t>
            </a:r>
            <a:r>
              <a:rPr kumimoji="0" lang="es-ES" sz="1800" b="0" i="0" u="none" strike="noStrike" kern="1200" cap="none" spc="0" normalizeH="0" baseline="0" noProof="0" dirty="0">
                <a:ln>
                  <a:noFill/>
                </a:ln>
                <a:solidFill>
                  <a:prstClr val="black"/>
                </a:solidFill>
                <a:effectLst/>
                <a:uLnTx/>
                <a:uFillTx/>
                <a:latin typeface="Calibri" panose="020F0502020204030204"/>
                <a:ea typeface="+mn-ea"/>
                <a:cs typeface="+mn-cs"/>
              </a:rPr>
              <a:t>. Para ello en "</a:t>
            </a:r>
            <a:r>
              <a:rPr kumimoji="0" lang="es-ES" sz="1800" b="0" i="0" u="none" strike="noStrike" kern="1200" cap="none" spc="0" normalizeH="0" baseline="0" noProof="0" dirty="0" err="1">
                <a:ln>
                  <a:noFill/>
                </a:ln>
                <a:solidFill>
                  <a:prstClr val="black"/>
                </a:solidFill>
                <a:effectLst/>
                <a:uLnTx/>
                <a:uFillTx/>
                <a:latin typeface="Calibri" panose="020F0502020204030204"/>
                <a:ea typeface="+mn-ea"/>
                <a:cs typeface="+mn-cs"/>
              </a:rPr>
              <a:t>tasks</a:t>
            </a:r>
            <a:r>
              <a:rPr kumimoji="0" lang="es-ES" sz="1800" b="0" i="0" u="none" strike="noStrike" kern="1200" cap="none" spc="0" normalizeH="0" baseline="0" noProof="0" dirty="0">
                <a:ln>
                  <a:noFill/>
                </a:ln>
                <a:solidFill>
                  <a:prstClr val="black"/>
                </a:solidFill>
                <a:effectLst/>
                <a:uLnTx/>
                <a:uFillTx/>
                <a:latin typeface="Calibri" panose="020F0502020204030204"/>
                <a:ea typeface="+mn-ea"/>
                <a:cs typeface="+mn-cs"/>
              </a:rPr>
              <a:t>/</a:t>
            </a:r>
            <a:r>
              <a:rPr kumimoji="0" lang="es-ES" sz="1800" b="0" i="0" u="none" strike="noStrike" kern="1200" cap="none" spc="0" normalizeH="0" baseline="0" noProof="0" dirty="0" err="1">
                <a:ln>
                  <a:noFill/>
                </a:ln>
                <a:solidFill>
                  <a:prstClr val="black"/>
                </a:solidFill>
                <a:effectLst/>
                <a:uLnTx/>
                <a:uFillTx/>
                <a:latin typeface="Calibri" panose="020F0502020204030204"/>
                <a:ea typeface="+mn-ea"/>
                <a:cs typeface="+mn-cs"/>
              </a:rPr>
              <a:t>templates</a:t>
            </a:r>
            <a:r>
              <a:rPr kumimoji="0" lang="es-ES" sz="1800" b="0" i="0" u="none" strike="noStrike" kern="1200" cap="none" spc="0" normalizeH="0" baseline="0" noProof="0" dirty="0">
                <a:ln>
                  <a:noFill/>
                </a:ln>
                <a:solidFill>
                  <a:prstClr val="black"/>
                </a:solidFill>
                <a:effectLst/>
                <a:uLnTx/>
                <a:uFillTx/>
                <a:latin typeface="Calibri" panose="020F0502020204030204"/>
                <a:ea typeface="+mn-ea"/>
                <a:cs typeface="+mn-cs"/>
              </a:rPr>
              <a:t>" se creará el archivo "signup.html" en el que se pone un código sencillo por lo pronto </a:t>
            </a:r>
            <a:r>
              <a:rPr kumimoji="0" lang="es-ES" sz="1800" b="1" i="0" u="none" strike="noStrike" kern="1200" cap="none" spc="0" normalizeH="0" baseline="0" noProof="0" dirty="0">
                <a:ln>
                  <a:noFill/>
                </a:ln>
                <a:solidFill>
                  <a:prstClr val="black"/>
                </a:solidFill>
                <a:effectLst/>
                <a:uLnTx/>
                <a:uFillTx/>
                <a:latin typeface="Calibri" panose="020F0502020204030204"/>
                <a:ea typeface="+mn-ea"/>
                <a:cs typeface="+mn-cs"/>
              </a:rPr>
              <a:t>2) </a:t>
            </a:r>
            <a:r>
              <a:rPr lang="es-ES" dirty="0">
                <a:solidFill>
                  <a:prstClr val="black"/>
                </a:solidFill>
                <a:latin typeface="Calibri" panose="020F0502020204030204"/>
              </a:rPr>
              <a:t>El código anterior se reemplaza pues </a:t>
            </a:r>
            <a:r>
              <a:rPr kumimoji="0" lang="es-ES" sz="1800" b="0" i="0" u="none" strike="noStrike" kern="1200" cap="none" spc="0" normalizeH="0" baseline="0" noProof="0" dirty="0">
                <a:ln>
                  <a:noFill/>
                </a:ln>
                <a:solidFill>
                  <a:prstClr val="black"/>
                </a:solidFill>
                <a:effectLst/>
                <a:uLnTx/>
                <a:uFillTx/>
                <a:latin typeface="Calibri" panose="020F0502020204030204"/>
                <a:ea typeface="+mn-ea"/>
                <a:cs typeface="+mn-cs"/>
              </a:rPr>
              <a:t>sería nada escalable crear una página devolviendo pequeñas etiquetas, en su lugar se puede devolver toda una página web, se indica ahora en "views.html" que cuando sea solicitado no envíe una respuesta http, en su lugar ahora se utilizará el método render de "</a:t>
            </a:r>
            <a:r>
              <a:rPr kumimoji="0" lang="es-ES" sz="1800" b="0" i="0" u="none" strike="noStrike" kern="1200" cap="none" spc="0" normalizeH="0" baseline="0" noProof="0" dirty="0" err="1">
                <a:ln>
                  <a:noFill/>
                </a:ln>
                <a:solidFill>
                  <a:prstClr val="black"/>
                </a:solidFill>
                <a:effectLst/>
                <a:uLnTx/>
                <a:uFillTx/>
                <a:latin typeface="Calibri" panose="020F0502020204030204"/>
                <a:ea typeface="+mn-ea"/>
                <a:cs typeface="+mn-cs"/>
              </a:rPr>
              <a:t>from</a:t>
            </a:r>
            <a:r>
              <a:rPr kumimoji="0" lang="es-ES"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s-ES" sz="1800" b="0" i="0" u="none" strike="noStrike" kern="1200" cap="none" spc="0" normalizeH="0" baseline="0" noProof="0" dirty="0" err="1">
                <a:ln>
                  <a:noFill/>
                </a:ln>
                <a:solidFill>
                  <a:prstClr val="black"/>
                </a:solidFill>
                <a:effectLst/>
                <a:uLnTx/>
                <a:uFillTx/>
                <a:latin typeface="Calibri" panose="020F0502020204030204"/>
                <a:ea typeface="+mn-ea"/>
                <a:cs typeface="+mn-cs"/>
              </a:rPr>
              <a:t>django.shortcuts</a:t>
            </a:r>
            <a:r>
              <a:rPr kumimoji="0" lang="es-ES"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s-ES" sz="1800" b="0" i="0" u="none" strike="noStrike" kern="1200" cap="none" spc="0" normalizeH="0" baseline="0" noProof="0" dirty="0" err="1">
                <a:ln>
                  <a:noFill/>
                </a:ln>
                <a:solidFill>
                  <a:prstClr val="black"/>
                </a:solidFill>
                <a:effectLst/>
                <a:uLnTx/>
                <a:uFillTx/>
                <a:latin typeface="Calibri" panose="020F0502020204030204"/>
                <a:ea typeface="+mn-ea"/>
                <a:cs typeface="+mn-cs"/>
              </a:rPr>
              <a:t>import</a:t>
            </a:r>
            <a:r>
              <a:rPr kumimoji="0" lang="es-ES" sz="1800" b="0" i="0" u="none" strike="noStrike" kern="1200" cap="none" spc="0" normalizeH="0" baseline="0" noProof="0" dirty="0">
                <a:ln>
                  <a:noFill/>
                </a:ln>
                <a:solidFill>
                  <a:prstClr val="black"/>
                </a:solidFill>
                <a:effectLst/>
                <a:uLnTx/>
                <a:uFillTx/>
                <a:latin typeface="Calibri" panose="020F0502020204030204"/>
                <a:ea typeface="+mn-ea"/>
                <a:cs typeface="+mn-cs"/>
              </a:rPr>
              <a:t> render", render espera el primer parámetro "</a:t>
            </a:r>
            <a:r>
              <a:rPr kumimoji="0" lang="es-ES" sz="1800" b="0" i="0" u="none" strike="noStrike" kern="1200" cap="none" spc="0" normalizeH="0" baseline="0" noProof="0" dirty="0" err="1">
                <a:ln>
                  <a:noFill/>
                </a:ln>
                <a:solidFill>
                  <a:prstClr val="black"/>
                </a:solidFill>
                <a:effectLst/>
                <a:uLnTx/>
                <a:uFillTx/>
                <a:latin typeface="Calibri" panose="020F0502020204030204"/>
                <a:ea typeface="+mn-ea"/>
                <a:cs typeface="+mn-cs"/>
              </a:rPr>
              <a:t>request</a:t>
            </a:r>
            <a:r>
              <a:rPr kumimoji="0" lang="es-ES" sz="1800" b="0" i="0" u="none" strike="noStrike" kern="1200" cap="none" spc="0" normalizeH="0" baseline="0" noProof="0" dirty="0">
                <a:ln>
                  <a:noFill/>
                </a:ln>
                <a:solidFill>
                  <a:prstClr val="black"/>
                </a:solidFill>
                <a:effectLst/>
                <a:uLnTx/>
                <a:uFillTx/>
                <a:latin typeface="Calibri" panose="020F0502020204030204"/>
                <a:ea typeface="+mn-ea"/>
                <a:cs typeface="+mn-cs"/>
              </a:rPr>
              <a:t>", y el segundo parámetro el archivo que se va a enviar, en este caso "signup.html"</a:t>
            </a:r>
            <a:endParaRPr kumimoji="0" lang="es-EC"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8" name="Imagen 7" descr="Interfaz de usuario gráfica, Texto&#10;&#10;Descripción generada automáticamente">
            <a:extLst>
              <a:ext uri="{FF2B5EF4-FFF2-40B4-BE49-F238E27FC236}">
                <a16:creationId xmlns:a16="http://schemas.microsoft.com/office/drawing/2014/main" id="{0F8354F7-ACCC-6764-184F-6CEA7617041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37485" y="975807"/>
            <a:ext cx="3574382" cy="1435996"/>
          </a:xfrm>
          <a:prstGeom prst="rect">
            <a:avLst/>
          </a:prstGeom>
        </p:spPr>
      </p:pic>
      <p:pic>
        <p:nvPicPr>
          <p:cNvPr id="12" name="Imagen 11" descr="Captura de pantalla de un celular&#10;&#10;Descripción generada automáticamente">
            <a:extLst>
              <a:ext uri="{FF2B5EF4-FFF2-40B4-BE49-F238E27FC236}">
                <a16:creationId xmlns:a16="http://schemas.microsoft.com/office/drawing/2014/main" id="{A715FA01-5885-F3C5-A484-D6EBB23A3E7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64918" y="890472"/>
            <a:ext cx="4561377" cy="3415062"/>
          </a:xfrm>
          <a:prstGeom prst="rect">
            <a:avLst/>
          </a:prstGeom>
        </p:spPr>
      </p:pic>
      <p:sp>
        <p:nvSpPr>
          <p:cNvPr id="9" name="Rectángulo 8">
            <a:extLst>
              <a:ext uri="{FF2B5EF4-FFF2-40B4-BE49-F238E27FC236}">
                <a16:creationId xmlns:a16="http://schemas.microsoft.com/office/drawing/2014/main" id="{0576A104-56AD-0744-1036-08977805C32B}"/>
              </a:ext>
            </a:extLst>
          </p:cNvPr>
          <p:cNvSpPr/>
          <p:nvPr/>
        </p:nvSpPr>
        <p:spPr>
          <a:xfrm>
            <a:off x="8227363" y="3681185"/>
            <a:ext cx="3522185" cy="35021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w="3175">
                <a:solidFill>
                  <a:prstClr val="black"/>
                </a:solidFill>
              </a:ln>
              <a:solidFill>
                <a:prstClr val="white"/>
              </a:solidFill>
              <a:effectLst/>
              <a:uLnTx/>
              <a:uFillTx/>
              <a:latin typeface="Calibri" panose="020F0502020204030204"/>
              <a:ea typeface="+mn-ea"/>
              <a:cs typeface="+mn-cs"/>
            </a:endParaRPr>
          </a:p>
        </p:txBody>
      </p:sp>
      <p:sp>
        <p:nvSpPr>
          <p:cNvPr id="3" name="Botón de acción: en blanco 2">
            <a:hlinkClick r:id="rId6" action="ppaction://hlinksldjump" highlightClick="1"/>
            <a:extLst>
              <a:ext uri="{FF2B5EF4-FFF2-40B4-BE49-F238E27FC236}">
                <a16:creationId xmlns:a16="http://schemas.microsoft.com/office/drawing/2014/main" id="{A336161C-4FF5-BAEA-8EC8-785E4EC21D70}"/>
              </a:ext>
            </a:extLst>
          </p:cNvPr>
          <p:cNvSpPr/>
          <p:nvPr/>
        </p:nvSpPr>
        <p:spPr>
          <a:xfrm>
            <a:off x="10727704" y="-885"/>
            <a:ext cx="1464296" cy="335902"/>
          </a:xfrm>
          <a:prstGeom prst="actionButtonBlan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C" sz="1800" b="0" i="0" u="none" strike="noStrike" kern="1200" cap="none" spc="0" normalizeH="0" baseline="0" noProof="0">
                <a:ln>
                  <a:noFill/>
                </a:ln>
                <a:solidFill>
                  <a:prstClr val="white"/>
                </a:solidFill>
                <a:effectLst/>
                <a:uLnTx/>
                <a:uFillTx/>
                <a:latin typeface="Calibri" panose="020F0502020204030204"/>
                <a:ea typeface="+mn-ea"/>
                <a:cs typeface="+mn-cs"/>
              </a:rPr>
              <a:t>Índice</a:t>
            </a:r>
            <a:endParaRPr kumimoji="0" lang="es-E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Rectángulo 1">
            <a:extLst>
              <a:ext uri="{FF2B5EF4-FFF2-40B4-BE49-F238E27FC236}">
                <a16:creationId xmlns:a16="http://schemas.microsoft.com/office/drawing/2014/main" id="{C84B9A3C-0BD9-FB84-1567-4BE8C6C2AEB3}"/>
              </a:ext>
            </a:extLst>
          </p:cNvPr>
          <p:cNvSpPr/>
          <p:nvPr/>
        </p:nvSpPr>
        <p:spPr>
          <a:xfrm>
            <a:off x="3738017" y="1970057"/>
            <a:ext cx="2982379" cy="347016"/>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w="3175">
                <a:solidFill>
                  <a:prstClr val="black"/>
                </a:solidFill>
              </a:ln>
              <a:solidFill>
                <a:prstClr val="white"/>
              </a:solidFill>
              <a:effectLst/>
              <a:uLnTx/>
              <a:uFillTx/>
              <a:latin typeface="Calibri" panose="020F0502020204030204"/>
              <a:ea typeface="+mn-ea"/>
              <a:cs typeface="+mn-cs"/>
            </a:endParaRPr>
          </a:p>
        </p:txBody>
      </p:sp>
      <p:sp>
        <p:nvSpPr>
          <p:cNvPr id="10" name="CuadroTexto 9">
            <a:extLst>
              <a:ext uri="{FF2B5EF4-FFF2-40B4-BE49-F238E27FC236}">
                <a16:creationId xmlns:a16="http://schemas.microsoft.com/office/drawing/2014/main" id="{4742E829-26D5-864B-1257-5A4A364DC321}"/>
              </a:ext>
            </a:extLst>
          </p:cNvPr>
          <p:cNvSpPr txBox="1"/>
          <p:nvPr/>
        </p:nvSpPr>
        <p:spPr>
          <a:xfrm>
            <a:off x="5825613" y="1642504"/>
            <a:ext cx="54077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1" i="0" u="none" strike="noStrike" kern="1200" cap="none" spc="0" normalizeH="0" baseline="0" noProof="0" dirty="0">
                <a:ln>
                  <a:noFill/>
                </a:ln>
                <a:solidFill>
                  <a:srgbClr val="00B050"/>
                </a:solidFill>
                <a:effectLst/>
                <a:uLnTx/>
                <a:uFillTx/>
                <a:latin typeface="Calibri" panose="020F0502020204030204"/>
                <a:ea typeface="+mn-ea"/>
                <a:cs typeface="+mn-cs"/>
              </a:rPr>
              <a:t>-1-</a:t>
            </a:r>
            <a:endParaRPr kumimoji="0" lang="es-EC" sz="1800" b="1" i="0" u="none" strike="noStrike" kern="1200" cap="none" spc="0" normalizeH="0" baseline="0" noProof="0" dirty="0">
              <a:ln>
                <a:noFill/>
              </a:ln>
              <a:solidFill>
                <a:srgbClr val="00B050"/>
              </a:solidFill>
              <a:effectLst/>
              <a:uLnTx/>
              <a:uFillTx/>
              <a:latin typeface="Calibri" panose="020F0502020204030204"/>
              <a:ea typeface="+mn-ea"/>
              <a:cs typeface="+mn-cs"/>
            </a:endParaRPr>
          </a:p>
        </p:txBody>
      </p:sp>
      <p:cxnSp>
        <p:nvCxnSpPr>
          <p:cNvPr id="13" name="Conector recto de flecha 12">
            <a:extLst>
              <a:ext uri="{FF2B5EF4-FFF2-40B4-BE49-F238E27FC236}">
                <a16:creationId xmlns:a16="http://schemas.microsoft.com/office/drawing/2014/main" id="{9CBBCE2B-1C38-97A6-3577-552D600B52E9}"/>
              </a:ext>
            </a:extLst>
          </p:cNvPr>
          <p:cNvCxnSpPr>
            <a:stCxn id="2" idx="3"/>
          </p:cNvCxnSpPr>
          <p:nvPr/>
        </p:nvCxnSpPr>
        <p:spPr>
          <a:xfrm flipV="1">
            <a:off x="6720396" y="1827170"/>
            <a:ext cx="1189608" cy="316395"/>
          </a:xfrm>
          <a:prstGeom prst="straightConnector1">
            <a:avLst/>
          </a:prstGeom>
          <a:ln w="57150">
            <a:tailEnd type="triangle"/>
          </a:ln>
        </p:spPr>
        <p:style>
          <a:lnRef idx="3">
            <a:schemeClr val="accent6"/>
          </a:lnRef>
          <a:fillRef idx="0">
            <a:schemeClr val="accent6"/>
          </a:fillRef>
          <a:effectRef idx="2">
            <a:schemeClr val="accent6"/>
          </a:effectRef>
          <a:fontRef idx="minor">
            <a:schemeClr val="tx1"/>
          </a:fontRef>
        </p:style>
      </p:cxnSp>
      <p:sp>
        <p:nvSpPr>
          <p:cNvPr id="14" name="CuadroTexto 13">
            <a:extLst>
              <a:ext uri="{FF2B5EF4-FFF2-40B4-BE49-F238E27FC236}">
                <a16:creationId xmlns:a16="http://schemas.microsoft.com/office/drawing/2014/main" id="{58896AE3-8765-4D7B-EE49-4B1F5A492534}"/>
              </a:ext>
            </a:extLst>
          </p:cNvPr>
          <p:cNvSpPr txBox="1"/>
          <p:nvPr/>
        </p:nvSpPr>
        <p:spPr>
          <a:xfrm>
            <a:off x="7830451" y="3706502"/>
            <a:ext cx="54077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1" i="0" u="none" strike="noStrike" kern="1200" cap="none" spc="0" normalizeH="0" baseline="0" noProof="0" dirty="0">
                <a:ln>
                  <a:noFill/>
                </a:ln>
                <a:solidFill>
                  <a:srgbClr val="00B050"/>
                </a:solidFill>
                <a:effectLst/>
                <a:uLnTx/>
                <a:uFillTx/>
                <a:latin typeface="Calibri" panose="020F0502020204030204"/>
                <a:ea typeface="+mn-ea"/>
                <a:cs typeface="+mn-cs"/>
              </a:rPr>
              <a:t>-2-</a:t>
            </a:r>
            <a:endParaRPr kumimoji="0" lang="es-EC" sz="1800" b="1" i="0" u="none" strike="noStrike" kern="1200" cap="none" spc="0" normalizeH="0" baseline="0" noProof="0" dirty="0">
              <a:ln>
                <a:noFill/>
              </a:ln>
              <a:solidFill>
                <a:srgbClr val="00B050"/>
              </a:solidFill>
              <a:effectLst/>
              <a:uLnTx/>
              <a:uFillTx/>
              <a:latin typeface="Calibri" panose="020F0502020204030204"/>
              <a:ea typeface="+mn-ea"/>
              <a:cs typeface="+mn-cs"/>
            </a:endParaRPr>
          </a:p>
        </p:txBody>
      </p:sp>
      <p:sp>
        <p:nvSpPr>
          <p:cNvPr id="11" name="CuadroTexto 10">
            <a:extLst>
              <a:ext uri="{FF2B5EF4-FFF2-40B4-BE49-F238E27FC236}">
                <a16:creationId xmlns:a16="http://schemas.microsoft.com/office/drawing/2014/main" id="{EF6F8E82-169D-D44D-1D15-49A7156CBF96}"/>
              </a:ext>
            </a:extLst>
          </p:cNvPr>
          <p:cNvSpPr txBox="1"/>
          <p:nvPr/>
        </p:nvSpPr>
        <p:spPr>
          <a:xfrm>
            <a:off x="3738017" y="3086100"/>
            <a:ext cx="2087595" cy="923330"/>
          </a:xfrm>
          <a:prstGeom prst="rect">
            <a:avLst/>
          </a:prstGeom>
          <a:noFill/>
        </p:spPr>
        <p:txBody>
          <a:bodyPr wrap="square" rtlCol="0">
            <a:spAutoFit/>
          </a:bodyPr>
          <a:lstStyle/>
          <a:p>
            <a:r>
              <a:rPr lang="es-ES" dirty="0"/>
              <a:t>En vez de </a:t>
            </a:r>
            <a:r>
              <a:rPr lang="es-ES" dirty="0" err="1"/>
              <a:t>signup</a:t>
            </a:r>
            <a:r>
              <a:rPr lang="es-ES" dirty="0"/>
              <a:t>, puede llamarse “</a:t>
            </a:r>
            <a:r>
              <a:rPr lang="es-ES" dirty="0" err="1"/>
              <a:t>paginaRegistro</a:t>
            </a:r>
            <a:r>
              <a:rPr lang="es-ES" dirty="0"/>
              <a:t>”</a:t>
            </a:r>
            <a:endParaRPr lang="es-EC" dirty="0"/>
          </a:p>
        </p:txBody>
      </p:sp>
    </p:spTree>
    <p:extLst>
      <p:ext uri="{BB962C8B-B14F-4D97-AF65-F5344CB8AC3E}">
        <p14:creationId xmlns:p14="http://schemas.microsoft.com/office/powerpoint/2010/main" val="283987979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descr="Texto&#10;&#10;Descripción generada automáticamente">
            <a:extLst>
              <a:ext uri="{FF2B5EF4-FFF2-40B4-BE49-F238E27FC236}">
                <a16:creationId xmlns:a16="http://schemas.microsoft.com/office/drawing/2014/main" id="{93B8D9C0-260E-EC0B-80EA-49ED002202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04297" y="393919"/>
            <a:ext cx="7587702" cy="6028449"/>
          </a:xfrm>
          <a:prstGeom prst="rect">
            <a:avLst/>
          </a:prstGeom>
        </p:spPr>
      </p:pic>
      <p:sp>
        <p:nvSpPr>
          <p:cNvPr id="4" name="Título 3">
            <a:extLst>
              <a:ext uri="{FF2B5EF4-FFF2-40B4-BE49-F238E27FC236}">
                <a16:creationId xmlns:a16="http://schemas.microsoft.com/office/drawing/2014/main" id="{9DF72ADE-BAE9-484E-84CE-E8979DDABC94}"/>
              </a:ext>
            </a:extLst>
          </p:cNvPr>
          <p:cNvSpPr>
            <a:spLocks noGrp="1"/>
          </p:cNvSpPr>
          <p:nvPr>
            <p:ph type="title"/>
          </p:nvPr>
        </p:nvSpPr>
        <p:spPr>
          <a:xfrm>
            <a:off x="1" y="1"/>
            <a:ext cx="3256367" cy="709119"/>
          </a:xfrm>
          <a:solidFill>
            <a:schemeClr val="accent4">
              <a:lumMod val="60000"/>
              <a:lumOff val="40000"/>
            </a:schemeClr>
          </a:solidFill>
        </p:spPr>
        <p:style>
          <a:lnRef idx="2">
            <a:schemeClr val="accent1"/>
          </a:lnRef>
          <a:fillRef idx="1">
            <a:schemeClr val="lt1"/>
          </a:fillRef>
          <a:effectRef idx="0">
            <a:schemeClr val="accent1"/>
          </a:effectRef>
          <a:fontRef idx="minor">
            <a:schemeClr val="dk1"/>
          </a:fontRef>
        </p:style>
        <p:txBody>
          <a:bodyPr>
            <a:normAutofit/>
          </a:bodyPr>
          <a:lstStyle/>
          <a:p>
            <a:r>
              <a:rPr lang="es-MX" sz="1400">
                <a:latin typeface="AcmeFont" pitchFamily="2" charset="0"/>
              </a:rPr>
              <a:t>Taller: </a:t>
            </a:r>
            <a:r>
              <a:rPr lang="es-MX" sz="1400"/>
              <a:t>Ejercicio 81</a:t>
            </a:r>
            <a:endParaRPr lang="es-ES" sz="1400"/>
          </a:p>
        </p:txBody>
      </p:sp>
      <p:cxnSp>
        <p:nvCxnSpPr>
          <p:cNvPr id="5" name="Conector recto 4">
            <a:extLst>
              <a:ext uri="{FF2B5EF4-FFF2-40B4-BE49-F238E27FC236}">
                <a16:creationId xmlns:a16="http://schemas.microsoft.com/office/drawing/2014/main" id="{B56C916C-A930-4B45-9FEB-EAC26D680858}"/>
              </a:ext>
            </a:extLst>
          </p:cNvPr>
          <p:cNvCxnSpPr>
            <a:cxnSpLocks/>
          </p:cNvCxnSpPr>
          <p:nvPr/>
        </p:nvCxnSpPr>
        <p:spPr>
          <a:xfrm>
            <a:off x="3256383" y="709120"/>
            <a:ext cx="0" cy="6148880"/>
          </a:xfrm>
          <a:prstGeom prst="line">
            <a:avLst/>
          </a:prstGeom>
        </p:spPr>
        <p:style>
          <a:lnRef idx="3">
            <a:schemeClr val="accent1"/>
          </a:lnRef>
          <a:fillRef idx="0">
            <a:schemeClr val="accent1"/>
          </a:fillRef>
          <a:effectRef idx="2">
            <a:schemeClr val="accent1"/>
          </a:effectRef>
          <a:fontRef idx="minor">
            <a:schemeClr val="tx1"/>
          </a:fontRef>
        </p:style>
      </p:cxnSp>
      <p:sp>
        <p:nvSpPr>
          <p:cNvPr id="16" name="CuadroTexto 15">
            <a:extLst>
              <a:ext uri="{FF2B5EF4-FFF2-40B4-BE49-F238E27FC236}">
                <a16:creationId xmlns:a16="http://schemas.microsoft.com/office/drawing/2014/main" id="{B1925488-C881-4A19-A93C-2E217166D1A0}"/>
              </a:ext>
            </a:extLst>
          </p:cNvPr>
          <p:cNvSpPr txBox="1"/>
          <p:nvPr/>
        </p:nvSpPr>
        <p:spPr>
          <a:xfrm>
            <a:off x="106748" y="4958291"/>
            <a:ext cx="2891329" cy="954107"/>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C" sz="1400" b="1" i="0" u="none" strike="noStrike" kern="1200" cap="none" spc="0" normalizeH="0" baseline="0" noProof="0">
                <a:ln>
                  <a:noFill/>
                </a:ln>
                <a:solidFill>
                  <a:prstClr val="black"/>
                </a:solidFill>
                <a:effectLst/>
                <a:uLnTx/>
                <a:uFillTx/>
                <a:latin typeface="Calibri" panose="020F0502020204030204"/>
                <a:ea typeface="+mn-ea"/>
                <a:cs typeface="+mn-cs"/>
              </a:rPr>
              <a:t>Objetivos de la lámina:</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ES" sz="1400" b="0" i="0" u="none" strike="noStrike" kern="1200" cap="none" spc="0" normalizeH="0" baseline="0" noProof="0">
                <a:ln>
                  <a:noFill/>
                </a:ln>
                <a:solidFill>
                  <a:prstClr val="black"/>
                </a:solidFill>
                <a:effectLst/>
                <a:uLnTx/>
                <a:uFillTx/>
                <a:latin typeface="Calibri" panose="020F0502020204030204"/>
                <a:ea typeface="+mn-ea"/>
                <a:cs typeface="+mn-cs"/>
              </a:rPr>
              <a:t>Dotar de funcionalidad de modificar tareas a "task_detail.html".</a:t>
            </a:r>
          </a:p>
        </p:txBody>
      </p:sp>
      <p:pic>
        <p:nvPicPr>
          <p:cNvPr id="17" name="Imagen 16">
            <a:extLst>
              <a:ext uri="{FF2B5EF4-FFF2-40B4-BE49-F238E27FC236}">
                <a16:creationId xmlns:a16="http://schemas.microsoft.com/office/drawing/2014/main" id="{07AF594D-2BC1-4EA0-9855-66C150454A4F}"/>
              </a:ext>
            </a:extLst>
          </p:cNvPr>
          <p:cNvPicPr>
            <a:picLocks noChangeAspect="1"/>
          </p:cNvPicPr>
          <p:nvPr/>
        </p:nvPicPr>
        <p:blipFill>
          <a:blip r:embed="rId4"/>
          <a:stretch>
            <a:fillRect/>
          </a:stretch>
        </p:blipFill>
        <p:spPr>
          <a:xfrm>
            <a:off x="76038" y="2011836"/>
            <a:ext cx="993895" cy="854078"/>
          </a:xfrm>
          <a:prstGeom prst="rect">
            <a:avLst/>
          </a:prstGeom>
        </p:spPr>
      </p:pic>
      <p:sp>
        <p:nvSpPr>
          <p:cNvPr id="18" name="CuadroTexto 17">
            <a:extLst>
              <a:ext uri="{FF2B5EF4-FFF2-40B4-BE49-F238E27FC236}">
                <a16:creationId xmlns:a16="http://schemas.microsoft.com/office/drawing/2014/main" id="{137D2C75-4FC0-4811-A9B7-F2AED8DD12CA}"/>
              </a:ext>
            </a:extLst>
          </p:cNvPr>
          <p:cNvSpPr txBox="1"/>
          <p:nvPr/>
        </p:nvSpPr>
        <p:spPr>
          <a:xfrm>
            <a:off x="80567" y="2926313"/>
            <a:ext cx="3098569" cy="209288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C" sz="1300" b="1" i="0" u="none" strike="noStrike" kern="1200" cap="none" spc="0" normalizeH="0" baseline="0" noProof="0">
                <a:ln>
                  <a:noFill/>
                </a:ln>
                <a:solidFill>
                  <a:prstClr val="black"/>
                </a:solidFill>
                <a:effectLst/>
                <a:uLnTx/>
                <a:uFillTx/>
                <a:latin typeface="Agency FB" panose="020B0503020202020204" pitchFamily="34" charset="0"/>
                <a:ea typeface="+mn-ea"/>
                <a:cs typeface="+mn-cs"/>
              </a:rPr>
              <a:t>Misión. </a:t>
            </a:r>
            <a:r>
              <a:rPr kumimoji="0" lang="es-MX" sz="1300" b="0" i="0" u="none" strike="noStrike" kern="1200" cap="none" spc="0" normalizeH="0" baseline="0" noProof="0">
                <a:ln>
                  <a:noFill/>
                </a:ln>
                <a:solidFill>
                  <a:prstClr val="black"/>
                </a:solidFill>
                <a:effectLst/>
                <a:uLnTx/>
                <a:uFillTx/>
                <a:latin typeface="Agency FB" panose="020B0503020202020204" pitchFamily="34" charset="0"/>
                <a:ea typeface="+mn-ea"/>
                <a:cs typeface="+mn-cs"/>
              </a:rPr>
              <a:t>Formar profesionales competentes y emprendedores desde lo académico, la investigación, y la vinculación, que contribuyan a mejorar la calidad de vida de la sociedad.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300" b="0" i="0" u="none" strike="noStrike" kern="1200" cap="none" spc="0" normalizeH="0" baseline="0" noProof="0">
              <a:ln>
                <a:noFill/>
              </a:ln>
              <a:solidFill>
                <a:prstClr val="black"/>
              </a:solidFill>
              <a:effectLst/>
              <a:uLnTx/>
              <a:uFillTx/>
              <a:latin typeface="Agency FB" panose="020B0503020202020204" pitchFamily="34" charset="0"/>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C" sz="1300" b="1" i="0" u="none" strike="noStrike" kern="1200" cap="none" spc="0" normalizeH="0" baseline="0" noProof="0">
                <a:ln>
                  <a:noFill/>
                </a:ln>
                <a:solidFill>
                  <a:prstClr val="black"/>
                </a:solidFill>
                <a:effectLst/>
                <a:uLnTx/>
                <a:uFillTx/>
                <a:latin typeface="Agency FB" panose="020B0503020202020204" pitchFamily="34" charset="0"/>
                <a:ea typeface="+mn-ea"/>
                <a:cs typeface="+mn-cs"/>
              </a:rPr>
              <a:t>Visión. </a:t>
            </a:r>
            <a:r>
              <a:rPr kumimoji="0" lang="es-MX" sz="1300" b="0" i="0" u="none" strike="noStrike" kern="1200" cap="none" spc="0" normalizeH="0" baseline="0" noProof="0">
                <a:ln>
                  <a:noFill/>
                </a:ln>
                <a:solidFill>
                  <a:prstClr val="black"/>
                </a:solidFill>
                <a:effectLst/>
                <a:uLnTx/>
                <a:uFillTx/>
                <a:latin typeface="Agency FB" panose="020B0503020202020204" pitchFamily="34" charset="0"/>
                <a:ea typeface="+mn-ea"/>
                <a:cs typeface="+mn-cs"/>
              </a:rPr>
              <a:t>Ser un referente nacional e internacional de Institución de Educación Superior que contribuye al desarrollo social, cultural y productivo con profesionales éticos, creativos, cualificados y con sentido de pertinencia.</a:t>
            </a:r>
            <a:endParaRPr kumimoji="0" lang="es-ES" sz="1300" b="0" i="0" u="none" strike="noStrike" kern="1200" cap="none" spc="0" normalizeH="0" baseline="0" noProof="0">
              <a:ln>
                <a:noFill/>
              </a:ln>
              <a:solidFill>
                <a:prstClr val="black"/>
              </a:solidFill>
              <a:effectLst/>
              <a:uLnTx/>
              <a:uFillTx/>
              <a:latin typeface="Agency FB" panose="020B0503020202020204" pitchFamily="34" charset="0"/>
              <a:ea typeface="+mn-ea"/>
              <a:cs typeface="+mn-cs"/>
            </a:endParaRPr>
          </a:p>
        </p:txBody>
      </p:sp>
      <p:sp>
        <p:nvSpPr>
          <p:cNvPr id="23" name="Rectángulo 22">
            <a:extLst>
              <a:ext uri="{FF2B5EF4-FFF2-40B4-BE49-F238E27FC236}">
                <a16:creationId xmlns:a16="http://schemas.microsoft.com/office/drawing/2014/main" id="{EAF93728-98EC-43CF-8689-136A3EE39D11}"/>
              </a:ext>
            </a:extLst>
          </p:cNvPr>
          <p:cNvSpPr/>
          <p:nvPr/>
        </p:nvSpPr>
        <p:spPr>
          <a:xfrm>
            <a:off x="93308" y="6489877"/>
            <a:ext cx="2530373" cy="292388"/>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C" sz="1300" b="0" i="0" u="none" strike="noStrike" kern="1200" cap="none" spc="0" normalizeH="0" baseline="0" noProof="0">
                <a:ln w="0"/>
                <a:solidFill>
                  <a:srgbClr val="00B050"/>
                </a:solidFill>
                <a:effectLst>
                  <a:outerShdw blurRad="38100" dist="25400" dir="5400000" algn="ctr" rotWithShape="0">
                    <a:srgbClr val="6E747A">
                      <a:alpha val="43000"/>
                    </a:srgbClr>
                  </a:outerShdw>
                </a:effectLst>
                <a:uLnTx/>
                <a:uFillTx/>
                <a:latin typeface="Calibri" panose="020F0502020204030204"/>
                <a:ea typeface="+mn-ea"/>
                <a:cs typeface="+mn-cs"/>
              </a:rPr>
              <a:t>M</a:t>
            </a:r>
            <a:r>
              <a:rPr kumimoji="0" lang="es-ES" sz="1300" b="0" i="0" u="none" strike="noStrike" kern="1200" cap="none" spc="0" normalizeH="0" baseline="0" noProof="0">
                <a:ln w="0"/>
                <a:solidFill>
                  <a:srgbClr val="00B050"/>
                </a:solidFill>
                <a:effectLst>
                  <a:outerShdw blurRad="38100" dist="25400" dir="5400000" algn="ctr" rotWithShape="0">
                    <a:srgbClr val="6E747A">
                      <a:alpha val="43000"/>
                    </a:srgbClr>
                  </a:outerShdw>
                </a:effectLst>
                <a:uLnTx/>
                <a:uFillTx/>
                <a:latin typeface="Calibri" panose="020F0502020204030204"/>
                <a:ea typeface="+mn-ea"/>
                <a:cs typeface="+mn-cs"/>
              </a:rPr>
              <a:t>sig. Ing. Robert Moreira Centeno</a:t>
            </a:r>
          </a:p>
        </p:txBody>
      </p:sp>
      <p:sp>
        <p:nvSpPr>
          <p:cNvPr id="6" name="CuadroTexto 5">
            <a:extLst>
              <a:ext uri="{FF2B5EF4-FFF2-40B4-BE49-F238E27FC236}">
                <a16:creationId xmlns:a16="http://schemas.microsoft.com/office/drawing/2014/main" id="{7FC1FBA4-F025-F269-BB7C-ECD5082576C2}"/>
              </a:ext>
            </a:extLst>
          </p:cNvPr>
          <p:cNvSpPr txBox="1"/>
          <p:nvPr/>
        </p:nvSpPr>
        <p:spPr>
          <a:xfrm>
            <a:off x="3437442" y="11851"/>
            <a:ext cx="729026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1" i="0" u="none" strike="noStrike" kern="1200" cap="none" spc="0" normalizeH="0" baseline="0" noProof="0">
                <a:ln>
                  <a:noFill/>
                </a:ln>
                <a:solidFill>
                  <a:prstClr val="black"/>
                </a:solidFill>
                <a:effectLst/>
                <a:uLnTx/>
                <a:uFillTx/>
                <a:latin typeface="Calibri" panose="020F0502020204030204"/>
                <a:ea typeface="+mn-ea"/>
                <a:cs typeface="+mn-cs"/>
              </a:rPr>
              <a:t>Figura 13.(versión 3). parte 1. </a:t>
            </a:r>
            <a:r>
              <a:rPr kumimoji="0" lang="es-ES" sz="1800" b="0" i="0" u="none" strike="noStrike" kern="1200" cap="none" spc="0" normalizeH="0" baseline="0" noProof="0">
                <a:ln>
                  <a:noFill/>
                </a:ln>
                <a:solidFill>
                  <a:prstClr val="black"/>
                </a:solidFill>
                <a:effectLst/>
                <a:uLnTx/>
                <a:uFillTx/>
                <a:latin typeface="Calibri" panose="020F0502020204030204"/>
                <a:ea typeface="+mn-ea"/>
                <a:cs typeface="+mn-cs"/>
              </a:rPr>
              <a:t>Actualizar tareas.</a:t>
            </a:r>
          </a:p>
        </p:txBody>
      </p:sp>
      <p:sp>
        <p:nvSpPr>
          <p:cNvPr id="10" name="Rectángulo 9">
            <a:extLst>
              <a:ext uri="{FF2B5EF4-FFF2-40B4-BE49-F238E27FC236}">
                <a16:creationId xmlns:a16="http://schemas.microsoft.com/office/drawing/2014/main" id="{B20ACCBE-EC6E-4311-E9B5-AACCF346DD3B}"/>
              </a:ext>
            </a:extLst>
          </p:cNvPr>
          <p:cNvSpPr/>
          <p:nvPr/>
        </p:nvSpPr>
        <p:spPr>
          <a:xfrm flipH="1">
            <a:off x="5597061" y="1591356"/>
            <a:ext cx="2764617" cy="22817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w="3175">
                <a:solidFill>
                  <a:prstClr val="black"/>
                </a:solidFill>
              </a:ln>
              <a:solidFill>
                <a:prstClr val="white"/>
              </a:solidFill>
              <a:effectLst/>
              <a:uLnTx/>
              <a:uFillTx/>
              <a:latin typeface="Calibri" panose="020F0502020204030204"/>
              <a:ea typeface="+mn-ea"/>
              <a:cs typeface="+mn-cs"/>
            </a:endParaRPr>
          </a:p>
        </p:txBody>
      </p:sp>
      <p:sp>
        <p:nvSpPr>
          <p:cNvPr id="11" name="CuadroTexto 10">
            <a:extLst>
              <a:ext uri="{FF2B5EF4-FFF2-40B4-BE49-F238E27FC236}">
                <a16:creationId xmlns:a16="http://schemas.microsoft.com/office/drawing/2014/main" id="{8823BC13-9698-FCF9-BE22-708B77C319B5}"/>
              </a:ext>
            </a:extLst>
          </p:cNvPr>
          <p:cNvSpPr txBox="1"/>
          <p:nvPr/>
        </p:nvSpPr>
        <p:spPr>
          <a:xfrm>
            <a:off x="8398148" y="1520777"/>
            <a:ext cx="58025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1" i="0" u="none" strike="noStrike" kern="1200" cap="none" spc="0" normalizeH="0" baseline="0" noProof="0">
                <a:ln>
                  <a:noFill/>
                </a:ln>
                <a:solidFill>
                  <a:srgbClr val="002060"/>
                </a:solidFill>
                <a:effectLst/>
                <a:highlight>
                  <a:srgbClr val="FFFF00"/>
                </a:highlight>
                <a:uLnTx/>
                <a:uFillTx/>
                <a:latin typeface="Calibri" panose="020F0502020204030204"/>
                <a:ea typeface="+mn-ea"/>
                <a:cs typeface="+mn-cs"/>
              </a:rPr>
              <a:t>-1-</a:t>
            </a:r>
            <a:endParaRPr kumimoji="0" lang="es-EC" sz="1800" b="1" i="0" u="none" strike="noStrike" kern="1200" cap="none" spc="0" normalizeH="0" baseline="0" noProof="0">
              <a:ln>
                <a:noFill/>
              </a:ln>
              <a:solidFill>
                <a:srgbClr val="002060"/>
              </a:solidFill>
              <a:effectLst/>
              <a:highlight>
                <a:srgbClr val="FFFF00"/>
              </a:highlight>
              <a:uLnTx/>
              <a:uFillTx/>
              <a:latin typeface="Calibri" panose="020F0502020204030204"/>
              <a:ea typeface="+mn-ea"/>
              <a:cs typeface="+mn-cs"/>
            </a:endParaRPr>
          </a:p>
        </p:txBody>
      </p:sp>
      <p:sp>
        <p:nvSpPr>
          <p:cNvPr id="12" name="Rectángulo 11">
            <a:extLst>
              <a:ext uri="{FF2B5EF4-FFF2-40B4-BE49-F238E27FC236}">
                <a16:creationId xmlns:a16="http://schemas.microsoft.com/office/drawing/2014/main" id="{57EE15AE-715D-0535-2DC3-E248D37655A9}"/>
              </a:ext>
            </a:extLst>
          </p:cNvPr>
          <p:cNvSpPr/>
          <p:nvPr/>
        </p:nvSpPr>
        <p:spPr>
          <a:xfrm flipH="1">
            <a:off x="5560591" y="3389870"/>
            <a:ext cx="830048" cy="22817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w="3175">
                <a:solidFill>
                  <a:prstClr val="black"/>
                </a:solidFill>
              </a:ln>
              <a:solidFill>
                <a:prstClr val="white"/>
              </a:solidFill>
              <a:effectLst/>
              <a:uLnTx/>
              <a:uFillTx/>
              <a:latin typeface="Calibri" panose="020F0502020204030204"/>
              <a:ea typeface="+mn-ea"/>
              <a:cs typeface="+mn-cs"/>
            </a:endParaRPr>
          </a:p>
        </p:txBody>
      </p:sp>
      <p:sp>
        <p:nvSpPr>
          <p:cNvPr id="13" name="CuadroTexto 12">
            <a:extLst>
              <a:ext uri="{FF2B5EF4-FFF2-40B4-BE49-F238E27FC236}">
                <a16:creationId xmlns:a16="http://schemas.microsoft.com/office/drawing/2014/main" id="{77CEAEE4-204C-CB24-477B-62A56AE27E3D}"/>
              </a:ext>
            </a:extLst>
          </p:cNvPr>
          <p:cNvSpPr txBox="1"/>
          <p:nvPr/>
        </p:nvSpPr>
        <p:spPr>
          <a:xfrm>
            <a:off x="6399110" y="3323830"/>
            <a:ext cx="58025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1" i="0" u="none" strike="noStrike" kern="1200" cap="none" spc="0" normalizeH="0" baseline="0" noProof="0">
                <a:ln>
                  <a:noFill/>
                </a:ln>
                <a:solidFill>
                  <a:srgbClr val="002060"/>
                </a:solidFill>
                <a:effectLst/>
                <a:highlight>
                  <a:srgbClr val="FFFF00"/>
                </a:highlight>
                <a:uLnTx/>
                <a:uFillTx/>
                <a:latin typeface="Calibri" panose="020F0502020204030204"/>
                <a:ea typeface="+mn-ea"/>
                <a:cs typeface="+mn-cs"/>
              </a:rPr>
              <a:t>-1-</a:t>
            </a:r>
            <a:endParaRPr kumimoji="0" lang="es-EC" sz="1800" b="1" i="0" u="none" strike="noStrike" kern="1200" cap="none" spc="0" normalizeH="0" baseline="0" noProof="0">
              <a:ln>
                <a:noFill/>
              </a:ln>
              <a:solidFill>
                <a:srgbClr val="002060"/>
              </a:solidFill>
              <a:effectLst/>
              <a:highlight>
                <a:srgbClr val="FFFF00"/>
              </a:highlight>
              <a:uLnTx/>
              <a:uFillTx/>
              <a:latin typeface="Calibri" panose="020F0502020204030204"/>
              <a:ea typeface="+mn-ea"/>
              <a:cs typeface="+mn-cs"/>
            </a:endParaRPr>
          </a:p>
        </p:txBody>
      </p:sp>
      <p:sp>
        <p:nvSpPr>
          <p:cNvPr id="14" name="Rectángulo 13">
            <a:extLst>
              <a:ext uri="{FF2B5EF4-FFF2-40B4-BE49-F238E27FC236}">
                <a16:creationId xmlns:a16="http://schemas.microsoft.com/office/drawing/2014/main" id="{D1B45EA2-9C77-AAE7-067D-8C68F05911A7}"/>
              </a:ext>
            </a:extLst>
          </p:cNvPr>
          <p:cNvSpPr/>
          <p:nvPr/>
        </p:nvSpPr>
        <p:spPr>
          <a:xfrm flipH="1">
            <a:off x="6362130" y="3850626"/>
            <a:ext cx="1999547" cy="22817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w="3175">
                <a:solidFill>
                  <a:prstClr val="black"/>
                </a:solidFill>
              </a:ln>
              <a:solidFill>
                <a:prstClr val="white"/>
              </a:solidFill>
              <a:effectLst/>
              <a:uLnTx/>
              <a:uFillTx/>
              <a:latin typeface="Calibri" panose="020F0502020204030204"/>
              <a:ea typeface="+mn-ea"/>
              <a:cs typeface="+mn-cs"/>
            </a:endParaRPr>
          </a:p>
        </p:txBody>
      </p:sp>
      <p:sp>
        <p:nvSpPr>
          <p:cNvPr id="15" name="CuadroTexto 14">
            <a:extLst>
              <a:ext uri="{FF2B5EF4-FFF2-40B4-BE49-F238E27FC236}">
                <a16:creationId xmlns:a16="http://schemas.microsoft.com/office/drawing/2014/main" id="{C7E83726-826D-0BFA-6028-E84E5BA38454}"/>
              </a:ext>
            </a:extLst>
          </p:cNvPr>
          <p:cNvSpPr txBox="1"/>
          <p:nvPr/>
        </p:nvSpPr>
        <p:spPr>
          <a:xfrm>
            <a:off x="8398147" y="3739407"/>
            <a:ext cx="58025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1" i="0" u="none" strike="noStrike" kern="1200" cap="none" spc="0" normalizeH="0" baseline="0" noProof="0">
                <a:ln>
                  <a:noFill/>
                </a:ln>
                <a:solidFill>
                  <a:srgbClr val="002060"/>
                </a:solidFill>
                <a:effectLst/>
                <a:highlight>
                  <a:srgbClr val="FFFF00"/>
                </a:highlight>
                <a:uLnTx/>
                <a:uFillTx/>
                <a:latin typeface="Calibri" panose="020F0502020204030204"/>
                <a:ea typeface="+mn-ea"/>
                <a:cs typeface="+mn-cs"/>
              </a:rPr>
              <a:t>-2-</a:t>
            </a:r>
            <a:endParaRPr kumimoji="0" lang="es-EC" sz="1800" b="1" i="0" u="none" strike="noStrike" kern="1200" cap="none" spc="0" normalizeH="0" baseline="0" noProof="0">
              <a:ln>
                <a:noFill/>
              </a:ln>
              <a:solidFill>
                <a:srgbClr val="002060"/>
              </a:solidFill>
              <a:effectLst/>
              <a:highlight>
                <a:srgbClr val="FFFF00"/>
              </a:highlight>
              <a:uLnTx/>
              <a:uFillTx/>
              <a:latin typeface="Calibri" panose="020F0502020204030204"/>
              <a:ea typeface="+mn-ea"/>
              <a:cs typeface="+mn-cs"/>
            </a:endParaRPr>
          </a:p>
        </p:txBody>
      </p:sp>
      <p:sp>
        <p:nvSpPr>
          <p:cNvPr id="19" name="Rectángulo 18">
            <a:extLst>
              <a:ext uri="{FF2B5EF4-FFF2-40B4-BE49-F238E27FC236}">
                <a16:creationId xmlns:a16="http://schemas.microsoft.com/office/drawing/2014/main" id="{21CDA684-5817-AB53-0B0B-902000EF1271}"/>
              </a:ext>
            </a:extLst>
          </p:cNvPr>
          <p:cNvSpPr/>
          <p:nvPr/>
        </p:nvSpPr>
        <p:spPr>
          <a:xfrm flipH="1">
            <a:off x="6362129" y="4100351"/>
            <a:ext cx="580258" cy="21103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w="3175">
                <a:solidFill>
                  <a:prstClr val="black"/>
                </a:solidFill>
              </a:ln>
              <a:solidFill>
                <a:prstClr val="white"/>
              </a:solidFill>
              <a:effectLst/>
              <a:uLnTx/>
              <a:uFillTx/>
              <a:latin typeface="Calibri" panose="020F0502020204030204"/>
              <a:ea typeface="+mn-ea"/>
              <a:cs typeface="+mn-cs"/>
            </a:endParaRPr>
          </a:p>
        </p:txBody>
      </p:sp>
      <p:sp>
        <p:nvSpPr>
          <p:cNvPr id="20" name="CuadroTexto 19">
            <a:extLst>
              <a:ext uri="{FF2B5EF4-FFF2-40B4-BE49-F238E27FC236}">
                <a16:creationId xmlns:a16="http://schemas.microsoft.com/office/drawing/2014/main" id="{E9E36262-3C6A-5CE1-B86A-091E59863246}"/>
              </a:ext>
            </a:extLst>
          </p:cNvPr>
          <p:cNvSpPr txBox="1"/>
          <p:nvPr/>
        </p:nvSpPr>
        <p:spPr>
          <a:xfrm>
            <a:off x="5920963" y="4062746"/>
            <a:ext cx="58025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1" i="0" u="none" strike="noStrike" kern="1200" cap="none" spc="0" normalizeH="0" baseline="0" noProof="0">
                <a:ln>
                  <a:noFill/>
                </a:ln>
                <a:solidFill>
                  <a:srgbClr val="002060"/>
                </a:solidFill>
                <a:effectLst/>
                <a:highlight>
                  <a:srgbClr val="FFFF00"/>
                </a:highlight>
                <a:uLnTx/>
                <a:uFillTx/>
                <a:latin typeface="Calibri" panose="020F0502020204030204"/>
                <a:ea typeface="+mn-ea"/>
                <a:cs typeface="+mn-cs"/>
              </a:rPr>
              <a:t>-3-</a:t>
            </a:r>
            <a:endParaRPr kumimoji="0" lang="es-EC" sz="1800" b="1" i="0" u="none" strike="noStrike" kern="1200" cap="none" spc="0" normalizeH="0" baseline="0" noProof="0">
              <a:ln>
                <a:noFill/>
              </a:ln>
              <a:solidFill>
                <a:srgbClr val="002060"/>
              </a:solidFill>
              <a:effectLst/>
              <a:highlight>
                <a:srgbClr val="FFFF00"/>
              </a:highlight>
              <a:uLnTx/>
              <a:uFillTx/>
              <a:latin typeface="Calibri" panose="020F0502020204030204"/>
              <a:ea typeface="+mn-ea"/>
              <a:cs typeface="+mn-cs"/>
            </a:endParaRPr>
          </a:p>
        </p:txBody>
      </p:sp>
      <p:sp>
        <p:nvSpPr>
          <p:cNvPr id="21" name="Rectángulo 20">
            <a:extLst>
              <a:ext uri="{FF2B5EF4-FFF2-40B4-BE49-F238E27FC236}">
                <a16:creationId xmlns:a16="http://schemas.microsoft.com/office/drawing/2014/main" id="{25402DC1-9255-510A-4107-3C5EFEE30B92}"/>
              </a:ext>
            </a:extLst>
          </p:cNvPr>
          <p:cNvSpPr/>
          <p:nvPr/>
        </p:nvSpPr>
        <p:spPr>
          <a:xfrm flipH="1">
            <a:off x="6979368" y="4303795"/>
            <a:ext cx="3587030" cy="22817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w="3175">
                <a:solidFill>
                  <a:prstClr val="black"/>
                </a:solidFill>
              </a:ln>
              <a:solidFill>
                <a:prstClr val="white"/>
              </a:solidFill>
              <a:effectLst/>
              <a:uLnTx/>
              <a:uFillTx/>
              <a:latin typeface="Calibri" panose="020F0502020204030204"/>
              <a:ea typeface="+mn-ea"/>
              <a:cs typeface="+mn-cs"/>
            </a:endParaRPr>
          </a:p>
        </p:txBody>
      </p:sp>
      <p:sp>
        <p:nvSpPr>
          <p:cNvPr id="22" name="CuadroTexto 21">
            <a:extLst>
              <a:ext uri="{FF2B5EF4-FFF2-40B4-BE49-F238E27FC236}">
                <a16:creationId xmlns:a16="http://schemas.microsoft.com/office/drawing/2014/main" id="{CBC3796C-389F-4210-E880-D72858D4104E}"/>
              </a:ext>
            </a:extLst>
          </p:cNvPr>
          <p:cNvSpPr txBox="1"/>
          <p:nvPr/>
        </p:nvSpPr>
        <p:spPr>
          <a:xfrm>
            <a:off x="10798939" y="4301289"/>
            <a:ext cx="58025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1" i="0" u="none" strike="noStrike" kern="1200" cap="none" spc="0" normalizeH="0" baseline="0" noProof="0">
                <a:ln>
                  <a:noFill/>
                </a:ln>
                <a:solidFill>
                  <a:srgbClr val="002060"/>
                </a:solidFill>
                <a:effectLst/>
                <a:highlight>
                  <a:srgbClr val="FFFF00"/>
                </a:highlight>
                <a:uLnTx/>
                <a:uFillTx/>
                <a:latin typeface="Calibri" panose="020F0502020204030204"/>
                <a:ea typeface="+mn-ea"/>
                <a:cs typeface="+mn-cs"/>
              </a:rPr>
              <a:t>-4-</a:t>
            </a:r>
            <a:endParaRPr kumimoji="0" lang="es-EC" sz="1800" b="1" i="0" u="none" strike="noStrike" kern="1200" cap="none" spc="0" normalizeH="0" baseline="0" noProof="0">
              <a:ln>
                <a:noFill/>
              </a:ln>
              <a:solidFill>
                <a:srgbClr val="002060"/>
              </a:solidFill>
              <a:effectLst/>
              <a:highlight>
                <a:srgbClr val="FFFF00"/>
              </a:highlight>
              <a:uLnTx/>
              <a:uFillTx/>
              <a:latin typeface="Calibri" panose="020F0502020204030204"/>
              <a:ea typeface="+mn-ea"/>
              <a:cs typeface="+mn-cs"/>
            </a:endParaRPr>
          </a:p>
        </p:txBody>
      </p:sp>
      <p:sp>
        <p:nvSpPr>
          <p:cNvPr id="24" name="Rectángulo 23">
            <a:extLst>
              <a:ext uri="{FF2B5EF4-FFF2-40B4-BE49-F238E27FC236}">
                <a16:creationId xmlns:a16="http://schemas.microsoft.com/office/drawing/2014/main" id="{2BF2D2C6-BFB3-867D-C4E6-C5D9DB6C0E63}"/>
              </a:ext>
            </a:extLst>
          </p:cNvPr>
          <p:cNvSpPr/>
          <p:nvPr/>
        </p:nvSpPr>
        <p:spPr>
          <a:xfrm flipH="1">
            <a:off x="6325227" y="4556533"/>
            <a:ext cx="2361572" cy="45705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w="3175">
                <a:solidFill>
                  <a:prstClr val="black"/>
                </a:solidFill>
              </a:ln>
              <a:solidFill>
                <a:prstClr val="white"/>
              </a:solidFill>
              <a:effectLst/>
              <a:uLnTx/>
              <a:uFillTx/>
              <a:latin typeface="Calibri" panose="020F0502020204030204"/>
              <a:ea typeface="+mn-ea"/>
              <a:cs typeface="+mn-cs"/>
            </a:endParaRPr>
          </a:p>
        </p:txBody>
      </p:sp>
      <p:sp>
        <p:nvSpPr>
          <p:cNvPr id="25" name="CuadroTexto 24">
            <a:extLst>
              <a:ext uri="{FF2B5EF4-FFF2-40B4-BE49-F238E27FC236}">
                <a16:creationId xmlns:a16="http://schemas.microsoft.com/office/drawing/2014/main" id="{6212F47E-8994-9F4B-BA9F-21C612A37381}"/>
              </a:ext>
            </a:extLst>
          </p:cNvPr>
          <p:cNvSpPr txBox="1"/>
          <p:nvPr/>
        </p:nvSpPr>
        <p:spPr>
          <a:xfrm>
            <a:off x="8772883" y="4654415"/>
            <a:ext cx="58025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1" i="0" u="none" strike="noStrike" kern="1200" cap="none" spc="0" normalizeH="0" baseline="0" noProof="0">
                <a:ln>
                  <a:noFill/>
                </a:ln>
                <a:solidFill>
                  <a:srgbClr val="002060"/>
                </a:solidFill>
                <a:effectLst/>
                <a:highlight>
                  <a:srgbClr val="FFFF00"/>
                </a:highlight>
                <a:uLnTx/>
                <a:uFillTx/>
                <a:latin typeface="Calibri" panose="020F0502020204030204"/>
                <a:ea typeface="+mn-ea"/>
                <a:cs typeface="+mn-cs"/>
              </a:rPr>
              <a:t>-5-</a:t>
            </a:r>
            <a:endParaRPr kumimoji="0" lang="es-EC" sz="1800" b="1" i="0" u="none" strike="noStrike" kern="1200" cap="none" spc="0" normalizeH="0" baseline="0" noProof="0">
              <a:ln>
                <a:noFill/>
              </a:ln>
              <a:solidFill>
                <a:srgbClr val="002060"/>
              </a:solidFill>
              <a:effectLst/>
              <a:highlight>
                <a:srgbClr val="FFFF00"/>
              </a:highlight>
              <a:uLnTx/>
              <a:uFillTx/>
              <a:latin typeface="Calibri" panose="020F0502020204030204"/>
              <a:ea typeface="+mn-ea"/>
              <a:cs typeface="+mn-cs"/>
            </a:endParaRPr>
          </a:p>
        </p:txBody>
      </p:sp>
      <p:sp>
        <p:nvSpPr>
          <p:cNvPr id="26" name="Rectángulo 25">
            <a:extLst>
              <a:ext uri="{FF2B5EF4-FFF2-40B4-BE49-F238E27FC236}">
                <a16:creationId xmlns:a16="http://schemas.microsoft.com/office/drawing/2014/main" id="{5DBBC36B-F7D9-4700-D071-3B3CB73A74C3}"/>
              </a:ext>
            </a:extLst>
          </p:cNvPr>
          <p:cNvSpPr/>
          <p:nvPr/>
        </p:nvSpPr>
        <p:spPr>
          <a:xfrm flipH="1">
            <a:off x="6430105" y="5815519"/>
            <a:ext cx="2744373" cy="3243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w="3175">
                <a:solidFill>
                  <a:prstClr val="black"/>
                </a:solidFill>
              </a:ln>
              <a:solidFill>
                <a:prstClr val="white"/>
              </a:solidFill>
              <a:effectLst/>
              <a:uLnTx/>
              <a:uFillTx/>
              <a:latin typeface="Calibri" panose="020F0502020204030204"/>
              <a:ea typeface="+mn-ea"/>
              <a:cs typeface="+mn-cs"/>
            </a:endParaRPr>
          </a:p>
        </p:txBody>
      </p:sp>
      <p:sp>
        <p:nvSpPr>
          <p:cNvPr id="27" name="CuadroTexto 26">
            <a:extLst>
              <a:ext uri="{FF2B5EF4-FFF2-40B4-BE49-F238E27FC236}">
                <a16:creationId xmlns:a16="http://schemas.microsoft.com/office/drawing/2014/main" id="{E623238E-6793-2A23-03B7-0AB4E1A63982}"/>
              </a:ext>
            </a:extLst>
          </p:cNvPr>
          <p:cNvSpPr txBox="1"/>
          <p:nvPr/>
        </p:nvSpPr>
        <p:spPr>
          <a:xfrm>
            <a:off x="9353142" y="5815519"/>
            <a:ext cx="58025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1" i="0" u="none" strike="noStrike" kern="1200" cap="none" spc="0" normalizeH="0" baseline="0" noProof="0">
                <a:ln>
                  <a:noFill/>
                </a:ln>
                <a:solidFill>
                  <a:srgbClr val="002060"/>
                </a:solidFill>
                <a:effectLst/>
                <a:highlight>
                  <a:srgbClr val="FFFF00"/>
                </a:highlight>
                <a:uLnTx/>
                <a:uFillTx/>
                <a:latin typeface="Calibri" panose="020F0502020204030204"/>
                <a:ea typeface="+mn-ea"/>
                <a:cs typeface="+mn-cs"/>
              </a:rPr>
              <a:t>-6-</a:t>
            </a:r>
            <a:endParaRPr kumimoji="0" lang="es-EC" sz="1800" b="1" i="0" u="none" strike="noStrike" kern="1200" cap="none" spc="0" normalizeH="0" baseline="0" noProof="0">
              <a:ln>
                <a:noFill/>
              </a:ln>
              <a:solidFill>
                <a:srgbClr val="002060"/>
              </a:solidFill>
              <a:effectLst/>
              <a:highlight>
                <a:srgbClr val="FFFF00"/>
              </a:highlight>
              <a:uLnTx/>
              <a:uFillTx/>
              <a:latin typeface="Calibri" panose="020F0502020204030204"/>
              <a:ea typeface="+mn-ea"/>
              <a:cs typeface="+mn-cs"/>
            </a:endParaRPr>
          </a:p>
        </p:txBody>
      </p:sp>
      <p:sp>
        <p:nvSpPr>
          <p:cNvPr id="29" name="Rectángulo 28">
            <a:extLst>
              <a:ext uri="{FF2B5EF4-FFF2-40B4-BE49-F238E27FC236}">
                <a16:creationId xmlns:a16="http://schemas.microsoft.com/office/drawing/2014/main" id="{47DAC5ED-065A-0DA0-65AE-25E960F05A7A}"/>
              </a:ext>
            </a:extLst>
          </p:cNvPr>
          <p:cNvSpPr/>
          <p:nvPr/>
        </p:nvSpPr>
        <p:spPr>
          <a:xfrm flipH="1">
            <a:off x="9959186" y="1953837"/>
            <a:ext cx="1714653" cy="36933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w="3175">
                <a:solidFill>
                  <a:prstClr val="black"/>
                </a:solidFill>
              </a:ln>
              <a:solidFill>
                <a:prstClr val="white"/>
              </a:solidFill>
              <a:effectLst/>
              <a:uLnTx/>
              <a:uFillTx/>
              <a:latin typeface="Calibri" panose="020F0502020204030204"/>
              <a:ea typeface="+mn-ea"/>
              <a:cs typeface="+mn-cs"/>
            </a:endParaRPr>
          </a:p>
        </p:txBody>
      </p:sp>
      <p:sp>
        <p:nvSpPr>
          <p:cNvPr id="30" name="CuadroTexto 29">
            <a:extLst>
              <a:ext uri="{FF2B5EF4-FFF2-40B4-BE49-F238E27FC236}">
                <a16:creationId xmlns:a16="http://schemas.microsoft.com/office/drawing/2014/main" id="{AE04BE6F-B64B-CE9C-6752-DB68DB5DAF65}"/>
              </a:ext>
            </a:extLst>
          </p:cNvPr>
          <p:cNvSpPr txBox="1"/>
          <p:nvPr/>
        </p:nvSpPr>
        <p:spPr>
          <a:xfrm>
            <a:off x="11089068" y="1553413"/>
            <a:ext cx="58025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1" i="0" u="none" strike="noStrike" kern="1200" cap="none" spc="0" normalizeH="0" baseline="0" noProof="0">
                <a:ln>
                  <a:noFill/>
                </a:ln>
                <a:solidFill>
                  <a:srgbClr val="002060"/>
                </a:solidFill>
                <a:effectLst/>
                <a:highlight>
                  <a:srgbClr val="FFFF00"/>
                </a:highlight>
                <a:uLnTx/>
                <a:uFillTx/>
                <a:latin typeface="Calibri" panose="020F0502020204030204"/>
                <a:ea typeface="+mn-ea"/>
                <a:cs typeface="+mn-cs"/>
              </a:rPr>
              <a:t>-9-</a:t>
            </a:r>
            <a:endParaRPr kumimoji="0" lang="es-EC" sz="1800" b="1" i="0" u="none" strike="noStrike" kern="1200" cap="none" spc="0" normalizeH="0" baseline="0" noProof="0">
              <a:ln>
                <a:noFill/>
              </a:ln>
              <a:solidFill>
                <a:srgbClr val="002060"/>
              </a:solidFill>
              <a:effectLst/>
              <a:highlight>
                <a:srgbClr val="FFFF00"/>
              </a:highlight>
              <a:uLnTx/>
              <a:uFillTx/>
              <a:latin typeface="Calibri" panose="020F0502020204030204"/>
              <a:ea typeface="+mn-ea"/>
              <a:cs typeface="+mn-cs"/>
            </a:endParaRPr>
          </a:p>
        </p:txBody>
      </p:sp>
      <p:sp>
        <p:nvSpPr>
          <p:cNvPr id="31" name="Rectángulo 30">
            <a:extLst>
              <a:ext uri="{FF2B5EF4-FFF2-40B4-BE49-F238E27FC236}">
                <a16:creationId xmlns:a16="http://schemas.microsoft.com/office/drawing/2014/main" id="{1E90B2AD-7CA3-B293-5129-7B7228A88669}"/>
              </a:ext>
            </a:extLst>
          </p:cNvPr>
          <p:cNvSpPr/>
          <p:nvPr/>
        </p:nvSpPr>
        <p:spPr>
          <a:xfrm flipH="1">
            <a:off x="10347900" y="3905382"/>
            <a:ext cx="1714653" cy="36933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w="3175">
                <a:solidFill>
                  <a:prstClr val="black"/>
                </a:solidFill>
              </a:ln>
              <a:solidFill>
                <a:prstClr val="white"/>
              </a:solidFill>
              <a:effectLst/>
              <a:uLnTx/>
              <a:uFillTx/>
              <a:latin typeface="Calibri" panose="020F0502020204030204"/>
              <a:ea typeface="+mn-ea"/>
              <a:cs typeface="+mn-cs"/>
            </a:endParaRPr>
          </a:p>
        </p:txBody>
      </p:sp>
      <p:sp>
        <p:nvSpPr>
          <p:cNvPr id="32" name="CuadroTexto 31">
            <a:extLst>
              <a:ext uri="{FF2B5EF4-FFF2-40B4-BE49-F238E27FC236}">
                <a16:creationId xmlns:a16="http://schemas.microsoft.com/office/drawing/2014/main" id="{09F71928-552E-AFE0-7D35-011603B44FE6}"/>
              </a:ext>
            </a:extLst>
          </p:cNvPr>
          <p:cNvSpPr txBox="1"/>
          <p:nvPr/>
        </p:nvSpPr>
        <p:spPr>
          <a:xfrm>
            <a:off x="11477060" y="3513755"/>
            <a:ext cx="50157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1" i="0" u="none" strike="noStrike" kern="1200" cap="none" spc="0" normalizeH="0" baseline="0" noProof="0">
                <a:ln>
                  <a:noFill/>
                </a:ln>
                <a:solidFill>
                  <a:srgbClr val="002060"/>
                </a:solidFill>
                <a:effectLst/>
                <a:highlight>
                  <a:srgbClr val="FFFF00"/>
                </a:highlight>
                <a:uLnTx/>
                <a:uFillTx/>
                <a:latin typeface="Calibri" panose="020F0502020204030204"/>
                <a:ea typeface="+mn-ea"/>
                <a:cs typeface="+mn-cs"/>
              </a:rPr>
              <a:t>-9-</a:t>
            </a:r>
            <a:endParaRPr kumimoji="0" lang="es-EC" sz="1800" b="1" i="0" u="none" strike="noStrike" kern="1200" cap="none" spc="0" normalizeH="0" baseline="0" noProof="0">
              <a:ln>
                <a:noFill/>
              </a:ln>
              <a:solidFill>
                <a:srgbClr val="002060"/>
              </a:solidFill>
              <a:effectLst/>
              <a:highlight>
                <a:srgbClr val="FFFF00"/>
              </a:highlight>
              <a:uLnTx/>
              <a:uFillTx/>
              <a:latin typeface="Calibri" panose="020F0502020204030204"/>
              <a:ea typeface="+mn-ea"/>
              <a:cs typeface="+mn-cs"/>
            </a:endParaRPr>
          </a:p>
        </p:txBody>
      </p:sp>
      <p:pic>
        <p:nvPicPr>
          <p:cNvPr id="34" name="Imagen 33">
            <a:extLst>
              <a:ext uri="{FF2B5EF4-FFF2-40B4-BE49-F238E27FC236}">
                <a16:creationId xmlns:a16="http://schemas.microsoft.com/office/drawing/2014/main" id="{026015A0-F172-E4E7-13DE-3754F10EB1CC}"/>
              </a:ext>
            </a:extLst>
          </p:cNvPr>
          <p:cNvPicPr>
            <a:picLocks noChangeAspect="1"/>
          </p:cNvPicPr>
          <p:nvPr/>
        </p:nvPicPr>
        <p:blipFill>
          <a:blip r:embed="rId5"/>
          <a:stretch>
            <a:fillRect/>
          </a:stretch>
        </p:blipFill>
        <p:spPr>
          <a:xfrm>
            <a:off x="3256368" y="3730011"/>
            <a:ext cx="2730337" cy="3093229"/>
          </a:xfrm>
          <a:prstGeom prst="rect">
            <a:avLst/>
          </a:prstGeom>
        </p:spPr>
      </p:pic>
      <p:sp>
        <p:nvSpPr>
          <p:cNvPr id="39" name="Rectángulo 38">
            <a:extLst>
              <a:ext uri="{FF2B5EF4-FFF2-40B4-BE49-F238E27FC236}">
                <a16:creationId xmlns:a16="http://schemas.microsoft.com/office/drawing/2014/main" id="{C1B5C928-9ADF-939C-0725-4719FDA206D7}"/>
              </a:ext>
            </a:extLst>
          </p:cNvPr>
          <p:cNvSpPr/>
          <p:nvPr/>
        </p:nvSpPr>
        <p:spPr>
          <a:xfrm flipH="1">
            <a:off x="3882816" y="4916046"/>
            <a:ext cx="872063" cy="25539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w="3175">
                <a:solidFill>
                  <a:prstClr val="black"/>
                </a:solidFill>
              </a:ln>
              <a:solidFill>
                <a:prstClr val="white"/>
              </a:solidFill>
              <a:effectLst/>
              <a:uLnTx/>
              <a:uFillTx/>
              <a:latin typeface="Calibri" panose="020F0502020204030204"/>
              <a:ea typeface="+mn-ea"/>
              <a:cs typeface="+mn-cs"/>
            </a:endParaRPr>
          </a:p>
        </p:txBody>
      </p:sp>
      <p:sp>
        <p:nvSpPr>
          <p:cNvPr id="40" name="CuadroTexto 39">
            <a:extLst>
              <a:ext uri="{FF2B5EF4-FFF2-40B4-BE49-F238E27FC236}">
                <a16:creationId xmlns:a16="http://schemas.microsoft.com/office/drawing/2014/main" id="{AE2D5187-E5A9-528F-1F64-185C5E8F0739}"/>
              </a:ext>
            </a:extLst>
          </p:cNvPr>
          <p:cNvSpPr txBox="1"/>
          <p:nvPr/>
        </p:nvSpPr>
        <p:spPr>
          <a:xfrm>
            <a:off x="3206537" y="4851908"/>
            <a:ext cx="59019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1" i="0" u="none" strike="noStrike" kern="1200" cap="none" spc="0" normalizeH="0" baseline="0" noProof="0">
                <a:ln>
                  <a:noFill/>
                </a:ln>
                <a:solidFill>
                  <a:srgbClr val="002060"/>
                </a:solidFill>
                <a:effectLst/>
                <a:highlight>
                  <a:srgbClr val="FFFF00"/>
                </a:highlight>
                <a:uLnTx/>
                <a:uFillTx/>
                <a:latin typeface="Calibri" panose="020F0502020204030204"/>
                <a:ea typeface="+mn-ea"/>
                <a:cs typeface="+mn-cs"/>
              </a:rPr>
              <a:t>-7-</a:t>
            </a:r>
            <a:endParaRPr kumimoji="0" lang="es-EC" sz="1800" b="1" i="0" u="none" strike="noStrike" kern="1200" cap="none" spc="0" normalizeH="0" baseline="0" noProof="0">
              <a:ln>
                <a:noFill/>
              </a:ln>
              <a:solidFill>
                <a:srgbClr val="002060"/>
              </a:solidFill>
              <a:effectLst/>
              <a:highlight>
                <a:srgbClr val="FFFF00"/>
              </a:highlight>
              <a:uLnTx/>
              <a:uFillTx/>
              <a:latin typeface="Calibri" panose="020F0502020204030204"/>
              <a:ea typeface="+mn-ea"/>
              <a:cs typeface="+mn-cs"/>
            </a:endParaRPr>
          </a:p>
        </p:txBody>
      </p:sp>
      <p:sp>
        <p:nvSpPr>
          <p:cNvPr id="3" name="Botón de acción: en blanco 2">
            <a:hlinkClick r:id="rId6" action="ppaction://hlinksldjump" highlightClick="1"/>
            <a:extLst>
              <a:ext uri="{FF2B5EF4-FFF2-40B4-BE49-F238E27FC236}">
                <a16:creationId xmlns:a16="http://schemas.microsoft.com/office/drawing/2014/main" id="{77C514CB-EA75-CB54-A7A7-210227C79FCA}"/>
              </a:ext>
            </a:extLst>
          </p:cNvPr>
          <p:cNvSpPr/>
          <p:nvPr/>
        </p:nvSpPr>
        <p:spPr>
          <a:xfrm>
            <a:off x="10727704" y="-885"/>
            <a:ext cx="1464296" cy="335902"/>
          </a:xfrm>
          <a:prstGeom prst="actionButtonBlan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C" sz="1800" b="0" i="0" u="none" strike="noStrike" kern="1200" cap="none" spc="0" normalizeH="0" baseline="0" noProof="0">
                <a:ln>
                  <a:noFill/>
                </a:ln>
                <a:solidFill>
                  <a:prstClr val="white"/>
                </a:solidFill>
                <a:effectLst/>
                <a:uLnTx/>
                <a:uFillTx/>
                <a:latin typeface="Calibri" panose="020F0502020204030204"/>
                <a:ea typeface="+mn-ea"/>
                <a:cs typeface="+mn-cs"/>
              </a:rPr>
              <a:t>Índice</a:t>
            </a:r>
            <a:endParaRPr kumimoji="0" lang="es-E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8788351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9DF72ADE-BAE9-484E-84CE-E8979DDABC94}"/>
              </a:ext>
            </a:extLst>
          </p:cNvPr>
          <p:cNvSpPr>
            <a:spLocks noGrp="1"/>
          </p:cNvSpPr>
          <p:nvPr>
            <p:ph type="title"/>
          </p:nvPr>
        </p:nvSpPr>
        <p:spPr>
          <a:xfrm>
            <a:off x="1" y="1"/>
            <a:ext cx="3256367" cy="709119"/>
          </a:xfrm>
          <a:solidFill>
            <a:schemeClr val="accent4">
              <a:lumMod val="60000"/>
              <a:lumOff val="40000"/>
            </a:schemeClr>
          </a:solidFill>
        </p:spPr>
        <p:style>
          <a:lnRef idx="2">
            <a:schemeClr val="accent1"/>
          </a:lnRef>
          <a:fillRef idx="1">
            <a:schemeClr val="lt1"/>
          </a:fillRef>
          <a:effectRef idx="0">
            <a:schemeClr val="accent1"/>
          </a:effectRef>
          <a:fontRef idx="minor">
            <a:schemeClr val="dk1"/>
          </a:fontRef>
        </p:style>
        <p:txBody>
          <a:bodyPr>
            <a:normAutofit/>
          </a:bodyPr>
          <a:lstStyle/>
          <a:p>
            <a:r>
              <a:rPr lang="es-MX" sz="1400">
                <a:latin typeface="AcmeFont" pitchFamily="2" charset="0"/>
              </a:rPr>
              <a:t>Taller: </a:t>
            </a:r>
            <a:r>
              <a:rPr lang="es-MX" sz="1400"/>
              <a:t>Ejercicio 81</a:t>
            </a:r>
            <a:endParaRPr lang="es-ES" sz="1400"/>
          </a:p>
        </p:txBody>
      </p:sp>
      <p:cxnSp>
        <p:nvCxnSpPr>
          <p:cNvPr id="5" name="Conector recto 4">
            <a:extLst>
              <a:ext uri="{FF2B5EF4-FFF2-40B4-BE49-F238E27FC236}">
                <a16:creationId xmlns:a16="http://schemas.microsoft.com/office/drawing/2014/main" id="{B56C916C-A930-4B45-9FEB-EAC26D680858}"/>
              </a:ext>
            </a:extLst>
          </p:cNvPr>
          <p:cNvCxnSpPr>
            <a:cxnSpLocks/>
          </p:cNvCxnSpPr>
          <p:nvPr/>
        </p:nvCxnSpPr>
        <p:spPr>
          <a:xfrm>
            <a:off x="3256383" y="709120"/>
            <a:ext cx="0" cy="6148880"/>
          </a:xfrm>
          <a:prstGeom prst="line">
            <a:avLst/>
          </a:prstGeom>
        </p:spPr>
        <p:style>
          <a:lnRef idx="3">
            <a:schemeClr val="accent1"/>
          </a:lnRef>
          <a:fillRef idx="0">
            <a:schemeClr val="accent1"/>
          </a:fillRef>
          <a:effectRef idx="2">
            <a:schemeClr val="accent1"/>
          </a:effectRef>
          <a:fontRef idx="minor">
            <a:schemeClr val="tx1"/>
          </a:fontRef>
        </p:style>
      </p:cxnSp>
      <p:sp>
        <p:nvSpPr>
          <p:cNvPr id="16" name="CuadroTexto 15">
            <a:extLst>
              <a:ext uri="{FF2B5EF4-FFF2-40B4-BE49-F238E27FC236}">
                <a16:creationId xmlns:a16="http://schemas.microsoft.com/office/drawing/2014/main" id="{B1925488-C881-4A19-A93C-2E217166D1A0}"/>
              </a:ext>
            </a:extLst>
          </p:cNvPr>
          <p:cNvSpPr txBox="1"/>
          <p:nvPr/>
        </p:nvSpPr>
        <p:spPr>
          <a:xfrm>
            <a:off x="106748" y="4958291"/>
            <a:ext cx="2891329" cy="954107"/>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C" sz="1400" b="1" i="0" u="none" strike="noStrike" kern="1200" cap="none" spc="0" normalizeH="0" baseline="0" noProof="0">
                <a:ln>
                  <a:noFill/>
                </a:ln>
                <a:solidFill>
                  <a:prstClr val="black"/>
                </a:solidFill>
                <a:effectLst/>
                <a:uLnTx/>
                <a:uFillTx/>
                <a:latin typeface="Calibri" panose="020F0502020204030204"/>
                <a:ea typeface="+mn-ea"/>
                <a:cs typeface="+mn-cs"/>
              </a:rPr>
              <a:t>Objetivos de la lámina:</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ES" sz="1400" b="0" i="0" u="none" strike="noStrike" kern="1200" cap="none" spc="0" normalizeH="0" baseline="0" noProof="0">
                <a:ln>
                  <a:noFill/>
                </a:ln>
                <a:solidFill>
                  <a:prstClr val="black"/>
                </a:solidFill>
                <a:effectLst/>
                <a:uLnTx/>
                <a:uFillTx/>
                <a:latin typeface="Calibri" panose="020F0502020204030204"/>
                <a:ea typeface="+mn-ea"/>
                <a:cs typeface="+mn-cs"/>
              </a:rPr>
              <a:t>Dotar de funcionalidad de modificar tareas a "task_detail.html".</a:t>
            </a:r>
          </a:p>
        </p:txBody>
      </p:sp>
      <p:pic>
        <p:nvPicPr>
          <p:cNvPr id="17" name="Imagen 16">
            <a:extLst>
              <a:ext uri="{FF2B5EF4-FFF2-40B4-BE49-F238E27FC236}">
                <a16:creationId xmlns:a16="http://schemas.microsoft.com/office/drawing/2014/main" id="{07AF594D-2BC1-4EA0-9855-66C150454A4F}"/>
              </a:ext>
            </a:extLst>
          </p:cNvPr>
          <p:cNvPicPr>
            <a:picLocks noChangeAspect="1"/>
          </p:cNvPicPr>
          <p:nvPr/>
        </p:nvPicPr>
        <p:blipFill>
          <a:blip r:embed="rId3"/>
          <a:stretch>
            <a:fillRect/>
          </a:stretch>
        </p:blipFill>
        <p:spPr>
          <a:xfrm>
            <a:off x="76038" y="2011836"/>
            <a:ext cx="993895" cy="854078"/>
          </a:xfrm>
          <a:prstGeom prst="rect">
            <a:avLst/>
          </a:prstGeom>
        </p:spPr>
      </p:pic>
      <p:sp>
        <p:nvSpPr>
          <p:cNvPr id="18" name="CuadroTexto 17">
            <a:extLst>
              <a:ext uri="{FF2B5EF4-FFF2-40B4-BE49-F238E27FC236}">
                <a16:creationId xmlns:a16="http://schemas.microsoft.com/office/drawing/2014/main" id="{137D2C75-4FC0-4811-A9B7-F2AED8DD12CA}"/>
              </a:ext>
            </a:extLst>
          </p:cNvPr>
          <p:cNvSpPr txBox="1"/>
          <p:nvPr/>
        </p:nvSpPr>
        <p:spPr>
          <a:xfrm>
            <a:off x="80567" y="2926313"/>
            <a:ext cx="3098569" cy="209288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C" sz="1300" b="1" i="0" u="none" strike="noStrike" kern="1200" cap="none" spc="0" normalizeH="0" baseline="0" noProof="0">
                <a:ln>
                  <a:noFill/>
                </a:ln>
                <a:solidFill>
                  <a:prstClr val="black"/>
                </a:solidFill>
                <a:effectLst/>
                <a:uLnTx/>
                <a:uFillTx/>
                <a:latin typeface="Agency FB" panose="020B0503020202020204" pitchFamily="34" charset="0"/>
                <a:ea typeface="+mn-ea"/>
                <a:cs typeface="+mn-cs"/>
              </a:rPr>
              <a:t>Misión. </a:t>
            </a:r>
            <a:r>
              <a:rPr kumimoji="0" lang="es-MX" sz="1300" b="0" i="0" u="none" strike="noStrike" kern="1200" cap="none" spc="0" normalizeH="0" baseline="0" noProof="0">
                <a:ln>
                  <a:noFill/>
                </a:ln>
                <a:solidFill>
                  <a:prstClr val="black"/>
                </a:solidFill>
                <a:effectLst/>
                <a:uLnTx/>
                <a:uFillTx/>
                <a:latin typeface="Agency FB" panose="020B0503020202020204" pitchFamily="34" charset="0"/>
                <a:ea typeface="+mn-ea"/>
                <a:cs typeface="+mn-cs"/>
              </a:rPr>
              <a:t>Formar profesionales competentes y emprendedores desde lo académico, la investigación, y la vinculación, que contribuyan a mejorar la calidad de vida de la sociedad.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300" b="0" i="0" u="none" strike="noStrike" kern="1200" cap="none" spc="0" normalizeH="0" baseline="0" noProof="0">
              <a:ln>
                <a:noFill/>
              </a:ln>
              <a:solidFill>
                <a:prstClr val="black"/>
              </a:solidFill>
              <a:effectLst/>
              <a:uLnTx/>
              <a:uFillTx/>
              <a:latin typeface="Agency FB" panose="020B0503020202020204" pitchFamily="34" charset="0"/>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C" sz="1300" b="1" i="0" u="none" strike="noStrike" kern="1200" cap="none" spc="0" normalizeH="0" baseline="0" noProof="0">
                <a:ln>
                  <a:noFill/>
                </a:ln>
                <a:solidFill>
                  <a:prstClr val="black"/>
                </a:solidFill>
                <a:effectLst/>
                <a:uLnTx/>
                <a:uFillTx/>
                <a:latin typeface="Agency FB" panose="020B0503020202020204" pitchFamily="34" charset="0"/>
                <a:ea typeface="+mn-ea"/>
                <a:cs typeface="+mn-cs"/>
              </a:rPr>
              <a:t>Visión. </a:t>
            </a:r>
            <a:r>
              <a:rPr kumimoji="0" lang="es-MX" sz="1300" b="0" i="0" u="none" strike="noStrike" kern="1200" cap="none" spc="0" normalizeH="0" baseline="0" noProof="0">
                <a:ln>
                  <a:noFill/>
                </a:ln>
                <a:solidFill>
                  <a:prstClr val="black"/>
                </a:solidFill>
                <a:effectLst/>
                <a:uLnTx/>
                <a:uFillTx/>
                <a:latin typeface="Agency FB" panose="020B0503020202020204" pitchFamily="34" charset="0"/>
                <a:ea typeface="+mn-ea"/>
                <a:cs typeface="+mn-cs"/>
              </a:rPr>
              <a:t>Ser un referente nacional e internacional de Institución de Educación Superior que contribuye al desarrollo social, cultural y productivo con profesionales éticos, creativos, cualificados y con sentido de pertinencia.</a:t>
            </a:r>
            <a:endParaRPr kumimoji="0" lang="es-ES" sz="1300" b="0" i="0" u="none" strike="noStrike" kern="1200" cap="none" spc="0" normalizeH="0" baseline="0" noProof="0">
              <a:ln>
                <a:noFill/>
              </a:ln>
              <a:solidFill>
                <a:prstClr val="black"/>
              </a:solidFill>
              <a:effectLst/>
              <a:uLnTx/>
              <a:uFillTx/>
              <a:latin typeface="Agency FB" panose="020B0503020202020204" pitchFamily="34" charset="0"/>
              <a:ea typeface="+mn-ea"/>
              <a:cs typeface="+mn-cs"/>
            </a:endParaRPr>
          </a:p>
        </p:txBody>
      </p:sp>
      <p:sp>
        <p:nvSpPr>
          <p:cNvPr id="23" name="Rectángulo 22">
            <a:extLst>
              <a:ext uri="{FF2B5EF4-FFF2-40B4-BE49-F238E27FC236}">
                <a16:creationId xmlns:a16="http://schemas.microsoft.com/office/drawing/2014/main" id="{EAF93728-98EC-43CF-8689-136A3EE39D11}"/>
              </a:ext>
            </a:extLst>
          </p:cNvPr>
          <p:cNvSpPr/>
          <p:nvPr/>
        </p:nvSpPr>
        <p:spPr>
          <a:xfrm>
            <a:off x="93308" y="6489877"/>
            <a:ext cx="2530373" cy="292388"/>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C" sz="1300" b="0" i="0" u="none" strike="noStrike" kern="1200" cap="none" spc="0" normalizeH="0" baseline="0" noProof="0">
                <a:ln w="0"/>
                <a:solidFill>
                  <a:srgbClr val="00B050"/>
                </a:solidFill>
                <a:effectLst>
                  <a:outerShdw blurRad="38100" dist="25400" dir="5400000" algn="ctr" rotWithShape="0">
                    <a:srgbClr val="6E747A">
                      <a:alpha val="43000"/>
                    </a:srgbClr>
                  </a:outerShdw>
                </a:effectLst>
                <a:uLnTx/>
                <a:uFillTx/>
                <a:latin typeface="Calibri" panose="020F0502020204030204"/>
                <a:ea typeface="+mn-ea"/>
                <a:cs typeface="+mn-cs"/>
              </a:rPr>
              <a:t>M</a:t>
            </a:r>
            <a:r>
              <a:rPr kumimoji="0" lang="es-ES" sz="1300" b="0" i="0" u="none" strike="noStrike" kern="1200" cap="none" spc="0" normalizeH="0" baseline="0" noProof="0">
                <a:ln w="0"/>
                <a:solidFill>
                  <a:srgbClr val="00B050"/>
                </a:solidFill>
                <a:effectLst>
                  <a:outerShdw blurRad="38100" dist="25400" dir="5400000" algn="ctr" rotWithShape="0">
                    <a:srgbClr val="6E747A">
                      <a:alpha val="43000"/>
                    </a:srgbClr>
                  </a:outerShdw>
                </a:effectLst>
                <a:uLnTx/>
                <a:uFillTx/>
                <a:latin typeface="Calibri" panose="020F0502020204030204"/>
                <a:ea typeface="+mn-ea"/>
                <a:cs typeface="+mn-cs"/>
              </a:rPr>
              <a:t>sig. Ing. Robert Moreira Centeno</a:t>
            </a:r>
          </a:p>
        </p:txBody>
      </p:sp>
      <p:sp>
        <p:nvSpPr>
          <p:cNvPr id="6" name="CuadroTexto 5">
            <a:extLst>
              <a:ext uri="{FF2B5EF4-FFF2-40B4-BE49-F238E27FC236}">
                <a16:creationId xmlns:a16="http://schemas.microsoft.com/office/drawing/2014/main" id="{7FC1FBA4-F025-F269-BB7C-ECD5082576C2}"/>
              </a:ext>
            </a:extLst>
          </p:cNvPr>
          <p:cNvSpPr txBox="1"/>
          <p:nvPr/>
        </p:nvSpPr>
        <p:spPr>
          <a:xfrm>
            <a:off x="3437442" y="11851"/>
            <a:ext cx="729026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1" i="0" u="none" strike="noStrike" kern="1200" cap="none" spc="0" normalizeH="0" baseline="0" noProof="0">
                <a:ln>
                  <a:noFill/>
                </a:ln>
                <a:solidFill>
                  <a:prstClr val="black"/>
                </a:solidFill>
                <a:effectLst/>
                <a:uLnTx/>
                <a:uFillTx/>
                <a:latin typeface="Calibri" panose="020F0502020204030204"/>
                <a:ea typeface="+mn-ea"/>
                <a:cs typeface="+mn-cs"/>
              </a:rPr>
              <a:t>Figura 13.(versión 3). parte 2. </a:t>
            </a:r>
            <a:r>
              <a:rPr kumimoji="0" lang="es-ES" sz="1800" b="0" i="0" u="none" strike="noStrike" kern="1200" cap="none" spc="0" normalizeH="0" baseline="0" noProof="0">
                <a:ln>
                  <a:noFill/>
                </a:ln>
                <a:solidFill>
                  <a:prstClr val="black"/>
                </a:solidFill>
                <a:effectLst/>
                <a:uLnTx/>
                <a:uFillTx/>
                <a:latin typeface="Calibri" panose="020F0502020204030204"/>
                <a:ea typeface="+mn-ea"/>
                <a:cs typeface="+mn-cs"/>
              </a:rPr>
              <a:t>Actualizar tareas.</a:t>
            </a:r>
          </a:p>
        </p:txBody>
      </p:sp>
      <p:pic>
        <p:nvPicPr>
          <p:cNvPr id="8" name="Imagen 7" descr="Interfaz de usuario gráfica, Texto, Aplicación&#10;&#10;Descripción generada automáticamente">
            <a:extLst>
              <a:ext uri="{FF2B5EF4-FFF2-40B4-BE49-F238E27FC236}">
                <a16:creationId xmlns:a16="http://schemas.microsoft.com/office/drawing/2014/main" id="{4B6FEB5B-0D87-642A-CB93-974AA3C9889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72427" y="709120"/>
            <a:ext cx="5339524" cy="4249171"/>
          </a:xfrm>
          <a:prstGeom prst="rect">
            <a:avLst/>
          </a:prstGeom>
        </p:spPr>
      </p:pic>
      <p:pic>
        <p:nvPicPr>
          <p:cNvPr id="10" name="Imagen 9" descr="Interfaz de usuario gráfica, Texto, Aplicación&#10;&#10;Descripción generada automáticamente">
            <a:extLst>
              <a:ext uri="{FF2B5EF4-FFF2-40B4-BE49-F238E27FC236}">
                <a16:creationId xmlns:a16="http://schemas.microsoft.com/office/drawing/2014/main" id="{A7B1B8E5-FCE8-786D-E63B-41B9A16199C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89199" y="709120"/>
            <a:ext cx="3372321" cy="3696216"/>
          </a:xfrm>
          <a:prstGeom prst="rect">
            <a:avLst/>
          </a:prstGeom>
        </p:spPr>
      </p:pic>
      <p:sp>
        <p:nvSpPr>
          <p:cNvPr id="11" name="Rectángulo 10">
            <a:extLst>
              <a:ext uri="{FF2B5EF4-FFF2-40B4-BE49-F238E27FC236}">
                <a16:creationId xmlns:a16="http://schemas.microsoft.com/office/drawing/2014/main" id="{AD5DF257-B52F-16A2-45F2-B19003BD379B}"/>
              </a:ext>
            </a:extLst>
          </p:cNvPr>
          <p:cNvSpPr/>
          <p:nvPr/>
        </p:nvSpPr>
        <p:spPr>
          <a:xfrm flipH="1">
            <a:off x="7981308" y="3670562"/>
            <a:ext cx="580260" cy="28167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w="3175">
                <a:solidFill>
                  <a:prstClr val="black"/>
                </a:solidFill>
              </a:ln>
              <a:solidFill>
                <a:prstClr val="white"/>
              </a:solidFill>
              <a:effectLst/>
              <a:uLnTx/>
              <a:uFillTx/>
              <a:latin typeface="Calibri" panose="020F0502020204030204"/>
              <a:ea typeface="+mn-ea"/>
              <a:cs typeface="+mn-cs"/>
            </a:endParaRPr>
          </a:p>
        </p:txBody>
      </p:sp>
      <p:sp>
        <p:nvSpPr>
          <p:cNvPr id="12" name="CuadroTexto 11">
            <a:extLst>
              <a:ext uri="{FF2B5EF4-FFF2-40B4-BE49-F238E27FC236}">
                <a16:creationId xmlns:a16="http://schemas.microsoft.com/office/drawing/2014/main" id="{792F8B58-D3F8-3C1D-6C33-85DE9FAE166A}"/>
              </a:ext>
            </a:extLst>
          </p:cNvPr>
          <p:cNvSpPr txBox="1"/>
          <p:nvPr/>
        </p:nvSpPr>
        <p:spPr>
          <a:xfrm>
            <a:off x="8131692" y="3976992"/>
            <a:ext cx="58025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1" i="0" u="none" strike="noStrike" kern="1200" cap="none" spc="0" normalizeH="0" baseline="0" noProof="0">
                <a:ln>
                  <a:noFill/>
                </a:ln>
                <a:solidFill>
                  <a:srgbClr val="002060"/>
                </a:solidFill>
                <a:effectLst/>
                <a:highlight>
                  <a:srgbClr val="FFFF00"/>
                </a:highlight>
                <a:uLnTx/>
                <a:uFillTx/>
                <a:latin typeface="Calibri" panose="020F0502020204030204"/>
                <a:ea typeface="+mn-ea"/>
                <a:cs typeface="+mn-cs"/>
              </a:rPr>
              <a:t>-8-</a:t>
            </a:r>
            <a:endParaRPr kumimoji="0" lang="es-EC" sz="1800" b="1" i="0" u="none" strike="noStrike" kern="1200" cap="none" spc="0" normalizeH="0" baseline="0" noProof="0">
              <a:ln>
                <a:noFill/>
              </a:ln>
              <a:solidFill>
                <a:srgbClr val="002060"/>
              </a:solidFill>
              <a:effectLst/>
              <a:highlight>
                <a:srgbClr val="FFFF00"/>
              </a:highlight>
              <a:uLnTx/>
              <a:uFillTx/>
              <a:latin typeface="Calibri" panose="020F0502020204030204"/>
              <a:ea typeface="+mn-ea"/>
              <a:cs typeface="+mn-cs"/>
            </a:endParaRPr>
          </a:p>
        </p:txBody>
      </p:sp>
      <p:sp>
        <p:nvSpPr>
          <p:cNvPr id="3" name="Botón de acción: en blanco 2">
            <a:hlinkClick r:id="rId6" action="ppaction://hlinksldjump" highlightClick="1"/>
            <a:extLst>
              <a:ext uri="{FF2B5EF4-FFF2-40B4-BE49-F238E27FC236}">
                <a16:creationId xmlns:a16="http://schemas.microsoft.com/office/drawing/2014/main" id="{FD5F376D-B8B6-5A12-B40A-E1F3F479EF87}"/>
              </a:ext>
            </a:extLst>
          </p:cNvPr>
          <p:cNvSpPr/>
          <p:nvPr/>
        </p:nvSpPr>
        <p:spPr>
          <a:xfrm>
            <a:off x="10727704" y="-885"/>
            <a:ext cx="1464296" cy="335902"/>
          </a:xfrm>
          <a:prstGeom prst="actionButtonBlan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C" sz="1800" b="0" i="0" u="none" strike="noStrike" kern="1200" cap="none" spc="0" normalizeH="0" baseline="0" noProof="0">
                <a:ln>
                  <a:noFill/>
                </a:ln>
                <a:solidFill>
                  <a:prstClr val="white"/>
                </a:solidFill>
                <a:effectLst/>
                <a:uLnTx/>
                <a:uFillTx/>
                <a:latin typeface="Calibri" panose="020F0502020204030204"/>
                <a:ea typeface="+mn-ea"/>
                <a:cs typeface="+mn-cs"/>
              </a:rPr>
              <a:t>Índice</a:t>
            </a:r>
            <a:endParaRPr kumimoji="0" lang="es-E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6804121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9DF72ADE-BAE9-484E-84CE-E8979DDABC94}"/>
              </a:ext>
            </a:extLst>
          </p:cNvPr>
          <p:cNvSpPr>
            <a:spLocks noGrp="1"/>
          </p:cNvSpPr>
          <p:nvPr>
            <p:ph type="title"/>
          </p:nvPr>
        </p:nvSpPr>
        <p:spPr>
          <a:xfrm>
            <a:off x="1" y="1"/>
            <a:ext cx="3256367" cy="709119"/>
          </a:xfrm>
          <a:solidFill>
            <a:schemeClr val="accent4">
              <a:lumMod val="60000"/>
              <a:lumOff val="40000"/>
            </a:schemeClr>
          </a:solidFill>
        </p:spPr>
        <p:style>
          <a:lnRef idx="2">
            <a:schemeClr val="accent1"/>
          </a:lnRef>
          <a:fillRef idx="1">
            <a:schemeClr val="lt1"/>
          </a:fillRef>
          <a:effectRef idx="0">
            <a:schemeClr val="accent1"/>
          </a:effectRef>
          <a:fontRef idx="minor">
            <a:schemeClr val="dk1"/>
          </a:fontRef>
        </p:style>
        <p:txBody>
          <a:bodyPr>
            <a:normAutofit/>
          </a:bodyPr>
          <a:lstStyle/>
          <a:p>
            <a:r>
              <a:rPr lang="es-MX" sz="1400">
                <a:latin typeface="AcmeFont" pitchFamily="2" charset="0"/>
              </a:rPr>
              <a:t>Taller: </a:t>
            </a:r>
            <a:r>
              <a:rPr lang="es-MX" sz="1400"/>
              <a:t>Ejercicio 81</a:t>
            </a:r>
            <a:endParaRPr lang="es-ES" sz="1400"/>
          </a:p>
        </p:txBody>
      </p:sp>
      <p:cxnSp>
        <p:nvCxnSpPr>
          <p:cNvPr id="5" name="Conector recto 4">
            <a:extLst>
              <a:ext uri="{FF2B5EF4-FFF2-40B4-BE49-F238E27FC236}">
                <a16:creationId xmlns:a16="http://schemas.microsoft.com/office/drawing/2014/main" id="{B56C916C-A930-4B45-9FEB-EAC26D680858}"/>
              </a:ext>
            </a:extLst>
          </p:cNvPr>
          <p:cNvCxnSpPr>
            <a:cxnSpLocks/>
          </p:cNvCxnSpPr>
          <p:nvPr/>
        </p:nvCxnSpPr>
        <p:spPr>
          <a:xfrm>
            <a:off x="3256383" y="709120"/>
            <a:ext cx="0" cy="6148880"/>
          </a:xfrm>
          <a:prstGeom prst="line">
            <a:avLst/>
          </a:prstGeom>
        </p:spPr>
        <p:style>
          <a:lnRef idx="3">
            <a:schemeClr val="accent1"/>
          </a:lnRef>
          <a:fillRef idx="0">
            <a:schemeClr val="accent1"/>
          </a:fillRef>
          <a:effectRef idx="2">
            <a:schemeClr val="accent1"/>
          </a:effectRef>
          <a:fontRef idx="minor">
            <a:schemeClr val="tx1"/>
          </a:fontRef>
        </p:style>
      </p:cxnSp>
      <p:sp>
        <p:nvSpPr>
          <p:cNvPr id="16" name="CuadroTexto 15">
            <a:extLst>
              <a:ext uri="{FF2B5EF4-FFF2-40B4-BE49-F238E27FC236}">
                <a16:creationId xmlns:a16="http://schemas.microsoft.com/office/drawing/2014/main" id="{B1925488-C881-4A19-A93C-2E217166D1A0}"/>
              </a:ext>
            </a:extLst>
          </p:cNvPr>
          <p:cNvSpPr txBox="1"/>
          <p:nvPr/>
        </p:nvSpPr>
        <p:spPr>
          <a:xfrm>
            <a:off x="106748" y="4958291"/>
            <a:ext cx="2891329" cy="954107"/>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C" sz="1400" b="1" i="0" u="none" strike="noStrike" kern="1200" cap="none" spc="0" normalizeH="0" baseline="0" noProof="0">
                <a:ln>
                  <a:noFill/>
                </a:ln>
                <a:solidFill>
                  <a:prstClr val="black"/>
                </a:solidFill>
                <a:effectLst/>
                <a:uLnTx/>
                <a:uFillTx/>
                <a:latin typeface="Calibri" panose="020F0502020204030204"/>
                <a:ea typeface="+mn-ea"/>
                <a:cs typeface="+mn-cs"/>
              </a:rPr>
              <a:t>Objetivos de la lámina:</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ES" sz="1400" b="0" i="0" u="none" strike="noStrike" kern="1200" cap="none" spc="0" normalizeH="0" baseline="0" noProof="0">
                <a:ln>
                  <a:noFill/>
                </a:ln>
                <a:solidFill>
                  <a:prstClr val="black"/>
                </a:solidFill>
                <a:effectLst/>
                <a:uLnTx/>
                <a:uFillTx/>
                <a:latin typeface="Calibri" panose="020F0502020204030204"/>
                <a:ea typeface="+mn-ea"/>
                <a:cs typeface="+mn-cs"/>
              </a:rPr>
              <a:t>Dotar de funcionalidad de modificar tareas a "task_detail.html".</a:t>
            </a:r>
          </a:p>
        </p:txBody>
      </p:sp>
      <p:pic>
        <p:nvPicPr>
          <p:cNvPr id="17" name="Imagen 16">
            <a:extLst>
              <a:ext uri="{FF2B5EF4-FFF2-40B4-BE49-F238E27FC236}">
                <a16:creationId xmlns:a16="http://schemas.microsoft.com/office/drawing/2014/main" id="{07AF594D-2BC1-4EA0-9855-66C150454A4F}"/>
              </a:ext>
            </a:extLst>
          </p:cNvPr>
          <p:cNvPicPr>
            <a:picLocks noChangeAspect="1"/>
          </p:cNvPicPr>
          <p:nvPr/>
        </p:nvPicPr>
        <p:blipFill>
          <a:blip r:embed="rId3"/>
          <a:stretch>
            <a:fillRect/>
          </a:stretch>
        </p:blipFill>
        <p:spPr>
          <a:xfrm>
            <a:off x="76038" y="2011836"/>
            <a:ext cx="993895" cy="854078"/>
          </a:xfrm>
          <a:prstGeom prst="rect">
            <a:avLst/>
          </a:prstGeom>
        </p:spPr>
      </p:pic>
      <p:sp>
        <p:nvSpPr>
          <p:cNvPr id="18" name="CuadroTexto 17">
            <a:extLst>
              <a:ext uri="{FF2B5EF4-FFF2-40B4-BE49-F238E27FC236}">
                <a16:creationId xmlns:a16="http://schemas.microsoft.com/office/drawing/2014/main" id="{137D2C75-4FC0-4811-A9B7-F2AED8DD12CA}"/>
              </a:ext>
            </a:extLst>
          </p:cNvPr>
          <p:cNvSpPr txBox="1"/>
          <p:nvPr/>
        </p:nvSpPr>
        <p:spPr>
          <a:xfrm>
            <a:off x="80567" y="2926313"/>
            <a:ext cx="3098569" cy="209288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C" sz="1300" b="1" i="0" u="none" strike="noStrike" kern="1200" cap="none" spc="0" normalizeH="0" baseline="0" noProof="0">
                <a:ln>
                  <a:noFill/>
                </a:ln>
                <a:solidFill>
                  <a:prstClr val="black"/>
                </a:solidFill>
                <a:effectLst/>
                <a:uLnTx/>
                <a:uFillTx/>
                <a:latin typeface="Agency FB" panose="020B0503020202020204" pitchFamily="34" charset="0"/>
                <a:ea typeface="+mn-ea"/>
                <a:cs typeface="+mn-cs"/>
              </a:rPr>
              <a:t>Misión. </a:t>
            </a:r>
            <a:r>
              <a:rPr kumimoji="0" lang="es-MX" sz="1300" b="0" i="0" u="none" strike="noStrike" kern="1200" cap="none" spc="0" normalizeH="0" baseline="0" noProof="0">
                <a:ln>
                  <a:noFill/>
                </a:ln>
                <a:solidFill>
                  <a:prstClr val="black"/>
                </a:solidFill>
                <a:effectLst/>
                <a:uLnTx/>
                <a:uFillTx/>
                <a:latin typeface="Agency FB" panose="020B0503020202020204" pitchFamily="34" charset="0"/>
                <a:ea typeface="+mn-ea"/>
                <a:cs typeface="+mn-cs"/>
              </a:rPr>
              <a:t>Formar profesionales competentes y emprendedores desde lo académico, la investigación, y la vinculación, que contribuyan a mejorar la calidad de vida de la sociedad.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300" b="0" i="0" u="none" strike="noStrike" kern="1200" cap="none" spc="0" normalizeH="0" baseline="0" noProof="0">
              <a:ln>
                <a:noFill/>
              </a:ln>
              <a:solidFill>
                <a:prstClr val="black"/>
              </a:solidFill>
              <a:effectLst/>
              <a:uLnTx/>
              <a:uFillTx/>
              <a:latin typeface="Agency FB" panose="020B0503020202020204" pitchFamily="34" charset="0"/>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C" sz="1300" b="1" i="0" u="none" strike="noStrike" kern="1200" cap="none" spc="0" normalizeH="0" baseline="0" noProof="0">
                <a:ln>
                  <a:noFill/>
                </a:ln>
                <a:solidFill>
                  <a:prstClr val="black"/>
                </a:solidFill>
                <a:effectLst/>
                <a:uLnTx/>
                <a:uFillTx/>
                <a:latin typeface="Agency FB" panose="020B0503020202020204" pitchFamily="34" charset="0"/>
                <a:ea typeface="+mn-ea"/>
                <a:cs typeface="+mn-cs"/>
              </a:rPr>
              <a:t>Visión. </a:t>
            </a:r>
            <a:r>
              <a:rPr kumimoji="0" lang="es-MX" sz="1300" b="0" i="0" u="none" strike="noStrike" kern="1200" cap="none" spc="0" normalizeH="0" baseline="0" noProof="0">
                <a:ln>
                  <a:noFill/>
                </a:ln>
                <a:solidFill>
                  <a:prstClr val="black"/>
                </a:solidFill>
                <a:effectLst/>
                <a:uLnTx/>
                <a:uFillTx/>
                <a:latin typeface="Agency FB" panose="020B0503020202020204" pitchFamily="34" charset="0"/>
                <a:ea typeface="+mn-ea"/>
                <a:cs typeface="+mn-cs"/>
              </a:rPr>
              <a:t>Ser un referente nacional e internacional de Institución de Educación Superior que contribuye al desarrollo social, cultural y productivo con profesionales éticos, creativos, cualificados y con sentido de pertinencia.</a:t>
            </a:r>
            <a:endParaRPr kumimoji="0" lang="es-ES" sz="1300" b="0" i="0" u="none" strike="noStrike" kern="1200" cap="none" spc="0" normalizeH="0" baseline="0" noProof="0">
              <a:ln>
                <a:noFill/>
              </a:ln>
              <a:solidFill>
                <a:prstClr val="black"/>
              </a:solidFill>
              <a:effectLst/>
              <a:uLnTx/>
              <a:uFillTx/>
              <a:latin typeface="Agency FB" panose="020B0503020202020204" pitchFamily="34" charset="0"/>
              <a:ea typeface="+mn-ea"/>
              <a:cs typeface="+mn-cs"/>
            </a:endParaRPr>
          </a:p>
        </p:txBody>
      </p:sp>
      <p:sp>
        <p:nvSpPr>
          <p:cNvPr id="23" name="Rectángulo 22">
            <a:extLst>
              <a:ext uri="{FF2B5EF4-FFF2-40B4-BE49-F238E27FC236}">
                <a16:creationId xmlns:a16="http://schemas.microsoft.com/office/drawing/2014/main" id="{EAF93728-98EC-43CF-8689-136A3EE39D11}"/>
              </a:ext>
            </a:extLst>
          </p:cNvPr>
          <p:cNvSpPr/>
          <p:nvPr/>
        </p:nvSpPr>
        <p:spPr>
          <a:xfrm>
            <a:off x="93308" y="6489877"/>
            <a:ext cx="2530373" cy="292388"/>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C" sz="1300" b="0" i="0" u="none" strike="noStrike" kern="1200" cap="none" spc="0" normalizeH="0" baseline="0" noProof="0">
                <a:ln w="0"/>
                <a:solidFill>
                  <a:srgbClr val="00B050"/>
                </a:solidFill>
                <a:effectLst>
                  <a:outerShdw blurRad="38100" dist="25400" dir="5400000" algn="ctr" rotWithShape="0">
                    <a:srgbClr val="6E747A">
                      <a:alpha val="43000"/>
                    </a:srgbClr>
                  </a:outerShdw>
                </a:effectLst>
                <a:uLnTx/>
                <a:uFillTx/>
                <a:latin typeface="Calibri" panose="020F0502020204030204"/>
                <a:ea typeface="+mn-ea"/>
                <a:cs typeface="+mn-cs"/>
              </a:rPr>
              <a:t>M</a:t>
            </a:r>
            <a:r>
              <a:rPr kumimoji="0" lang="es-ES" sz="1300" b="0" i="0" u="none" strike="noStrike" kern="1200" cap="none" spc="0" normalizeH="0" baseline="0" noProof="0">
                <a:ln w="0"/>
                <a:solidFill>
                  <a:srgbClr val="00B050"/>
                </a:solidFill>
                <a:effectLst>
                  <a:outerShdw blurRad="38100" dist="25400" dir="5400000" algn="ctr" rotWithShape="0">
                    <a:srgbClr val="6E747A">
                      <a:alpha val="43000"/>
                    </a:srgbClr>
                  </a:outerShdw>
                </a:effectLst>
                <a:uLnTx/>
                <a:uFillTx/>
                <a:latin typeface="Calibri" panose="020F0502020204030204"/>
                <a:ea typeface="+mn-ea"/>
                <a:cs typeface="+mn-cs"/>
              </a:rPr>
              <a:t>sig. Ing. Robert Moreira Centeno</a:t>
            </a:r>
          </a:p>
        </p:txBody>
      </p:sp>
      <p:sp>
        <p:nvSpPr>
          <p:cNvPr id="6" name="CuadroTexto 5">
            <a:extLst>
              <a:ext uri="{FF2B5EF4-FFF2-40B4-BE49-F238E27FC236}">
                <a16:creationId xmlns:a16="http://schemas.microsoft.com/office/drawing/2014/main" id="{7FC1FBA4-F025-F269-BB7C-ECD5082576C2}"/>
              </a:ext>
            </a:extLst>
          </p:cNvPr>
          <p:cNvSpPr txBox="1"/>
          <p:nvPr/>
        </p:nvSpPr>
        <p:spPr>
          <a:xfrm>
            <a:off x="3437442" y="11851"/>
            <a:ext cx="729026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1" i="0" u="none" strike="noStrike" kern="1200" cap="none" spc="0" normalizeH="0" baseline="0" noProof="0">
                <a:ln>
                  <a:noFill/>
                </a:ln>
                <a:solidFill>
                  <a:prstClr val="black"/>
                </a:solidFill>
                <a:effectLst/>
                <a:uLnTx/>
                <a:uFillTx/>
                <a:latin typeface="Calibri" panose="020F0502020204030204"/>
                <a:ea typeface="+mn-ea"/>
                <a:cs typeface="+mn-cs"/>
              </a:rPr>
              <a:t>Figura 13.(versión 3). </a:t>
            </a:r>
            <a:r>
              <a:rPr kumimoji="0" lang="es-ES" sz="1800" b="0" i="0" u="none" strike="noStrike" kern="1200" cap="none" spc="0" normalizeH="0" baseline="0" noProof="0">
                <a:ln>
                  <a:noFill/>
                </a:ln>
                <a:solidFill>
                  <a:prstClr val="black"/>
                </a:solidFill>
                <a:effectLst/>
                <a:uLnTx/>
                <a:uFillTx/>
                <a:latin typeface="Calibri" panose="020F0502020204030204"/>
                <a:ea typeface="+mn-ea"/>
                <a:cs typeface="+mn-cs"/>
              </a:rPr>
              <a:t>Actualizar tareas. (Explicaciones)</a:t>
            </a:r>
          </a:p>
        </p:txBody>
      </p:sp>
      <p:sp>
        <p:nvSpPr>
          <p:cNvPr id="3" name="CuadroTexto 2">
            <a:extLst>
              <a:ext uri="{FF2B5EF4-FFF2-40B4-BE49-F238E27FC236}">
                <a16:creationId xmlns:a16="http://schemas.microsoft.com/office/drawing/2014/main" id="{7FC25E84-D8B0-0F33-F791-1425FFB4358D}"/>
              </a:ext>
            </a:extLst>
          </p:cNvPr>
          <p:cNvSpPr txBox="1"/>
          <p:nvPr/>
        </p:nvSpPr>
        <p:spPr>
          <a:xfrm>
            <a:off x="3437441" y="551289"/>
            <a:ext cx="8510717" cy="5170646"/>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C" sz="1500" b="1" i="0" u="none" strike="noStrike" kern="1200" cap="none" spc="0" normalizeH="0" baseline="0" noProof="0">
                <a:ln>
                  <a:noFill/>
                </a:ln>
                <a:solidFill>
                  <a:prstClr val="black"/>
                </a:solidFill>
                <a:effectLst/>
                <a:uLnTx/>
                <a:uFillTx/>
                <a:latin typeface="Calibri" panose="020F0502020204030204"/>
                <a:ea typeface="+mn-ea"/>
                <a:cs typeface="+mn-cs"/>
              </a:rPr>
              <a:t>Nota (10/05/2023). </a:t>
            </a:r>
            <a:endParaRPr kumimoji="0" lang="es-ES" sz="1500" b="1" i="0" u="none" strike="noStrike" kern="1200" cap="none" spc="0" normalizeH="0" baseline="0" noProof="0">
              <a:ln>
                <a:noFill/>
              </a:ln>
              <a:solidFill>
                <a:prstClr val="black"/>
              </a:solidFill>
              <a:effectLst/>
              <a:uLnTx/>
              <a:uFillTx/>
              <a:latin typeface="Calibri" panose="020F0502020204030204"/>
              <a:ea typeface="+mn-ea"/>
              <a:cs typeface="+mn-cs"/>
            </a:endParaRPr>
          </a:p>
          <a:p>
            <a:pPr marL="342900" marR="0" lvl="0" indent="-342900" algn="just" defTabSz="914400" rtl="0" eaLnBrk="1" fontAlgn="auto" latinLnBrk="0" hangingPunct="1">
              <a:lnSpc>
                <a:spcPct val="100000"/>
              </a:lnSpc>
              <a:spcBef>
                <a:spcPts val="0"/>
              </a:spcBef>
              <a:spcAft>
                <a:spcPts val="0"/>
              </a:spcAft>
              <a:buClrTx/>
              <a:buSzTx/>
              <a:buFont typeface="+mj-lt"/>
              <a:buAutoNum type="arabicPeriod"/>
              <a:tabLst/>
              <a:defRPr/>
            </a:pPr>
            <a:r>
              <a:rPr kumimoji="0" lang="es-ES" sz="1500" b="0" i="0" u="none" strike="noStrike" kern="1200" cap="none" spc="0" normalizeH="0" baseline="0" noProof="0">
                <a:ln>
                  <a:noFill/>
                </a:ln>
                <a:solidFill>
                  <a:prstClr val="black"/>
                </a:solidFill>
                <a:effectLst/>
                <a:uLnTx/>
                <a:uFillTx/>
                <a:latin typeface="Calibri" panose="020F0502020204030204"/>
                <a:ea typeface="+mn-ea"/>
                <a:cs typeface="+mn-cs"/>
              </a:rPr>
              <a:t>Se ejecuta el lado </a:t>
            </a:r>
            <a:r>
              <a:rPr kumimoji="0" lang="es-ES" sz="1500" b="0" i="0" u="none" strike="noStrike" kern="1200" cap="none" spc="0" normalizeH="0" baseline="0" noProof="0" err="1">
                <a:ln>
                  <a:noFill/>
                </a:ln>
                <a:solidFill>
                  <a:prstClr val="black"/>
                </a:solidFill>
                <a:effectLst/>
                <a:uLnTx/>
                <a:uFillTx/>
                <a:latin typeface="Calibri" panose="020F0502020204030204"/>
                <a:ea typeface="+mn-ea"/>
                <a:cs typeface="+mn-cs"/>
              </a:rPr>
              <a:t>if</a:t>
            </a:r>
            <a:r>
              <a:rPr kumimoji="0" lang="es-ES" sz="1500" b="0" i="0" u="none" strike="noStrike" kern="1200" cap="none" spc="0" normalizeH="0" baseline="0" noProof="0">
                <a:ln>
                  <a:noFill/>
                </a:ln>
                <a:solidFill>
                  <a:prstClr val="black"/>
                </a:solidFill>
                <a:effectLst/>
                <a:uLnTx/>
                <a:uFillTx/>
                <a:latin typeface="Calibri" panose="020F0502020204030204"/>
                <a:ea typeface="+mn-ea"/>
                <a:cs typeface="+mn-cs"/>
              </a:rPr>
              <a:t>, si se visita "task_detail.html" cliqueando en alguna tarea de "http://127.0.0.1:8000/</a:t>
            </a:r>
            <a:r>
              <a:rPr kumimoji="0" lang="es-ES" sz="1500" b="0" i="0" u="none" strike="noStrike" kern="1200" cap="none" spc="0" normalizeH="0" baseline="0" noProof="0" err="1">
                <a:ln>
                  <a:noFill/>
                </a:ln>
                <a:solidFill>
                  <a:prstClr val="black"/>
                </a:solidFill>
                <a:effectLst/>
                <a:uLnTx/>
                <a:uFillTx/>
                <a:latin typeface="Calibri" panose="020F0502020204030204"/>
                <a:ea typeface="+mn-ea"/>
                <a:cs typeface="+mn-cs"/>
              </a:rPr>
              <a:t>tasks</a:t>
            </a:r>
            <a:r>
              <a:rPr kumimoji="0" lang="es-ES" sz="1500" b="0" i="0" u="none" strike="noStrike" kern="1200" cap="none" spc="0" normalizeH="0" baseline="0" noProof="0">
                <a:ln>
                  <a:noFill/>
                </a:ln>
                <a:solidFill>
                  <a:prstClr val="black"/>
                </a:solidFill>
                <a:effectLst/>
                <a:uLnTx/>
                <a:uFillTx/>
                <a:latin typeface="Calibri" panose="020F0502020204030204"/>
                <a:ea typeface="+mn-ea"/>
                <a:cs typeface="+mn-cs"/>
              </a:rPr>
              <a:t>/" o si es que se actualiza la página de la tarea específica, se ejecuta </a:t>
            </a:r>
            <a:r>
              <a:rPr kumimoji="0" lang="es-ES" sz="1500" b="0" i="0" u="none" strike="noStrike" kern="1200" cap="none" spc="0" normalizeH="0" baseline="0" noProof="0" err="1">
                <a:ln>
                  <a:noFill/>
                </a:ln>
                <a:solidFill>
                  <a:prstClr val="black"/>
                </a:solidFill>
                <a:effectLst/>
                <a:uLnTx/>
                <a:uFillTx/>
                <a:latin typeface="Calibri" panose="020F0502020204030204"/>
                <a:ea typeface="+mn-ea"/>
                <a:cs typeface="+mn-cs"/>
              </a:rPr>
              <a:t>else</a:t>
            </a:r>
            <a:r>
              <a:rPr kumimoji="0" lang="es-ES" sz="1500" b="0" i="0" u="none" strike="noStrike" kern="1200" cap="none" spc="0" normalizeH="0" baseline="0" noProof="0">
                <a:ln>
                  <a:noFill/>
                </a:ln>
                <a:solidFill>
                  <a:prstClr val="black"/>
                </a:solidFill>
                <a:effectLst/>
                <a:uLnTx/>
                <a:uFillTx/>
                <a:latin typeface="Calibri" panose="020F0502020204030204"/>
                <a:ea typeface="+mn-ea"/>
                <a:cs typeface="+mn-cs"/>
              </a:rPr>
              <a:t>, si se presiona el botón "</a:t>
            </a:r>
            <a:r>
              <a:rPr kumimoji="0" lang="es-ES" sz="1500" b="0" i="0" u="none" strike="noStrike" kern="1200" cap="none" spc="0" normalizeH="0" baseline="0" noProof="0" err="1">
                <a:ln>
                  <a:noFill/>
                </a:ln>
                <a:solidFill>
                  <a:prstClr val="black"/>
                </a:solidFill>
                <a:effectLst/>
                <a:uLnTx/>
                <a:uFillTx/>
                <a:latin typeface="Calibri" panose="020F0502020204030204"/>
                <a:ea typeface="+mn-ea"/>
                <a:cs typeface="+mn-cs"/>
              </a:rPr>
              <a:t>update</a:t>
            </a:r>
            <a:r>
              <a:rPr kumimoji="0" lang="es-ES" sz="1500" b="0" i="0" u="none" strike="noStrike" kern="1200" cap="none" spc="0" normalizeH="0" baseline="0" noProof="0">
                <a:ln>
                  <a:noFill/>
                </a:ln>
                <a:solidFill>
                  <a:prstClr val="black"/>
                </a:solidFill>
                <a:effectLst/>
                <a:uLnTx/>
                <a:uFillTx/>
                <a:latin typeface="Calibri" panose="020F0502020204030204"/>
                <a:ea typeface="+mn-ea"/>
                <a:cs typeface="+mn-cs"/>
              </a:rPr>
              <a:t>" del formulario. </a:t>
            </a:r>
          </a:p>
          <a:p>
            <a:pPr marL="342900" marR="0" lvl="0" indent="-342900" algn="just" defTabSz="914400" rtl="0" eaLnBrk="1" fontAlgn="auto" latinLnBrk="0" hangingPunct="1">
              <a:lnSpc>
                <a:spcPct val="100000"/>
              </a:lnSpc>
              <a:spcBef>
                <a:spcPts val="0"/>
              </a:spcBef>
              <a:spcAft>
                <a:spcPts val="0"/>
              </a:spcAft>
              <a:buClrTx/>
              <a:buSzTx/>
              <a:buFont typeface="+mj-lt"/>
              <a:buAutoNum type="arabicPeriod"/>
              <a:tabLst/>
              <a:defRPr/>
            </a:pPr>
            <a:r>
              <a:rPr kumimoji="0" lang="es-ES" sz="1500" b="0" i="0" u="none" strike="noStrike" kern="1200" cap="none" spc="0" normalizeH="0" baseline="0" noProof="0">
                <a:ln>
                  <a:noFill/>
                </a:ln>
                <a:solidFill>
                  <a:prstClr val="black"/>
                </a:solidFill>
                <a:effectLst/>
                <a:uLnTx/>
                <a:uFillTx/>
                <a:latin typeface="Calibri" panose="020F0502020204030204"/>
                <a:ea typeface="+mn-ea"/>
                <a:cs typeface="+mn-cs"/>
              </a:rPr>
              <a:t>Si se utiliza la instrucción "</a:t>
            </a:r>
            <a:r>
              <a:rPr kumimoji="0" lang="es-ES" sz="1500" b="0" i="0" u="none" strike="noStrike" kern="1200" cap="none" spc="0" normalizeH="0" baseline="0" noProof="0" err="1">
                <a:ln>
                  <a:noFill/>
                </a:ln>
                <a:solidFill>
                  <a:prstClr val="black"/>
                </a:solidFill>
                <a:effectLst/>
                <a:uLnTx/>
                <a:uFillTx/>
                <a:latin typeface="Calibri" panose="020F0502020204030204"/>
                <a:ea typeface="+mn-ea"/>
                <a:cs typeface="+mn-cs"/>
              </a:rPr>
              <a:t>print</a:t>
            </a:r>
            <a:r>
              <a:rPr kumimoji="0" lang="es-ES" sz="1500" b="0" i="0" u="none" strike="noStrike" kern="1200" cap="none" spc="0" normalizeH="0" baseline="0" noProof="0">
                <a:ln>
                  <a:noFill/>
                </a:ln>
                <a:solidFill>
                  <a:prstClr val="black"/>
                </a:solidFill>
                <a:effectLst/>
                <a:uLnTx/>
                <a:uFillTx/>
                <a:latin typeface="Calibri" panose="020F0502020204030204"/>
                <a:ea typeface="+mn-ea"/>
                <a:cs typeface="+mn-cs"/>
              </a:rPr>
              <a:t>(</a:t>
            </a:r>
            <a:r>
              <a:rPr kumimoji="0" lang="es-ES" sz="1500" b="0" i="0" u="none" strike="noStrike" kern="1200" cap="none" spc="0" normalizeH="0" baseline="0" noProof="0" err="1">
                <a:ln>
                  <a:noFill/>
                </a:ln>
                <a:solidFill>
                  <a:prstClr val="black"/>
                </a:solidFill>
                <a:effectLst/>
                <a:uLnTx/>
                <a:uFillTx/>
                <a:latin typeface="Calibri" panose="020F0502020204030204"/>
                <a:ea typeface="+mn-ea"/>
                <a:cs typeface="+mn-cs"/>
              </a:rPr>
              <a:t>request.POST</a:t>
            </a:r>
            <a:r>
              <a:rPr kumimoji="0" lang="es-ES" sz="1500" b="0" i="0" u="none" strike="noStrike" kern="1200" cap="none" spc="0" normalizeH="0" baseline="0" noProof="0">
                <a:ln>
                  <a:noFill/>
                </a:ln>
                <a:solidFill>
                  <a:prstClr val="black"/>
                </a:solidFill>
                <a:effectLst/>
                <a:uLnTx/>
                <a:uFillTx/>
                <a:latin typeface="Calibri" panose="020F0502020204030204"/>
                <a:ea typeface="+mn-ea"/>
                <a:cs typeface="+mn-cs"/>
              </a:rPr>
              <a:t>)" se observará en consola que aparecen los datos escritos en el formulario al presionar el botón "</a:t>
            </a:r>
            <a:r>
              <a:rPr kumimoji="0" lang="es-ES" sz="1500" b="0" i="0" u="none" strike="noStrike" kern="1200" cap="none" spc="0" normalizeH="0" baseline="0" noProof="0" err="1">
                <a:ln>
                  <a:noFill/>
                </a:ln>
                <a:solidFill>
                  <a:prstClr val="black"/>
                </a:solidFill>
                <a:effectLst/>
                <a:uLnTx/>
                <a:uFillTx/>
                <a:latin typeface="Calibri" panose="020F0502020204030204"/>
                <a:ea typeface="+mn-ea"/>
                <a:cs typeface="+mn-cs"/>
              </a:rPr>
              <a:t>Update</a:t>
            </a:r>
            <a:r>
              <a:rPr kumimoji="0" lang="es-ES" sz="1500" b="0" i="0" u="none" strike="noStrike" kern="1200" cap="none" spc="0" normalizeH="0" baseline="0" noProof="0">
                <a:ln>
                  <a:noFill/>
                </a:ln>
                <a:solidFill>
                  <a:prstClr val="black"/>
                </a:solidFill>
                <a:effectLst/>
                <a:uLnTx/>
                <a:uFillTx/>
                <a:latin typeface="Calibri" panose="020F0502020204030204"/>
                <a:ea typeface="+mn-ea"/>
                <a:cs typeface="+mn-cs"/>
              </a:rPr>
              <a:t>". </a:t>
            </a:r>
          </a:p>
          <a:p>
            <a:pPr marL="342900" marR="0" lvl="0" indent="-342900" algn="just" defTabSz="914400" rtl="0" eaLnBrk="1" fontAlgn="auto" latinLnBrk="0" hangingPunct="1">
              <a:lnSpc>
                <a:spcPct val="100000"/>
              </a:lnSpc>
              <a:spcBef>
                <a:spcPts val="0"/>
              </a:spcBef>
              <a:spcAft>
                <a:spcPts val="0"/>
              </a:spcAft>
              <a:buClrTx/>
              <a:buSzTx/>
              <a:buFont typeface="+mj-lt"/>
              <a:buAutoNum type="arabicPeriod"/>
              <a:tabLst/>
              <a:defRPr/>
            </a:pPr>
            <a:r>
              <a:rPr kumimoji="0" lang="es-ES" sz="1500" b="0" i="0" u="none" strike="noStrike" kern="1200" cap="none" spc="0" normalizeH="0" baseline="0" noProof="0">
                <a:ln>
                  <a:noFill/>
                </a:ln>
                <a:solidFill>
                  <a:prstClr val="black"/>
                </a:solidFill>
                <a:effectLst/>
                <a:uLnTx/>
                <a:uFillTx/>
                <a:latin typeface="Calibri" panose="020F0502020204030204"/>
                <a:ea typeface="+mn-ea"/>
                <a:cs typeface="+mn-cs"/>
              </a:rPr>
              <a:t>Se va a escribir el lado </a:t>
            </a:r>
            <a:r>
              <a:rPr kumimoji="0" lang="es-ES" sz="1500" b="0" i="0" u="none" strike="noStrike" kern="1200" cap="none" spc="0" normalizeH="0" baseline="0" noProof="0" err="1">
                <a:ln>
                  <a:noFill/>
                </a:ln>
                <a:solidFill>
                  <a:prstClr val="black"/>
                </a:solidFill>
                <a:effectLst/>
                <a:uLnTx/>
                <a:uFillTx/>
                <a:latin typeface="Calibri" panose="020F0502020204030204"/>
                <a:ea typeface="+mn-ea"/>
                <a:cs typeface="+mn-cs"/>
              </a:rPr>
              <a:t>else</a:t>
            </a:r>
            <a:r>
              <a:rPr kumimoji="0" lang="es-ES" sz="1500" b="0" i="0" u="none" strike="noStrike" kern="1200" cap="none" spc="0" normalizeH="0" baseline="0" noProof="0">
                <a:ln>
                  <a:noFill/>
                </a:ln>
                <a:solidFill>
                  <a:prstClr val="black"/>
                </a:solidFill>
                <a:effectLst/>
                <a:uLnTx/>
                <a:uFillTx/>
                <a:latin typeface="Calibri" panose="020F0502020204030204"/>
                <a:ea typeface="+mn-ea"/>
                <a:cs typeface="+mn-cs"/>
              </a:rPr>
              <a:t> para que guarde usando el modelo creado, para ello será necesario obtener nuevamente la tarea. Se intenta cambiar lo que esta almacenado en la variable "</a:t>
            </a:r>
            <a:r>
              <a:rPr kumimoji="0" lang="es-ES" sz="1500" b="0" i="0" u="none" strike="noStrike" kern="1200" cap="none" spc="0" normalizeH="0" baseline="0" noProof="0" err="1">
                <a:ln>
                  <a:noFill/>
                </a:ln>
                <a:solidFill>
                  <a:prstClr val="black"/>
                </a:solidFill>
                <a:effectLst/>
                <a:uLnTx/>
                <a:uFillTx/>
                <a:latin typeface="Calibri" panose="020F0502020204030204"/>
                <a:ea typeface="+mn-ea"/>
                <a:cs typeface="+mn-cs"/>
              </a:rPr>
              <a:t>task</a:t>
            </a:r>
            <a:r>
              <a:rPr kumimoji="0" lang="es-ES" sz="1500" b="0" i="0" u="none" strike="noStrike" kern="1200" cap="none" spc="0" normalizeH="0" baseline="0" noProof="0">
                <a:ln>
                  <a:noFill/>
                </a:ln>
                <a:solidFill>
                  <a:prstClr val="black"/>
                </a:solidFill>
                <a:effectLst/>
                <a:uLnTx/>
                <a:uFillTx/>
                <a:latin typeface="Calibri" panose="020F0502020204030204"/>
                <a:ea typeface="+mn-ea"/>
                <a:cs typeface="+mn-cs"/>
              </a:rPr>
              <a:t>", para poder cambiar se usará un código parecido al de "</a:t>
            </a:r>
            <a:r>
              <a:rPr kumimoji="0" lang="es-ES" sz="1500" b="0" i="0" u="none" strike="noStrike" kern="1200" cap="none" spc="0" normalizeH="0" baseline="0" noProof="0" err="1">
                <a:ln>
                  <a:noFill/>
                </a:ln>
                <a:solidFill>
                  <a:prstClr val="black"/>
                </a:solidFill>
                <a:effectLst/>
                <a:uLnTx/>
                <a:uFillTx/>
                <a:latin typeface="Calibri" panose="020F0502020204030204"/>
                <a:ea typeface="+mn-ea"/>
                <a:cs typeface="+mn-cs"/>
              </a:rPr>
              <a:t>TaskForm</a:t>
            </a:r>
            <a:r>
              <a:rPr kumimoji="0" lang="es-ES" sz="1500" b="0" i="0" u="none" strike="noStrike" kern="1200" cap="none" spc="0" normalizeH="0" baseline="0" noProof="0">
                <a:ln>
                  <a:noFill/>
                </a:ln>
                <a:solidFill>
                  <a:prstClr val="black"/>
                </a:solidFill>
                <a:effectLst/>
                <a:uLnTx/>
                <a:uFillTx/>
                <a:latin typeface="Calibri" panose="020F0502020204030204"/>
                <a:ea typeface="+mn-ea"/>
                <a:cs typeface="+mn-cs"/>
              </a:rPr>
              <a:t>" de la función "</a:t>
            </a:r>
            <a:r>
              <a:rPr kumimoji="0" lang="es-ES" sz="1500" b="0" i="0" u="none" strike="noStrike" kern="1200" cap="none" spc="0" normalizeH="0" baseline="0" noProof="0" err="1">
                <a:ln>
                  <a:noFill/>
                </a:ln>
                <a:solidFill>
                  <a:prstClr val="black"/>
                </a:solidFill>
                <a:effectLst/>
                <a:uLnTx/>
                <a:uFillTx/>
                <a:latin typeface="Calibri" panose="020F0502020204030204"/>
                <a:ea typeface="+mn-ea"/>
                <a:cs typeface="+mn-cs"/>
              </a:rPr>
              <a:t>create_task</a:t>
            </a:r>
            <a:r>
              <a:rPr kumimoji="0" lang="es-ES" sz="1500" b="0" i="0" u="none" strike="noStrike" kern="1200" cap="none" spc="0" normalizeH="0" baseline="0" noProof="0">
                <a:ln>
                  <a:noFill/>
                </a:ln>
                <a:solidFill>
                  <a:prstClr val="black"/>
                </a:solidFill>
                <a:effectLst/>
                <a:uLnTx/>
                <a:uFillTx/>
                <a:latin typeface="Calibri" panose="020F0502020204030204"/>
                <a:ea typeface="+mn-ea"/>
                <a:cs typeface="+mn-cs"/>
              </a:rPr>
              <a:t>" </a:t>
            </a:r>
          </a:p>
          <a:p>
            <a:pPr marL="342900" marR="0" lvl="0" indent="-342900" algn="just" defTabSz="914400" rtl="0" eaLnBrk="1" fontAlgn="auto" latinLnBrk="0" hangingPunct="1">
              <a:lnSpc>
                <a:spcPct val="100000"/>
              </a:lnSpc>
              <a:spcBef>
                <a:spcPts val="0"/>
              </a:spcBef>
              <a:spcAft>
                <a:spcPts val="0"/>
              </a:spcAft>
              <a:buClrTx/>
              <a:buSzTx/>
              <a:buFont typeface="+mj-lt"/>
              <a:buAutoNum type="arabicPeriod"/>
              <a:tabLst/>
              <a:defRPr/>
            </a:pPr>
            <a:r>
              <a:rPr kumimoji="0" lang="es-ES" sz="1500" b="0" i="0" u="none" strike="noStrike" kern="1200" cap="none" spc="0" normalizeH="0" baseline="0" noProof="0">
                <a:ln>
                  <a:noFill/>
                </a:ln>
                <a:solidFill>
                  <a:prstClr val="black"/>
                </a:solidFill>
                <a:effectLst/>
                <a:uLnTx/>
                <a:uFillTx/>
                <a:latin typeface="Calibri" panose="020F0502020204030204"/>
                <a:ea typeface="+mn-ea"/>
                <a:cs typeface="+mn-cs"/>
              </a:rPr>
              <a:t>El "</a:t>
            </a:r>
            <a:r>
              <a:rPr kumimoji="0" lang="es-ES" sz="1500" b="0" i="0" u="none" strike="noStrike" kern="1200" cap="none" spc="0" normalizeH="0" baseline="0" noProof="0" err="1">
                <a:ln>
                  <a:noFill/>
                </a:ln>
                <a:solidFill>
                  <a:prstClr val="black"/>
                </a:solidFill>
                <a:effectLst/>
                <a:uLnTx/>
                <a:uFillTx/>
                <a:latin typeface="Calibri" panose="020F0502020204030204"/>
                <a:ea typeface="+mn-ea"/>
                <a:cs typeface="+mn-cs"/>
              </a:rPr>
              <a:t>TaskForm</a:t>
            </a:r>
            <a:r>
              <a:rPr kumimoji="0" lang="es-ES" sz="1500" b="0" i="0" u="none" strike="noStrike" kern="1200" cap="none" spc="0" normalizeH="0" baseline="0" noProof="0">
                <a:ln>
                  <a:noFill/>
                </a:ln>
                <a:solidFill>
                  <a:prstClr val="black"/>
                </a:solidFill>
                <a:effectLst/>
                <a:uLnTx/>
                <a:uFillTx/>
                <a:latin typeface="Calibri" panose="020F0502020204030204"/>
                <a:ea typeface="+mn-ea"/>
                <a:cs typeface="+mn-cs"/>
              </a:rPr>
              <a:t>" recibirá todos los datos que tiene el método "POST", se indica que es un </a:t>
            </a:r>
            <a:r>
              <a:rPr kumimoji="0" lang="es-ES" sz="1500" b="0" i="0" u="none" strike="noStrike" kern="1200" cap="none" spc="0" normalizeH="0" baseline="0" noProof="0" err="1">
                <a:ln>
                  <a:noFill/>
                </a:ln>
                <a:solidFill>
                  <a:prstClr val="black"/>
                </a:solidFill>
                <a:effectLst/>
                <a:uLnTx/>
                <a:uFillTx/>
                <a:latin typeface="Calibri" panose="020F0502020204030204"/>
                <a:ea typeface="+mn-ea"/>
                <a:cs typeface="+mn-cs"/>
              </a:rPr>
              <a:t>instance</a:t>
            </a:r>
            <a:r>
              <a:rPr kumimoji="0" lang="es-ES" sz="1500" b="0" i="0" u="none" strike="noStrike" kern="1200" cap="none" spc="0" normalizeH="0" baseline="0" noProof="0">
                <a:ln>
                  <a:noFill/>
                </a:ln>
                <a:solidFill>
                  <a:prstClr val="black"/>
                </a:solidFill>
                <a:effectLst/>
                <a:uLnTx/>
                <a:uFillTx/>
                <a:latin typeface="Calibri" panose="020F0502020204030204"/>
                <a:ea typeface="+mn-ea"/>
                <a:cs typeface="+mn-cs"/>
              </a:rPr>
              <a:t> de "</a:t>
            </a:r>
            <a:r>
              <a:rPr kumimoji="0" lang="es-ES" sz="1500" b="0" i="0" u="none" strike="noStrike" kern="1200" cap="none" spc="0" normalizeH="0" baseline="0" noProof="0" err="1">
                <a:ln>
                  <a:noFill/>
                </a:ln>
                <a:solidFill>
                  <a:prstClr val="black"/>
                </a:solidFill>
                <a:effectLst/>
                <a:uLnTx/>
                <a:uFillTx/>
                <a:latin typeface="Calibri" panose="020F0502020204030204"/>
                <a:ea typeface="+mn-ea"/>
                <a:cs typeface="+mn-cs"/>
              </a:rPr>
              <a:t>Task</a:t>
            </a:r>
            <a:r>
              <a:rPr kumimoji="0" lang="es-ES" sz="1500" b="0" i="0" u="none" strike="noStrike" kern="1200" cap="none" spc="0" normalizeH="0" baseline="0" noProof="0">
                <a:ln>
                  <a:noFill/>
                </a:ln>
                <a:solidFill>
                  <a:prstClr val="black"/>
                </a:solidFill>
                <a:effectLst/>
                <a:uLnTx/>
                <a:uFillTx/>
                <a:latin typeface="Calibri" panose="020F0502020204030204"/>
                <a:ea typeface="+mn-ea"/>
                <a:cs typeface="+mn-cs"/>
              </a:rPr>
              <a:t>". En conclusión esta sentencia toma los datos de las tareas y genera un nuevo formulario </a:t>
            </a:r>
          </a:p>
          <a:p>
            <a:pPr marL="342900" marR="0" lvl="0" indent="-342900" algn="just" defTabSz="914400" rtl="0" eaLnBrk="1" fontAlgn="auto" latinLnBrk="0" hangingPunct="1">
              <a:lnSpc>
                <a:spcPct val="100000"/>
              </a:lnSpc>
              <a:spcBef>
                <a:spcPts val="0"/>
              </a:spcBef>
              <a:spcAft>
                <a:spcPts val="0"/>
              </a:spcAft>
              <a:buClrTx/>
              <a:buSzTx/>
              <a:buFont typeface="+mj-lt"/>
              <a:buAutoNum type="arabicPeriod"/>
              <a:tabLst/>
              <a:defRPr/>
            </a:pPr>
            <a:r>
              <a:rPr kumimoji="0" lang="es-ES" sz="1500" b="0" i="0" u="none" strike="noStrike" kern="1200" cap="none" spc="0" normalizeH="0" baseline="0" noProof="0">
                <a:ln>
                  <a:noFill/>
                </a:ln>
                <a:solidFill>
                  <a:prstClr val="black"/>
                </a:solidFill>
                <a:effectLst/>
                <a:uLnTx/>
                <a:uFillTx/>
                <a:latin typeface="Calibri" panose="020F0502020204030204"/>
                <a:ea typeface="+mn-ea"/>
                <a:cs typeface="+mn-cs"/>
              </a:rPr>
              <a:t>Se guarda el formulario y se redirecciona a la página "http://127.0.0.1:8000/</a:t>
            </a:r>
            <a:r>
              <a:rPr kumimoji="0" lang="es-ES" sz="1500" b="0" i="0" u="none" strike="noStrike" kern="1200" cap="none" spc="0" normalizeH="0" baseline="0" noProof="0" err="1">
                <a:ln>
                  <a:noFill/>
                </a:ln>
                <a:solidFill>
                  <a:prstClr val="black"/>
                </a:solidFill>
                <a:effectLst/>
                <a:uLnTx/>
                <a:uFillTx/>
                <a:latin typeface="Calibri" panose="020F0502020204030204"/>
                <a:ea typeface="+mn-ea"/>
                <a:cs typeface="+mn-cs"/>
              </a:rPr>
              <a:t>tasks</a:t>
            </a:r>
            <a:r>
              <a:rPr kumimoji="0" lang="es-ES" sz="1500" b="0" i="0" u="none" strike="noStrike" kern="1200" cap="none" spc="0" normalizeH="0" baseline="0" noProof="0">
                <a:ln>
                  <a:noFill/>
                </a:ln>
                <a:solidFill>
                  <a:prstClr val="black"/>
                </a:solidFill>
                <a:effectLst/>
                <a:uLnTx/>
                <a:uFillTx/>
                <a:latin typeface="Calibri" panose="020F0502020204030204"/>
                <a:ea typeface="+mn-ea"/>
                <a:cs typeface="+mn-cs"/>
              </a:rPr>
              <a:t>/" después de haber cliqueado en "</a:t>
            </a:r>
            <a:r>
              <a:rPr kumimoji="0" lang="es-ES" sz="1500" b="0" i="0" u="none" strike="noStrike" kern="1200" cap="none" spc="0" normalizeH="0" baseline="0" noProof="0" err="1">
                <a:ln>
                  <a:noFill/>
                </a:ln>
                <a:solidFill>
                  <a:prstClr val="black"/>
                </a:solidFill>
                <a:effectLst/>
                <a:uLnTx/>
                <a:uFillTx/>
                <a:latin typeface="Calibri" panose="020F0502020204030204"/>
                <a:ea typeface="+mn-ea"/>
                <a:cs typeface="+mn-cs"/>
              </a:rPr>
              <a:t>save</a:t>
            </a:r>
            <a:r>
              <a:rPr kumimoji="0" lang="es-ES" sz="1500" b="0" i="0" u="none" strike="noStrike" kern="1200" cap="none" spc="0" normalizeH="0" baseline="0" noProof="0">
                <a:ln>
                  <a:noFill/>
                </a:ln>
                <a:solidFill>
                  <a:prstClr val="black"/>
                </a:solidFill>
                <a:effectLst/>
                <a:uLnTx/>
                <a:uFillTx/>
                <a:latin typeface="Calibri" panose="020F0502020204030204"/>
                <a:ea typeface="+mn-ea"/>
                <a:cs typeface="+mn-cs"/>
              </a:rPr>
              <a:t>" desde la página "task_detail.html" </a:t>
            </a:r>
          </a:p>
          <a:p>
            <a:pPr marL="342900" marR="0" lvl="0" indent="-342900" algn="just" defTabSz="914400" rtl="0" eaLnBrk="1" fontAlgn="auto" latinLnBrk="0" hangingPunct="1">
              <a:lnSpc>
                <a:spcPct val="100000"/>
              </a:lnSpc>
              <a:spcBef>
                <a:spcPts val="0"/>
              </a:spcBef>
              <a:spcAft>
                <a:spcPts val="0"/>
              </a:spcAft>
              <a:buClrTx/>
              <a:buSzTx/>
              <a:buFont typeface="+mj-lt"/>
              <a:buAutoNum type="arabicPeriod"/>
              <a:tabLst/>
              <a:defRPr/>
            </a:pPr>
            <a:r>
              <a:rPr kumimoji="0" lang="es-ES" sz="1500" b="0" i="0" u="none" strike="noStrike" kern="1200" cap="none" spc="0" normalizeH="0" baseline="0" noProof="0">
                <a:ln>
                  <a:noFill/>
                </a:ln>
                <a:solidFill>
                  <a:prstClr val="black"/>
                </a:solidFill>
                <a:effectLst/>
                <a:uLnTx/>
                <a:uFillTx/>
                <a:latin typeface="Calibri" panose="020F0502020204030204"/>
                <a:ea typeface="+mn-ea"/>
                <a:cs typeface="+mn-cs"/>
              </a:rPr>
              <a:t>Se ubica un "TRY-EXCEPT" para prevenir errores, en el diccionario se incluirá la cadena "error" </a:t>
            </a:r>
          </a:p>
          <a:p>
            <a:pPr marL="342900" marR="0" lvl="0" indent="-342900" algn="just" defTabSz="914400" rtl="0" eaLnBrk="1" fontAlgn="auto" latinLnBrk="0" hangingPunct="1">
              <a:lnSpc>
                <a:spcPct val="100000"/>
              </a:lnSpc>
              <a:spcBef>
                <a:spcPts val="0"/>
              </a:spcBef>
              <a:spcAft>
                <a:spcPts val="0"/>
              </a:spcAft>
              <a:buClrTx/>
              <a:buSzTx/>
              <a:buFont typeface="+mj-lt"/>
              <a:buAutoNum type="arabicPeriod"/>
              <a:tabLst/>
              <a:defRPr/>
            </a:pPr>
            <a:r>
              <a:rPr kumimoji="0" lang="es-ES" sz="1500" b="0" i="0" u="none" strike="noStrike" kern="1200" cap="none" spc="0" normalizeH="0" baseline="0" noProof="0">
                <a:ln>
                  <a:noFill/>
                </a:ln>
                <a:solidFill>
                  <a:prstClr val="black"/>
                </a:solidFill>
                <a:effectLst/>
                <a:uLnTx/>
                <a:uFillTx/>
                <a:latin typeface="Calibri" panose="020F0502020204030204"/>
                <a:ea typeface="+mn-ea"/>
                <a:cs typeface="+mn-cs"/>
              </a:rPr>
              <a:t>Se configura el "error" para que lo muestre el formulario, en "task_detail.html" se pone "{{error}}" debajo de "&lt;h1&gt;{{</a:t>
            </a:r>
            <a:r>
              <a:rPr kumimoji="0" lang="es-ES" sz="1500" b="0" i="0" u="none" strike="noStrike" kern="1200" cap="none" spc="0" normalizeH="0" baseline="0" noProof="0" err="1">
                <a:ln>
                  <a:noFill/>
                </a:ln>
                <a:solidFill>
                  <a:prstClr val="black"/>
                </a:solidFill>
                <a:effectLst/>
                <a:uLnTx/>
                <a:uFillTx/>
                <a:latin typeface="Calibri" panose="020F0502020204030204"/>
                <a:ea typeface="+mn-ea"/>
                <a:cs typeface="+mn-cs"/>
              </a:rPr>
              <a:t>task.title</a:t>
            </a:r>
            <a:r>
              <a:rPr kumimoji="0" lang="es-ES" sz="1500" b="0" i="0" u="none" strike="noStrike" kern="1200" cap="none" spc="0" normalizeH="0" baseline="0" noProof="0">
                <a:ln>
                  <a:noFill/>
                </a:ln>
                <a:solidFill>
                  <a:prstClr val="black"/>
                </a:solidFill>
                <a:effectLst/>
                <a:uLnTx/>
                <a:uFillTx/>
                <a:latin typeface="Calibri" panose="020F0502020204030204"/>
                <a:ea typeface="+mn-ea"/>
                <a:cs typeface="+mn-cs"/>
              </a:rPr>
              <a:t>}}&lt;/h1&gt;"</a:t>
            </a:r>
          </a:p>
          <a:p>
            <a:pPr marL="342900" marR="0" lvl="0" indent="-342900" algn="just" defTabSz="914400" rtl="0" eaLnBrk="1" fontAlgn="auto" latinLnBrk="0" hangingPunct="1">
              <a:lnSpc>
                <a:spcPct val="100000"/>
              </a:lnSpc>
              <a:spcBef>
                <a:spcPts val="0"/>
              </a:spcBef>
              <a:spcAft>
                <a:spcPts val="0"/>
              </a:spcAft>
              <a:buClrTx/>
              <a:buSzTx/>
              <a:buFont typeface="+mj-lt"/>
              <a:buAutoNum type="arabicPeriod"/>
              <a:tabLst/>
              <a:defRPr/>
            </a:pPr>
            <a:r>
              <a:rPr kumimoji="0" lang="es-ES" sz="1500" b="0" i="0" u="none" strike="noStrike" kern="1200" cap="none" spc="0" normalizeH="0" baseline="0" noProof="0">
                <a:ln>
                  <a:noFill/>
                </a:ln>
                <a:solidFill>
                  <a:prstClr val="black"/>
                </a:solidFill>
                <a:effectLst/>
                <a:uLnTx/>
                <a:uFillTx/>
                <a:latin typeface="Calibri" panose="020F0502020204030204"/>
                <a:ea typeface="+mn-ea"/>
                <a:cs typeface="+mn-cs"/>
              </a:rPr>
              <a:t>Si se quita el "</a:t>
            </a:r>
            <a:r>
              <a:rPr kumimoji="0" lang="es-ES" sz="1500" b="0" i="0" u="none" strike="noStrike" kern="1200" cap="none" spc="0" normalizeH="0" baseline="0" noProof="0" err="1">
                <a:ln>
                  <a:noFill/>
                </a:ln>
                <a:solidFill>
                  <a:prstClr val="black"/>
                </a:solidFill>
                <a:effectLst/>
                <a:uLnTx/>
                <a:uFillTx/>
                <a:latin typeface="Calibri" panose="020F0502020204030204"/>
                <a:ea typeface="+mn-ea"/>
                <a:cs typeface="+mn-cs"/>
              </a:rPr>
              <a:t>required</a:t>
            </a:r>
            <a:r>
              <a:rPr kumimoji="0" lang="es-ES" sz="1500" b="0" i="0" u="none" strike="noStrike" kern="1200" cap="none" spc="0" normalizeH="0" baseline="0" noProof="0">
                <a:ln>
                  <a:noFill/>
                </a:ln>
                <a:solidFill>
                  <a:prstClr val="black"/>
                </a:solidFill>
                <a:effectLst/>
                <a:uLnTx/>
                <a:uFillTx/>
                <a:latin typeface="Calibri" panose="020F0502020204030204"/>
                <a:ea typeface="+mn-ea"/>
                <a:cs typeface="+mn-cs"/>
              </a:rPr>
              <a:t>" al título en </a:t>
            </a:r>
            <a:r>
              <a:rPr kumimoji="0" lang="es-ES" sz="1500" b="0" i="0" u="none" strike="noStrike" kern="1200" cap="none" spc="0" normalizeH="0" baseline="0" noProof="0" err="1">
                <a:ln>
                  <a:noFill/>
                </a:ln>
                <a:solidFill>
                  <a:prstClr val="black"/>
                </a:solidFill>
                <a:effectLst/>
                <a:uLnTx/>
                <a:uFillTx/>
                <a:latin typeface="Calibri" panose="020F0502020204030204"/>
                <a:ea typeface="+mn-ea"/>
                <a:cs typeface="+mn-cs"/>
              </a:rPr>
              <a:t>html</a:t>
            </a:r>
            <a:r>
              <a:rPr kumimoji="0" lang="es-ES" sz="1500" b="0" i="0" u="none" strike="noStrike" kern="1200" cap="none" spc="0" normalizeH="0" baseline="0" noProof="0">
                <a:ln>
                  <a:noFill/>
                </a:ln>
                <a:solidFill>
                  <a:prstClr val="black"/>
                </a:solidFill>
                <a:effectLst/>
                <a:uLnTx/>
                <a:uFillTx/>
                <a:latin typeface="Calibri" panose="020F0502020204030204"/>
                <a:ea typeface="+mn-ea"/>
                <a:cs typeface="+mn-cs"/>
              </a:rPr>
              <a:t>, se verá el error. </a:t>
            </a:r>
          </a:p>
          <a:p>
            <a:pPr marL="342900" marR="0" lvl="0" indent="-342900" algn="just" defTabSz="914400" rtl="0" eaLnBrk="1" fontAlgn="auto" latinLnBrk="0" hangingPunct="1">
              <a:lnSpc>
                <a:spcPct val="100000"/>
              </a:lnSpc>
              <a:spcBef>
                <a:spcPts val="0"/>
              </a:spcBef>
              <a:spcAft>
                <a:spcPts val="0"/>
              </a:spcAft>
              <a:buClrTx/>
              <a:buSzTx/>
              <a:buFont typeface="+mj-lt"/>
              <a:buAutoNum type="arabicPeriod"/>
              <a:tabLst/>
              <a:defRPr/>
            </a:pPr>
            <a:r>
              <a:rPr kumimoji="0" lang="es-ES" sz="1500" b="0" i="0" u="none" strike="noStrike" kern="1200" cap="none" spc="0" normalizeH="0" baseline="0" noProof="0">
                <a:ln>
                  <a:noFill/>
                </a:ln>
                <a:solidFill>
                  <a:prstClr val="black"/>
                </a:solidFill>
                <a:effectLst/>
                <a:uLnTx/>
                <a:uFillTx/>
                <a:latin typeface="Calibri" panose="020F0502020204030204"/>
                <a:ea typeface="+mn-ea"/>
                <a:cs typeface="+mn-cs"/>
              </a:rPr>
              <a:t>Según la funcionalidad implementada cualquier usuario puede actualizar muchas tareas, es decir, al cambiar manualmente el número final de la </a:t>
            </a:r>
            <a:r>
              <a:rPr kumimoji="0" lang="es-ES" sz="1500" b="0" i="0" u="none" strike="noStrike" kern="1200" cap="none" spc="0" normalizeH="0" baseline="0" noProof="0" err="1">
                <a:ln>
                  <a:noFill/>
                </a:ln>
                <a:solidFill>
                  <a:prstClr val="black"/>
                </a:solidFill>
                <a:effectLst/>
                <a:uLnTx/>
                <a:uFillTx/>
                <a:latin typeface="Calibri" panose="020F0502020204030204"/>
                <a:ea typeface="+mn-ea"/>
                <a:cs typeface="+mn-cs"/>
              </a:rPr>
              <a:t>url</a:t>
            </a:r>
            <a:r>
              <a:rPr kumimoji="0" lang="es-ES" sz="1500" b="0" i="0" u="none" strike="noStrike" kern="1200" cap="none" spc="0" normalizeH="0" baseline="0" noProof="0">
                <a:ln>
                  <a:noFill/>
                </a:ln>
                <a:solidFill>
                  <a:prstClr val="black"/>
                </a:solidFill>
                <a:effectLst/>
                <a:uLnTx/>
                <a:uFillTx/>
                <a:latin typeface="Calibri" panose="020F0502020204030204"/>
                <a:ea typeface="+mn-ea"/>
                <a:cs typeface="+mn-cs"/>
              </a:rPr>
              <a:t> "http://127.0.0.1:8000/</a:t>
            </a:r>
            <a:r>
              <a:rPr kumimoji="0" lang="es-ES" sz="1500" b="0" i="0" u="none" strike="noStrike" kern="1200" cap="none" spc="0" normalizeH="0" baseline="0" noProof="0" err="1">
                <a:ln>
                  <a:noFill/>
                </a:ln>
                <a:solidFill>
                  <a:prstClr val="black"/>
                </a:solidFill>
                <a:effectLst/>
                <a:uLnTx/>
                <a:uFillTx/>
                <a:latin typeface="Calibri" panose="020F0502020204030204"/>
                <a:ea typeface="+mn-ea"/>
                <a:cs typeface="+mn-cs"/>
              </a:rPr>
              <a:t>tasks</a:t>
            </a:r>
            <a:r>
              <a:rPr kumimoji="0" lang="es-ES" sz="1500" b="0" i="0" u="none" strike="noStrike" kern="1200" cap="none" spc="0" normalizeH="0" baseline="0" noProof="0">
                <a:ln>
                  <a:noFill/>
                </a:ln>
                <a:solidFill>
                  <a:prstClr val="black"/>
                </a:solidFill>
                <a:effectLst/>
                <a:uLnTx/>
                <a:uFillTx/>
                <a:latin typeface="Calibri" panose="020F0502020204030204"/>
                <a:ea typeface="+mn-ea"/>
                <a:cs typeface="+mn-cs"/>
              </a:rPr>
              <a:t>/6/" por un número que no sea del usuario, dicho usuario podrá modificar tareas que no son de él, lo cual no esta bien, por ello se incluye "</a:t>
            </a:r>
            <a:r>
              <a:rPr kumimoji="0" lang="es-ES" sz="1500" b="0" i="0" u="none" strike="noStrike" kern="1200" cap="none" spc="0" normalizeH="0" baseline="0" noProof="0" err="1">
                <a:ln>
                  <a:noFill/>
                </a:ln>
                <a:solidFill>
                  <a:prstClr val="black"/>
                </a:solidFill>
                <a:effectLst/>
                <a:uLnTx/>
                <a:uFillTx/>
                <a:latin typeface="Calibri" panose="020F0502020204030204"/>
                <a:ea typeface="+mn-ea"/>
                <a:cs typeface="+mn-cs"/>
              </a:rPr>
              <a:t>user</a:t>
            </a:r>
            <a:r>
              <a:rPr kumimoji="0" lang="es-ES" sz="1500" b="0" i="0" u="none" strike="noStrike" kern="1200" cap="none" spc="0" normalizeH="0" baseline="0" noProof="0">
                <a:ln>
                  <a:noFill/>
                </a:ln>
                <a:solidFill>
                  <a:prstClr val="black"/>
                </a:solidFill>
                <a:effectLst/>
                <a:uLnTx/>
                <a:uFillTx/>
                <a:latin typeface="Calibri" panose="020F0502020204030204"/>
                <a:ea typeface="+mn-ea"/>
                <a:cs typeface="+mn-cs"/>
              </a:rPr>
              <a:t>=</a:t>
            </a:r>
            <a:r>
              <a:rPr kumimoji="0" lang="es-ES" sz="1500" b="0" i="0" u="none" strike="noStrike" kern="1200" cap="none" spc="0" normalizeH="0" baseline="0" noProof="0" err="1">
                <a:ln>
                  <a:noFill/>
                </a:ln>
                <a:solidFill>
                  <a:prstClr val="black"/>
                </a:solidFill>
                <a:effectLst/>
                <a:uLnTx/>
                <a:uFillTx/>
                <a:latin typeface="Calibri" panose="020F0502020204030204"/>
                <a:ea typeface="+mn-ea"/>
                <a:cs typeface="+mn-cs"/>
              </a:rPr>
              <a:t>request.user</a:t>
            </a:r>
            <a:r>
              <a:rPr kumimoji="0" lang="es-ES" sz="1500" b="0" i="0" u="none" strike="noStrike" kern="1200" cap="none" spc="0" normalizeH="0" baseline="0" noProof="0">
                <a:ln>
                  <a:noFill/>
                </a:ln>
                <a:solidFill>
                  <a:prstClr val="black"/>
                </a:solidFill>
                <a:effectLst/>
                <a:uLnTx/>
                <a:uFillTx/>
                <a:latin typeface="Calibri" panose="020F0502020204030204"/>
                <a:ea typeface="+mn-ea"/>
                <a:cs typeface="+mn-cs"/>
              </a:rPr>
              <a:t>" para que el usuario solo pueda modificar sus tareas. De esa forma saldrá el error "Page </a:t>
            </a:r>
            <a:r>
              <a:rPr kumimoji="0" lang="es-ES" sz="1500" b="0" i="0" u="none" strike="noStrike" kern="1200" cap="none" spc="0" normalizeH="0" baseline="0" noProof="0" err="1">
                <a:ln>
                  <a:noFill/>
                </a:ln>
                <a:solidFill>
                  <a:prstClr val="black"/>
                </a:solidFill>
                <a:effectLst/>
                <a:uLnTx/>
                <a:uFillTx/>
                <a:latin typeface="Calibri" panose="020F0502020204030204"/>
                <a:ea typeface="+mn-ea"/>
                <a:cs typeface="+mn-cs"/>
              </a:rPr>
              <a:t>not</a:t>
            </a:r>
            <a:r>
              <a:rPr kumimoji="0" lang="es-ES" sz="1500" b="0" i="0" u="none" strike="noStrike" kern="1200" cap="none" spc="0" normalizeH="0" baseline="0" noProof="0">
                <a:ln>
                  <a:noFill/>
                </a:ln>
                <a:solidFill>
                  <a:prstClr val="black"/>
                </a:solidFill>
                <a:effectLst/>
                <a:uLnTx/>
                <a:uFillTx/>
                <a:latin typeface="Calibri" panose="020F0502020204030204"/>
                <a:ea typeface="+mn-ea"/>
                <a:cs typeface="+mn-cs"/>
              </a:rPr>
              <a:t> </a:t>
            </a:r>
            <a:r>
              <a:rPr kumimoji="0" lang="es-ES" sz="1500" b="0" i="0" u="none" strike="noStrike" kern="1200" cap="none" spc="0" normalizeH="0" baseline="0" noProof="0" err="1">
                <a:ln>
                  <a:noFill/>
                </a:ln>
                <a:solidFill>
                  <a:prstClr val="black"/>
                </a:solidFill>
                <a:effectLst/>
                <a:uLnTx/>
                <a:uFillTx/>
                <a:latin typeface="Calibri" panose="020F0502020204030204"/>
                <a:ea typeface="+mn-ea"/>
                <a:cs typeface="+mn-cs"/>
              </a:rPr>
              <a:t>found</a:t>
            </a:r>
            <a:r>
              <a:rPr kumimoji="0" lang="es-ES" sz="1500" b="0" i="0" u="none" strike="noStrike" kern="1200" cap="none" spc="0" normalizeH="0" baseline="0" noProof="0">
                <a:ln>
                  <a:noFill/>
                </a:ln>
                <a:solidFill>
                  <a:prstClr val="black"/>
                </a:solidFill>
                <a:effectLst/>
                <a:uLnTx/>
                <a:uFillTx/>
                <a:latin typeface="Calibri" panose="020F0502020204030204"/>
                <a:ea typeface="+mn-ea"/>
                <a:cs typeface="+mn-cs"/>
              </a:rPr>
              <a:t> (404)" cuando intento acceder a tareas que no son las mías.</a:t>
            </a:r>
          </a:p>
        </p:txBody>
      </p:sp>
      <p:sp>
        <p:nvSpPr>
          <p:cNvPr id="7" name="Botón de acción: en blanco 6">
            <a:hlinkClick r:id="rId4" action="ppaction://hlinksldjump" highlightClick="1"/>
            <a:extLst>
              <a:ext uri="{FF2B5EF4-FFF2-40B4-BE49-F238E27FC236}">
                <a16:creationId xmlns:a16="http://schemas.microsoft.com/office/drawing/2014/main" id="{42754A88-E376-4F9B-EE8E-05E23ED1AD61}"/>
              </a:ext>
            </a:extLst>
          </p:cNvPr>
          <p:cNvSpPr/>
          <p:nvPr/>
        </p:nvSpPr>
        <p:spPr>
          <a:xfrm>
            <a:off x="10727704" y="-885"/>
            <a:ext cx="1464296" cy="335902"/>
          </a:xfrm>
          <a:prstGeom prst="actionButtonBlan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C" sz="1800" b="0" i="0" u="none" strike="noStrike" kern="1200" cap="none" spc="0" normalizeH="0" baseline="0" noProof="0">
                <a:ln>
                  <a:noFill/>
                </a:ln>
                <a:solidFill>
                  <a:prstClr val="white"/>
                </a:solidFill>
                <a:effectLst/>
                <a:uLnTx/>
                <a:uFillTx/>
                <a:latin typeface="Calibri" panose="020F0502020204030204"/>
                <a:ea typeface="+mn-ea"/>
                <a:cs typeface="+mn-cs"/>
              </a:rPr>
              <a:t>Índice</a:t>
            </a:r>
            <a:endParaRPr kumimoji="0" lang="es-E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0786632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9DF72ADE-BAE9-484E-84CE-E8979DDABC94}"/>
              </a:ext>
            </a:extLst>
          </p:cNvPr>
          <p:cNvSpPr>
            <a:spLocks noGrp="1"/>
          </p:cNvSpPr>
          <p:nvPr>
            <p:ph type="title"/>
          </p:nvPr>
        </p:nvSpPr>
        <p:spPr>
          <a:xfrm>
            <a:off x="1" y="1"/>
            <a:ext cx="3256367" cy="709119"/>
          </a:xfrm>
          <a:solidFill>
            <a:schemeClr val="accent4">
              <a:lumMod val="60000"/>
              <a:lumOff val="40000"/>
            </a:schemeClr>
          </a:solidFill>
        </p:spPr>
        <p:style>
          <a:lnRef idx="2">
            <a:schemeClr val="accent1"/>
          </a:lnRef>
          <a:fillRef idx="1">
            <a:schemeClr val="lt1"/>
          </a:fillRef>
          <a:effectRef idx="0">
            <a:schemeClr val="accent1"/>
          </a:effectRef>
          <a:fontRef idx="minor">
            <a:schemeClr val="dk1"/>
          </a:fontRef>
        </p:style>
        <p:txBody>
          <a:bodyPr>
            <a:normAutofit/>
          </a:bodyPr>
          <a:lstStyle/>
          <a:p>
            <a:r>
              <a:rPr lang="es-MX" sz="1400">
                <a:latin typeface="AcmeFont" pitchFamily="2" charset="0"/>
              </a:rPr>
              <a:t>Taller: </a:t>
            </a:r>
            <a:r>
              <a:rPr lang="es-MX" sz="1400"/>
              <a:t>Ejercicio 81</a:t>
            </a:r>
            <a:endParaRPr lang="es-ES" sz="1400"/>
          </a:p>
        </p:txBody>
      </p:sp>
      <p:cxnSp>
        <p:nvCxnSpPr>
          <p:cNvPr id="5" name="Conector recto 4">
            <a:extLst>
              <a:ext uri="{FF2B5EF4-FFF2-40B4-BE49-F238E27FC236}">
                <a16:creationId xmlns:a16="http://schemas.microsoft.com/office/drawing/2014/main" id="{B56C916C-A930-4B45-9FEB-EAC26D680858}"/>
              </a:ext>
            </a:extLst>
          </p:cNvPr>
          <p:cNvCxnSpPr>
            <a:cxnSpLocks/>
          </p:cNvCxnSpPr>
          <p:nvPr/>
        </p:nvCxnSpPr>
        <p:spPr>
          <a:xfrm>
            <a:off x="3256383" y="709120"/>
            <a:ext cx="0" cy="6148880"/>
          </a:xfrm>
          <a:prstGeom prst="line">
            <a:avLst/>
          </a:prstGeom>
        </p:spPr>
        <p:style>
          <a:lnRef idx="3">
            <a:schemeClr val="accent1"/>
          </a:lnRef>
          <a:fillRef idx="0">
            <a:schemeClr val="accent1"/>
          </a:fillRef>
          <a:effectRef idx="2">
            <a:schemeClr val="accent1"/>
          </a:effectRef>
          <a:fontRef idx="minor">
            <a:schemeClr val="tx1"/>
          </a:fontRef>
        </p:style>
      </p:cxnSp>
      <p:sp>
        <p:nvSpPr>
          <p:cNvPr id="16" name="CuadroTexto 15">
            <a:extLst>
              <a:ext uri="{FF2B5EF4-FFF2-40B4-BE49-F238E27FC236}">
                <a16:creationId xmlns:a16="http://schemas.microsoft.com/office/drawing/2014/main" id="{B1925488-C881-4A19-A93C-2E217166D1A0}"/>
              </a:ext>
            </a:extLst>
          </p:cNvPr>
          <p:cNvSpPr txBox="1"/>
          <p:nvPr/>
        </p:nvSpPr>
        <p:spPr>
          <a:xfrm>
            <a:off x="106748" y="4958291"/>
            <a:ext cx="2891329" cy="954107"/>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C" sz="1400" b="1" i="0" u="none" strike="noStrike" kern="1200" cap="none" spc="0" normalizeH="0" baseline="0" noProof="0">
                <a:ln>
                  <a:noFill/>
                </a:ln>
                <a:solidFill>
                  <a:prstClr val="black"/>
                </a:solidFill>
                <a:effectLst/>
                <a:uLnTx/>
                <a:uFillTx/>
                <a:latin typeface="Calibri" panose="020F0502020204030204"/>
                <a:ea typeface="+mn-ea"/>
                <a:cs typeface="+mn-cs"/>
              </a:rPr>
              <a:t>Objetivos de la lámina:</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ES" sz="1400" b="0" i="0" u="none" strike="noStrike" kern="1200" cap="none" spc="0" normalizeH="0" baseline="0" noProof="0">
                <a:ln>
                  <a:noFill/>
                </a:ln>
                <a:solidFill>
                  <a:prstClr val="black"/>
                </a:solidFill>
                <a:effectLst/>
                <a:uLnTx/>
                <a:uFillTx/>
                <a:latin typeface="Calibri" panose="020F0502020204030204"/>
                <a:ea typeface="+mn-ea"/>
                <a:cs typeface="+mn-cs"/>
              </a:rPr>
              <a:t>Mostrar los pasos para actualizar una tarea, en este caso se la pone como completada.</a:t>
            </a:r>
          </a:p>
        </p:txBody>
      </p:sp>
      <p:pic>
        <p:nvPicPr>
          <p:cNvPr id="17" name="Imagen 16">
            <a:extLst>
              <a:ext uri="{FF2B5EF4-FFF2-40B4-BE49-F238E27FC236}">
                <a16:creationId xmlns:a16="http://schemas.microsoft.com/office/drawing/2014/main" id="{07AF594D-2BC1-4EA0-9855-66C150454A4F}"/>
              </a:ext>
            </a:extLst>
          </p:cNvPr>
          <p:cNvPicPr>
            <a:picLocks noChangeAspect="1"/>
          </p:cNvPicPr>
          <p:nvPr/>
        </p:nvPicPr>
        <p:blipFill>
          <a:blip r:embed="rId3"/>
          <a:stretch>
            <a:fillRect/>
          </a:stretch>
        </p:blipFill>
        <p:spPr>
          <a:xfrm>
            <a:off x="76038" y="2011836"/>
            <a:ext cx="993895" cy="854078"/>
          </a:xfrm>
          <a:prstGeom prst="rect">
            <a:avLst/>
          </a:prstGeom>
        </p:spPr>
      </p:pic>
      <p:sp>
        <p:nvSpPr>
          <p:cNvPr id="18" name="CuadroTexto 17">
            <a:extLst>
              <a:ext uri="{FF2B5EF4-FFF2-40B4-BE49-F238E27FC236}">
                <a16:creationId xmlns:a16="http://schemas.microsoft.com/office/drawing/2014/main" id="{137D2C75-4FC0-4811-A9B7-F2AED8DD12CA}"/>
              </a:ext>
            </a:extLst>
          </p:cNvPr>
          <p:cNvSpPr txBox="1"/>
          <p:nvPr/>
        </p:nvSpPr>
        <p:spPr>
          <a:xfrm>
            <a:off x="80567" y="2926313"/>
            <a:ext cx="3098569" cy="209288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C" sz="1300" b="1" i="0" u="none" strike="noStrike" kern="1200" cap="none" spc="0" normalizeH="0" baseline="0" noProof="0">
                <a:ln>
                  <a:noFill/>
                </a:ln>
                <a:solidFill>
                  <a:prstClr val="black"/>
                </a:solidFill>
                <a:effectLst/>
                <a:uLnTx/>
                <a:uFillTx/>
                <a:latin typeface="Agency FB" panose="020B0503020202020204" pitchFamily="34" charset="0"/>
                <a:ea typeface="+mn-ea"/>
                <a:cs typeface="+mn-cs"/>
              </a:rPr>
              <a:t>Misión. </a:t>
            </a:r>
            <a:r>
              <a:rPr kumimoji="0" lang="es-MX" sz="1300" b="0" i="0" u="none" strike="noStrike" kern="1200" cap="none" spc="0" normalizeH="0" baseline="0" noProof="0">
                <a:ln>
                  <a:noFill/>
                </a:ln>
                <a:solidFill>
                  <a:prstClr val="black"/>
                </a:solidFill>
                <a:effectLst/>
                <a:uLnTx/>
                <a:uFillTx/>
                <a:latin typeface="Agency FB" panose="020B0503020202020204" pitchFamily="34" charset="0"/>
                <a:ea typeface="+mn-ea"/>
                <a:cs typeface="+mn-cs"/>
              </a:rPr>
              <a:t>Formar profesionales competentes y emprendedores desde lo académico, la investigación, y la vinculación, que contribuyan a mejorar la calidad de vida de la sociedad.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300" b="0" i="0" u="none" strike="noStrike" kern="1200" cap="none" spc="0" normalizeH="0" baseline="0" noProof="0">
              <a:ln>
                <a:noFill/>
              </a:ln>
              <a:solidFill>
                <a:prstClr val="black"/>
              </a:solidFill>
              <a:effectLst/>
              <a:uLnTx/>
              <a:uFillTx/>
              <a:latin typeface="Agency FB" panose="020B0503020202020204" pitchFamily="34" charset="0"/>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C" sz="1300" b="1" i="0" u="none" strike="noStrike" kern="1200" cap="none" spc="0" normalizeH="0" baseline="0" noProof="0">
                <a:ln>
                  <a:noFill/>
                </a:ln>
                <a:solidFill>
                  <a:prstClr val="black"/>
                </a:solidFill>
                <a:effectLst/>
                <a:uLnTx/>
                <a:uFillTx/>
                <a:latin typeface="Agency FB" panose="020B0503020202020204" pitchFamily="34" charset="0"/>
                <a:ea typeface="+mn-ea"/>
                <a:cs typeface="+mn-cs"/>
              </a:rPr>
              <a:t>Visión. </a:t>
            </a:r>
            <a:r>
              <a:rPr kumimoji="0" lang="es-MX" sz="1300" b="0" i="0" u="none" strike="noStrike" kern="1200" cap="none" spc="0" normalizeH="0" baseline="0" noProof="0">
                <a:ln>
                  <a:noFill/>
                </a:ln>
                <a:solidFill>
                  <a:prstClr val="black"/>
                </a:solidFill>
                <a:effectLst/>
                <a:uLnTx/>
                <a:uFillTx/>
                <a:latin typeface="Agency FB" panose="020B0503020202020204" pitchFamily="34" charset="0"/>
                <a:ea typeface="+mn-ea"/>
                <a:cs typeface="+mn-cs"/>
              </a:rPr>
              <a:t>Ser un referente nacional e internacional de Institución de Educación Superior que contribuye al desarrollo social, cultural y productivo con profesionales éticos, creativos, cualificados y con sentido de pertinencia.</a:t>
            </a:r>
            <a:endParaRPr kumimoji="0" lang="es-ES" sz="1300" b="0" i="0" u="none" strike="noStrike" kern="1200" cap="none" spc="0" normalizeH="0" baseline="0" noProof="0">
              <a:ln>
                <a:noFill/>
              </a:ln>
              <a:solidFill>
                <a:prstClr val="black"/>
              </a:solidFill>
              <a:effectLst/>
              <a:uLnTx/>
              <a:uFillTx/>
              <a:latin typeface="Agency FB" panose="020B0503020202020204" pitchFamily="34" charset="0"/>
              <a:ea typeface="+mn-ea"/>
              <a:cs typeface="+mn-cs"/>
            </a:endParaRPr>
          </a:p>
        </p:txBody>
      </p:sp>
      <p:sp>
        <p:nvSpPr>
          <p:cNvPr id="23" name="Rectángulo 22">
            <a:extLst>
              <a:ext uri="{FF2B5EF4-FFF2-40B4-BE49-F238E27FC236}">
                <a16:creationId xmlns:a16="http://schemas.microsoft.com/office/drawing/2014/main" id="{EAF93728-98EC-43CF-8689-136A3EE39D11}"/>
              </a:ext>
            </a:extLst>
          </p:cNvPr>
          <p:cNvSpPr/>
          <p:nvPr/>
        </p:nvSpPr>
        <p:spPr>
          <a:xfrm>
            <a:off x="93308" y="6489877"/>
            <a:ext cx="2530373" cy="292388"/>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C" sz="1300" b="0" i="0" u="none" strike="noStrike" kern="1200" cap="none" spc="0" normalizeH="0" baseline="0" noProof="0">
                <a:ln w="0"/>
                <a:solidFill>
                  <a:srgbClr val="00B050"/>
                </a:solidFill>
                <a:effectLst>
                  <a:outerShdw blurRad="38100" dist="25400" dir="5400000" algn="ctr" rotWithShape="0">
                    <a:srgbClr val="6E747A">
                      <a:alpha val="43000"/>
                    </a:srgbClr>
                  </a:outerShdw>
                </a:effectLst>
                <a:uLnTx/>
                <a:uFillTx/>
                <a:latin typeface="Calibri" panose="020F0502020204030204"/>
                <a:ea typeface="+mn-ea"/>
                <a:cs typeface="+mn-cs"/>
              </a:rPr>
              <a:t>M</a:t>
            </a:r>
            <a:r>
              <a:rPr kumimoji="0" lang="es-ES" sz="1300" b="0" i="0" u="none" strike="noStrike" kern="1200" cap="none" spc="0" normalizeH="0" baseline="0" noProof="0">
                <a:ln w="0"/>
                <a:solidFill>
                  <a:srgbClr val="00B050"/>
                </a:solidFill>
                <a:effectLst>
                  <a:outerShdw blurRad="38100" dist="25400" dir="5400000" algn="ctr" rotWithShape="0">
                    <a:srgbClr val="6E747A">
                      <a:alpha val="43000"/>
                    </a:srgbClr>
                  </a:outerShdw>
                </a:effectLst>
                <a:uLnTx/>
                <a:uFillTx/>
                <a:latin typeface="Calibri" panose="020F0502020204030204"/>
                <a:ea typeface="+mn-ea"/>
                <a:cs typeface="+mn-cs"/>
              </a:rPr>
              <a:t>sig. Ing. Robert Moreira Centeno</a:t>
            </a:r>
          </a:p>
        </p:txBody>
      </p:sp>
      <p:sp>
        <p:nvSpPr>
          <p:cNvPr id="6" name="CuadroTexto 5">
            <a:extLst>
              <a:ext uri="{FF2B5EF4-FFF2-40B4-BE49-F238E27FC236}">
                <a16:creationId xmlns:a16="http://schemas.microsoft.com/office/drawing/2014/main" id="{7FC1FBA4-F025-F269-BB7C-ECD5082576C2}"/>
              </a:ext>
            </a:extLst>
          </p:cNvPr>
          <p:cNvSpPr txBox="1"/>
          <p:nvPr/>
        </p:nvSpPr>
        <p:spPr>
          <a:xfrm>
            <a:off x="3437442" y="11851"/>
            <a:ext cx="729026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1" i="0" u="none" strike="noStrike" kern="1200" cap="none" spc="0" normalizeH="0" baseline="0" noProof="0">
                <a:ln>
                  <a:noFill/>
                </a:ln>
                <a:solidFill>
                  <a:prstClr val="black"/>
                </a:solidFill>
                <a:effectLst/>
                <a:uLnTx/>
                <a:uFillTx/>
                <a:latin typeface="Calibri" panose="020F0502020204030204"/>
                <a:ea typeface="+mn-ea"/>
                <a:cs typeface="+mn-cs"/>
              </a:rPr>
              <a:t>Figura 14. Parte 1. Completar tarea y eliminarla.</a:t>
            </a:r>
            <a:endParaRPr kumimoji="0" lang="es-E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9" name="Imagen 8" descr="Texto&#10;&#10;Descripción generada automáticamente">
            <a:extLst>
              <a:ext uri="{FF2B5EF4-FFF2-40B4-BE49-F238E27FC236}">
                <a16:creationId xmlns:a16="http://schemas.microsoft.com/office/drawing/2014/main" id="{0BBCD77E-E307-51F5-AAF1-706C39B6A5A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60210" y="335017"/>
            <a:ext cx="5353797" cy="3867690"/>
          </a:xfrm>
          <a:prstGeom prst="rect">
            <a:avLst/>
          </a:prstGeom>
        </p:spPr>
      </p:pic>
      <p:pic>
        <p:nvPicPr>
          <p:cNvPr id="11" name="Imagen 10" descr="Una captura de pantalla de un celular&#10;&#10;Descripción generada automáticamente">
            <a:extLst>
              <a:ext uri="{FF2B5EF4-FFF2-40B4-BE49-F238E27FC236}">
                <a16:creationId xmlns:a16="http://schemas.microsoft.com/office/drawing/2014/main" id="{0B8AEF0B-2895-7DFF-98BF-A018123EA8A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03972" y="354560"/>
            <a:ext cx="4782217" cy="2124371"/>
          </a:xfrm>
          <a:prstGeom prst="rect">
            <a:avLst/>
          </a:prstGeom>
        </p:spPr>
      </p:pic>
      <p:pic>
        <p:nvPicPr>
          <p:cNvPr id="7" name="Imagen 6" descr="Texto&#10;&#10;Descripción generada automáticamente">
            <a:extLst>
              <a:ext uri="{FF2B5EF4-FFF2-40B4-BE49-F238E27FC236}">
                <a16:creationId xmlns:a16="http://schemas.microsoft.com/office/drawing/2014/main" id="{17479CF5-21BC-6B1C-00A7-31159202ABA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60859" y="3211974"/>
            <a:ext cx="5096660" cy="3492634"/>
          </a:xfrm>
          <a:prstGeom prst="rect">
            <a:avLst/>
          </a:prstGeom>
        </p:spPr>
      </p:pic>
      <p:sp>
        <p:nvSpPr>
          <p:cNvPr id="12" name="Rectángulo 11">
            <a:extLst>
              <a:ext uri="{FF2B5EF4-FFF2-40B4-BE49-F238E27FC236}">
                <a16:creationId xmlns:a16="http://schemas.microsoft.com/office/drawing/2014/main" id="{5F070DCB-F95A-F7E4-0D28-878EE51563DB}"/>
              </a:ext>
            </a:extLst>
          </p:cNvPr>
          <p:cNvSpPr/>
          <p:nvPr/>
        </p:nvSpPr>
        <p:spPr>
          <a:xfrm flipH="1">
            <a:off x="3928411" y="2783840"/>
            <a:ext cx="1556073" cy="115824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w="3175">
                <a:solidFill>
                  <a:prstClr val="black"/>
                </a:solidFill>
              </a:ln>
              <a:solidFill>
                <a:prstClr val="white"/>
              </a:solidFill>
              <a:effectLst/>
              <a:uLnTx/>
              <a:uFillTx/>
              <a:latin typeface="Calibri" panose="020F0502020204030204"/>
              <a:ea typeface="+mn-ea"/>
              <a:cs typeface="+mn-cs"/>
            </a:endParaRPr>
          </a:p>
        </p:txBody>
      </p:sp>
      <p:sp>
        <p:nvSpPr>
          <p:cNvPr id="13" name="CuadroTexto 12">
            <a:extLst>
              <a:ext uri="{FF2B5EF4-FFF2-40B4-BE49-F238E27FC236}">
                <a16:creationId xmlns:a16="http://schemas.microsoft.com/office/drawing/2014/main" id="{45F9EF31-A9F7-AA22-EB41-55CDA16326C6}"/>
              </a:ext>
            </a:extLst>
          </p:cNvPr>
          <p:cNvSpPr txBox="1"/>
          <p:nvPr/>
        </p:nvSpPr>
        <p:spPr>
          <a:xfrm>
            <a:off x="3360210" y="2909423"/>
            <a:ext cx="58025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1" i="0" u="none" strike="noStrike" kern="1200" cap="none" spc="0" normalizeH="0" baseline="0" noProof="0">
                <a:ln>
                  <a:noFill/>
                </a:ln>
                <a:solidFill>
                  <a:srgbClr val="002060"/>
                </a:solidFill>
                <a:effectLst/>
                <a:highlight>
                  <a:srgbClr val="FFFF00"/>
                </a:highlight>
                <a:uLnTx/>
                <a:uFillTx/>
                <a:latin typeface="Calibri" panose="020F0502020204030204"/>
                <a:ea typeface="+mn-ea"/>
                <a:cs typeface="+mn-cs"/>
              </a:rPr>
              <a:t>-1-</a:t>
            </a:r>
            <a:endParaRPr kumimoji="0" lang="es-EC" sz="1800" b="1" i="0" u="none" strike="noStrike" kern="1200" cap="none" spc="0" normalizeH="0" baseline="0" noProof="0">
              <a:ln>
                <a:noFill/>
              </a:ln>
              <a:solidFill>
                <a:srgbClr val="002060"/>
              </a:solidFill>
              <a:effectLst/>
              <a:highlight>
                <a:srgbClr val="FFFF00"/>
              </a:highlight>
              <a:uLnTx/>
              <a:uFillTx/>
              <a:latin typeface="Calibri" panose="020F0502020204030204"/>
              <a:ea typeface="+mn-ea"/>
              <a:cs typeface="+mn-cs"/>
            </a:endParaRPr>
          </a:p>
        </p:txBody>
      </p:sp>
      <p:sp>
        <p:nvSpPr>
          <p:cNvPr id="14" name="Rectángulo 13">
            <a:extLst>
              <a:ext uri="{FF2B5EF4-FFF2-40B4-BE49-F238E27FC236}">
                <a16:creationId xmlns:a16="http://schemas.microsoft.com/office/drawing/2014/main" id="{7A2A042D-B4A8-F2C4-FE84-73C0E4BFF85B}"/>
              </a:ext>
            </a:extLst>
          </p:cNvPr>
          <p:cNvSpPr/>
          <p:nvPr/>
        </p:nvSpPr>
        <p:spPr>
          <a:xfrm flipH="1">
            <a:off x="6276852" y="5546368"/>
            <a:ext cx="4680666" cy="115824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w="3175">
                <a:solidFill>
                  <a:prstClr val="black"/>
                </a:solidFill>
              </a:ln>
              <a:solidFill>
                <a:prstClr val="white"/>
              </a:solidFill>
              <a:effectLst/>
              <a:uLnTx/>
              <a:uFillTx/>
              <a:latin typeface="Calibri" panose="020F0502020204030204"/>
              <a:ea typeface="+mn-ea"/>
              <a:cs typeface="+mn-cs"/>
            </a:endParaRPr>
          </a:p>
        </p:txBody>
      </p:sp>
      <p:sp>
        <p:nvSpPr>
          <p:cNvPr id="15" name="CuadroTexto 14">
            <a:extLst>
              <a:ext uri="{FF2B5EF4-FFF2-40B4-BE49-F238E27FC236}">
                <a16:creationId xmlns:a16="http://schemas.microsoft.com/office/drawing/2014/main" id="{917B3D62-E480-36F2-EBE6-11A347A51C13}"/>
              </a:ext>
            </a:extLst>
          </p:cNvPr>
          <p:cNvSpPr txBox="1"/>
          <p:nvPr/>
        </p:nvSpPr>
        <p:spPr>
          <a:xfrm>
            <a:off x="5747979" y="5671951"/>
            <a:ext cx="58025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1" i="0" u="none" strike="noStrike" kern="1200" cap="none" spc="0" normalizeH="0" baseline="0" noProof="0">
                <a:ln>
                  <a:noFill/>
                </a:ln>
                <a:solidFill>
                  <a:srgbClr val="002060"/>
                </a:solidFill>
                <a:effectLst/>
                <a:highlight>
                  <a:srgbClr val="FFFF00"/>
                </a:highlight>
                <a:uLnTx/>
                <a:uFillTx/>
                <a:latin typeface="Calibri" panose="020F0502020204030204"/>
                <a:ea typeface="+mn-ea"/>
                <a:cs typeface="+mn-cs"/>
              </a:rPr>
              <a:t>-2-</a:t>
            </a:r>
            <a:endParaRPr kumimoji="0" lang="es-EC" sz="1800" b="1" i="0" u="none" strike="noStrike" kern="1200" cap="none" spc="0" normalizeH="0" baseline="0" noProof="0">
              <a:ln>
                <a:noFill/>
              </a:ln>
              <a:solidFill>
                <a:srgbClr val="002060"/>
              </a:solidFill>
              <a:effectLst/>
              <a:highlight>
                <a:srgbClr val="FFFF00"/>
              </a:highlight>
              <a:uLnTx/>
              <a:uFillTx/>
              <a:latin typeface="Calibri" panose="020F0502020204030204"/>
              <a:ea typeface="+mn-ea"/>
              <a:cs typeface="+mn-cs"/>
            </a:endParaRPr>
          </a:p>
        </p:txBody>
      </p:sp>
      <p:sp>
        <p:nvSpPr>
          <p:cNvPr id="19" name="Rectángulo 18">
            <a:extLst>
              <a:ext uri="{FF2B5EF4-FFF2-40B4-BE49-F238E27FC236}">
                <a16:creationId xmlns:a16="http://schemas.microsoft.com/office/drawing/2014/main" id="{8CDEC371-FB09-1C65-E4CB-65AB7450A5BA}"/>
              </a:ext>
            </a:extLst>
          </p:cNvPr>
          <p:cNvSpPr/>
          <p:nvPr/>
        </p:nvSpPr>
        <p:spPr>
          <a:xfrm flipH="1">
            <a:off x="6325735" y="3623587"/>
            <a:ext cx="2691612" cy="31849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w="3175">
                <a:solidFill>
                  <a:prstClr val="black"/>
                </a:solidFill>
              </a:ln>
              <a:solidFill>
                <a:prstClr val="white"/>
              </a:solidFill>
              <a:effectLst/>
              <a:uLnTx/>
              <a:uFillTx/>
              <a:latin typeface="Calibri" panose="020F0502020204030204"/>
              <a:ea typeface="+mn-ea"/>
              <a:cs typeface="+mn-cs"/>
            </a:endParaRPr>
          </a:p>
        </p:txBody>
      </p:sp>
      <p:sp>
        <p:nvSpPr>
          <p:cNvPr id="20" name="CuadroTexto 19">
            <a:extLst>
              <a:ext uri="{FF2B5EF4-FFF2-40B4-BE49-F238E27FC236}">
                <a16:creationId xmlns:a16="http://schemas.microsoft.com/office/drawing/2014/main" id="{3AB8805D-EAFA-7D6F-4717-1888ED83E623}"/>
              </a:ext>
            </a:extLst>
          </p:cNvPr>
          <p:cNvSpPr txBox="1"/>
          <p:nvPr/>
        </p:nvSpPr>
        <p:spPr>
          <a:xfrm>
            <a:off x="9137902" y="3613557"/>
            <a:ext cx="93610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1" i="0" u="none" strike="noStrike" kern="1200" cap="none" spc="0" normalizeH="0" baseline="0" noProof="0">
                <a:ln>
                  <a:noFill/>
                </a:ln>
                <a:solidFill>
                  <a:srgbClr val="002060"/>
                </a:solidFill>
                <a:effectLst/>
                <a:highlight>
                  <a:srgbClr val="FFFF00"/>
                </a:highlight>
                <a:uLnTx/>
                <a:uFillTx/>
                <a:latin typeface="Calibri" panose="020F0502020204030204"/>
                <a:ea typeface="+mn-ea"/>
                <a:cs typeface="+mn-cs"/>
              </a:rPr>
              <a:t>-2-</a:t>
            </a:r>
            <a:endParaRPr kumimoji="0" lang="es-EC" sz="1800" b="1" i="0" u="none" strike="noStrike" kern="1200" cap="none" spc="0" normalizeH="0" baseline="0" noProof="0">
              <a:ln>
                <a:noFill/>
              </a:ln>
              <a:solidFill>
                <a:srgbClr val="002060"/>
              </a:solidFill>
              <a:effectLst/>
              <a:highlight>
                <a:srgbClr val="FFFF00"/>
              </a:highlight>
              <a:uLnTx/>
              <a:uFillTx/>
              <a:latin typeface="Calibri" panose="020F0502020204030204"/>
              <a:ea typeface="+mn-ea"/>
              <a:cs typeface="+mn-cs"/>
            </a:endParaRPr>
          </a:p>
        </p:txBody>
      </p:sp>
      <p:sp>
        <p:nvSpPr>
          <p:cNvPr id="21" name="Rectángulo 20">
            <a:extLst>
              <a:ext uri="{FF2B5EF4-FFF2-40B4-BE49-F238E27FC236}">
                <a16:creationId xmlns:a16="http://schemas.microsoft.com/office/drawing/2014/main" id="{ECA9C6A4-876A-286D-E309-344E7B8714E4}"/>
              </a:ext>
            </a:extLst>
          </p:cNvPr>
          <p:cNvSpPr/>
          <p:nvPr/>
        </p:nvSpPr>
        <p:spPr>
          <a:xfrm flipH="1">
            <a:off x="6949548" y="1291369"/>
            <a:ext cx="2067799" cy="20215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w="3175">
                <a:solidFill>
                  <a:prstClr val="black"/>
                </a:solidFill>
              </a:ln>
              <a:solidFill>
                <a:prstClr val="white"/>
              </a:solidFill>
              <a:effectLst/>
              <a:uLnTx/>
              <a:uFillTx/>
              <a:latin typeface="Calibri" panose="020F0502020204030204"/>
              <a:ea typeface="+mn-ea"/>
              <a:cs typeface="+mn-cs"/>
            </a:endParaRPr>
          </a:p>
        </p:txBody>
      </p:sp>
      <p:sp>
        <p:nvSpPr>
          <p:cNvPr id="22" name="CuadroTexto 21">
            <a:extLst>
              <a:ext uri="{FF2B5EF4-FFF2-40B4-BE49-F238E27FC236}">
                <a16:creationId xmlns:a16="http://schemas.microsoft.com/office/drawing/2014/main" id="{34CAFD34-89BC-B89D-1190-2DE54A469EE3}"/>
              </a:ext>
            </a:extLst>
          </p:cNvPr>
          <p:cNvSpPr txBox="1"/>
          <p:nvPr/>
        </p:nvSpPr>
        <p:spPr>
          <a:xfrm>
            <a:off x="9129709" y="1207778"/>
            <a:ext cx="58025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1" i="0" u="none" strike="noStrike" kern="1200" cap="none" spc="0" normalizeH="0" baseline="0" noProof="0">
                <a:ln>
                  <a:noFill/>
                </a:ln>
                <a:solidFill>
                  <a:srgbClr val="002060"/>
                </a:solidFill>
                <a:effectLst/>
                <a:highlight>
                  <a:srgbClr val="FFFF00"/>
                </a:highlight>
                <a:uLnTx/>
                <a:uFillTx/>
                <a:latin typeface="Calibri" panose="020F0502020204030204"/>
                <a:ea typeface="+mn-ea"/>
                <a:cs typeface="+mn-cs"/>
              </a:rPr>
              <a:t>-4-</a:t>
            </a:r>
            <a:endParaRPr kumimoji="0" lang="es-EC" sz="1800" b="1" i="0" u="none" strike="noStrike" kern="1200" cap="none" spc="0" normalizeH="0" baseline="0" noProof="0">
              <a:ln>
                <a:noFill/>
              </a:ln>
              <a:solidFill>
                <a:srgbClr val="002060"/>
              </a:solidFill>
              <a:effectLst/>
              <a:highlight>
                <a:srgbClr val="FFFF00"/>
              </a:highlight>
              <a:uLnTx/>
              <a:uFillTx/>
              <a:latin typeface="Calibri" panose="020F0502020204030204"/>
              <a:ea typeface="+mn-ea"/>
              <a:cs typeface="+mn-cs"/>
            </a:endParaRPr>
          </a:p>
        </p:txBody>
      </p:sp>
      <p:sp>
        <p:nvSpPr>
          <p:cNvPr id="24" name="Botón de acción: en blanco 23">
            <a:hlinkClick r:id="rId7" action="ppaction://hlinksldjump" highlightClick="1"/>
            <a:extLst>
              <a:ext uri="{FF2B5EF4-FFF2-40B4-BE49-F238E27FC236}">
                <a16:creationId xmlns:a16="http://schemas.microsoft.com/office/drawing/2014/main" id="{8D50BB14-2C13-8FD2-66DB-B49705E8729E}"/>
              </a:ext>
            </a:extLst>
          </p:cNvPr>
          <p:cNvSpPr/>
          <p:nvPr/>
        </p:nvSpPr>
        <p:spPr>
          <a:xfrm>
            <a:off x="10727704" y="-885"/>
            <a:ext cx="1464296" cy="335902"/>
          </a:xfrm>
          <a:prstGeom prst="actionButtonBlan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C" sz="1800" b="0" i="0" u="none" strike="noStrike" kern="1200" cap="none" spc="0" normalizeH="0" baseline="0" noProof="0">
                <a:ln>
                  <a:noFill/>
                </a:ln>
                <a:solidFill>
                  <a:prstClr val="white"/>
                </a:solidFill>
                <a:effectLst/>
                <a:uLnTx/>
                <a:uFillTx/>
                <a:latin typeface="Calibri" panose="020F0502020204030204"/>
                <a:ea typeface="+mn-ea"/>
                <a:cs typeface="+mn-cs"/>
              </a:rPr>
              <a:t>Índice</a:t>
            </a:r>
            <a:endParaRPr kumimoji="0" lang="es-E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9809361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9DF72ADE-BAE9-484E-84CE-E8979DDABC94}"/>
              </a:ext>
            </a:extLst>
          </p:cNvPr>
          <p:cNvSpPr>
            <a:spLocks noGrp="1"/>
          </p:cNvSpPr>
          <p:nvPr>
            <p:ph type="title"/>
          </p:nvPr>
        </p:nvSpPr>
        <p:spPr>
          <a:xfrm>
            <a:off x="1" y="1"/>
            <a:ext cx="3256367" cy="709119"/>
          </a:xfrm>
          <a:solidFill>
            <a:schemeClr val="accent4">
              <a:lumMod val="60000"/>
              <a:lumOff val="40000"/>
            </a:schemeClr>
          </a:solidFill>
        </p:spPr>
        <p:style>
          <a:lnRef idx="2">
            <a:schemeClr val="accent1"/>
          </a:lnRef>
          <a:fillRef idx="1">
            <a:schemeClr val="lt1"/>
          </a:fillRef>
          <a:effectRef idx="0">
            <a:schemeClr val="accent1"/>
          </a:effectRef>
          <a:fontRef idx="minor">
            <a:schemeClr val="dk1"/>
          </a:fontRef>
        </p:style>
        <p:txBody>
          <a:bodyPr>
            <a:normAutofit/>
          </a:bodyPr>
          <a:lstStyle/>
          <a:p>
            <a:r>
              <a:rPr lang="es-MX" sz="1400">
                <a:latin typeface="AcmeFont" pitchFamily="2" charset="0"/>
              </a:rPr>
              <a:t>Taller: </a:t>
            </a:r>
            <a:r>
              <a:rPr lang="es-MX" sz="1400"/>
              <a:t>Ejercicio 81</a:t>
            </a:r>
            <a:endParaRPr lang="es-ES" sz="1400"/>
          </a:p>
        </p:txBody>
      </p:sp>
      <p:cxnSp>
        <p:nvCxnSpPr>
          <p:cNvPr id="5" name="Conector recto 4">
            <a:extLst>
              <a:ext uri="{FF2B5EF4-FFF2-40B4-BE49-F238E27FC236}">
                <a16:creationId xmlns:a16="http://schemas.microsoft.com/office/drawing/2014/main" id="{B56C916C-A930-4B45-9FEB-EAC26D680858}"/>
              </a:ext>
            </a:extLst>
          </p:cNvPr>
          <p:cNvCxnSpPr>
            <a:cxnSpLocks/>
          </p:cNvCxnSpPr>
          <p:nvPr/>
        </p:nvCxnSpPr>
        <p:spPr>
          <a:xfrm>
            <a:off x="3256383" y="709120"/>
            <a:ext cx="0" cy="6148880"/>
          </a:xfrm>
          <a:prstGeom prst="line">
            <a:avLst/>
          </a:prstGeom>
        </p:spPr>
        <p:style>
          <a:lnRef idx="3">
            <a:schemeClr val="accent1"/>
          </a:lnRef>
          <a:fillRef idx="0">
            <a:schemeClr val="accent1"/>
          </a:fillRef>
          <a:effectRef idx="2">
            <a:schemeClr val="accent1"/>
          </a:effectRef>
          <a:fontRef idx="minor">
            <a:schemeClr val="tx1"/>
          </a:fontRef>
        </p:style>
      </p:cxnSp>
      <p:sp>
        <p:nvSpPr>
          <p:cNvPr id="16" name="CuadroTexto 15">
            <a:extLst>
              <a:ext uri="{FF2B5EF4-FFF2-40B4-BE49-F238E27FC236}">
                <a16:creationId xmlns:a16="http://schemas.microsoft.com/office/drawing/2014/main" id="{B1925488-C881-4A19-A93C-2E217166D1A0}"/>
              </a:ext>
            </a:extLst>
          </p:cNvPr>
          <p:cNvSpPr txBox="1"/>
          <p:nvPr/>
        </p:nvSpPr>
        <p:spPr>
          <a:xfrm>
            <a:off x="106748" y="4958291"/>
            <a:ext cx="2891329" cy="954107"/>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C" sz="1400" b="1" i="0" u="none" strike="noStrike" kern="1200" cap="none" spc="0" normalizeH="0" baseline="0" noProof="0">
                <a:ln>
                  <a:noFill/>
                </a:ln>
                <a:solidFill>
                  <a:prstClr val="black"/>
                </a:solidFill>
                <a:effectLst/>
                <a:uLnTx/>
                <a:uFillTx/>
                <a:latin typeface="Calibri" panose="020F0502020204030204"/>
                <a:ea typeface="+mn-ea"/>
                <a:cs typeface="+mn-cs"/>
              </a:rPr>
              <a:t>Objetivos de la lámina:</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ES" sz="1400" b="0" i="0" u="none" strike="noStrike" kern="1200" cap="none" spc="0" normalizeH="0" baseline="0" noProof="0">
                <a:ln>
                  <a:noFill/>
                </a:ln>
                <a:solidFill>
                  <a:prstClr val="black"/>
                </a:solidFill>
                <a:effectLst/>
                <a:uLnTx/>
                <a:uFillTx/>
                <a:latin typeface="Calibri" panose="020F0502020204030204"/>
                <a:ea typeface="+mn-ea"/>
                <a:cs typeface="+mn-cs"/>
              </a:rPr>
              <a:t>Mostrar los pasos para actualizar una tarea, en este caso se la pone como completada.</a:t>
            </a:r>
          </a:p>
        </p:txBody>
      </p:sp>
      <p:pic>
        <p:nvPicPr>
          <p:cNvPr id="17" name="Imagen 16">
            <a:extLst>
              <a:ext uri="{FF2B5EF4-FFF2-40B4-BE49-F238E27FC236}">
                <a16:creationId xmlns:a16="http://schemas.microsoft.com/office/drawing/2014/main" id="{07AF594D-2BC1-4EA0-9855-66C150454A4F}"/>
              </a:ext>
            </a:extLst>
          </p:cNvPr>
          <p:cNvPicPr>
            <a:picLocks noChangeAspect="1"/>
          </p:cNvPicPr>
          <p:nvPr/>
        </p:nvPicPr>
        <p:blipFill>
          <a:blip r:embed="rId3"/>
          <a:stretch>
            <a:fillRect/>
          </a:stretch>
        </p:blipFill>
        <p:spPr>
          <a:xfrm>
            <a:off x="76038" y="2011836"/>
            <a:ext cx="993895" cy="854078"/>
          </a:xfrm>
          <a:prstGeom prst="rect">
            <a:avLst/>
          </a:prstGeom>
        </p:spPr>
      </p:pic>
      <p:sp>
        <p:nvSpPr>
          <p:cNvPr id="18" name="CuadroTexto 17">
            <a:extLst>
              <a:ext uri="{FF2B5EF4-FFF2-40B4-BE49-F238E27FC236}">
                <a16:creationId xmlns:a16="http://schemas.microsoft.com/office/drawing/2014/main" id="{137D2C75-4FC0-4811-A9B7-F2AED8DD12CA}"/>
              </a:ext>
            </a:extLst>
          </p:cNvPr>
          <p:cNvSpPr txBox="1"/>
          <p:nvPr/>
        </p:nvSpPr>
        <p:spPr>
          <a:xfrm>
            <a:off x="80567" y="2926313"/>
            <a:ext cx="3098569" cy="209288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C" sz="1300" b="1" i="0" u="none" strike="noStrike" kern="1200" cap="none" spc="0" normalizeH="0" baseline="0" noProof="0">
                <a:ln>
                  <a:noFill/>
                </a:ln>
                <a:solidFill>
                  <a:prstClr val="black"/>
                </a:solidFill>
                <a:effectLst/>
                <a:uLnTx/>
                <a:uFillTx/>
                <a:latin typeface="Agency FB" panose="020B0503020202020204" pitchFamily="34" charset="0"/>
                <a:ea typeface="+mn-ea"/>
                <a:cs typeface="+mn-cs"/>
              </a:rPr>
              <a:t>Misión. </a:t>
            </a:r>
            <a:r>
              <a:rPr kumimoji="0" lang="es-MX" sz="1300" b="0" i="0" u="none" strike="noStrike" kern="1200" cap="none" spc="0" normalizeH="0" baseline="0" noProof="0">
                <a:ln>
                  <a:noFill/>
                </a:ln>
                <a:solidFill>
                  <a:prstClr val="black"/>
                </a:solidFill>
                <a:effectLst/>
                <a:uLnTx/>
                <a:uFillTx/>
                <a:latin typeface="Agency FB" panose="020B0503020202020204" pitchFamily="34" charset="0"/>
                <a:ea typeface="+mn-ea"/>
                <a:cs typeface="+mn-cs"/>
              </a:rPr>
              <a:t>Formar profesionales competentes y emprendedores desde lo académico, la investigación, y la vinculación, que contribuyan a mejorar la calidad de vida de la sociedad.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300" b="0" i="0" u="none" strike="noStrike" kern="1200" cap="none" spc="0" normalizeH="0" baseline="0" noProof="0">
              <a:ln>
                <a:noFill/>
              </a:ln>
              <a:solidFill>
                <a:prstClr val="black"/>
              </a:solidFill>
              <a:effectLst/>
              <a:uLnTx/>
              <a:uFillTx/>
              <a:latin typeface="Agency FB" panose="020B0503020202020204" pitchFamily="34" charset="0"/>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C" sz="1300" b="1" i="0" u="none" strike="noStrike" kern="1200" cap="none" spc="0" normalizeH="0" baseline="0" noProof="0">
                <a:ln>
                  <a:noFill/>
                </a:ln>
                <a:solidFill>
                  <a:prstClr val="black"/>
                </a:solidFill>
                <a:effectLst/>
                <a:uLnTx/>
                <a:uFillTx/>
                <a:latin typeface="Agency FB" panose="020B0503020202020204" pitchFamily="34" charset="0"/>
                <a:ea typeface="+mn-ea"/>
                <a:cs typeface="+mn-cs"/>
              </a:rPr>
              <a:t>Visión. </a:t>
            </a:r>
            <a:r>
              <a:rPr kumimoji="0" lang="es-MX" sz="1300" b="0" i="0" u="none" strike="noStrike" kern="1200" cap="none" spc="0" normalizeH="0" baseline="0" noProof="0">
                <a:ln>
                  <a:noFill/>
                </a:ln>
                <a:solidFill>
                  <a:prstClr val="black"/>
                </a:solidFill>
                <a:effectLst/>
                <a:uLnTx/>
                <a:uFillTx/>
                <a:latin typeface="Agency FB" panose="020B0503020202020204" pitchFamily="34" charset="0"/>
                <a:ea typeface="+mn-ea"/>
                <a:cs typeface="+mn-cs"/>
              </a:rPr>
              <a:t>Ser un referente nacional e internacional de Institución de Educación Superior que contribuye al desarrollo social, cultural y productivo con profesionales éticos, creativos, cualificados y con sentido de pertinencia.</a:t>
            </a:r>
            <a:endParaRPr kumimoji="0" lang="es-ES" sz="1300" b="0" i="0" u="none" strike="noStrike" kern="1200" cap="none" spc="0" normalizeH="0" baseline="0" noProof="0">
              <a:ln>
                <a:noFill/>
              </a:ln>
              <a:solidFill>
                <a:prstClr val="black"/>
              </a:solidFill>
              <a:effectLst/>
              <a:uLnTx/>
              <a:uFillTx/>
              <a:latin typeface="Agency FB" panose="020B0503020202020204" pitchFamily="34" charset="0"/>
              <a:ea typeface="+mn-ea"/>
              <a:cs typeface="+mn-cs"/>
            </a:endParaRPr>
          </a:p>
        </p:txBody>
      </p:sp>
      <p:sp>
        <p:nvSpPr>
          <p:cNvPr id="23" name="Rectángulo 22">
            <a:extLst>
              <a:ext uri="{FF2B5EF4-FFF2-40B4-BE49-F238E27FC236}">
                <a16:creationId xmlns:a16="http://schemas.microsoft.com/office/drawing/2014/main" id="{EAF93728-98EC-43CF-8689-136A3EE39D11}"/>
              </a:ext>
            </a:extLst>
          </p:cNvPr>
          <p:cNvSpPr/>
          <p:nvPr/>
        </p:nvSpPr>
        <p:spPr>
          <a:xfrm>
            <a:off x="93308" y="6489877"/>
            <a:ext cx="2530373" cy="292388"/>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C" sz="1300" b="0" i="0" u="none" strike="noStrike" kern="1200" cap="none" spc="0" normalizeH="0" baseline="0" noProof="0">
                <a:ln w="0"/>
                <a:solidFill>
                  <a:srgbClr val="00B050"/>
                </a:solidFill>
                <a:effectLst>
                  <a:outerShdw blurRad="38100" dist="25400" dir="5400000" algn="ctr" rotWithShape="0">
                    <a:srgbClr val="6E747A">
                      <a:alpha val="43000"/>
                    </a:srgbClr>
                  </a:outerShdw>
                </a:effectLst>
                <a:uLnTx/>
                <a:uFillTx/>
                <a:latin typeface="Calibri" panose="020F0502020204030204"/>
                <a:ea typeface="+mn-ea"/>
                <a:cs typeface="+mn-cs"/>
              </a:rPr>
              <a:t>M</a:t>
            </a:r>
            <a:r>
              <a:rPr kumimoji="0" lang="es-ES" sz="1300" b="0" i="0" u="none" strike="noStrike" kern="1200" cap="none" spc="0" normalizeH="0" baseline="0" noProof="0">
                <a:ln w="0"/>
                <a:solidFill>
                  <a:srgbClr val="00B050"/>
                </a:solidFill>
                <a:effectLst>
                  <a:outerShdw blurRad="38100" dist="25400" dir="5400000" algn="ctr" rotWithShape="0">
                    <a:srgbClr val="6E747A">
                      <a:alpha val="43000"/>
                    </a:srgbClr>
                  </a:outerShdw>
                </a:effectLst>
                <a:uLnTx/>
                <a:uFillTx/>
                <a:latin typeface="Calibri" panose="020F0502020204030204"/>
                <a:ea typeface="+mn-ea"/>
                <a:cs typeface="+mn-cs"/>
              </a:rPr>
              <a:t>sig. Ing. Robert Moreira Centeno</a:t>
            </a:r>
          </a:p>
        </p:txBody>
      </p:sp>
      <p:sp>
        <p:nvSpPr>
          <p:cNvPr id="6" name="CuadroTexto 5">
            <a:extLst>
              <a:ext uri="{FF2B5EF4-FFF2-40B4-BE49-F238E27FC236}">
                <a16:creationId xmlns:a16="http://schemas.microsoft.com/office/drawing/2014/main" id="{7FC1FBA4-F025-F269-BB7C-ECD5082576C2}"/>
              </a:ext>
            </a:extLst>
          </p:cNvPr>
          <p:cNvSpPr txBox="1"/>
          <p:nvPr/>
        </p:nvSpPr>
        <p:spPr>
          <a:xfrm>
            <a:off x="3437442" y="11851"/>
            <a:ext cx="729026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1" i="0" u="none" strike="noStrike" kern="1200" cap="none" spc="0" normalizeH="0" baseline="0" noProof="0">
                <a:ln>
                  <a:noFill/>
                </a:ln>
                <a:solidFill>
                  <a:prstClr val="black"/>
                </a:solidFill>
                <a:effectLst/>
                <a:uLnTx/>
                <a:uFillTx/>
                <a:latin typeface="Calibri" panose="020F0502020204030204"/>
                <a:ea typeface="+mn-ea"/>
                <a:cs typeface="+mn-cs"/>
              </a:rPr>
              <a:t>Figura 14. Parte 2. Completar tarea y eliminarla.</a:t>
            </a:r>
            <a:endParaRPr kumimoji="0" lang="es-E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8" name="Imagen 7" descr="Texto&#10;&#10;Descripción generada automáticamente">
            <a:extLst>
              <a:ext uri="{FF2B5EF4-FFF2-40B4-BE49-F238E27FC236}">
                <a16:creationId xmlns:a16="http://schemas.microsoft.com/office/drawing/2014/main" id="{CF32460C-B2B6-069C-E073-439C8B79314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56368" y="4079594"/>
            <a:ext cx="6658904" cy="2781688"/>
          </a:xfrm>
          <a:prstGeom prst="rect">
            <a:avLst/>
          </a:prstGeom>
        </p:spPr>
      </p:pic>
      <p:pic>
        <p:nvPicPr>
          <p:cNvPr id="19" name="Imagen 18" descr="Interfaz de usuario gráfica, Texto, Aplicación&#10;&#10;Descripción generada automáticamente">
            <a:extLst>
              <a:ext uri="{FF2B5EF4-FFF2-40B4-BE49-F238E27FC236}">
                <a16:creationId xmlns:a16="http://schemas.microsoft.com/office/drawing/2014/main" id="{C14A3E7C-D686-19AA-CB0A-3DF151B3107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85799" y="430958"/>
            <a:ext cx="3000794" cy="3543795"/>
          </a:xfrm>
          <a:prstGeom prst="rect">
            <a:avLst/>
          </a:prstGeom>
        </p:spPr>
      </p:pic>
      <p:pic>
        <p:nvPicPr>
          <p:cNvPr id="12" name="Imagen 11" descr="Interfaz de usuario gráfica, Texto, Aplicación&#10;&#10;Descripción generada automáticamente">
            <a:extLst>
              <a:ext uri="{FF2B5EF4-FFF2-40B4-BE49-F238E27FC236}">
                <a16:creationId xmlns:a16="http://schemas.microsoft.com/office/drawing/2014/main" id="{0B3E151B-4FFE-F490-2BA9-C7CA4BE9E70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954682" y="347753"/>
            <a:ext cx="3029373" cy="5458587"/>
          </a:xfrm>
          <a:prstGeom prst="rect">
            <a:avLst/>
          </a:prstGeom>
        </p:spPr>
      </p:pic>
      <p:sp>
        <p:nvSpPr>
          <p:cNvPr id="20" name="Rectángulo 19">
            <a:extLst>
              <a:ext uri="{FF2B5EF4-FFF2-40B4-BE49-F238E27FC236}">
                <a16:creationId xmlns:a16="http://schemas.microsoft.com/office/drawing/2014/main" id="{3E2BF36F-E609-0010-7DFC-623A50A4E531}"/>
              </a:ext>
            </a:extLst>
          </p:cNvPr>
          <p:cNvSpPr/>
          <p:nvPr/>
        </p:nvSpPr>
        <p:spPr>
          <a:xfrm flipH="1">
            <a:off x="4092913" y="6092976"/>
            <a:ext cx="5822355" cy="15542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w="3175">
                <a:solidFill>
                  <a:prstClr val="black"/>
                </a:solidFill>
              </a:ln>
              <a:solidFill>
                <a:prstClr val="white"/>
              </a:solidFill>
              <a:effectLst/>
              <a:uLnTx/>
              <a:uFillTx/>
              <a:latin typeface="Calibri" panose="020F0502020204030204"/>
              <a:ea typeface="+mn-ea"/>
              <a:cs typeface="+mn-cs"/>
            </a:endParaRPr>
          </a:p>
        </p:txBody>
      </p:sp>
      <p:sp>
        <p:nvSpPr>
          <p:cNvPr id="21" name="CuadroTexto 20">
            <a:extLst>
              <a:ext uri="{FF2B5EF4-FFF2-40B4-BE49-F238E27FC236}">
                <a16:creationId xmlns:a16="http://schemas.microsoft.com/office/drawing/2014/main" id="{BAA5B9BE-E1C5-5A64-4216-BBE6A461F54E}"/>
              </a:ext>
            </a:extLst>
          </p:cNvPr>
          <p:cNvSpPr txBox="1"/>
          <p:nvPr/>
        </p:nvSpPr>
        <p:spPr>
          <a:xfrm>
            <a:off x="3673638" y="5986022"/>
            <a:ext cx="58025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1" i="0" u="none" strike="noStrike" kern="1200" cap="none" spc="0" normalizeH="0" baseline="0" noProof="0">
                <a:ln>
                  <a:noFill/>
                </a:ln>
                <a:solidFill>
                  <a:srgbClr val="002060"/>
                </a:solidFill>
                <a:effectLst/>
                <a:highlight>
                  <a:srgbClr val="FFFF00"/>
                </a:highlight>
                <a:uLnTx/>
                <a:uFillTx/>
                <a:latin typeface="Calibri" panose="020F0502020204030204"/>
                <a:ea typeface="+mn-ea"/>
                <a:cs typeface="+mn-cs"/>
              </a:rPr>
              <a:t>-3-</a:t>
            </a:r>
            <a:endParaRPr kumimoji="0" lang="es-EC" sz="1800" b="1" i="0" u="none" strike="noStrike" kern="1200" cap="none" spc="0" normalizeH="0" baseline="0" noProof="0">
              <a:ln>
                <a:noFill/>
              </a:ln>
              <a:solidFill>
                <a:srgbClr val="002060"/>
              </a:solidFill>
              <a:effectLst/>
              <a:highlight>
                <a:srgbClr val="FFFF00"/>
              </a:highlight>
              <a:uLnTx/>
              <a:uFillTx/>
              <a:latin typeface="Calibri" panose="020F0502020204030204"/>
              <a:ea typeface="+mn-ea"/>
              <a:cs typeface="+mn-cs"/>
            </a:endParaRPr>
          </a:p>
        </p:txBody>
      </p:sp>
      <p:pic>
        <p:nvPicPr>
          <p:cNvPr id="14" name="Imagen 13" descr="Interfaz de usuario gráfica, Texto, Aplicación, Correo electrónico&#10;&#10;Descripción generada automáticamente">
            <a:extLst>
              <a:ext uri="{FF2B5EF4-FFF2-40B4-BE49-F238E27FC236}">
                <a16:creationId xmlns:a16="http://schemas.microsoft.com/office/drawing/2014/main" id="{8D39DC35-F43D-C67D-DB00-18E5C61B9E6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954013" y="452431"/>
            <a:ext cx="2742363" cy="3426325"/>
          </a:xfrm>
          <a:prstGeom prst="rect">
            <a:avLst/>
          </a:prstGeom>
        </p:spPr>
      </p:pic>
      <p:sp>
        <p:nvSpPr>
          <p:cNvPr id="22" name="Rectángulo 21">
            <a:extLst>
              <a:ext uri="{FF2B5EF4-FFF2-40B4-BE49-F238E27FC236}">
                <a16:creationId xmlns:a16="http://schemas.microsoft.com/office/drawing/2014/main" id="{91A875E9-A61B-B90F-BC1F-7A500A81B4E8}"/>
              </a:ext>
            </a:extLst>
          </p:cNvPr>
          <p:cNvSpPr/>
          <p:nvPr/>
        </p:nvSpPr>
        <p:spPr>
          <a:xfrm flipH="1">
            <a:off x="9058361" y="690446"/>
            <a:ext cx="3029374" cy="33590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w="3175">
                <a:solidFill>
                  <a:prstClr val="black"/>
                </a:solidFill>
              </a:ln>
              <a:solidFill>
                <a:prstClr val="white"/>
              </a:solidFill>
              <a:effectLst/>
              <a:uLnTx/>
              <a:uFillTx/>
              <a:latin typeface="Calibri" panose="020F0502020204030204"/>
              <a:ea typeface="+mn-ea"/>
              <a:cs typeface="+mn-cs"/>
            </a:endParaRPr>
          </a:p>
        </p:txBody>
      </p:sp>
      <p:sp>
        <p:nvSpPr>
          <p:cNvPr id="24" name="Rectángulo 23">
            <a:extLst>
              <a:ext uri="{FF2B5EF4-FFF2-40B4-BE49-F238E27FC236}">
                <a16:creationId xmlns:a16="http://schemas.microsoft.com/office/drawing/2014/main" id="{344B50E1-121B-46DD-212D-3A4D1EF1EFF7}"/>
              </a:ext>
            </a:extLst>
          </p:cNvPr>
          <p:cNvSpPr/>
          <p:nvPr/>
        </p:nvSpPr>
        <p:spPr>
          <a:xfrm flipH="1">
            <a:off x="5744250" y="3681345"/>
            <a:ext cx="951190" cy="19741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w="3175">
                <a:solidFill>
                  <a:prstClr val="black"/>
                </a:solidFill>
              </a:ln>
              <a:solidFill>
                <a:prstClr val="white"/>
              </a:solidFill>
              <a:effectLst/>
              <a:uLnTx/>
              <a:uFillTx/>
              <a:latin typeface="Calibri" panose="020F0502020204030204"/>
              <a:ea typeface="+mn-ea"/>
              <a:cs typeface="+mn-cs"/>
            </a:endParaRPr>
          </a:p>
        </p:txBody>
      </p:sp>
      <p:sp>
        <p:nvSpPr>
          <p:cNvPr id="25" name="Rectángulo 24">
            <a:extLst>
              <a:ext uri="{FF2B5EF4-FFF2-40B4-BE49-F238E27FC236}">
                <a16:creationId xmlns:a16="http://schemas.microsoft.com/office/drawing/2014/main" id="{8CF9F344-FD14-C3CB-00DA-E63CCB8518A2}"/>
              </a:ext>
            </a:extLst>
          </p:cNvPr>
          <p:cNvSpPr/>
          <p:nvPr/>
        </p:nvSpPr>
        <p:spPr>
          <a:xfrm flipH="1">
            <a:off x="3353506" y="2661768"/>
            <a:ext cx="2084871" cy="121698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w="3175">
                <a:solidFill>
                  <a:prstClr val="black"/>
                </a:solidFill>
              </a:ln>
              <a:solidFill>
                <a:prstClr val="white"/>
              </a:solidFill>
              <a:effectLst/>
              <a:uLnTx/>
              <a:uFillTx/>
              <a:latin typeface="Calibri" panose="020F0502020204030204"/>
              <a:ea typeface="+mn-ea"/>
              <a:cs typeface="+mn-cs"/>
            </a:endParaRPr>
          </a:p>
        </p:txBody>
      </p:sp>
      <p:cxnSp>
        <p:nvCxnSpPr>
          <p:cNvPr id="27" name="Conector recto de flecha 26">
            <a:extLst>
              <a:ext uri="{FF2B5EF4-FFF2-40B4-BE49-F238E27FC236}">
                <a16:creationId xmlns:a16="http://schemas.microsoft.com/office/drawing/2014/main" id="{1F5335BF-456C-3C79-900F-CCC604BDF12C}"/>
              </a:ext>
            </a:extLst>
          </p:cNvPr>
          <p:cNvCxnSpPr>
            <a:endCxn id="24" idx="1"/>
          </p:cNvCxnSpPr>
          <p:nvPr/>
        </p:nvCxnSpPr>
        <p:spPr>
          <a:xfrm flipH="1">
            <a:off x="6724855" y="833120"/>
            <a:ext cx="2333506" cy="284822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8" name="Conector recto de flecha 27">
            <a:extLst>
              <a:ext uri="{FF2B5EF4-FFF2-40B4-BE49-F238E27FC236}">
                <a16:creationId xmlns:a16="http://schemas.microsoft.com/office/drawing/2014/main" id="{2F68F7D3-5E3E-0280-CF67-02FC2F1860A2}"/>
              </a:ext>
            </a:extLst>
          </p:cNvPr>
          <p:cNvCxnSpPr>
            <a:cxnSpLocks/>
          </p:cNvCxnSpPr>
          <p:nvPr/>
        </p:nvCxnSpPr>
        <p:spPr>
          <a:xfrm flipH="1" flipV="1">
            <a:off x="5438377" y="2926313"/>
            <a:ext cx="408848" cy="75503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1" name="Botón de acción: en blanco 30">
            <a:hlinkClick r:id="rId8" action="ppaction://hlinksldjump" highlightClick="1"/>
            <a:extLst>
              <a:ext uri="{FF2B5EF4-FFF2-40B4-BE49-F238E27FC236}">
                <a16:creationId xmlns:a16="http://schemas.microsoft.com/office/drawing/2014/main" id="{B9FAF1EE-E423-7711-2C0D-9B171E2EBD7C}"/>
              </a:ext>
            </a:extLst>
          </p:cNvPr>
          <p:cNvSpPr/>
          <p:nvPr/>
        </p:nvSpPr>
        <p:spPr>
          <a:xfrm>
            <a:off x="10727704" y="-885"/>
            <a:ext cx="1464296" cy="335902"/>
          </a:xfrm>
          <a:prstGeom prst="actionButtonBlan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C" sz="1800" b="0" i="0" u="none" strike="noStrike" kern="1200" cap="none" spc="0" normalizeH="0" baseline="0" noProof="0">
                <a:ln>
                  <a:noFill/>
                </a:ln>
                <a:solidFill>
                  <a:prstClr val="white"/>
                </a:solidFill>
                <a:effectLst/>
                <a:uLnTx/>
                <a:uFillTx/>
                <a:latin typeface="Calibri" panose="020F0502020204030204"/>
                <a:ea typeface="+mn-ea"/>
                <a:cs typeface="+mn-cs"/>
              </a:rPr>
              <a:t>Índice</a:t>
            </a:r>
            <a:endParaRPr kumimoji="0" lang="es-E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3137628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9DF72ADE-BAE9-484E-84CE-E8979DDABC94}"/>
              </a:ext>
            </a:extLst>
          </p:cNvPr>
          <p:cNvSpPr>
            <a:spLocks noGrp="1"/>
          </p:cNvSpPr>
          <p:nvPr>
            <p:ph type="title"/>
          </p:nvPr>
        </p:nvSpPr>
        <p:spPr>
          <a:xfrm>
            <a:off x="1" y="1"/>
            <a:ext cx="3256367" cy="709119"/>
          </a:xfrm>
          <a:solidFill>
            <a:schemeClr val="accent4">
              <a:lumMod val="60000"/>
              <a:lumOff val="40000"/>
            </a:schemeClr>
          </a:solidFill>
        </p:spPr>
        <p:style>
          <a:lnRef idx="2">
            <a:schemeClr val="accent1"/>
          </a:lnRef>
          <a:fillRef idx="1">
            <a:schemeClr val="lt1"/>
          </a:fillRef>
          <a:effectRef idx="0">
            <a:schemeClr val="accent1"/>
          </a:effectRef>
          <a:fontRef idx="minor">
            <a:schemeClr val="dk1"/>
          </a:fontRef>
        </p:style>
        <p:txBody>
          <a:bodyPr>
            <a:normAutofit/>
          </a:bodyPr>
          <a:lstStyle/>
          <a:p>
            <a:r>
              <a:rPr lang="es-MX" sz="1400">
                <a:latin typeface="AcmeFont" pitchFamily="2" charset="0"/>
              </a:rPr>
              <a:t>Taller: </a:t>
            </a:r>
            <a:r>
              <a:rPr lang="es-MX" sz="1400"/>
              <a:t>Ejercicio 81</a:t>
            </a:r>
            <a:endParaRPr lang="es-ES" sz="1400"/>
          </a:p>
        </p:txBody>
      </p:sp>
      <p:cxnSp>
        <p:nvCxnSpPr>
          <p:cNvPr id="5" name="Conector recto 4">
            <a:extLst>
              <a:ext uri="{FF2B5EF4-FFF2-40B4-BE49-F238E27FC236}">
                <a16:creationId xmlns:a16="http://schemas.microsoft.com/office/drawing/2014/main" id="{B56C916C-A930-4B45-9FEB-EAC26D680858}"/>
              </a:ext>
            </a:extLst>
          </p:cNvPr>
          <p:cNvCxnSpPr>
            <a:cxnSpLocks/>
          </p:cNvCxnSpPr>
          <p:nvPr/>
        </p:nvCxnSpPr>
        <p:spPr>
          <a:xfrm>
            <a:off x="3256383" y="709120"/>
            <a:ext cx="0" cy="6148880"/>
          </a:xfrm>
          <a:prstGeom prst="line">
            <a:avLst/>
          </a:prstGeom>
        </p:spPr>
        <p:style>
          <a:lnRef idx="3">
            <a:schemeClr val="accent1"/>
          </a:lnRef>
          <a:fillRef idx="0">
            <a:schemeClr val="accent1"/>
          </a:fillRef>
          <a:effectRef idx="2">
            <a:schemeClr val="accent1"/>
          </a:effectRef>
          <a:fontRef idx="minor">
            <a:schemeClr val="tx1"/>
          </a:fontRef>
        </p:style>
      </p:cxnSp>
      <p:sp>
        <p:nvSpPr>
          <p:cNvPr id="16" name="CuadroTexto 15">
            <a:extLst>
              <a:ext uri="{FF2B5EF4-FFF2-40B4-BE49-F238E27FC236}">
                <a16:creationId xmlns:a16="http://schemas.microsoft.com/office/drawing/2014/main" id="{B1925488-C881-4A19-A93C-2E217166D1A0}"/>
              </a:ext>
            </a:extLst>
          </p:cNvPr>
          <p:cNvSpPr txBox="1"/>
          <p:nvPr/>
        </p:nvSpPr>
        <p:spPr>
          <a:xfrm>
            <a:off x="106748" y="4958291"/>
            <a:ext cx="2891329" cy="954107"/>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C" sz="1400" b="1" i="0" u="none" strike="noStrike" kern="1200" cap="none" spc="0" normalizeH="0" baseline="0" noProof="0">
                <a:ln>
                  <a:noFill/>
                </a:ln>
                <a:solidFill>
                  <a:prstClr val="black"/>
                </a:solidFill>
                <a:effectLst/>
                <a:uLnTx/>
                <a:uFillTx/>
                <a:latin typeface="Calibri" panose="020F0502020204030204"/>
                <a:ea typeface="+mn-ea"/>
                <a:cs typeface="+mn-cs"/>
              </a:rPr>
              <a:t>Objetivos de la lámina:</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ES" sz="1400" b="0" i="0" u="none" strike="noStrike" kern="1200" cap="none" spc="0" normalizeH="0" baseline="0" noProof="0">
                <a:ln>
                  <a:noFill/>
                </a:ln>
                <a:solidFill>
                  <a:prstClr val="black"/>
                </a:solidFill>
                <a:effectLst/>
                <a:uLnTx/>
                <a:uFillTx/>
                <a:latin typeface="Calibri" panose="020F0502020204030204"/>
                <a:ea typeface="+mn-ea"/>
                <a:cs typeface="+mn-cs"/>
              </a:rPr>
              <a:t>Mostrar los pasos para actualizar una tarea, en este caso se la pone como completada.</a:t>
            </a:r>
          </a:p>
        </p:txBody>
      </p:sp>
      <p:pic>
        <p:nvPicPr>
          <p:cNvPr id="17" name="Imagen 16">
            <a:extLst>
              <a:ext uri="{FF2B5EF4-FFF2-40B4-BE49-F238E27FC236}">
                <a16:creationId xmlns:a16="http://schemas.microsoft.com/office/drawing/2014/main" id="{07AF594D-2BC1-4EA0-9855-66C150454A4F}"/>
              </a:ext>
            </a:extLst>
          </p:cNvPr>
          <p:cNvPicPr>
            <a:picLocks noChangeAspect="1"/>
          </p:cNvPicPr>
          <p:nvPr/>
        </p:nvPicPr>
        <p:blipFill>
          <a:blip r:embed="rId3"/>
          <a:stretch>
            <a:fillRect/>
          </a:stretch>
        </p:blipFill>
        <p:spPr>
          <a:xfrm>
            <a:off x="76038" y="2011836"/>
            <a:ext cx="993895" cy="854078"/>
          </a:xfrm>
          <a:prstGeom prst="rect">
            <a:avLst/>
          </a:prstGeom>
        </p:spPr>
      </p:pic>
      <p:sp>
        <p:nvSpPr>
          <p:cNvPr id="18" name="CuadroTexto 17">
            <a:extLst>
              <a:ext uri="{FF2B5EF4-FFF2-40B4-BE49-F238E27FC236}">
                <a16:creationId xmlns:a16="http://schemas.microsoft.com/office/drawing/2014/main" id="{137D2C75-4FC0-4811-A9B7-F2AED8DD12CA}"/>
              </a:ext>
            </a:extLst>
          </p:cNvPr>
          <p:cNvSpPr txBox="1"/>
          <p:nvPr/>
        </p:nvSpPr>
        <p:spPr>
          <a:xfrm>
            <a:off x="80567" y="2926313"/>
            <a:ext cx="3098569" cy="209288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C" sz="1300" b="1" i="0" u="none" strike="noStrike" kern="1200" cap="none" spc="0" normalizeH="0" baseline="0" noProof="0">
                <a:ln>
                  <a:noFill/>
                </a:ln>
                <a:solidFill>
                  <a:prstClr val="black"/>
                </a:solidFill>
                <a:effectLst/>
                <a:uLnTx/>
                <a:uFillTx/>
                <a:latin typeface="Agency FB" panose="020B0503020202020204" pitchFamily="34" charset="0"/>
                <a:ea typeface="+mn-ea"/>
                <a:cs typeface="+mn-cs"/>
              </a:rPr>
              <a:t>Misión. </a:t>
            </a:r>
            <a:r>
              <a:rPr kumimoji="0" lang="es-MX" sz="1300" b="0" i="0" u="none" strike="noStrike" kern="1200" cap="none" spc="0" normalizeH="0" baseline="0" noProof="0">
                <a:ln>
                  <a:noFill/>
                </a:ln>
                <a:solidFill>
                  <a:prstClr val="black"/>
                </a:solidFill>
                <a:effectLst/>
                <a:uLnTx/>
                <a:uFillTx/>
                <a:latin typeface="Agency FB" panose="020B0503020202020204" pitchFamily="34" charset="0"/>
                <a:ea typeface="+mn-ea"/>
                <a:cs typeface="+mn-cs"/>
              </a:rPr>
              <a:t>Formar profesionales competentes y emprendedores desde lo académico, la investigación, y la vinculación, que contribuyan a mejorar la calidad de vida de la sociedad.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300" b="0" i="0" u="none" strike="noStrike" kern="1200" cap="none" spc="0" normalizeH="0" baseline="0" noProof="0">
              <a:ln>
                <a:noFill/>
              </a:ln>
              <a:solidFill>
                <a:prstClr val="black"/>
              </a:solidFill>
              <a:effectLst/>
              <a:uLnTx/>
              <a:uFillTx/>
              <a:latin typeface="Agency FB" panose="020B0503020202020204" pitchFamily="34" charset="0"/>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C" sz="1300" b="1" i="0" u="none" strike="noStrike" kern="1200" cap="none" spc="0" normalizeH="0" baseline="0" noProof="0">
                <a:ln>
                  <a:noFill/>
                </a:ln>
                <a:solidFill>
                  <a:prstClr val="black"/>
                </a:solidFill>
                <a:effectLst/>
                <a:uLnTx/>
                <a:uFillTx/>
                <a:latin typeface="Agency FB" panose="020B0503020202020204" pitchFamily="34" charset="0"/>
                <a:ea typeface="+mn-ea"/>
                <a:cs typeface="+mn-cs"/>
              </a:rPr>
              <a:t>Visión. </a:t>
            </a:r>
            <a:r>
              <a:rPr kumimoji="0" lang="es-MX" sz="1300" b="0" i="0" u="none" strike="noStrike" kern="1200" cap="none" spc="0" normalizeH="0" baseline="0" noProof="0">
                <a:ln>
                  <a:noFill/>
                </a:ln>
                <a:solidFill>
                  <a:prstClr val="black"/>
                </a:solidFill>
                <a:effectLst/>
                <a:uLnTx/>
                <a:uFillTx/>
                <a:latin typeface="Agency FB" panose="020B0503020202020204" pitchFamily="34" charset="0"/>
                <a:ea typeface="+mn-ea"/>
                <a:cs typeface="+mn-cs"/>
              </a:rPr>
              <a:t>Ser un referente nacional e internacional de Institución de Educación Superior que contribuye al desarrollo social, cultural y productivo con profesionales éticos, creativos, cualificados y con sentido de pertinencia.</a:t>
            </a:r>
            <a:endParaRPr kumimoji="0" lang="es-ES" sz="1300" b="0" i="0" u="none" strike="noStrike" kern="1200" cap="none" spc="0" normalizeH="0" baseline="0" noProof="0">
              <a:ln>
                <a:noFill/>
              </a:ln>
              <a:solidFill>
                <a:prstClr val="black"/>
              </a:solidFill>
              <a:effectLst/>
              <a:uLnTx/>
              <a:uFillTx/>
              <a:latin typeface="Agency FB" panose="020B0503020202020204" pitchFamily="34" charset="0"/>
              <a:ea typeface="+mn-ea"/>
              <a:cs typeface="+mn-cs"/>
            </a:endParaRPr>
          </a:p>
        </p:txBody>
      </p:sp>
      <p:sp>
        <p:nvSpPr>
          <p:cNvPr id="23" name="Rectángulo 22">
            <a:extLst>
              <a:ext uri="{FF2B5EF4-FFF2-40B4-BE49-F238E27FC236}">
                <a16:creationId xmlns:a16="http://schemas.microsoft.com/office/drawing/2014/main" id="{EAF93728-98EC-43CF-8689-136A3EE39D11}"/>
              </a:ext>
            </a:extLst>
          </p:cNvPr>
          <p:cNvSpPr/>
          <p:nvPr/>
        </p:nvSpPr>
        <p:spPr>
          <a:xfrm>
            <a:off x="93308" y="6489877"/>
            <a:ext cx="2530373" cy="292388"/>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C" sz="1300" b="0" i="0" u="none" strike="noStrike" kern="1200" cap="none" spc="0" normalizeH="0" baseline="0" noProof="0">
                <a:ln w="0"/>
                <a:solidFill>
                  <a:srgbClr val="00B050"/>
                </a:solidFill>
                <a:effectLst>
                  <a:outerShdw blurRad="38100" dist="25400" dir="5400000" algn="ctr" rotWithShape="0">
                    <a:srgbClr val="6E747A">
                      <a:alpha val="43000"/>
                    </a:srgbClr>
                  </a:outerShdw>
                </a:effectLst>
                <a:uLnTx/>
                <a:uFillTx/>
                <a:latin typeface="Calibri" panose="020F0502020204030204"/>
                <a:ea typeface="+mn-ea"/>
                <a:cs typeface="+mn-cs"/>
              </a:rPr>
              <a:t>M</a:t>
            </a:r>
            <a:r>
              <a:rPr kumimoji="0" lang="es-ES" sz="1300" b="0" i="0" u="none" strike="noStrike" kern="1200" cap="none" spc="0" normalizeH="0" baseline="0" noProof="0">
                <a:ln w="0"/>
                <a:solidFill>
                  <a:srgbClr val="00B050"/>
                </a:solidFill>
                <a:effectLst>
                  <a:outerShdw blurRad="38100" dist="25400" dir="5400000" algn="ctr" rotWithShape="0">
                    <a:srgbClr val="6E747A">
                      <a:alpha val="43000"/>
                    </a:srgbClr>
                  </a:outerShdw>
                </a:effectLst>
                <a:uLnTx/>
                <a:uFillTx/>
                <a:latin typeface="Calibri" panose="020F0502020204030204"/>
                <a:ea typeface="+mn-ea"/>
                <a:cs typeface="+mn-cs"/>
              </a:rPr>
              <a:t>sig. Ing. Robert Moreira Centeno</a:t>
            </a:r>
          </a:p>
        </p:txBody>
      </p:sp>
      <p:sp>
        <p:nvSpPr>
          <p:cNvPr id="3" name="CuadroTexto 2">
            <a:extLst>
              <a:ext uri="{FF2B5EF4-FFF2-40B4-BE49-F238E27FC236}">
                <a16:creationId xmlns:a16="http://schemas.microsoft.com/office/drawing/2014/main" id="{7FC25E84-D8B0-0F33-F791-1425FFB4358D}"/>
              </a:ext>
            </a:extLst>
          </p:cNvPr>
          <p:cNvSpPr txBox="1"/>
          <p:nvPr/>
        </p:nvSpPr>
        <p:spPr>
          <a:xfrm>
            <a:off x="3437441" y="551289"/>
            <a:ext cx="8510717" cy="5509200"/>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C" sz="1600" b="1" i="0" u="none" strike="noStrike" kern="1200" cap="none" spc="0" normalizeH="0" baseline="0" noProof="0">
                <a:ln>
                  <a:noFill/>
                </a:ln>
                <a:solidFill>
                  <a:prstClr val="black"/>
                </a:solidFill>
                <a:effectLst/>
                <a:uLnTx/>
                <a:uFillTx/>
                <a:latin typeface="Calibri" panose="020F0502020204030204"/>
                <a:ea typeface="+mn-ea"/>
                <a:cs typeface="+mn-cs"/>
              </a:rPr>
              <a:t>Nota (11/05/2023). </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s-ES" sz="1600" b="1" i="0" u="none" strike="noStrike" kern="1200" cap="none" spc="0" normalizeH="0" baseline="0" noProof="0">
              <a:ln>
                <a:noFill/>
              </a:ln>
              <a:solidFill>
                <a:prstClr val="black"/>
              </a:solidFill>
              <a:effectLst/>
              <a:uLnTx/>
              <a:uFillTx/>
              <a:latin typeface="Calibri" panose="020F0502020204030204"/>
              <a:ea typeface="+mn-ea"/>
              <a:cs typeface="+mn-cs"/>
            </a:endParaRPr>
          </a:p>
          <a:p>
            <a:pPr marL="342900" marR="0" lvl="0" indent="-342900" algn="just" defTabSz="914400" rtl="0" eaLnBrk="1" fontAlgn="auto" latinLnBrk="0" hangingPunct="1">
              <a:lnSpc>
                <a:spcPct val="100000"/>
              </a:lnSpc>
              <a:spcBef>
                <a:spcPts val="0"/>
              </a:spcBef>
              <a:spcAft>
                <a:spcPts val="0"/>
              </a:spcAft>
              <a:buClrTx/>
              <a:buSzTx/>
              <a:buFont typeface="+mj-lt"/>
              <a:buAutoNum type="arabicPeriod"/>
              <a:tabLst/>
              <a:defRPr/>
            </a:pPr>
            <a:r>
              <a:rPr kumimoji="0" lang="es-ES" sz="1600" b="0" i="0" u="none" strike="noStrike" kern="1200" cap="none" spc="0" normalizeH="0" baseline="0" noProof="0">
                <a:ln>
                  <a:noFill/>
                </a:ln>
                <a:solidFill>
                  <a:prstClr val="black"/>
                </a:solidFill>
                <a:effectLst/>
                <a:uLnTx/>
                <a:uFillTx/>
                <a:latin typeface="Calibri" panose="020F0502020204030204"/>
                <a:ea typeface="+mn-ea"/>
                <a:cs typeface="+mn-cs"/>
              </a:rPr>
              <a:t>En "task_detail.html" Se usa el método "</a:t>
            </a:r>
            <a:r>
              <a:rPr kumimoji="0" lang="es-ES" sz="1600" b="0" i="0" u="none" strike="noStrike" kern="1200" cap="none" spc="0" normalizeH="0" baseline="0" noProof="0" err="1">
                <a:ln>
                  <a:noFill/>
                </a:ln>
                <a:solidFill>
                  <a:prstClr val="black"/>
                </a:solidFill>
                <a:effectLst/>
                <a:uLnTx/>
                <a:uFillTx/>
                <a:latin typeface="Calibri" panose="020F0502020204030204"/>
                <a:ea typeface="+mn-ea"/>
                <a:cs typeface="+mn-cs"/>
              </a:rPr>
              <a:t>url</a:t>
            </a:r>
            <a:r>
              <a:rPr kumimoji="0" lang="es-ES" sz="1600" b="0" i="0" u="none" strike="noStrike" kern="1200" cap="none" spc="0" normalizeH="0" baseline="0" noProof="0">
                <a:ln>
                  <a:noFill/>
                </a:ln>
                <a:solidFill>
                  <a:prstClr val="black"/>
                </a:solidFill>
                <a:effectLst/>
                <a:uLnTx/>
                <a:uFillTx/>
                <a:latin typeface="Calibri" panose="020F0502020204030204"/>
                <a:ea typeface="+mn-ea"/>
                <a:cs typeface="+mn-cs"/>
              </a:rPr>
              <a:t>" de </a:t>
            </a:r>
            <a:r>
              <a:rPr kumimoji="0" lang="es-ES" sz="1600" b="0" i="0" u="none" strike="noStrike" kern="1200" cap="none" spc="0" normalizeH="0" baseline="0" noProof="0" err="1">
                <a:ln>
                  <a:noFill/>
                </a:ln>
                <a:solidFill>
                  <a:prstClr val="black"/>
                </a:solidFill>
                <a:effectLst/>
                <a:uLnTx/>
                <a:uFillTx/>
                <a:latin typeface="Calibri" panose="020F0502020204030204"/>
                <a:ea typeface="+mn-ea"/>
                <a:cs typeface="+mn-cs"/>
              </a:rPr>
              <a:t>jinja</a:t>
            </a:r>
            <a:r>
              <a:rPr kumimoji="0" lang="es-ES" sz="1600" b="0" i="0" u="none" strike="noStrike" kern="1200" cap="none" spc="0" normalizeH="0" baseline="0" noProof="0">
                <a:ln>
                  <a:noFill/>
                </a:ln>
                <a:solidFill>
                  <a:prstClr val="black"/>
                </a:solidFill>
                <a:effectLst/>
                <a:uLnTx/>
                <a:uFillTx/>
                <a:latin typeface="Calibri" panose="020F0502020204030204"/>
                <a:ea typeface="+mn-ea"/>
                <a:cs typeface="+mn-cs"/>
              </a:rPr>
              <a:t> que se va a enviar al método "</a:t>
            </a:r>
            <a:r>
              <a:rPr kumimoji="0" lang="es-ES" sz="1600" b="0" i="0" u="none" strike="noStrike" kern="1200" cap="none" spc="0" normalizeH="0" baseline="0" noProof="0" err="1">
                <a:ln>
                  <a:noFill/>
                </a:ln>
                <a:solidFill>
                  <a:prstClr val="black"/>
                </a:solidFill>
                <a:effectLst/>
                <a:uLnTx/>
                <a:uFillTx/>
                <a:latin typeface="Calibri" panose="020F0502020204030204"/>
                <a:ea typeface="+mn-ea"/>
                <a:cs typeface="+mn-cs"/>
              </a:rPr>
              <a:t>complete_task</a:t>
            </a:r>
            <a:r>
              <a:rPr kumimoji="0" lang="es-ES" sz="1600" b="0" i="0" u="none" strike="noStrike" kern="1200" cap="none" spc="0" normalizeH="0" baseline="0" noProof="0">
                <a:ln>
                  <a:noFill/>
                </a:ln>
                <a:solidFill>
                  <a:prstClr val="black"/>
                </a:solidFill>
                <a:effectLst/>
                <a:uLnTx/>
                <a:uFillTx/>
                <a:latin typeface="Calibri" panose="020F0502020204030204"/>
                <a:ea typeface="+mn-ea"/>
                <a:cs typeface="+mn-cs"/>
              </a:rPr>
              <a:t>" de la vista con el parámetro "</a:t>
            </a:r>
            <a:r>
              <a:rPr kumimoji="0" lang="es-ES" sz="1600" b="0" i="0" u="none" strike="noStrike" kern="1200" cap="none" spc="0" normalizeH="0" baseline="0" noProof="0" err="1">
                <a:ln>
                  <a:noFill/>
                </a:ln>
                <a:solidFill>
                  <a:prstClr val="black"/>
                </a:solidFill>
                <a:effectLst/>
                <a:uLnTx/>
                <a:uFillTx/>
                <a:latin typeface="Calibri" panose="020F0502020204030204"/>
                <a:ea typeface="+mn-ea"/>
                <a:cs typeface="+mn-cs"/>
              </a:rPr>
              <a:t>task.id</a:t>
            </a:r>
            <a:r>
              <a:rPr kumimoji="0" lang="es-ES" sz="1600" b="0" i="0" u="none" strike="noStrike" kern="1200" cap="none" spc="0" normalizeH="0" baseline="0" noProof="0">
                <a:ln>
                  <a:noFill/>
                </a:ln>
                <a:solidFill>
                  <a:prstClr val="black"/>
                </a:solidFill>
                <a:effectLst/>
                <a:uLnTx/>
                <a:uFillTx/>
                <a:latin typeface="Calibri" panose="020F0502020204030204"/>
                <a:ea typeface="+mn-ea"/>
                <a:cs typeface="+mn-cs"/>
              </a:rPr>
              <a:t>". Se crea botón que permita marcar tarea como completada, para poder </a:t>
            </a:r>
            <a:r>
              <a:rPr kumimoji="0" lang="es-ES" sz="1600" b="0" i="0" u="none" strike="noStrike" kern="1200" cap="none" spc="0" normalizeH="0" baseline="0" noProof="0" err="1">
                <a:ln>
                  <a:noFill/>
                </a:ln>
                <a:solidFill>
                  <a:prstClr val="black"/>
                </a:solidFill>
                <a:effectLst/>
                <a:uLnTx/>
                <a:uFillTx/>
                <a:latin typeface="Calibri" panose="020F0502020204030204"/>
                <a:ea typeface="+mn-ea"/>
                <a:cs typeface="+mn-cs"/>
              </a:rPr>
              <a:t>envíar</a:t>
            </a:r>
            <a:r>
              <a:rPr kumimoji="0" lang="es-ES" sz="1600" b="0" i="0" u="none" strike="noStrike" kern="1200" cap="none" spc="0" normalizeH="0" baseline="0" noProof="0">
                <a:ln>
                  <a:noFill/>
                </a:ln>
                <a:solidFill>
                  <a:prstClr val="black"/>
                </a:solidFill>
                <a:effectLst/>
                <a:uLnTx/>
                <a:uFillTx/>
                <a:latin typeface="Calibri" panose="020F0502020204030204"/>
                <a:ea typeface="+mn-ea"/>
                <a:cs typeface="+mn-cs"/>
              </a:rPr>
              <a:t> dicha operación se tendrá que enviar dentro de un formulario que trabaja con el método POST. No se coloca </a:t>
            </a:r>
            <a:r>
              <a:rPr kumimoji="0" lang="es-ES" sz="1600" b="0" i="0" u="none" strike="noStrike" kern="1200" cap="none" spc="0" normalizeH="0" baseline="0" noProof="0" err="1">
                <a:ln>
                  <a:noFill/>
                </a:ln>
                <a:solidFill>
                  <a:prstClr val="black"/>
                </a:solidFill>
                <a:effectLst/>
                <a:uLnTx/>
                <a:uFillTx/>
                <a:latin typeface="Calibri" panose="020F0502020204030204"/>
                <a:ea typeface="+mn-ea"/>
                <a:cs typeface="+mn-cs"/>
              </a:rPr>
              <a:t>action</a:t>
            </a:r>
            <a:r>
              <a:rPr kumimoji="0" lang="es-ES" sz="1600" b="0" i="0" u="none" strike="noStrike" kern="1200" cap="none" spc="0" normalizeH="0" baseline="0" noProof="0">
                <a:ln>
                  <a:noFill/>
                </a:ln>
                <a:solidFill>
                  <a:prstClr val="black"/>
                </a:solidFill>
                <a:effectLst/>
                <a:uLnTx/>
                <a:uFillTx/>
                <a:latin typeface="Calibri" panose="020F0502020204030204"/>
                <a:ea typeface="+mn-ea"/>
                <a:cs typeface="+mn-cs"/>
              </a:rPr>
              <a:t> porque no se sabe todavía a que ruta se va a enviar el dato. Se agrega "{% </a:t>
            </a:r>
            <a:r>
              <a:rPr kumimoji="0" lang="es-ES" sz="1600" b="0" i="0" u="none" strike="noStrike" kern="1200" cap="none" spc="0" normalizeH="0" baseline="0" noProof="0" err="1">
                <a:ln>
                  <a:noFill/>
                </a:ln>
                <a:solidFill>
                  <a:prstClr val="black"/>
                </a:solidFill>
                <a:effectLst/>
                <a:uLnTx/>
                <a:uFillTx/>
                <a:latin typeface="Calibri" panose="020F0502020204030204"/>
                <a:ea typeface="+mn-ea"/>
                <a:cs typeface="+mn-cs"/>
              </a:rPr>
              <a:t>csrf_token</a:t>
            </a:r>
            <a:r>
              <a:rPr kumimoji="0" lang="es-ES" sz="1600" b="0" i="0" u="none" strike="noStrike" kern="1200" cap="none" spc="0" normalizeH="0" baseline="0" noProof="0">
                <a:ln>
                  <a:noFill/>
                </a:ln>
                <a:solidFill>
                  <a:prstClr val="black"/>
                </a:solidFill>
                <a:effectLst/>
                <a:uLnTx/>
                <a:uFillTx/>
                <a:latin typeface="Calibri" panose="020F0502020204030204"/>
                <a:ea typeface="+mn-ea"/>
                <a:cs typeface="+mn-cs"/>
              </a:rPr>
              <a:t> %}" para que la autenticación sirva(Es como que esto fuera necesario para que funcione la condicional del método POST de la vista "</a:t>
            </a:r>
            <a:r>
              <a:rPr kumimoji="0" lang="es-ES" sz="1600" b="0" i="0" u="none" strike="noStrike" kern="1200" cap="none" spc="0" normalizeH="0" baseline="0" noProof="0" err="1">
                <a:ln>
                  <a:noFill/>
                </a:ln>
                <a:solidFill>
                  <a:prstClr val="black"/>
                </a:solidFill>
                <a:effectLst/>
                <a:uLnTx/>
                <a:uFillTx/>
                <a:latin typeface="Calibri" panose="020F0502020204030204"/>
                <a:ea typeface="+mn-ea"/>
                <a:cs typeface="+mn-cs"/>
              </a:rPr>
              <a:t>complete_task</a:t>
            </a:r>
            <a:r>
              <a:rPr kumimoji="0" lang="es-ES" sz="1600" b="0" i="0" u="none" strike="noStrike" kern="1200" cap="none" spc="0" normalizeH="0" baseline="0" noProof="0">
                <a:ln>
                  <a:noFill/>
                </a:ln>
                <a:solidFill>
                  <a:prstClr val="black"/>
                </a:solidFill>
                <a:effectLst/>
                <a:uLnTx/>
                <a:uFillTx/>
                <a:latin typeface="Calibri" panose="020F0502020204030204"/>
                <a:ea typeface="+mn-ea"/>
                <a:cs typeface="+mn-cs"/>
              </a:rPr>
              <a:t>") </a:t>
            </a:r>
          </a:p>
          <a:p>
            <a:pPr marL="342900" marR="0" lvl="0" indent="-342900" algn="just" defTabSz="914400" rtl="0" eaLnBrk="1" fontAlgn="auto" latinLnBrk="0" hangingPunct="1">
              <a:lnSpc>
                <a:spcPct val="100000"/>
              </a:lnSpc>
              <a:spcBef>
                <a:spcPts val="0"/>
              </a:spcBef>
              <a:spcAft>
                <a:spcPts val="0"/>
              </a:spcAft>
              <a:buClrTx/>
              <a:buSzTx/>
              <a:buFont typeface="+mj-lt"/>
              <a:buAutoNum type="arabicPeriod"/>
              <a:tabLst/>
              <a:defRPr/>
            </a:pPr>
            <a:r>
              <a:rPr kumimoji="0" lang="es-ES" sz="1600" b="0" i="0" u="none" strike="noStrike" kern="1200" cap="none" spc="0" normalizeH="0" baseline="0" noProof="0">
                <a:ln>
                  <a:noFill/>
                </a:ln>
                <a:solidFill>
                  <a:prstClr val="black"/>
                </a:solidFill>
                <a:effectLst/>
                <a:uLnTx/>
                <a:uFillTx/>
                <a:latin typeface="Calibri" panose="020F0502020204030204"/>
                <a:ea typeface="+mn-ea"/>
                <a:cs typeface="+mn-cs"/>
              </a:rPr>
              <a:t>Se crea una vista llamada "</a:t>
            </a:r>
            <a:r>
              <a:rPr kumimoji="0" lang="es-ES" sz="1600" b="0" i="0" u="none" strike="noStrike" kern="1200" cap="none" spc="0" normalizeH="0" baseline="0" noProof="0" err="1">
                <a:ln>
                  <a:noFill/>
                </a:ln>
                <a:solidFill>
                  <a:prstClr val="black"/>
                </a:solidFill>
                <a:effectLst/>
                <a:uLnTx/>
                <a:uFillTx/>
                <a:latin typeface="Calibri" panose="020F0502020204030204"/>
                <a:ea typeface="+mn-ea"/>
                <a:cs typeface="+mn-cs"/>
              </a:rPr>
              <a:t>complete_task</a:t>
            </a:r>
            <a:r>
              <a:rPr kumimoji="0" lang="es-ES" sz="1600" b="0" i="0" u="none" strike="noStrike" kern="1200" cap="none" spc="0" normalizeH="0" baseline="0" noProof="0">
                <a:ln>
                  <a:noFill/>
                </a:ln>
                <a:solidFill>
                  <a:prstClr val="black"/>
                </a:solidFill>
                <a:effectLst/>
                <a:uLnTx/>
                <a:uFillTx/>
                <a:latin typeface="Calibri" panose="020F0502020204030204"/>
                <a:ea typeface="+mn-ea"/>
                <a:cs typeface="+mn-cs"/>
              </a:rPr>
              <a:t>", que lo que hará es que si se recibe una tarea, entonces la busca. se pregunta si la propiedad "</a:t>
            </a:r>
            <a:r>
              <a:rPr kumimoji="0" lang="es-ES" sz="1600" b="0" i="0" u="none" strike="noStrike" kern="1200" cap="none" spc="0" normalizeH="0" baseline="0" noProof="0" err="1">
                <a:ln>
                  <a:noFill/>
                </a:ln>
                <a:solidFill>
                  <a:prstClr val="black"/>
                </a:solidFill>
                <a:effectLst/>
                <a:uLnTx/>
                <a:uFillTx/>
                <a:latin typeface="Calibri" panose="020F0502020204030204"/>
                <a:ea typeface="+mn-ea"/>
                <a:cs typeface="+mn-cs"/>
              </a:rPr>
              <a:t>datecompleted</a:t>
            </a:r>
            <a:r>
              <a:rPr kumimoji="0" lang="es-ES" sz="1600" b="0" i="0" u="none" strike="noStrike" kern="1200" cap="none" spc="0" normalizeH="0" baseline="0" noProof="0">
                <a:ln>
                  <a:noFill/>
                </a:ln>
                <a:solidFill>
                  <a:prstClr val="black"/>
                </a:solidFill>
                <a:effectLst/>
                <a:uLnTx/>
                <a:uFillTx/>
                <a:latin typeface="Calibri" panose="020F0502020204030204"/>
                <a:ea typeface="+mn-ea"/>
                <a:cs typeface="+mn-cs"/>
              </a:rPr>
              <a:t>" tiene algo distinto de </a:t>
            </a:r>
            <a:r>
              <a:rPr kumimoji="0" lang="es-ES" sz="1600" b="0" i="0" u="none" strike="noStrike" kern="1200" cap="none" spc="0" normalizeH="0" baseline="0" noProof="0" err="1">
                <a:ln>
                  <a:noFill/>
                </a:ln>
                <a:solidFill>
                  <a:prstClr val="black"/>
                </a:solidFill>
                <a:effectLst/>
                <a:uLnTx/>
                <a:uFillTx/>
                <a:latin typeface="Calibri" panose="020F0502020204030204"/>
                <a:ea typeface="+mn-ea"/>
                <a:cs typeface="+mn-cs"/>
              </a:rPr>
              <a:t>null</a:t>
            </a:r>
            <a:r>
              <a:rPr kumimoji="0" lang="es-ES" sz="1600" b="0" i="0" u="none" strike="noStrike" kern="1200" cap="none" spc="0" normalizeH="0" baseline="0" noProof="0">
                <a:ln>
                  <a:noFill/>
                </a:ln>
                <a:solidFill>
                  <a:prstClr val="black"/>
                </a:solidFill>
                <a:effectLst/>
                <a:uLnTx/>
                <a:uFillTx/>
                <a:latin typeface="Calibri" panose="020F0502020204030204"/>
                <a:ea typeface="+mn-ea"/>
                <a:cs typeface="+mn-cs"/>
              </a:rPr>
              <a:t> (pues en models.py esta asignada a </a:t>
            </a:r>
            <a:r>
              <a:rPr kumimoji="0" lang="es-ES" sz="1600" b="0" i="0" u="none" strike="noStrike" kern="1200" cap="none" spc="0" normalizeH="0" baseline="0" noProof="0" err="1">
                <a:ln>
                  <a:noFill/>
                </a:ln>
                <a:solidFill>
                  <a:prstClr val="black"/>
                </a:solidFill>
                <a:effectLst/>
                <a:uLnTx/>
                <a:uFillTx/>
                <a:latin typeface="Calibri" panose="020F0502020204030204"/>
                <a:ea typeface="+mn-ea"/>
                <a:cs typeface="+mn-cs"/>
              </a:rPr>
              <a:t>null</a:t>
            </a:r>
            <a:r>
              <a:rPr kumimoji="0" lang="es-ES" sz="1600" b="0" i="0" u="none" strike="noStrike" kern="1200" cap="none" spc="0" normalizeH="0" baseline="0" noProof="0">
                <a:ln>
                  <a:noFill/>
                </a:ln>
                <a:solidFill>
                  <a:prstClr val="black"/>
                </a:solidFill>
                <a:effectLst/>
                <a:uLnTx/>
                <a:uFillTx/>
                <a:latin typeface="Calibri" panose="020F0502020204030204"/>
                <a:ea typeface="+mn-ea"/>
                <a:cs typeface="+mn-cs"/>
              </a:rPr>
              <a:t> si no se le pasa nada). se importa la clase "</a:t>
            </a:r>
            <a:r>
              <a:rPr kumimoji="0" lang="es-ES" sz="1600" b="0" i="0" u="none" strike="noStrike" kern="1200" cap="none" spc="0" normalizeH="0" baseline="0" noProof="0" err="1">
                <a:ln>
                  <a:noFill/>
                </a:ln>
                <a:solidFill>
                  <a:prstClr val="black"/>
                </a:solidFill>
                <a:effectLst/>
                <a:uLnTx/>
                <a:uFillTx/>
                <a:latin typeface="Calibri" panose="020F0502020204030204"/>
                <a:ea typeface="+mn-ea"/>
                <a:cs typeface="+mn-cs"/>
              </a:rPr>
              <a:t>timezone</a:t>
            </a:r>
            <a:r>
              <a:rPr kumimoji="0" lang="es-ES" sz="1600" b="0" i="0" u="none" strike="noStrike" kern="1200" cap="none" spc="0" normalizeH="0" baseline="0" noProof="0">
                <a:ln>
                  <a:noFill/>
                </a:ln>
                <a:solidFill>
                  <a:prstClr val="black"/>
                </a:solidFill>
                <a:effectLst/>
                <a:uLnTx/>
                <a:uFillTx/>
                <a:latin typeface="Calibri" panose="020F0502020204030204"/>
                <a:ea typeface="+mn-ea"/>
                <a:cs typeface="+mn-cs"/>
              </a:rPr>
              <a:t>" para asignar la fecha actual a la tarea completada, se lo guarda y se lo redirecciona a la vista de tareas </a:t>
            </a:r>
          </a:p>
          <a:p>
            <a:pPr marL="342900" marR="0" lvl="0" indent="-342900" algn="just" defTabSz="914400" rtl="0" eaLnBrk="1" fontAlgn="auto" latinLnBrk="0" hangingPunct="1">
              <a:lnSpc>
                <a:spcPct val="100000"/>
              </a:lnSpc>
              <a:spcBef>
                <a:spcPts val="0"/>
              </a:spcBef>
              <a:spcAft>
                <a:spcPts val="0"/>
              </a:spcAft>
              <a:buClrTx/>
              <a:buSzTx/>
              <a:buFont typeface="+mj-lt"/>
              <a:buAutoNum type="arabicPeriod"/>
              <a:tabLst/>
              <a:defRPr/>
            </a:pPr>
            <a:r>
              <a:rPr kumimoji="0" lang="es-ES" sz="1600" b="0" i="0" u="none" strike="noStrike" kern="1200" cap="none" spc="0" normalizeH="0" baseline="0" noProof="0">
                <a:ln>
                  <a:noFill/>
                </a:ln>
                <a:solidFill>
                  <a:prstClr val="black"/>
                </a:solidFill>
                <a:effectLst/>
                <a:uLnTx/>
                <a:uFillTx/>
                <a:latin typeface="Calibri" panose="020F0502020204030204"/>
                <a:ea typeface="+mn-ea"/>
                <a:cs typeface="+mn-cs"/>
              </a:rPr>
              <a:t>En "urls.py". La ruta va a ser con el id de una tarea, pero se va a llamar "complete", ese "complete" es para que yo puede decir que se esta hablando solo de una tarea completada, cuando se visite la </a:t>
            </a:r>
            <a:r>
              <a:rPr kumimoji="0" lang="es-ES" sz="1600" b="0" i="0" u="none" strike="noStrike" kern="1200" cap="none" spc="0" normalizeH="0" baseline="0" noProof="0" err="1">
                <a:ln>
                  <a:noFill/>
                </a:ln>
                <a:solidFill>
                  <a:prstClr val="black"/>
                </a:solidFill>
                <a:effectLst/>
                <a:uLnTx/>
                <a:uFillTx/>
                <a:latin typeface="Calibri" panose="020F0502020204030204"/>
                <a:ea typeface="+mn-ea"/>
                <a:cs typeface="+mn-cs"/>
              </a:rPr>
              <a:t>url</a:t>
            </a:r>
            <a:r>
              <a:rPr kumimoji="0" lang="es-ES" sz="1600" b="0" i="0" u="none" strike="noStrike" kern="1200" cap="none" spc="0" normalizeH="0" baseline="0" noProof="0">
                <a:ln>
                  <a:noFill/>
                </a:ln>
                <a:solidFill>
                  <a:prstClr val="black"/>
                </a:solidFill>
                <a:effectLst/>
                <a:uLnTx/>
                <a:uFillTx/>
                <a:latin typeface="Calibri" panose="020F0502020204030204"/>
                <a:ea typeface="+mn-ea"/>
                <a:cs typeface="+mn-cs"/>
              </a:rPr>
              <a:t> "complete" se ejecutará la vista "</a:t>
            </a:r>
            <a:r>
              <a:rPr kumimoji="0" lang="es-ES" sz="1600" b="0" i="0" u="none" strike="noStrike" kern="1200" cap="none" spc="0" normalizeH="0" baseline="0" noProof="0" err="1">
                <a:ln>
                  <a:noFill/>
                </a:ln>
                <a:solidFill>
                  <a:prstClr val="black"/>
                </a:solidFill>
                <a:effectLst/>
                <a:uLnTx/>
                <a:uFillTx/>
                <a:latin typeface="Calibri" panose="020F0502020204030204"/>
                <a:ea typeface="+mn-ea"/>
                <a:cs typeface="+mn-cs"/>
              </a:rPr>
              <a:t>complete_task</a:t>
            </a:r>
            <a:r>
              <a:rPr kumimoji="0" lang="es-ES" sz="1600" b="0" i="0" u="none" strike="noStrike" kern="1200" cap="none" spc="0" normalizeH="0" baseline="0" noProof="0">
                <a:ln>
                  <a:noFill/>
                </a:ln>
                <a:solidFill>
                  <a:prstClr val="black"/>
                </a:solidFill>
                <a:effectLst/>
                <a:uLnTx/>
                <a:uFillTx/>
                <a:latin typeface="Calibri" panose="020F0502020204030204"/>
                <a:ea typeface="+mn-ea"/>
                <a:cs typeface="+mn-cs"/>
              </a:rPr>
              <a:t>", la vista también se llamara "</a:t>
            </a:r>
            <a:r>
              <a:rPr kumimoji="0" lang="es-ES" sz="1600" b="0" i="0" u="none" strike="noStrike" kern="1200" cap="none" spc="0" normalizeH="0" baseline="0" noProof="0" err="1">
                <a:ln>
                  <a:noFill/>
                </a:ln>
                <a:solidFill>
                  <a:prstClr val="black"/>
                </a:solidFill>
                <a:effectLst/>
                <a:uLnTx/>
                <a:uFillTx/>
                <a:latin typeface="Calibri" panose="020F0502020204030204"/>
                <a:ea typeface="+mn-ea"/>
                <a:cs typeface="+mn-cs"/>
              </a:rPr>
              <a:t>complete_task</a:t>
            </a:r>
            <a:r>
              <a:rPr kumimoji="0" lang="es-ES" sz="1600" b="0" i="0" u="none" strike="noStrike" kern="1200" cap="none" spc="0" normalizeH="0" baseline="0" noProof="0">
                <a:ln>
                  <a:noFill/>
                </a:ln>
                <a:solidFill>
                  <a:prstClr val="black"/>
                </a:solidFill>
                <a:effectLst/>
                <a:uLnTx/>
                <a:uFillTx/>
                <a:latin typeface="Calibri" panose="020F0502020204030204"/>
                <a:ea typeface="+mn-ea"/>
                <a:cs typeface="+mn-cs"/>
              </a:rPr>
              <a:t>" </a:t>
            </a:r>
          </a:p>
          <a:p>
            <a:pPr marL="342900" marR="0" lvl="0" indent="-342900" algn="just" defTabSz="914400" rtl="0" eaLnBrk="1" fontAlgn="auto" latinLnBrk="0" hangingPunct="1">
              <a:lnSpc>
                <a:spcPct val="100000"/>
              </a:lnSpc>
              <a:spcBef>
                <a:spcPts val="0"/>
              </a:spcBef>
              <a:spcAft>
                <a:spcPts val="0"/>
              </a:spcAft>
              <a:buClrTx/>
              <a:buSzTx/>
              <a:buFont typeface="+mj-lt"/>
              <a:buAutoNum type="arabicPeriod"/>
              <a:tabLst/>
              <a:defRPr/>
            </a:pPr>
            <a:r>
              <a:rPr kumimoji="0" lang="es-ES" sz="1600" b="0" i="0" u="none" strike="noStrike" kern="1200" cap="none" spc="0" normalizeH="0" baseline="0" noProof="0">
                <a:ln>
                  <a:noFill/>
                </a:ln>
                <a:solidFill>
                  <a:prstClr val="black"/>
                </a:solidFill>
                <a:effectLst/>
                <a:uLnTx/>
                <a:uFillTx/>
                <a:latin typeface="Calibri" panose="020F0502020204030204"/>
                <a:ea typeface="+mn-ea"/>
                <a:cs typeface="+mn-cs"/>
              </a:rPr>
              <a:t>Se agrega a "tasks.html" el título "tareas pendientes" para entender que esta página esta mostrando tareas no completadas.</a:t>
            </a:r>
          </a:p>
          <a:p>
            <a:pPr marL="342900" marR="0" lvl="0" indent="-342900" algn="just" defTabSz="914400" rtl="0" eaLnBrk="1" fontAlgn="auto" latinLnBrk="0" hangingPunct="1">
              <a:lnSpc>
                <a:spcPct val="100000"/>
              </a:lnSpc>
              <a:spcBef>
                <a:spcPts val="0"/>
              </a:spcBef>
              <a:spcAft>
                <a:spcPts val="0"/>
              </a:spcAft>
              <a:buClrTx/>
              <a:buSzTx/>
              <a:buFont typeface="+mj-lt"/>
              <a:buAutoNum type="arabicPeriod"/>
              <a:tabLst/>
              <a:defRPr/>
            </a:pPr>
            <a:r>
              <a:rPr kumimoji="0" lang="es-ES" sz="1600" b="0" i="0" u="none" strike="noStrike" kern="1200" cap="none" spc="0" normalizeH="0" baseline="0" noProof="0">
                <a:ln>
                  <a:noFill/>
                </a:ln>
                <a:solidFill>
                  <a:prstClr val="black"/>
                </a:solidFill>
                <a:effectLst/>
                <a:uLnTx/>
                <a:uFillTx/>
                <a:latin typeface="Calibri" panose="020F0502020204030204"/>
                <a:ea typeface="+mn-ea"/>
                <a:cs typeface="+mn-cs"/>
              </a:rPr>
              <a:t>Se observa en el enlace "http://127.0.0.1:8000/</a:t>
            </a:r>
            <a:r>
              <a:rPr kumimoji="0" lang="es-ES" sz="1600" b="0" i="0" u="none" strike="noStrike" kern="1200" cap="none" spc="0" normalizeH="0" baseline="0" noProof="0" err="1">
                <a:ln>
                  <a:noFill/>
                </a:ln>
                <a:solidFill>
                  <a:prstClr val="black"/>
                </a:solidFill>
                <a:effectLst/>
                <a:uLnTx/>
                <a:uFillTx/>
                <a:latin typeface="Calibri" panose="020F0502020204030204"/>
                <a:ea typeface="+mn-ea"/>
                <a:cs typeface="+mn-cs"/>
              </a:rPr>
              <a:t>tasks</a:t>
            </a:r>
            <a:r>
              <a:rPr kumimoji="0" lang="es-ES" sz="1600" b="0" i="0" u="none" strike="noStrike" kern="1200" cap="none" spc="0" normalizeH="0" baseline="0" noProof="0">
                <a:ln>
                  <a:noFill/>
                </a:ln>
                <a:solidFill>
                  <a:prstClr val="black"/>
                </a:solidFill>
                <a:effectLst/>
                <a:uLnTx/>
                <a:uFillTx/>
                <a:latin typeface="Calibri" panose="020F0502020204030204"/>
                <a:ea typeface="+mn-ea"/>
                <a:cs typeface="+mn-cs"/>
              </a:rPr>
              <a:t>/" se observará las tareas pendientes para el usuario autenticado, luego de cliquear en las tareas y darle clic en el botón "complete", la página de tareas ya no mostrará las tareas que han sido completadas.</a:t>
            </a:r>
          </a:p>
        </p:txBody>
      </p:sp>
      <p:sp>
        <p:nvSpPr>
          <p:cNvPr id="7" name="CuadroTexto 6">
            <a:extLst>
              <a:ext uri="{FF2B5EF4-FFF2-40B4-BE49-F238E27FC236}">
                <a16:creationId xmlns:a16="http://schemas.microsoft.com/office/drawing/2014/main" id="{F91C25EC-0390-949F-C9D5-0AA0264E2D7C}"/>
              </a:ext>
            </a:extLst>
          </p:cNvPr>
          <p:cNvSpPr txBox="1"/>
          <p:nvPr/>
        </p:nvSpPr>
        <p:spPr>
          <a:xfrm>
            <a:off x="3437442" y="11851"/>
            <a:ext cx="729026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1" i="0" u="none" strike="noStrike" kern="1200" cap="none" spc="0" normalizeH="0" baseline="0" noProof="0">
                <a:ln>
                  <a:noFill/>
                </a:ln>
                <a:solidFill>
                  <a:prstClr val="black"/>
                </a:solidFill>
                <a:effectLst/>
                <a:uLnTx/>
                <a:uFillTx/>
                <a:latin typeface="Calibri" panose="020F0502020204030204"/>
                <a:ea typeface="+mn-ea"/>
                <a:cs typeface="+mn-cs"/>
              </a:rPr>
              <a:t>Figura 14. Completar tarea y eliminarla. (Explicaciones)</a:t>
            </a:r>
            <a:endParaRPr kumimoji="0" lang="es-E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Botón de acción: en blanco 7">
            <a:hlinkClick r:id="rId4" action="ppaction://hlinksldjump" highlightClick="1"/>
            <a:extLst>
              <a:ext uri="{FF2B5EF4-FFF2-40B4-BE49-F238E27FC236}">
                <a16:creationId xmlns:a16="http://schemas.microsoft.com/office/drawing/2014/main" id="{89F5A157-B519-380C-717D-2D9349A92D16}"/>
              </a:ext>
            </a:extLst>
          </p:cNvPr>
          <p:cNvSpPr/>
          <p:nvPr/>
        </p:nvSpPr>
        <p:spPr>
          <a:xfrm>
            <a:off x="10727704" y="-885"/>
            <a:ext cx="1464296" cy="335902"/>
          </a:xfrm>
          <a:prstGeom prst="actionButtonBlan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C" sz="1800" b="0" i="0" u="none" strike="noStrike" kern="1200" cap="none" spc="0" normalizeH="0" baseline="0" noProof="0">
                <a:ln>
                  <a:noFill/>
                </a:ln>
                <a:solidFill>
                  <a:prstClr val="white"/>
                </a:solidFill>
                <a:effectLst/>
                <a:uLnTx/>
                <a:uFillTx/>
                <a:latin typeface="Calibri" panose="020F0502020204030204"/>
                <a:ea typeface="+mn-ea"/>
                <a:cs typeface="+mn-cs"/>
              </a:rPr>
              <a:t>Índice</a:t>
            </a:r>
            <a:endParaRPr kumimoji="0" lang="es-E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4957438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9DF72ADE-BAE9-484E-84CE-E8979DDABC94}"/>
              </a:ext>
            </a:extLst>
          </p:cNvPr>
          <p:cNvSpPr>
            <a:spLocks noGrp="1"/>
          </p:cNvSpPr>
          <p:nvPr>
            <p:ph type="title"/>
          </p:nvPr>
        </p:nvSpPr>
        <p:spPr>
          <a:xfrm>
            <a:off x="1" y="1"/>
            <a:ext cx="3256367" cy="709119"/>
          </a:xfrm>
          <a:solidFill>
            <a:schemeClr val="accent4">
              <a:lumMod val="60000"/>
              <a:lumOff val="40000"/>
            </a:schemeClr>
          </a:solidFill>
        </p:spPr>
        <p:style>
          <a:lnRef idx="2">
            <a:schemeClr val="accent1"/>
          </a:lnRef>
          <a:fillRef idx="1">
            <a:schemeClr val="lt1"/>
          </a:fillRef>
          <a:effectRef idx="0">
            <a:schemeClr val="accent1"/>
          </a:effectRef>
          <a:fontRef idx="minor">
            <a:schemeClr val="dk1"/>
          </a:fontRef>
        </p:style>
        <p:txBody>
          <a:bodyPr>
            <a:normAutofit/>
          </a:bodyPr>
          <a:lstStyle/>
          <a:p>
            <a:r>
              <a:rPr lang="es-MX" sz="1400">
                <a:latin typeface="AcmeFont" pitchFamily="2" charset="0"/>
              </a:rPr>
              <a:t>Taller: </a:t>
            </a:r>
            <a:r>
              <a:rPr lang="es-MX" sz="1400"/>
              <a:t>Ejercicio 81</a:t>
            </a:r>
            <a:endParaRPr lang="es-ES" sz="1400"/>
          </a:p>
        </p:txBody>
      </p:sp>
      <p:cxnSp>
        <p:nvCxnSpPr>
          <p:cNvPr id="5" name="Conector recto 4">
            <a:extLst>
              <a:ext uri="{FF2B5EF4-FFF2-40B4-BE49-F238E27FC236}">
                <a16:creationId xmlns:a16="http://schemas.microsoft.com/office/drawing/2014/main" id="{B56C916C-A930-4B45-9FEB-EAC26D680858}"/>
              </a:ext>
            </a:extLst>
          </p:cNvPr>
          <p:cNvCxnSpPr>
            <a:cxnSpLocks/>
          </p:cNvCxnSpPr>
          <p:nvPr/>
        </p:nvCxnSpPr>
        <p:spPr>
          <a:xfrm>
            <a:off x="3256383" y="709120"/>
            <a:ext cx="0" cy="6148880"/>
          </a:xfrm>
          <a:prstGeom prst="line">
            <a:avLst/>
          </a:prstGeom>
        </p:spPr>
        <p:style>
          <a:lnRef idx="3">
            <a:schemeClr val="accent1"/>
          </a:lnRef>
          <a:fillRef idx="0">
            <a:schemeClr val="accent1"/>
          </a:fillRef>
          <a:effectRef idx="2">
            <a:schemeClr val="accent1"/>
          </a:effectRef>
          <a:fontRef idx="minor">
            <a:schemeClr val="tx1"/>
          </a:fontRef>
        </p:style>
      </p:cxnSp>
      <p:sp>
        <p:nvSpPr>
          <p:cNvPr id="16" name="CuadroTexto 15">
            <a:extLst>
              <a:ext uri="{FF2B5EF4-FFF2-40B4-BE49-F238E27FC236}">
                <a16:creationId xmlns:a16="http://schemas.microsoft.com/office/drawing/2014/main" id="{B1925488-C881-4A19-A93C-2E217166D1A0}"/>
              </a:ext>
            </a:extLst>
          </p:cNvPr>
          <p:cNvSpPr txBox="1"/>
          <p:nvPr/>
        </p:nvSpPr>
        <p:spPr>
          <a:xfrm>
            <a:off x="106748" y="4958291"/>
            <a:ext cx="2891329" cy="954107"/>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C" sz="1400" b="1" i="0" u="none" strike="noStrike" kern="1200" cap="none" spc="0" normalizeH="0" baseline="0" noProof="0">
                <a:ln>
                  <a:noFill/>
                </a:ln>
                <a:solidFill>
                  <a:prstClr val="black"/>
                </a:solidFill>
                <a:effectLst/>
                <a:uLnTx/>
                <a:uFillTx/>
                <a:latin typeface="Calibri" panose="020F0502020204030204"/>
                <a:ea typeface="+mn-ea"/>
                <a:cs typeface="+mn-cs"/>
              </a:rPr>
              <a:t>Objetivos de la lámina:</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ES" sz="1400" b="0" i="0" u="none" strike="noStrike" kern="1200" cap="none" spc="0" normalizeH="0" baseline="0" noProof="0">
                <a:ln>
                  <a:noFill/>
                </a:ln>
                <a:solidFill>
                  <a:prstClr val="black"/>
                </a:solidFill>
                <a:effectLst/>
                <a:uLnTx/>
                <a:uFillTx/>
                <a:latin typeface="Calibri" panose="020F0502020204030204"/>
                <a:ea typeface="+mn-ea"/>
                <a:cs typeface="+mn-cs"/>
              </a:rPr>
              <a:t>Mostrar los pasos para programar la eliminación de una tarea</a:t>
            </a:r>
          </a:p>
        </p:txBody>
      </p:sp>
      <p:pic>
        <p:nvPicPr>
          <p:cNvPr id="17" name="Imagen 16">
            <a:extLst>
              <a:ext uri="{FF2B5EF4-FFF2-40B4-BE49-F238E27FC236}">
                <a16:creationId xmlns:a16="http://schemas.microsoft.com/office/drawing/2014/main" id="{07AF594D-2BC1-4EA0-9855-66C150454A4F}"/>
              </a:ext>
            </a:extLst>
          </p:cNvPr>
          <p:cNvPicPr>
            <a:picLocks noChangeAspect="1"/>
          </p:cNvPicPr>
          <p:nvPr/>
        </p:nvPicPr>
        <p:blipFill>
          <a:blip r:embed="rId3"/>
          <a:stretch>
            <a:fillRect/>
          </a:stretch>
        </p:blipFill>
        <p:spPr>
          <a:xfrm>
            <a:off x="76038" y="2011836"/>
            <a:ext cx="993895" cy="854078"/>
          </a:xfrm>
          <a:prstGeom prst="rect">
            <a:avLst/>
          </a:prstGeom>
        </p:spPr>
      </p:pic>
      <p:sp>
        <p:nvSpPr>
          <p:cNvPr id="18" name="CuadroTexto 17">
            <a:extLst>
              <a:ext uri="{FF2B5EF4-FFF2-40B4-BE49-F238E27FC236}">
                <a16:creationId xmlns:a16="http://schemas.microsoft.com/office/drawing/2014/main" id="{137D2C75-4FC0-4811-A9B7-F2AED8DD12CA}"/>
              </a:ext>
            </a:extLst>
          </p:cNvPr>
          <p:cNvSpPr txBox="1"/>
          <p:nvPr/>
        </p:nvSpPr>
        <p:spPr>
          <a:xfrm>
            <a:off x="80567" y="2926313"/>
            <a:ext cx="3098569" cy="209288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C" sz="1300" b="1" i="0" u="none" strike="noStrike" kern="1200" cap="none" spc="0" normalizeH="0" baseline="0" noProof="0">
                <a:ln>
                  <a:noFill/>
                </a:ln>
                <a:solidFill>
                  <a:prstClr val="black"/>
                </a:solidFill>
                <a:effectLst/>
                <a:uLnTx/>
                <a:uFillTx/>
                <a:latin typeface="Agency FB" panose="020B0503020202020204" pitchFamily="34" charset="0"/>
                <a:ea typeface="+mn-ea"/>
                <a:cs typeface="+mn-cs"/>
              </a:rPr>
              <a:t>Misión. </a:t>
            </a:r>
            <a:r>
              <a:rPr kumimoji="0" lang="es-MX" sz="1300" b="0" i="0" u="none" strike="noStrike" kern="1200" cap="none" spc="0" normalizeH="0" baseline="0" noProof="0">
                <a:ln>
                  <a:noFill/>
                </a:ln>
                <a:solidFill>
                  <a:prstClr val="black"/>
                </a:solidFill>
                <a:effectLst/>
                <a:uLnTx/>
                <a:uFillTx/>
                <a:latin typeface="Agency FB" panose="020B0503020202020204" pitchFamily="34" charset="0"/>
                <a:ea typeface="+mn-ea"/>
                <a:cs typeface="+mn-cs"/>
              </a:rPr>
              <a:t>Formar profesionales competentes y emprendedores desde lo académico, la investigación, y la vinculación, que contribuyan a mejorar la calidad de vida de la sociedad.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300" b="0" i="0" u="none" strike="noStrike" kern="1200" cap="none" spc="0" normalizeH="0" baseline="0" noProof="0">
              <a:ln>
                <a:noFill/>
              </a:ln>
              <a:solidFill>
                <a:prstClr val="black"/>
              </a:solidFill>
              <a:effectLst/>
              <a:uLnTx/>
              <a:uFillTx/>
              <a:latin typeface="Agency FB" panose="020B0503020202020204" pitchFamily="34" charset="0"/>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C" sz="1300" b="1" i="0" u="none" strike="noStrike" kern="1200" cap="none" spc="0" normalizeH="0" baseline="0" noProof="0">
                <a:ln>
                  <a:noFill/>
                </a:ln>
                <a:solidFill>
                  <a:prstClr val="black"/>
                </a:solidFill>
                <a:effectLst/>
                <a:uLnTx/>
                <a:uFillTx/>
                <a:latin typeface="Agency FB" panose="020B0503020202020204" pitchFamily="34" charset="0"/>
                <a:ea typeface="+mn-ea"/>
                <a:cs typeface="+mn-cs"/>
              </a:rPr>
              <a:t>Visión. </a:t>
            </a:r>
            <a:r>
              <a:rPr kumimoji="0" lang="es-MX" sz="1300" b="0" i="0" u="none" strike="noStrike" kern="1200" cap="none" spc="0" normalizeH="0" baseline="0" noProof="0">
                <a:ln>
                  <a:noFill/>
                </a:ln>
                <a:solidFill>
                  <a:prstClr val="black"/>
                </a:solidFill>
                <a:effectLst/>
                <a:uLnTx/>
                <a:uFillTx/>
                <a:latin typeface="Agency FB" panose="020B0503020202020204" pitchFamily="34" charset="0"/>
                <a:ea typeface="+mn-ea"/>
                <a:cs typeface="+mn-cs"/>
              </a:rPr>
              <a:t>Ser un referente nacional e internacional de Institución de Educación Superior que contribuye al desarrollo social, cultural y productivo con profesionales éticos, creativos, cualificados y con sentido de pertinencia.</a:t>
            </a:r>
            <a:endParaRPr kumimoji="0" lang="es-ES" sz="1300" b="0" i="0" u="none" strike="noStrike" kern="1200" cap="none" spc="0" normalizeH="0" baseline="0" noProof="0">
              <a:ln>
                <a:noFill/>
              </a:ln>
              <a:solidFill>
                <a:prstClr val="black"/>
              </a:solidFill>
              <a:effectLst/>
              <a:uLnTx/>
              <a:uFillTx/>
              <a:latin typeface="Agency FB" panose="020B0503020202020204" pitchFamily="34" charset="0"/>
              <a:ea typeface="+mn-ea"/>
              <a:cs typeface="+mn-cs"/>
            </a:endParaRPr>
          </a:p>
        </p:txBody>
      </p:sp>
      <p:sp>
        <p:nvSpPr>
          <p:cNvPr id="23" name="Rectángulo 22">
            <a:extLst>
              <a:ext uri="{FF2B5EF4-FFF2-40B4-BE49-F238E27FC236}">
                <a16:creationId xmlns:a16="http://schemas.microsoft.com/office/drawing/2014/main" id="{EAF93728-98EC-43CF-8689-136A3EE39D11}"/>
              </a:ext>
            </a:extLst>
          </p:cNvPr>
          <p:cNvSpPr/>
          <p:nvPr/>
        </p:nvSpPr>
        <p:spPr>
          <a:xfrm>
            <a:off x="93308" y="6489877"/>
            <a:ext cx="2530373" cy="292388"/>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C" sz="1300" b="0" i="0" u="none" strike="noStrike" kern="1200" cap="none" spc="0" normalizeH="0" baseline="0" noProof="0">
                <a:ln w="0"/>
                <a:solidFill>
                  <a:srgbClr val="00B050"/>
                </a:solidFill>
                <a:effectLst>
                  <a:outerShdw blurRad="38100" dist="25400" dir="5400000" algn="ctr" rotWithShape="0">
                    <a:srgbClr val="6E747A">
                      <a:alpha val="43000"/>
                    </a:srgbClr>
                  </a:outerShdw>
                </a:effectLst>
                <a:uLnTx/>
                <a:uFillTx/>
                <a:latin typeface="Calibri" panose="020F0502020204030204"/>
                <a:ea typeface="+mn-ea"/>
                <a:cs typeface="+mn-cs"/>
              </a:rPr>
              <a:t>M</a:t>
            </a:r>
            <a:r>
              <a:rPr kumimoji="0" lang="es-ES" sz="1300" b="0" i="0" u="none" strike="noStrike" kern="1200" cap="none" spc="0" normalizeH="0" baseline="0" noProof="0">
                <a:ln w="0"/>
                <a:solidFill>
                  <a:srgbClr val="00B050"/>
                </a:solidFill>
                <a:effectLst>
                  <a:outerShdw blurRad="38100" dist="25400" dir="5400000" algn="ctr" rotWithShape="0">
                    <a:srgbClr val="6E747A">
                      <a:alpha val="43000"/>
                    </a:srgbClr>
                  </a:outerShdw>
                </a:effectLst>
                <a:uLnTx/>
                <a:uFillTx/>
                <a:latin typeface="Calibri" panose="020F0502020204030204"/>
                <a:ea typeface="+mn-ea"/>
                <a:cs typeface="+mn-cs"/>
              </a:rPr>
              <a:t>sig. Ing. Robert Moreira Centeno</a:t>
            </a:r>
          </a:p>
        </p:txBody>
      </p:sp>
      <p:sp>
        <p:nvSpPr>
          <p:cNvPr id="6" name="CuadroTexto 5">
            <a:extLst>
              <a:ext uri="{FF2B5EF4-FFF2-40B4-BE49-F238E27FC236}">
                <a16:creationId xmlns:a16="http://schemas.microsoft.com/office/drawing/2014/main" id="{7FC1FBA4-F025-F269-BB7C-ECD5082576C2}"/>
              </a:ext>
            </a:extLst>
          </p:cNvPr>
          <p:cNvSpPr txBox="1"/>
          <p:nvPr/>
        </p:nvSpPr>
        <p:spPr>
          <a:xfrm>
            <a:off x="3437442" y="11851"/>
            <a:ext cx="729026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1" i="0" u="none" strike="noStrike" kern="1200" cap="none" spc="0" normalizeH="0" baseline="0" noProof="0">
                <a:ln>
                  <a:noFill/>
                </a:ln>
                <a:solidFill>
                  <a:prstClr val="black"/>
                </a:solidFill>
                <a:effectLst/>
                <a:uLnTx/>
                <a:uFillTx/>
                <a:latin typeface="Calibri" panose="020F0502020204030204"/>
                <a:ea typeface="+mn-ea"/>
                <a:cs typeface="+mn-cs"/>
              </a:rPr>
              <a:t>Figura 14.1. Completar tarea y eliminarla.</a:t>
            </a:r>
            <a:endParaRPr kumimoji="0" lang="es-E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24" name="Imagen 23" descr="Texto&#10;&#10;Descripción generada automáticamente">
            <a:extLst>
              <a:ext uri="{FF2B5EF4-FFF2-40B4-BE49-F238E27FC236}">
                <a16:creationId xmlns:a16="http://schemas.microsoft.com/office/drawing/2014/main" id="{4527A24A-3C2C-EB26-4A69-36B09C39B93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37442" y="393919"/>
            <a:ext cx="6592220" cy="2610214"/>
          </a:xfrm>
          <a:prstGeom prst="rect">
            <a:avLst/>
          </a:prstGeom>
        </p:spPr>
      </p:pic>
      <p:pic>
        <p:nvPicPr>
          <p:cNvPr id="26" name="Imagen 25" descr="Texto&#10;&#10;Descripción generada automáticamente">
            <a:extLst>
              <a:ext uri="{FF2B5EF4-FFF2-40B4-BE49-F238E27FC236}">
                <a16:creationId xmlns:a16="http://schemas.microsoft.com/office/drawing/2014/main" id="{7084DB61-884A-FB91-7C49-60B89CCAE53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33631" y="4377921"/>
            <a:ext cx="5277587" cy="2114845"/>
          </a:xfrm>
          <a:prstGeom prst="rect">
            <a:avLst/>
          </a:prstGeom>
        </p:spPr>
      </p:pic>
      <p:pic>
        <p:nvPicPr>
          <p:cNvPr id="8" name="Imagen 7" descr="Captura de pantalla con letras&#10;&#10;Descripción generada automáticamente">
            <a:extLst>
              <a:ext uri="{FF2B5EF4-FFF2-40B4-BE49-F238E27FC236}">
                <a16:creationId xmlns:a16="http://schemas.microsoft.com/office/drawing/2014/main" id="{449AC403-A0FC-876F-027E-3259568EB5B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87028" y="2698416"/>
            <a:ext cx="5897180" cy="1939073"/>
          </a:xfrm>
          <a:prstGeom prst="rect">
            <a:avLst/>
          </a:prstGeom>
        </p:spPr>
      </p:pic>
      <p:sp>
        <p:nvSpPr>
          <p:cNvPr id="27" name="Rectángulo 26">
            <a:extLst>
              <a:ext uri="{FF2B5EF4-FFF2-40B4-BE49-F238E27FC236}">
                <a16:creationId xmlns:a16="http://schemas.microsoft.com/office/drawing/2014/main" id="{4AADF279-4E2C-F3BA-422B-6CF27B921D7E}"/>
              </a:ext>
            </a:extLst>
          </p:cNvPr>
          <p:cNvSpPr/>
          <p:nvPr/>
        </p:nvSpPr>
        <p:spPr>
          <a:xfrm flipH="1">
            <a:off x="6541472" y="3628135"/>
            <a:ext cx="5254287" cy="100935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w="3175">
                <a:solidFill>
                  <a:prstClr val="black"/>
                </a:solidFill>
              </a:ln>
              <a:solidFill>
                <a:prstClr val="white"/>
              </a:solidFill>
              <a:effectLst/>
              <a:uLnTx/>
              <a:uFillTx/>
              <a:latin typeface="Calibri" panose="020F0502020204030204"/>
              <a:ea typeface="+mn-ea"/>
              <a:cs typeface="+mn-cs"/>
            </a:endParaRPr>
          </a:p>
        </p:txBody>
      </p:sp>
      <p:sp>
        <p:nvSpPr>
          <p:cNvPr id="28" name="CuadroTexto 27">
            <a:extLst>
              <a:ext uri="{FF2B5EF4-FFF2-40B4-BE49-F238E27FC236}">
                <a16:creationId xmlns:a16="http://schemas.microsoft.com/office/drawing/2014/main" id="{93585FD0-A0F9-5FE3-DD75-B15F442FB074}"/>
              </a:ext>
            </a:extLst>
          </p:cNvPr>
          <p:cNvSpPr txBox="1"/>
          <p:nvPr/>
        </p:nvSpPr>
        <p:spPr>
          <a:xfrm>
            <a:off x="10969595" y="3244334"/>
            <a:ext cx="58025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1" i="0" u="none" strike="noStrike" kern="1200" cap="none" spc="0" normalizeH="0" baseline="0" noProof="0">
                <a:ln>
                  <a:noFill/>
                </a:ln>
                <a:solidFill>
                  <a:srgbClr val="002060"/>
                </a:solidFill>
                <a:effectLst/>
                <a:highlight>
                  <a:srgbClr val="FFFF00"/>
                </a:highlight>
                <a:uLnTx/>
                <a:uFillTx/>
                <a:latin typeface="Calibri" panose="020F0502020204030204"/>
                <a:ea typeface="+mn-ea"/>
                <a:cs typeface="+mn-cs"/>
              </a:rPr>
              <a:t>-1-</a:t>
            </a:r>
            <a:endParaRPr kumimoji="0" lang="es-EC" sz="1800" b="1" i="0" u="none" strike="noStrike" kern="1200" cap="none" spc="0" normalizeH="0" baseline="0" noProof="0">
              <a:ln>
                <a:noFill/>
              </a:ln>
              <a:solidFill>
                <a:srgbClr val="002060"/>
              </a:solidFill>
              <a:effectLst/>
              <a:highlight>
                <a:srgbClr val="FFFF00"/>
              </a:highlight>
              <a:uLnTx/>
              <a:uFillTx/>
              <a:latin typeface="Calibri" panose="020F0502020204030204"/>
              <a:ea typeface="+mn-ea"/>
              <a:cs typeface="+mn-cs"/>
            </a:endParaRPr>
          </a:p>
        </p:txBody>
      </p:sp>
      <p:sp>
        <p:nvSpPr>
          <p:cNvPr id="29" name="Rectángulo 28">
            <a:extLst>
              <a:ext uri="{FF2B5EF4-FFF2-40B4-BE49-F238E27FC236}">
                <a16:creationId xmlns:a16="http://schemas.microsoft.com/office/drawing/2014/main" id="{1931764B-5393-5E6F-97FC-4A67B9F306C7}"/>
              </a:ext>
            </a:extLst>
          </p:cNvPr>
          <p:cNvSpPr/>
          <p:nvPr/>
        </p:nvSpPr>
        <p:spPr>
          <a:xfrm flipH="1">
            <a:off x="4176825" y="2128571"/>
            <a:ext cx="5536133" cy="24886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w="3175">
                <a:solidFill>
                  <a:prstClr val="black"/>
                </a:solidFill>
              </a:ln>
              <a:solidFill>
                <a:prstClr val="white"/>
              </a:solidFill>
              <a:effectLst/>
              <a:uLnTx/>
              <a:uFillTx/>
              <a:latin typeface="Calibri" panose="020F0502020204030204"/>
              <a:ea typeface="+mn-ea"/>
              <a:cs typeface="+mn-cs"/>
            </a:endParaRPr>
          </a:p>
        </p:txBody>
      </p:sp>
      <p:sp>
        <p:nvSpPr>
          <p:cNvPr id="30" name="CuadroTexto 29">
            <a:extLst>
              <a:ext uri="{FF2B5EF4-FFF2-40B4-BE49-F238E27FC236}">
                <a16:creationId xmlns:a16="http://schemas.microsoft.com/office/drawing/2014/main" id="{FBC137D8-993D-60AE-4B72-BEDF2DAFEC5A}"/>
              </a:ext>
            </a:extLst>
          </p:cNvPr>
          <p:cNvSpPr txBox="1"/>
          <p:nvPr/>
        </p:nvSpPr>
        <p:spPr>
          <a:xfrm>
            <a:off x="3788032" y="2087932"/>
            <a:ext cx="58025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1" i="0" u="none" strike="noStrike" kern="1200" cap="none" spc="0" normalizeH="0" baseline="0" noProof="0">
                <a:ln>
                  <a:noFill/>
                </a:ln>
                <a:solidFill>
                  <a:srgbClr val="002060"/>
                </a:solidFill>
                <a:effectLst/>
                <a:highlight>
                  <a:srgbClr val="FFFF00"/>
                </a:highlight>
                <a:uLnTx/>
                <a:uFillTx/>
                <a:latin typeface="Calibri" panose="020F0502020204030204"/>
                <a:ea typeface="+mn-ea"/>
                <a:cs typeface="+mn-cs"/>
              </a:rPr>
              <a:t>-2-</a:t>
            </a:r>
            <a:endParaRPr kumimoji="0" lang="es-EC" sz="1800" b="1" i="0" u="none" strike="noStrike" kern="1200" cap="none" spc="0" normalizeH="0" baseline="0" noProof="0">
              <a:ln>
                <a:noFill/>
              </a:ln>
              <a:solidFill>
                <a:srgbClr val="002060"/>
              </a:solidFill>
              <a:effectLst/>
              <a:highlight>
                <a:srgbClr val="FFFF00"/>
              </a:highlight>
              <a:uLnTx/>
              <a:uFillTx/>
              <a:latin typeface="Calibri" panose="020F0502020204030204"/>
              <a:ea typeface="+mn-ea"/>
              <a:cs typeface="+mn-cs"/>
            </a:endParaRPr>
          </a:p>
        </p:txBody>
      </p:sp>
      <p:sp>
        <p:nvSpPr>
          <p:cNvPr id="31" name="Rectángulo 30">
            <a:extLst>
              <a:ext uri="{FF2B5EF4-FFF2-40B4-BE49-F238E27FC236}">
                <a16:creationId xmlns:a16="http://schemas.microsoft.com/office/drawing/2014/main" id="{427F00E4-3362-F636-DBBB-FFC586AE89D1}"/>
              </a:ext>
            </a:extLst>
          </p:cNvPr>
          <p:cNvSpPr/>
          <p:nvPr/>
        </p:nvSpPr>
        <p:spPr>
          <a:xfrm flipH="1">
            <a:off x="3822374" y="5153206"/>
            <a:ext cx="4661226" cy="1300796"/>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w="3175">
                <a:solidFill>
                  <a:prstClr val="black"/>
                </a:solidFill>
              </a:ln>
              <a:solidFill>
                <a:prstClr val="white"/>
              </a:solidFill>
              <a:effectLst/>
              <a:uLnTx/>
              <a:uFillTx/>
              <a:latin typeface="Calibri" panose="020F0502020204030204"/>
              <a:ea typeface="+mn-ea"/>
              <a:cs typeface="+mn-cs"/>
            </a:endParaRPr>
          </a:p>
        </p:txBody>
      </p:sp>
      <p:sp>
        <p:nvSpPr>
          <p:cNvPr id="32" name="CuadroTexto 31">
            <a:extLst>
              <a:ext uri="{FF2B5EF4-FFF2-40B4-BE49-F238E27FC236}">
                <a16:creationId xmlns:a16="http://schemas.microsoft.com/office/drawing/2014/main" id="{8E9CE90D-55F8-3291-E2B6-3C533F61BC41}"/>
              </a:ext>
            </a:extLst>
          </p:cNvPr>
          <p:cNvSpPr txBox="1"/>
          <p:nvPr/>
        </p:nvSpPr>
        <p:spPr>
          <a:xfrm>
            <a:off x="6944891" y="5543066"/>
            <a:ext cx="58025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1" i="0" u="none" strike="noStrike" kern="1200" cap="none" spc="0" normalizeH="0" baseline="0" noProof="0">
                <a:ln>
                  <a:noFill/>
                </a:ln>
                <a:solidFill>
                  <a:srgbClr val="002060"/>
                </a:solidFill>
                <a:effectLst/>
                <a:highlight>
                  <a:srgbClr val="FFFF00"/>
                </a:highlight>
                <a:uLnTx/>
                <a:uFillTx/>
                <a:latin typeface="Calibri" panose="020F0502020204030204"/>
                <a:ea typeface="+mn-ea"/>
                <a:cs typeface="+mn-cs"/>
              </a:rPr>
              <a:t>-3-</a:t>
            </a:r>
            <a:endParaRPr kumimoji="0" lang="es-EC" sz="1800" b="1" i="0" u="none" strike="noStrike" kern="1200" cap="none" spc="0" normalizeH="0" baseline="0" noProof="0">
              <a:ln>
                <a:noFill/>
              </a:ln>
              <a:solidFill>
                <a:srgbClr val="002060"/>
              </a:solidFill>
              <a:effectLst/>
              <a:highlight>
                <a:srgbClr val="FFFF00"/>
              </a:highlight>
              <a:uLnTx/>
              <a:uFillTx/>
              <a:latin typeface="Calibri" panose="020F0502020204030204"/>
              <a:ea typeface="+mn-ea"/>
              <a:cs typeface="+mn-cs"/>
            </a:endParaRPr>
          </a:p>
        </p:txBody>
      </p:sp>
      <p:sp>
        <p:nvSpPr>
          <p:cNvPr id="33" name="Botón de acción: en blanco 32">
            <a:hlinkClick r:id="rId7" action="ppaction://hlinksldjump" highlightClick="1"/>
            <a:extLst>
              <a:ext uri="{FF2B5EF4-FFF2-40B4-BE49-F238E27FC236}">
                <a16:creationId xmlns:a16="http://schemas.microsoft.com/office/drawing/2014/main" id="{D4A52643-1987-47AE-F682-1D9C20D087D2}"/>
              </a:ext>
            </a:extLst>
          </p:cNvPr>
          <p:cNvSpPr/>
          <p:nvPr/>
        </p:nvSpPr>
        <p:spPr>
          <a:xfrm>
            <a:off x="10727704" y="-885"/>
            <a:ext cx="1464296" cy="335902"/>
          </a:xfrm>
          <a:prstGeom prst="actionButtonBlan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C" sz="1800" b="0" i="0" u="none" strike="noStrike" kern="1200" cap="none" spc="0" normalizeH="0" baseline="0" noProof="0">
                <a:ln>
                  <a:noFill/>
                </a:ln>
                <a:solidFill>
                  <a:prstClr val="white"/>
                </a:solidFill>
                <a:effectLst/>
                <a:uLnTx/>
                <a:uFillTx/>
                <a:latin typeface="Calibri" panose="020F0502020204030204"/>
                <a:ea typeface="+mn-ea"/>
                <a:cs typeface="+mn-cs"/>
              </a:rPr>
              <a:t>Índice</a:t>
            </a:r>
            <a:endParaRPr kumimoji="0" lang="es-E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CuadroTexto 1">
            <a:extLst>
              <a:ext uri="{FF2B5EF4-FFF2-40B4-BE49-F238E27FC236}">
                <a16:creationId xmlns:a16="http://schemas.microsoft.com/office/drawing/2014/main" id="{E52648CB-DD98-4651-FFF2-56C8270FC5C9}"/>
              </a:ext>
            </a:extLst>
          </p:cNvPr>
          <p:cNvSpPr txBox="1"/>
          <p:nvPr/>
        </p:nvSpPr>
        <p:spPr>
          <a:xfrm>
            <a:off x="7974744" y="5688110"/>
            <a:ext cx="2994851"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0" i="0" u="none" strike="noStrike" kern="1200" cap="none" spc="0" normalizeH="0" baseline="0" noProof="0">
                <a:ln>
                  <a:noFill/>
                </a:ln>
                <a:solidFill>
                  <a:srgbClr val="FF0000"/>
                </a:solidFill>
                <a:effectLst/>
                <a:uLnTx/>
                <a:uFillTx/>
                <a:latin typeface="Calibri" panose="020F0502020204030204"/>
                <a:ea typeface="+mn-ea"/>
                <a:cs typeface="+mn-cs"/>
              </a:rPr>
              <a:t>Este código es agregado sin borrar nada de lo anterior</a:t>
            </a:r>
            <a:endParaRPr kumimoji="0" lang="es-EC" sz="1800" b="0" i="0" u="none" strike="noStrike" kern="1200" cap="none" spc="0" normalizeH="0" baseline="0" noProof="0">
              <a:ln>
                <a:noFill/>
              </a:ln>
              <a:solidFill>
                <a:srgbClr val="FF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9559679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9DF72ADE-BAE9-484E-84CE-E8979DDABC94}"/>
              </a:ext>
            </a:extLst>
          </p:cNvPr>
          <p:cNvSpPr>
            <a:spLocks noGrp="1"/>
          </p:cNvSpPr>
          <p:nvPr>
            <p:ph type="title"/>
          </p:nvPr>
        </p:nvSpPr>
        <p:spPr>
          <a:xfrm>
            <a:off x="1" y="1"/>
            <a:ext cx="3256367" cy="709119"/>
          </a:xfrm>
          <a:solidFill>
            <a:schemeClr val="accent4">
              <a:lumMod val="60000"/>
              <a:lumOff val="40000"/>
            </a:schemeClr>
          </a:solidFill>
        </p:spPr>
        <p:style>
          <a:lnRef idx="2">
            <a:schemeClr val="accent1"/>
          </a:lnRef>
          <a:fillRef idx="1">
            <a:schemeClr val="lt1"/>
          </a:fillRef>
          <a:effectRef idx="0">
            <a:schemeClr val="accent1"/>
          </a:effectRef>
          <a:fontRef idx="minor">
            <a:schemeClr val="dk1"/>
          </a:fontRef>
        </p:style>
        <p:txBody>
          <a:bodyPr>
            <a:normAutofit/>
          </a:bodyPr>
          <a:lstStyle/>
          <a:p>
            <a:r>
              <a:rPr lang="es-MX" sz="1400">
                <a:latin typeface="AcmeFont" pitchFamily="2" charset="0"/>
              </a:rPr>
              <a:t>Taller: </a:t>
            </a:r>
            <a:r>
              <a:rPr lang="es-MX" sz="1400"/>
              <a:t>Ejercicio 81</a:t>
            </a:r>
            <a:endParaRPr lang="es-ES" sz="1400"/>
          </a:p>
        </p:txBody>
      </p:sp>
      <p:cxnSp>
        <p:nvCxnSpPr>
          <p:cNvPr id="5" name="Conector recto 4">
            <a:extLst>
              <a:ext uri="{FF2B5EF4-FFF2-40B4-BE49-F238E27FC236}">
                <a16:creationId xmlns:a16="http://schemas.microsoft.com/office/drawing/2014/main" id="{B56C916C-A930-4B45-9FEB-EAC26D680858}"/>
              </a:ext>
            </a:extLst>
          </p:cNvPr>
          <p:cNvCxnSpPr>
            <a:cxnSpLocks/>
          </p:cNvCxnSpPr>
          <p:nvPr/>
        </p:nvCxnSpPr>
        <p:spPr>
          <a:xfrm>
            <a:off x="3256383" y="709120"/>
            <a:ext cx="0" cy="6148880"/>
          </a:xfrm>
          <a:prstGeom prst="line">
            <a:avLst/>
          </a:prstGeom>
        </p:spPr>
        <p:style>
          <a:lnRef idx="3">
            <a:schemeClr val="accent1"/>
          </a:lnRef>
          <a:fillRef idx="0">
            <a:schemeClr val="accent1"/>
          </a:fillRef>
          <a:effectRef idx="2">
            <a:schemeClr val="accent1"/>
          </a:effectRef>
          <a:fontRef idx="minor">
            <a:schemeClr val="tx1"/>
          </a:fontRef>
        </p:style>
      </p:cxnSp>
      <p:sp>
        <p:nvSpPr>
          <p:cNvPr id="16" name="CuadroTexto 15">
            <a:extLst>
              <a:ext uri="{FF2B5EF4-FFF2-40B4-BE49-F238E27FC236}">
                <a16:creationId xmlns:a16="http://schemas.microsoft.com/office/drawing/2014/main" id="{B1925488-C881-4A19-A93C-2E217166D1A0}"/>
              </a:ext>
            </a:extLst>
          </p:cNvPr>
          <p:cNvSpPr txBox="1"/>
          <p:nvPr/>
        </p:nvSpPr>
        <p:spPr>
          <a:xfrm>
            <a:off x="106748" y="4958291"/>
            <a:ext cx="2891329" cy="954107"/>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C" sz="1400" b="1" i="0" u="none" strike="noStrike" kern="1200" cap="none" spc="0" normalizeH="0" baseline="0" noProof="0">
                <a:ln>
                  <a:noFill/>
                </a:ln>
                <a:solidFill>
                  <a:prstClr val="black"/>
                </a:solidFill>
                <a:effectLst/>
                <a:uLnTx/>
                <a:uFillTx/>
                <a:latin typeface="Calibri" panose="020F0502020204030204"/>
                <a:ea typeface="+mn-ea"/>
                <a:cs typeface="+mn-cs"/>
              </a:rPr>
              <a:t>Objetivos de la lámina:</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ES" sz="1400" b="0" i="0" u="none" strike="noStrike" kern="1200" cap="none" spc="0" normalizeH="0" baseline="0" noProof="0">
                <a:ln>
                  <a:noFill/>
                </a:ln>
                <a:solidFill>
                  <a:prstClr val="black"/>
                </a:solidFill>
                <a:effectLst/>
                <a:uLnTx/>
                <a:uFillTx/>
                <a:latin typeface="Calibri" panose="020F0502020204030204"/>
                <a:ea typeface="+mn-ea"/>
                <a:cs typeface="+mn-cs"/>
              </a:rPr>
              <a:t>Mostrar los pasos para programar la eliminación de una tarea</a:t>
            </a:r>
          </a:p>
        </p:txBody>
      </p:sp>
      <p:pic>
        <p:nvPicPr>
          <p:cNvPr id="17" name="Imagen 16">
            <a:extLst>
              <a:ext uri="{FF2B5EF4-FFF2-40B4-BE49-F238E27FC236}">
                <a16:creationId xmlns:a16="http://schemas.microsoft.com/office/drawing/2014/main" id="{07AF594D-2BC1-4EA0-9855-66C150454A4F}"/>
              </a:ext>
            </a:extLst>
          </p:cNvPr>
          <p:cNvPicPr>
            <a:picLocks noChangeAspect="1"/>
          </p:cNvPicPr>
          <p:nvPr/>
        </p:nvPicPr>
        <p:blipFill>
          <a:blip r:embed="rId3"/>
          <a:stretch>
            <a:fillRect/>
          </a:stretch>
        </p:blipFill>
        <p:spPr>
          <a:xfrm>
            <a:off x="76038" y="2011836"/>
            <a:ext cx="993895" cy="854078"/>
          </a:xfrm>
          <a:prstGeom prst="rect">
            <a:avLst/>
          </a:prstGeom>
        </p:spPr>
      </p:pic>
      <p:sp>
        <p:nvSpPr>
          <p:cNvPr id="18" name="CuadroTexto 17">
            <a:extLst>
              <a:ext uri="{FF2B5EF4-FFF2-40B4-BE49-F238E27FC236}">
                <a16:creationId xmlns:a16="http://schemas.microsoft.com/office/drawing/2014/main" id="{137D2C75-4FC0-4811-A9B7-F2AED8DD12CA}"/>
              </a:ext>
            </a:extLst>
          </p:cNvPr>
          <p:cNvSpPr txBox="1"/>
          <p:nvPr/>
        </p:nvSpPr>
        <p:spPr>
          <a:xfrm>
            <a:off x="80567" y="2926313"/>
            <a:ext cx="3098569" cy="209288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C" sz="1300" b="1" i="0" u="none" strike="noStrike" kern="1200" cap="none" spc="0" normalizeH="0" baseline="0" noProof="0">
                <a:ln>
                  <a:noFill/>
                </a:ln>
                <a:solidFill>
                  <a:prstClr val="black"/>
                </a:solidFill>
                <a:effectLst/>
                <a:uLnTx/>
                <a:uFillTx/>
                <a:latin typeface="Agency FB" panose="020B0503020202020204" pitchFamily="34" charset="0"/>
                <a:ea typeface="+mn-ea"/>
                <a:cs typeface="+mn-cs"/>
              </a:rPr>
              <a:t>Misión. </a:t>
            </a:r>
            <a:r>
              <a:rPr kumimoji="0" lang="es-MX" sz="1300" b="0" i="0" u="none" strike="noStrike" kern="1200" cap="none" spc="0" normalizeH="0" baseline="0" noProof="0">
                <a:ln>
                  <a:noFill/>
                </a:ln>
                <a:solidFill>
                  <a:prstClr val="black"/>
                </a:solidFill>
                <a:effectLst/>
                <a:uLnTx/>
                <a:uFillTx/>
                <a:latin typeface="Agency FB" panose="020B0503020202020204" pitchFamily="34" charset="0"/>
                <a:ea typeface="+mn-ea"/>
                <a:cs typeface="+mn-cs"/>
              </a:rPr>
              <a:t>Formar profesionales competentes y emprendedores desde lo académico, la investigación, y la vinculación, que contribuyan a mejorar la calidad de vida de la sociedad.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300" b="0" i="0" u="none" strike="noStrike" kern="1200" cap="none" spc="0" normalizeH="0" baseline="0" noProof="0">
              <a:ln>
                <a:noFill/>
              </a:ln>
              <a:solidFill>
                <a:prstClr val="black"/>
              </a:solidFill>
              <a:effectLst/>
              <a:uLnTx/>
              <a:uFillTx/>
              <a:latin typeface="Agency FB" panose="020B0503020202020204" pitchFamily="34" charset="0"/>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C" sz="1300" b="1" i="0" u="none" strike="noStrike" kern="1200" cap="none" spc="0" normalizeH="0" baseline="0" noProof="0">
                <a:ln>
                  <a:noFill/>
                </a:ln>
                <a:solidFill>
                  <a:prstClr val="black"/>
                </a:solidFill>
                <a:effectLst/>
                <a:uLnTx/>
                <a:uFillTx/>
                <a:latin typeface="Agency FB" panose="020B0503020202020204" pitchFamily="34" charset="0"/>
                <a:ea typeface="+mn-ea"/>
                <a:cs typeface="+mn-cs"/>
              </a:rPr>
              <a:t>Visión. </a:t>
            </a:r>
            <a:r>
              <a:rPr kumimoji="0" lang="es-MX" sz="1300" b="0" i="0" u="none" strike="noStrike" kern="1200" cap="none" spc="0" normalizeH="0" baseline="0" noProof="0">
                <a:ln>
                  <a:noFill/>
                </a:ln>
                <a:solidFill>
                  <a:prstClr val="black"/>
                </a:solidFill>
                <a:effectLst/>
                <a:uLnTx/>
                <a:uFillTx/>
                <a:latin typeface="Agency FB" panose="020B0503020202020204" pitchFamily="34" charset="0"/>
                <a:ea typeface="+mn-ea"/>
                <a:cs typeface="+mn-cs"/>
              </a:rPr>
              <a:t>Ser un referente nacional e internacional de Institución de Educación Superior que contribuye al desarrollo social, cultural y productivo con profesionales éticos, creativos, cualificados y con sentido de pertinencia.</a:t>
            </a:r>
            <a:endParaRPr kumimoji="0" lang="es-ES" sz="1300" b="0" i="0" u="none" strike="noStrike" kern="1200" cap="none" spc="0" normalizeH="0" baseline="0" noProof="0">
              <a:ln>
                <a:noFill/>
              </a:ln>
              <a:solidFill>
                <a:prstClr val="black"/>
              </a:solidFill>
              <a:effectLst/>
              <a:uLnTx/>
              <a:uFillTx/>
              <a:latin typeface="Agency FB" panose="020B0503020202020204" pitchFamily="34" charset="0"/>
              <a:ea typeface="+mn-ea"/>
              <a:cs typeface="+mn-cs"/>
            </a:endParaRPr>
          </a:p>
        </p:txBody>
      </p:sp>
      <p:sp>
        <p:nvSpPr>
          <p:cNvPr id="23" name="Rectángulo 22">
            <a:extLst>
              <a:ext uri="{FF2B5EF4-FFF2-40B4-BE49-F238E27FC236}">
                <a16:creationId xmlns:a16="http://schemas.microsoft.com/office/drawing/2014/main" id="{EAF93728-98EC-43CF-8689-136A3EE39D11}"/>
              </a:ext>
            </a:extLst>
          </p:cNvPr>
          <p:cNvSpPr/>
          <p:nvPr/>
        </p:nvSpPr>
        <p:spPr>
          <a:xfrm>
            <a:off x="93308" y="6489877"/>
            <a:ext cx="2530373" cy="292388"/>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C" sz="1300" b="0" i="0" u="none" strike="noStrike" kern="1200" cap="none" spc="0" normalizeH="0" baseline="0" noProof="0">
                <a:ln w="0"/>
                <a:solidFill>
                  <a:srgbClr val="00B050"/>
                </a:solidFill>
                <a:effectLst>
                  <a:outerShdw blurRad="38100" dist="25400" dir="5400000" algn="ctr" rotWithShape="0">
                    <a:srgbClr val="6E747A">
                      <a:alpha val="43000"/>
                    </a:srgbClr>
                  </a:outerShdw>
                </a:effectLst>
                <a:uLnTx/>
                <a:uFillTx/>
                <a:latin typeface="Calibri" panose="020F0502020204030204"/>
                <a:ea typeface="+mn-ea"/>
                <a:cs typeface="+mn-cs"/>
              </a:rPr>
              <a:t>M</a:t>
            </a:r>
            <a:r>
              <a:rPr kumimoji="0" lang="es-ES" sz="1300" b="0" i="0" u="none" strike="noStrike" kern="1200" cap="none" spc="0" normalizeH="0" baseline="0" noProof="0">
                <a:ln w="0"/>
                <a:solidFill>
                  <a:srgbClr val="00B050"/>
                </a:solidFill>
                <a:effectLst>
                  <a:outerShdw blurRad="38100" dist="25400" dir="5400000" algn="ctr" rotWithShape="0">
                    <a:srgbClr val="6E747A">
                      <a:alpha val="43000"/>
                    </a:srgbClr>
                  </a:outerShdw>
                </a:effectLst>
                <a:uLnTx/>
                <a:uFillTx/>
                <a:latin typeface="Calibri" panose="020F0502020204030204"/>
                <a:ea typeface="+mn-ea"/>
                <a:cs typeface="+mn-cs"/>
              </a:rPr>
              <a:t>sig. Ing. Robert Moreira Centeno</a:t>
            </a:r>
          </a:p>
        </p:txBody>
      </p:sp>
      <p:sp>
        <p:nvSpPr>
          <p:cNvPr id="3" name="CuadroTexto 2">
            <a:extLst>
              <a:ext uri="{FF2B5EF4-FFF2-40B4-BE49-F238E27FC236}">
                <a16:creationId xmlns:a16="http://schemas.microsoft.com/office/drawing/2014/main" id="{7FC25E84-D8B0-0F33-F791-1425FFB4358D}"/>
              </a:ext>
            </a:extLst>
          </p:cNvPr>
          <p:cNvSpPr txBox="1"/>
          <p:nvPr/>
        </p:nvSpPr>
        <p:spPr>
          <a:xfrm>
            <a:off x="3437441" y="551289"/>
            <a:ext cx="8510717" cy="2800767"/>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C" sz="1600" b="1" i="0" u="none" strike="noStrike" kern="1200" cap="none" spc="0" normalizeH="0" baseline="0" noProof="0">
                <a:ln>
                  <a:noFill/>
                </a:ln>
                <a:solidFill>
                  <a:prstClr val="black"/>
                </a:solidFill>
                <a:effectLst/>
                <a:uLnTx/>
                <a:uFillTx/>
                <a:latin typeface="Calibri" panose="020F0502020204030204"/>
                <a:ea typeface="+mn-ea"/>
                <a:cs typeface="+mn-cs"/>
              </a:rPr>
              <a:t>Nota (11/05/2023). </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s-ES" sz="1600" b="1" i="0" u="none" strike="noStrike" kern="1200" cap="none" spc="0" normalizeH="0" baseline="0" noProof="0">
              <a:ln>
                <a:noFill/>
              </a:ln>
              <a:solidFill>
                <a:prstClr val="black"/>
              </a:solidFill>
              <a:effectLst/>
              <a:uLnTx/>
              <a:uFillTx/>
              <a:latin typeface="Calibri" panose="020F0502020204030204"/>
              <a:ea typeface="+mn-ea"/>
              <a:cs typeface="+mn-cs"/>
            </a:endParaRPr>
          </a:p>
          <a:p>
            <a:pPr marL="342900" marR="0" lvl="0" indent="-342900" algn="just" defTabSz="914400" rtl="0" eaLnBrk="1" fontAlgn="auto" latinLnBrk="0" hangingPunct="1">
              <a:lnSpc>
                <a:spcPct val="100000"/>
              </a:lnSpc>
              <a:spcBef>
                <a:spcPts val="0"/>
              </a:spcBef>
              <a:spcAft>
                <a:spcPts val="0"/>
              </a:spcAft>
              <a:buClrTx/>
              <a:buSzTx/>
              <a:buFont typeface="+mj-lt"/>
              <a:buAutoNum type="arabicPeriod"/>
              <a:tabLst/>
              <a:defRPr/>
            </a:pPr>
            <a:r>
              <a:rPr kumimoji="0" lang="es-ES" sz="1600" b="0" i="0" u="none" strike="noStrike" kern="1200" cap="none" spc="0" normalizeH="0" baseline="0" noProof="0">
                <a:ln>
                  <a:noFill/>
                </a:ln>
                <a:solidFill>
                  <a:prstClr val="black"/>
                </a:solidFill>
                <a:effectLst/>
                <a:uLnTx/>
                <a:uFillTx/>
                <a:latin typeface="Calibri" panose="020F0502020204030204"/>
                <a:ea typeface="+mn-ea"/>
                <a:cs typeface="+mn-cs"/>
              </a:rPr>
              <a:t>En "views.py". Se crea el método "</a:t>
            </a:r>
            <a:r>
              <a:rPr kumimoji="0" lang="es-ES" sz="1600" b="0" i="0" u="none" strike="noStrike" kern="1200" cap="none" spc="0" normalizeH="0" baseline="0" noProof="0" err="1">
                <a:ln>
                  <a:noFill/>
                </a:ln>
                <a:solidFill>
                  <a:prstClr val="black"/>
                </a:solidFill>
                <a:effectLst/>
                <a:uLnTx/>
                <a:uFillTx/>
                <a:latin typeface="Calibri" panose="020F0502020204030204"/>
                <a:ea typeface="+mn-ea"/>
                <a:cs typeface="+mn-cs"/>
              </a:rPr>
              <a:t>delete_task</a:t>
            </a:r>
            <a:r>
              <a:rPr kumimoji="0" lang="es-ES" sz="1600" b="0" i="0" u="none" strike="noStrike" kern="1200" cap="none" spc="0" normalizeH="0" baseline="0" noProof="0">
                <a:ln>
                  <a:noFill/>
                </a:ln>
                <a:solidFill>
                  <a:prstClr val="black"/>
                </a:solidFill>
                <a:effectLst/>
                <a:uLnTx/>
                <a:uFillTx/>
                <a:latin typeface="Calibri" panose="020F0502020204030204"/>
                <a:ea typeface="+mn-ea"/>
                <a:cs typeface="+mn-cs"/>
              </a:rPr>
              <a:t>", pero a diferencia del método "</a:t>
            </a:r>
            <a:r>
              <a:rPr kumimoji="0" lang="es-ES" sz="1600" b="0" i="0" u="none" strike="noStrike" kern="1200" cap="none" spc="0" normalizeH="0" baseline="0" noProof="0" err="1">
                <a:ln>
                  <a:noFill/>
                </a:ln>
                <a:solidFill>
                  <a:prstClr val="black"/>
                </a:solidFill>
                <a:effectLst/>
                <a:uLnTx/>
                <a:uFillTx/>
                <a:latin typeface="Calibri" panose="020F0502020204030204"/>
                <a:ea typeface="+mn-ea"/>
                <a:cs typeface="+mn-cs"/>
              </a:rPr>
              <a:t>complete_task</a:t>
            </a:r>
            <a:r>
              <a:rPr kumimoji="0" lang="es-ES" sz="1600" b="0" i="0" u="none" strike="noStrike" kern="1200" cap="none" spc="0" normalizeH="0" baseline="0" noProof="0">
                <a:ln>
                  <a:noFill/>
                </a:ln>
                <a:solidFill>
                  <a:prstClr val="black"/>
                </a:solidFill>
                <a:effectLst/>
                <a:uLnTx/>
                <a:uFillTx/>
                <a:latin typeface="Calibri" panose="020F0502020204030204"/>
                <a:ea typeface="+mn-ea"/>
                <a:cs typeface="+mn-cs"/>
              </a:rPr>
              <a:t>" no se hace actualización ni guardado, simplemente se ejecutada el método </a:t>
            </a:r>
            <a:r>
              <a:rPr kumimoji="0" lang="es-ES" sz="1600" b="0" i="0" u="none" strike="noStrike" kern="1200" cap="none" spc="0" normalizeH="0" baseline="0" noProof="0" err="1">
                <a:ln>
                  <a:noFill/>
                </a:ln>
                <a:solidFill>
                  <a:prstClr val="black"/>
                </a:solidFill>
                <a:effectLst/>
                <a:uLnTx/>
                <a:uFillTx/>
                <a:latin typeface="Calibri" panose="020F0502020204030204"/>
                <a:ea typeface="+mn-ea"/>
                <a:cs typeface="+mn-cs"/>
              </a:rPr>
              <a:t>delete</a:t>
            </a:r>
            <a:r>
              <a:rPr kumimoji="0" lang="es-ES" sz="1600" b="0" i="0" u="none" strike="noStrike" kern="1200" cap="none" spc="0" normalizeH="0" baseline="0" noProof="0">
                <a:ln>
                  <a:noFill/>
                </a:ln>
                <a:solidFill>
                  <a:prstClr val="black"/>
                </a:solidFill>
                <a:effectLst/>
                <a:uLnTx/>
                <a:uFillTx/>
                <a:latin typeface="Calibri" panose="020F0502020204030204"/>
                <a:ea typeface="+mn-ea"/>
                <a:cs typeface="+mn-cs"/>
              </a:rPr>
              <a:t> de la tarea encontrada </a:t>
            </a:r>
          </a:p>
          <a:p>
            <a:pPr marL="342900" marR="0" lvl="0" indent="-342900" algn="just" defTabSz="914400" rtl="0" eaLnBrk="1" fontAlgn="auto" latinLnBrk="0" hangingPunct="1">
              <a:lnSpc>
                <a:spcPct val="100000"/>
              </a:lnSpc>
              <a:spcBef>
                <a:spcPts val="0"/>
              </a:spcBef>
              <a:spcAft>
                <a:spcPts val="0"/>
              </a:spcAft>
              <a:buClrTx/>
              <a:buSzTx/>
              <a:buFont typeface="+mj-lt"/>
              <a:buAutoNum type="arabicPeriod"/>
              <a:tabLst/>
              <a:defRPr/>
            </a:pPr>
            <a:r>
              <a:rPr kumimoji="0" lang="es-ES" sz="1600" b="0" i="0" u="none" strike="noStrike" kern="1200" cap="none" spc="0" normalizeH="0" baseline="0" noProof="0">
                <a:ln>
                  <a:noFill/>
                </a:ln>
                <a:solidFill>
                  <a:prstClr val="black"/>
                </a:solidFill>
                <a:effectLst/>
                <a:uLnTx/>
                <a:uFillTx/>
                <a:latin typeface="Calibri" panose="020F0502020204030204"/>
                <a:ea typeface="+mn-ea"/>
                <a:cs typeface="+mn-cs"/>
              </a:rPr>
              <a:t>En "urls.py". Se crea una nueva </a:t>
            </a:r>
            <a:r>
              <a:rPr kumimoji="0" lang="es-ES" sz="1600" b="0" i="0" u="none" strike="noStrike" kern="1200" cap="none" spc="0" normalizeH="0" baseline="0" noProof="0" err="1">
                <a:ln>
                  <a:noFill/>
                </a:ln>
                <a:solidFill>
                  <a:prstClr val="black"/>
                </a:solidFill>
                <a:effectLst/>
                <a:uLnTx/>
                <a:uFillTx/>
                <a:latin typeface="Calibri" panose="020F0502020204030204"/>
                <a:ea typeface="+mn-ea"/>
                <a:cs typeface="+mn-cs"/>
              </a:rPr>
              <a:t>url</a:t>
            </a:r>
            <a:r>
              <a:rPr kumimoji="0" lang="es-ES" sz="1600" b="0" i="0" u="none" strike="noStrike" kern="1200" cap="none" spc="0" normalizeH="0" baseline="0" noProof="0">
                <a:ln>
                  <a:noFill/>
                </a:ln>
                <a:solidFill>
                  <a:prstClr val="black"/>
                </a:solidFill>
                <a:effectLst/>
                <a:uLnTx/>
                <a:uFillTx/>
                <a:latin typeface="Calibri" panose="020F0502020204030204"/>
                <a:ea typeface="+mn-ea"/>
                <a:cs typeface="+mn-cs"/>
              </a:rPr>
              <a:t> llamada "</a:t>
            </a:r>
            <a:r>
              <a:rPr kumimoji="0" lang="es-ES" sz="1600" b="0" i="0" u="none" strike="noStrike" kern="1200" cap="none" spc="0" normalizeH="0" baseline="0" noProof="0" err="1">
                <a:ln>
                  <a:noFill/>
                </a:ln>
                <a:solidFill>
                  <a:prstClr val="black"/>
                </a:solidFill>
                <a:effectLst/>
                <a:uLnTx/>
                <a:uFillTx/>
                <a:latin typeface="Calibri" panose="020F0502020204030204"/>
                <a:ea typeface="+mn-ea"/>
                <a:cs typeface="+mn-cs"/>
              </a:rPr>
              <a:t>delete</a:t>
            </a:r>
            <a:r>
              <a:rPr kumimoji="0" lang="es-ES" sz="1600" b="0" i="0" u="none" strike="noStrike" kern="1200" cap="none" spc="0" normalizeH="0" baseline="0" noProof="0">
                <a:ln>
                  <a:noFill/>
                </a:ln>
                <a:solidFill>
                  <a:prstClr val="black"/>
                </a:solidFill>
                <a:effectLst/>
                <a:uLnTx/>
                <a:uFillTx/>
                <a:latin typeface="Calibri" panose="020F0502020204030204"/>
                <a:ea typeface="+mn-ea"/>
                <a:cs typeface="+mn-cs"/>
              </a:rPr>
              <a:t>", se le indica que se utilizará la vista "</a:t>
            </a:r>
            <a:r>
              <a:rPr kumimoji="0" lang="es-ES" sz="1600" b="0" i="0" u="none" strike="noStrike" kern="1200" cap="none" spc="0" normalizeH="0" baseline="0" noProof="0" err="1">
                <a:ln>
                  <a:noFill/>
                </a:ln>
                <a:solidFill>
                  <a:prstClr val="black"/>
                </a:solidFill>
                <a:effectLst/>
                <a:uLnTx/>
                <a:uFillTx/>
                <a:latin typeface="Calibri" panose="020F0502020204030204"/>
                <a:ea typeface="+mn-ea"/>
                <a:cs typeface="+mn-cs"/>
              </a:rPr>
              <a:t>delete_task</a:t>
            </a:r>
            <a:r>
              <a:rPr kumimoji="0" lang="es-ES" sz="1600" b="0" i="0" u="none" strike="noStrike" kern="1200" cap="none" spc="0" normalizeH="0" baseline="0" noProof="0">
                <a:ln>
                  <a:noFill/>
                </a:ln>
                <a:solidFill>
                  <a:prstClr val="black"/>
                </a:solidFill>
                <a:effectLst/>
                <a:uLnTx/>
                <a:uFillTx/>
                <a:latin typeface="Calibri" panose="020F0502020204030204"/>
                <a:ea typeface="+mn-ea"/>
                <a:cs typeface="+mn-cs"/>
              </a:rPr>
              <a:t>", y el nombre de la función será "</a:t>
            </a:r>
            <a:r>
              <a:rPr kumimoji="0" lang="es-ES" sz="1600" b="0" i="0" u="none" strike="noStrike" kern="1200" cap="none" spc="0" normalizeH="0" baseline="0" noProof="0" err="1">
                <a:ln>
                  <a:noFill/>
                </a:ln>
                <a:solidFill>
                  <a:prstClr val="black"/>
                </a:solidFill>
                <a:effectLst/>
                <a:uLnTx/>
                <a:uFillTx/>
                <a:latin typeface="Calibri" panose="020F0502020204030204"/>
                <a:ea typeface="+mn-ea"/>
                <a:cs typeface="+mn-cs"/>
              </a:rPr>
              <a:t>delete_task</a:t>
            </a:r>
            <a:r>
              <a:rPr kumimoji="0" lang="es-ES" sz="1600" b="0" i="0" u="none" strike="noStrike" kern="1200" cap="none" spc="0" normalizeH="0" baseline="0" noProof="0">
                <a:ln>
                  <a:noFill/>
                </a:ln>
                <a:solidFill>
                  <a:prstClr val="black"/>
                </a:solidFill>
                <a:effectLst/>
                <a:uLnTx/>
                <a:uFillTx/>
                <a:latin typeface="Calibri" panose="020F0502020204030204"/>
                <a:ea typeface="+mn-ea"/>
                <a:cs typeface="+mn-cs"/>
              </a:rPr>
              <a:t>" </a:t>
            </a:r>
          </a:p>
          <a:p>
            <a:pPr marL="342900" marR="0" lvl="0" indent="-342900" algn="just" defTabSz="914400" rtl="0" eaLnBrk="1" fontAlgn="auto" latinLnBrk="0" hangingPunct="1">
              <a:lnSpc>
                <a:spcPct val="100000"/>
              </a:lnSpc>
              <a:spcBef>
                <a:spcPts val="0"/>
              </a:spcBef>
              <a:spcAft>
                <a:spcPts val="0"/>
              </a:spcAft>
              <a:buClrTx/>
              <a:buSzTx/>
              <a:buFont typeface="+mj-lt"/>
              <a:buAutoNum type="arabicPeriod"/>
              <a:tabLst/>
              <a:defRPr/>
            </a:pPr>
            <a:r>
              <a:rPr kumimoji="0" lang="es-ES" sz="1600" b="0" i="0" u="none" strike="noStrike" kern="1200" cap="none" spc="0" normalizeH="0" baseline="0" noProof="0">
                <a:ln>
                  <a:noFill/>
                </a:ln>
                <a:solidFill>
                  <a:prstClr val="black"/>
                </a:solidFill>
                <a:effectLst/>
                <a:uLnTx/>
                <a:uFillTx/>
                <a:latin typeface="Calibri" panose="020F0502020204030204"/>
                <a:ea typeface="+mn-ea"/>
                <a:cs typeface="+mn-cs"/>
              </a:rPr>
              <a:t>En "task_detail.html". Se añade un botón </a:t>
            </a:r>
            <a:r>
              <a:rPr kumimoji="0" lang="es-ES" sz="1600" b="0" i="0" u="none" strike="noStrike" kern="1200" cap="none" spc="0" normalizeH="0" baseline="0" noProof="0" err="1">
                <a:ln>
                  <a:noFill/>
                </a:ln>
                <a:solidFill>
                  <a:prstClr val="black"/>
                </a:solidFill>
                <a:effectLst/>
                <a:uLnTx/>
                <a:uFillTx/>
                <a:latin typeface="Calibri" panose="020F0502020204030204"/>
                <a:ea typeface="+mn-ea"/>
                <a:cs typeface="+mn-cs"/>
              </a:rPr>
              <a:t>delete</a:t>
            </a:r>
            <a:r>
              <a:rPr kumimoji="0" lang="es-ES" sz="1600" b="0" i="0" u="none" strike="noStrike" kern="1200" cap="none" spc="0" normalizeH="0" baseline="0" noProof="0">
                <a:ln>
                  <a:noFill/>
                </a:ln>
                <a:solidFill>
                  <a:prstClr val="black"/>
                </a:solidFill>
                <a:effectLst/>
                <a:uLnTx/>
                <a:uFillTx/>
                <a:latin typeface="Calibri" panose="020F0502020204030204"/>
                <a:ea typeface="+mn-ea"/>
                <a:cs typeface="+mn-cs"/>
              </a:rPr>
              <a:t>, </a:t>
            </a:r>
            <a:r>
              <a:rPr kumimoji="0" lang="es-ES" sz="1600" b="0" i="0" u="none" strike="noStrike" kern="1200" cap="none" spc="0" normalizeH="0" baseline="0" noProof="0" err="1">
                <a:ln>
                  <a:noFill/>
                </a:ln>
                <a:solidFill>
                  <a:prstClr val="black"/>
                </a:solidFill>
                <a:effectLst/>
                <a:uLnTx/>
                <a:uFillTx/>
                <a:latin typeface="Calibri" panose="020F0502020204030204"/>
                <a:ea typeface="+mn-ea"/>
                <a:cs typeface="+mn-cs"/>
              </a:rPr>
              <a:t>indicandole</a:t>
            </a:r>
            <a:r>
              <a:rPr kumimoji="0" lang="es-ES" sz="1600" b="0" i="0" u="none" strike="noStrike" kern="1200" cap="none" spc="0" normalizeH="0" baseline="0" noProof="0">
                <a:ln>
                  <a:noFill/>
                </a:ln>
                <a:solidFill>
                  <a:prstClr val="black"/>
                </a:solidFill>
                <a:effectLst/>
                <a:uLnTx/>
                <a:uFillTx/>
                <a:latin typeface="Calibri" panose="020F0502020204030204"/>
                <a:ea typeface="+mn-ea"/>
                <a:cs typeface="+mn-cs"/>
              </a:rPr>
              <a:t> que el formulario enviado será procesado por la vista "</a:t>
            </a:r>
            <a:r>
              <a:rPr kumimoji="0" lang="es-ES" sz="1600" b="0" i="0" u="none" strike="noStrike" kern="1200" cap="none" spc="0" normalizeH="0" baseline="0" noProof="0" err="1">
                <a:ln>
                  <a:noFill/>
                </a:ln>
                <a:solidFill>
                  <a:prstClr val="black"/>
                </a:solidFill>
                <a:effectLst/>
                <a:uLnTx/>
                <a:uFillTx/>
                <a:latin typeface="Calibri" panose="020F0502020204030204"/>
                <a:ea typeface="+mn-ea"/>
                <a:cs typeface="+mn-cs"/>
              </a:rPr>
              <a:t>delete_task</a:t>
            </a:r>
            <a:r>
              <a:rPr kumimoji="0" lang="es-ES" sz="1600" b="0" i="0" u="none" strike="noStrike" kern="1200" cap="none" spc="0" normalizeH="0" baseline="0" noProof="0">
                <a:ln>
                  <a:noFill/>
                </a:ln>
                <a:solidFill>
                  <a:prstClr val="black"/>
                </a:solidFill>
                <a:effectLst/>
                <a:uLnTx/>
                <a:uFillTx/>
                <a:latin typeface="Calibri" panose="020F0502020204030204"/>
                <a:ea typeface="+mn-ea"/>
                <a:cs typeface="+mn-cs"/>
              </a:rPr>
              <a:t>" 4) Al listar las tareas de un usuario autenticado en la ruta "http://127.0.0.1:8000/</a:t>
            </a:r>
            <a:r>
              <a:rPr kumimoji="0" lang="es-ES" sz="1600" b="0" i="0" u="none" strike="noStrike" kern="1200" cap="none" spc="0" normalizeH="0" baseline="0" noProof="0" err="1">
                <a:ln>
                  <a:noFill/>
                </a:ln>
                <a:solidFill>
                  <a:prstClr val="black"/>
                </a:solidFill>
                <a:effectLst/>
                <a:uLnTx/>
                <a:uFillTx/>
                <a:latin typeface="Calibri" panose="020F0502020204030204"/>
                <a:ea typeface="+mn-ea"/>
                <a:cs typeface="+mn-cs"/>
              </a:rPr>
              <a:t>tasks</a:t>
            </a:r>
            <a:r>
              <a:rPr kumimoji="0" lang="es-ES" sz="1600" b="0" i="0" u="none" strike="noStrike" kern="1200" cap="none" spc="0" normalizeH="0" baseline="0" noProof="0">
                <a:ln>
                  <a:noFill/>
                </a:ln>
                <a:solidFill>
                  <a:prstClr val="black"/>
                </a:solidFill>
                <a:effectLst/>
                <a:uLnTx/>
                <a:uFillTx/>
                <a:latin typeface="Calibri" panose="020F0502020204030204"/>
                <a:ea typeface="+mn-ea"/>
                <a:cs typeface="+mn-cs"/>
              </a:rPr>
              <a:t>/" cliqueando sobre determinada tarea, al cliquear sobre el botón "</a:t>
            </a:r>
            <a:r>
              <a:rPr kumimoji="0" lang="es-ES" sz="1600" b="0" i="0" u="none" strike="noStrike" kern="1200" cap="none" spc="0" normalizeH="0" baseline="0" noProof="0" err="1">
                <a:ln>
                  <a:noFill/>
                </a:ln>
                <a:solidFill>
                  <a:prstClr val="black"/>
                </a:solidFill>
                <a:effectLst/>
                <a:uLnTx/>
                <a:uFillTx/>
                <a:latin typeface="Calibri" panose="020F0502020204030204"/>
                <a:ea typeface="+mn-ea"/>
                <a:cs typeface="+mn-cs"/>
              </a:rPr>
              <a:t>delete</a:t>
            </a:r>
            <a:r>
              <a:rPr kumimoji="0" lang="es-ES" sz="1600" b="0" i="0" u="none" strike="noStrike" kern="1200" cap="none" spc="0" normalizeH="0" baseline="0" noProof="0">
                <a:ln>
                  <a:noFill/>
                </a:ln>
                <a:solidFill>
                  <a:prstClr val="black"/>
                </a:solidFill>
                <a:effectLst/>
                <a:uLnTx/>
                <a:uFillTx/>
                <a:latin typeface="Calibri" panose="020F0502020204030204"/>
                <a:ea typeface="+mn-ea"/>
                <a:cs typeface="+mn-cs"/>
              </a:rPr>
              <a:t>" la tarea será eliminada.</a:t>
            </a:r>
          </a:p>
        </p:txBody>
      </p:sp>
      <p:sp>
        <p:nvSpPr>
          <p:cNvPr id="6" name="CuadroTexto 5">
            <a:extLst>
              <a:ext uri="{FF2B5EF4-FFF2-40B4-BE49-F238E27FC236}">
                <a16:creationId xmlns:a16="http://schemas.microsoft.com/office/drawing/2014/main" id="{7D10ACB0-5EAA-AA22-A8C1-23318C7FF348}"/>
              </a:ext>
            </a:extLst>
          </p:cNvPr>
          <p:cNvSpPr txBox="1"/>
          <p:nvPr/>
        </p:nvSpPr>
        <p:spPr>
          <a:xfrm>
            <a:off x="3437442" y="11851"/>
            <a:ext cx="729026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1" i="0" u="none" strike="noStrike" kern="1200" cap="none" spc="0" normalizeH="0" baseline="0" noProof="0">
                <a:ln>
                  <a:noFill/>
                </a:ln>
                <a:solidFill>
                  <a:prstClr val="black"/>
                </a:solidFill>
                <a:effectLst/>
                <a:uLnTx/>
                <a:uFillTx/>
                <a:latin typeface="Calibri" panose="020F0502020204030204"/>
                <a:ea typeface="+mn-ea"/>
                <a:cs typeface="+mn-cs"/>
              </a:rPr>
              <a:t>Figura 14.1. Completar tarea y eliminarla. (Explicaciones)</a:t>
            </a:r>
            <a:endParaRPr kumimoji="0" lang="es-E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Botón de acción: en blanco 7">
            <a:hlinkClick r:id="rId4" action="ppaction://hlinksldjump" highlightClick="1"/>
            <a:extLst>
              <a:ext uri="{FF2B5EF4-FFF2-40B4-BE49-F238E27FC236}">
                <a16:creationId xmlns:a16="http://schemas.microsoft.com/office/drawing/2014/main" id="{56EEB9EB-2376-7EE2-3903-E9E8BF4544B0}"/>
              </a:ext>
            </a:extLst>
          </p:cNvPr>
          <p:cNvSpPr/>
          <p:nvPr/>
        </p:nvSpPr>
        <p:spPr>
          <a:xfrm>
            <a:off x="10727704" y="-885"/>
            <a:ext cx="1464296" cy="335902"/>
          </a:xfrm>
          <a:prstGeom prst="actionButtonBlan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C" sz="1800" b="0" i="0" u="none" strike="noStrike" kern="1200" cap="none" spc="0" normalizeH="0" baseline="0" noProof="0">
                <a:ln>
                  <a:noFill/>
                </a:ln>
                <a:solidFill>
                  <a:prstClr val="white"/>
                </a:solidFill>
                <a:effectLst/>
                <a:uLnTx/>
                <a:uFillTx/>
                <a:latin typeface="Calibri" panose="020F0502020204030204"/>
                <a:ea typeface="+mn-ea"/>
                <a:cs typeface="+mn-cs"/>
              </a:rPr>
              <a:t>Índice</a:t>
            </a:r>
            <a:endParaRPr kumimoji="0" lang="es-E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609820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descr="Captura de pantalla de computadora&#10;&#10;Descripción generada automáticamente">
            <a:extLst>
              <a:ext uri="{FF2B5EF4-FFF2-40B4-BE49-F238E27FC236}">
                <a16:creationId xmlns:a16="http://schemas.microsoft.com/office/drawing/2014/main" id="{F41C0B52-E4AD-A051-598A-BEED815176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37442" y="3768320"/>
            <a:ext cx="8421275" cy="2953162"/>
          </a:xfrm>
          <a:prstGeom prst="rect">
            <a:avLst/>
          </a:prstGeom>
        </p:spPr>
      </p:pic>
      <p:sp>
        <p:nvSpPr>
          <p:cNvPr id="4" name="Título 3">
            <a:extLst>
              <a:ext uri="{FF2B5EF4-FFF2-40B4-BE49-F238E27FC236}">
                <a16:creationId xmlns:a16="http://schemas.microsoft.com/office/drawing/2014/main" id="{9DF72ADE-BAE9-484E-84CE-E8979DDABC94}"/>
              </a:ext>
            </a:extLst>
          </p:cNvPr>
          <p:cNvSpPr>
            <a:spLocks noGrp="1"/>
          </p:cNvSpPr>
          <p:nvPr>
            <p:ph type="title"/>
          </p:nvPr>
        </p:nvSpPr>
        <p:spPr>
          <a:xfrm>
            <a:off x="1" y="1"/>
            <a:ext cx="3256367" cy="709119"/>
          </a:xfrm>
          <a:solidFill>
            <a:schemeClr val="accent4">
              <a:lumMod val="60000"/>
              <a:lumOff val="40000"/>
            </a:schemeClr>
          </a:solidFill>
        </p:spPr>
        <p:style>
          <a:lnRef idx="2">
            <a:schemeClr val="accent1"/>
          </a:lnRef>
          <a:fillRef idx="1">
            <a:schemeClr val="lt1"/>
          </a:fillRef>
          <a:effectRef idx="0">
            <a:schemeClr val="accent1"/>
          </a:effectRef>
          <a:fontRef idx="minor">
            <a:schemeClr val="dk1"/>
          </a:fontRef>
        </p:style>
        <p:txBody>
          <a:bodyPr>
            <a:normAutofit/>
          </a:bodyPr>
          <a:lstStyle/>
          <a:p>
            <a:r>
              <a:rPr lang="es-MX" sz="1400">
                <a:latin typeface="AcmeFont" pitchFamily="2" charset="0"/>
              </a:rPr>
              <a:t>Taller: </a:t>
            </a:r>
            <a:r>
              <a:rPr lang="es-MX" sz="1400"/>
              <a:t>Ejercicio 81</a:t>
            </a:r>
            <a:endParaRPr lang="es-ES" sz="1400"/>
          </a:p>
        </p:txBody>
      </p:sp>
      <p:cxnSp>
        <p:nvCxnSpPr>
          <p:cNvPr id="5" name="Conector recto 4">
            <a:extLst>
              <a:ext uri="{FF2B5EF4-FFF2-40B4-BE49-F238E27FC236}">
                <a16:creationId xmlns:a16="http://schemas.microsoft.com/office/drawing/2014/main" id="{B56C916C-A930-4B45-9FEB-EAC26D680858}"/>
              </a:ext>
            </a:extLst>
          </p:cNvPr>
          <p:cNvCxnSpPr>
            <a:cxnSpLocks/>
          </p:cNvCxnSpPr>
          <p:nvPr/>
        </p:nvCxnSpPr>
        <p:spPr>
          <a:xfrm>
            <a:off x="3256383" y="709120"/>
            <a:ext cx="0" cy="6148880"/>
          </a:xfrm>
          <a:prstGeom prst="line">
            <a:avLst/>
          </a:prstGeom>
        </p:spPr>
        <p:style>
          <a:lnRef idx="3">
            <a:schemeClr val="accent1"/>
          </a:lnRef>
          <a:fillRef idx="0">
            <a:schemeClr val="accent1"/>
          </a:fillRef>
          <a:effectRef idx="2">
            <a:schemeClr val="accent1"/>
          </a:effectRef>
          <a:fontRef idx="minor">
            <a:schemeClr val="tx1"/>
          </a:fontRef>
        </p:style>
      </p:cxnSp>
      <p:sp>
        <p:nvSpPr>
          <p:cNvPr id="16" name="CuadroTexto 15">
            <a:extLst>
              <a:ext uri="{FF2B5EF4-FFF2-40B4-BE49-F238E27FC236}">
                <a16:creationId xmlns:a16="http://schemas.microsoft.com/office/drawing/2014/main" id="{B1925488-C881-4A19-A93C-2E217166D1A0}"/>
              </a:ext>
            </a:extLst>
          </p:cNvPr>
          <p:cNvSpPr txBox="1"/>
          <p:nvPr/>
        </p:nvSpPr>
        <p:spPr>
          <a:xfrm>
            <a:off x="106748" y="4958291"/>
            <a:ext cx="2891329" cy="1384995"/>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C" sz="1400" b="1" i="0" u="none" strike="noStrike" kern="1200" cap="none" spc="0" normalizeH="0" baseline="0" noProof="0">
                <a:ln>
                  <a:noFill/>
                </a:ln>
                <a:solidFill>
                  <a:prstClr val="black"/>
                </a:solidFill>
                <a:effectLst/>
                <a:uLnTx/>
                <a:uFillTx/>
                <a:latin typeface="Calibri" panose="020F0502020204030204"/>
                <a:ea typeface="+mn-ea"/>
                <a:cs typeface="+mn-cs"/>
              </a:rPr>
              <a:t>Objetivos de la lámina:</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ES" sz="1400" b="0" i="0" u="none" strike="noStrike" kern="1200" cap="none" spc="0" normalizeH="0" baseline="0" noProof="0">
                <a:ln>
                  <a:noFill/>
                </a:ln>
                <a:solidFill>
                  <a:prstClr val="black"/>
                </a:solidFill>
                <a:effectLst/>
                <a:uLnTx/>
                <a:uFillTx/>
                <a:latin typeface="Calibri" panose="020F0502020204030204"/>
                <a:ea typeface="+mn-ea"/>
                <a:cs typeface="+mn-cs"/>
              </a:rPr>
              <a:t>Listar tareas que ya fueron hechas, con tal de tener dos vistas, una para las tareas no completadas y otra para las tareas completadas.</a:t>
            </a:r>
          </a:p>
        </p:txBody>
      </p:sp>
      <p:pic>
        <p:nvPicPr>
          <p:cNvPr id="17" name="Imagen 16">
            <a:extLst>
              <a:ext uri="{FF2B5EF4-FFF2-40B4-BE49-F238E27FC236}">
                <a16:creationId xmlns:a16="http://schemas.microsoft.com/office/drawing/2014/main" id="{07AF594D-2BC1-4EA0-9855-66C150454A4F}"/>
              </a:ext>
            </a:extLst>
          </p:cNvPr>
          <p:cNvPicPr>
            <a:picLocks noChangeAspect="1"/>
          </p:cNvPicPr>
          <p:nvPr/>
        </p:nvPicPr>
        <p:blipFill>
          <a:blip r:embed="rId4"/>
          <a:stretch>
            <a:fillRect/>
          </a:stretch>
        </p:blipFill>
        <p:spPr>
          <a:xfrm>
            <a:off x="76038" y="2011836"/>
            <a:ext cx="993895" cy="854078"/>
          </a:xfrm>
          <a:prstGeom prst="rect">
            <a:avLst/>
          </a:prstGeom>
        </p:spPr>
      </p:pic>
      <p:sp>
        <p:nvSpPr>
          <p:cNvPr id="18" name="CuadroTexto 17">
            <a:extLst>
              <a:ext uri="{FF2B5EF4-FFF2-40B4-BE49-F238E27FC236}">
                <a16:creationId xmlns:a16="http://schemas.microsoft.com/office/drawing/2014/main" id="{137D2C75-4FC0-4811-A9B7-F2AED8DD12CA}"/>
              </a:ext>
            </a:extLst>
          </p:cNvPr>
          <p:cNvSpPr txBox="1"/>
          <p:nvPr/>
        </p:nvSpPr>
        <p:spPr>
          <a:xfrm>
            <a:off x="80567" y="2926313"/>
            <a:ext cx="3098569" cy="209288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C" sz="1300" b="1" i="0" u="none" strike="noStrike" kern="1200" cap="none" spc="0" normalizeH="0" baseline="0" noProof="0">
                <a:ln>
                  <a:noFill/>
                </a:ln>
                <a:solidFill>
                  <a:prstClr val="black"/>
                </a:solidFill>
                <a:effectLst/>
                <a:uLnTx/>
                <a:uFillTx/>
                <a:latin typeface="Agency FB" panose="020B0503020202020204" pitchFamily="34" charset="0"/>
                <a:ea typeface="+mn-ea"/>
                <a:cs typeface="+mn-cs"/>
              </a:rPr>
              <a:t>Misión. </a:t>
            </a:r>
            <a:r>
              <a:rPr kumimoji="0" lang="es-MX" sz="1300" b="0" i="0" u="none" strike="noStrike" kern="1200" cap="none" spc="0" normalizeH="0" baseline="0" noProof="0">
                <a:ln>
                  <a:noFill/>
                </a:ln>
                <a:solidFill>
                  <a:prstClr val="black"/>
                </a:solidFill>
                <a:effectLst/>
                <a:uLnTx/>
                <a:uFillTx/>
                <a:latin typeface="Agency FB" panose="020B0503020202020204" pitchFamily="34" charset="0"/>
                <a:ea typeface="+mn-ea"/>
                <a:cs typeface="+mn-cs"/>
              </a:rPr>
              <a:t>Formar profesionales competentes y emprendedores desde lo académico, la investigación, y la vinculación, que contribuyan a mejorar la calidad de vida de la sociedad.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300" b="0" i="0" u="none" strike="noStrike" kern="1200" cap="none" spc="0" normalizeH="0" baseline="0" noProof="0">
              <a:ln>
                <a:noFill/>
              </a:ln>
              <a:solidFill>
                <a:prstClr val="black"/>
              </a:solidFill>
              <a:effectLst/>
              <a:uLnTx/>
              <a:uFillTx/>
              <a:latin typeface="Agency FB" panose="020B0503020202020204" pitchFamily="34" charset="0"/>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C" sz="1300" b="1" i="0" u="none" strike="noStrike" kern="1200" cap="none" spc="0" normalizeH="0" baseline="0" noProof="0">
                <a:ln>
                  <a:noFill/>
                </a:ln>
                <a:solidFill>
                  <a:prstClr val="black"/>
                </a:solidFill>
                <a:effectLst/>
                <a:uLnTx/>
                <a:uFillTx/>
                <a:latin typeface="Agency FB" panose="020B0503020202020204" pitchFamily="34" charset="0"/>
                <a:ea typeface="+mn-ea"/>
                <a:cs typeface="+mn-cs"/>
              </a:rPr>
              <a:t>Visión. </a:t>
            </a:r>
            <a:r>
              <a:rPr kumimoji="0" lang="es-MX" sz="1300" b="0" i="0" u="none" strike="noStrike" kern="1200" cap="none" spc="0" normalizeH="0" baseline="0" noProof="0">
                <a:ln>
                  <a:noFill/>
                </a:ln>
                <a:solidFill>
                  <a:prstClr val="black"/>
                </a:solidFill>
                <a:effectLst/>
                <a:uLnTx/>
                <a:uFillTx/>
                <a:latin typeface="Agency FB" panose="020B0503020202020204" pitchFamily="34" charset="0"/>
                <a:ea typeface="+mn-ea"/>
                <a:cs typeface="+mn-cs"/>
              </a:rPr>
              <a:t>Ser un referente nacional e internacional de Institución de Educación Superior que contribuye al desarrollo social, cultural y productivo con profesionales éticos, creativos, cualificados y con sentido de pertinencia.</a:t>
            </a:r>
            <a:endParaRPr kumimoji="0" lang="es-ES" sz="1300" b="0" i="0" u="none" strike="noStrike" kern="1200" cap="none" spc="0" normalizeH="0" baseline="0" noProof="0">
              <a:ln>
                <a:noFill/>
              </a:ln>
              <a:solidFill>
                <a:prstClr val="black"/>
              </a:solidFill>
              <a:effectLst/>
              <a:uLnTx/>
              <a:uFillTx/>
              <a:latin typeface="Agency FB" panose="020B0503020202020204" pitchFamily="34" charset="0"/>
              <a:ea typeface="+mn-ea"/>
              <a:cs typeface="+mn-cs"/>
            </a:endParaRPr>
          </a:p>
        </p:txBody>
      </p:sp>
      <p:sp>
        <p:nvSpPr>
          <p:cNvPr id="23" name="Rectángulo 22">
            <a:extLst>
              <a:ext uri="{FF2B5EF4-FFF2-40B4-BE49-F238E27FC236}">
                <a16:creationId xmlns:a16="http://schemas.microsoft.com/office/drawing/2014/main" id="{EAF93728-98EC-43CF-8689-136A3EE39D11}"/>
              </a:ext>
            </a:extLst>
          </p:cNvPr>
          <p:cNvSpPr/>
          <p:nvPr/>
        </p:nvSpPr>
        <p:spPr>
          <a:xfrm>
            <a:off x="93308" y="6489877"/>
            <a:ext cx="2530373" cy="292388"/>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C" sz="1300" b="0" i="0" u="none" strike="noStrike" kern="1200" cap="none" spc="0" normalizeH="0" baseline="0" noProof="0">
                <a:ln w="0"/>
                <a:solidFill>
                  <a:srgbClr val="00B050"/>
                </a:solidFill>
                <a:effectLst>
                  <a:outerShdw blurRad="38100" dist="25400" dir="5400000" algn="ctr" rotWithShape="0">
                    <a:srgbClr val="6E747A">
                      <a:alpha val="43000"/>
                    </a:srgbClr>
                  </a:outerShdw>
                </a:effectLst>
                <a:uLnTx/>
                <a:uFillTx/>
                <a:latin typeface="Calibri" panose="020F0502020204030204"/>
                <a:ea typeface="+mn-ea"/>
                <a:cs typeface="+mn-cs"/>
              </a:rPr>
              <a:t>M</a:t>
            </a:r>
            <a:r>
              <a:rPr kumimoji="0" lang="es-ES" sz="1300" b="0" i="0" u="none" strike="noStrike" kern="1200" cap="none" spc="0" normalizeH="0" baseline="0" noProof="0">
                <a:ln w="0"/>
                <a:solidFill>
                  <a:srgbClr val="00B050"/>
                </a:solidFill>
                <a:effectLst>
                  <a:outerShdw blurRad="38100" dist="25400" dir="5400000" algn="ctr" rotWithShape="0">
                    <a:srgbClr val="6E747A">
                      <a:alpha val="43000"/>
                    </a:srgbClr>
                  </a:outerShdw>
                </a:effectLst>
                <a:uLnTx/>
                <a:uFillTx/>
                <a:latin typeface="Calibri" panose="020F0502020204030204"/>
                <a:ea typeface="+mn-ea"/>
                <a:cs typeface="+mn-cs"/>
              </a:rPr>
              <a:t>sig. Ing. Robert Moreira Centeno</a:t>
            </a:r>
          </a:p>
        </p:txBody>
      </p:sp>
      <p:sp>
        <p:nvSpPr>
          <p:cNvPr id="6" name="CuadroTexto 5">
            <a:extLst>
              <a:ext uri="{FF2B5EF4-FFF2-40B4-BE49-F238E27FC236}">
                <a16:creationId xmlns:a16="http://schemas.microsoft.com/office/drawing/2014/main" id="{7FC1FBA4-F025-F269-BB7C-ECD5082576C2}"/>
              </a:ext>
            </a:extLst>
          </p:cNvPr>
          <p:cNvSpPr txBox="1"/>
          <p:nvPr/>
        </p:nvSpPr>
        <p:spPr>
          <a:xfrm>
            <a:off x="3437442" y="11851"/>
            <a:ext cx="729026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1" i="0" u="none" strike="noStrike" kern="1200" cap="none" spc="0" normalizeH="0" baseline="0" noProof="0">
                <a:ln>
                  <a:noFill/>
                </a:ln>
                <a:solidFill>
                  <a:prstClr val="black"/>
                </a:solidFill>
                <a:effectLst/>
                <a:uLnTx/>
                <a:uFillTx/>
                <a:latin typeface="Calibri" panose="020F0502020204030204"/>
                <a:ea typeface="+mn-ea"/>
                <a:cs typeface="+mn-cs"/>
              </a:rPr>
              <a:t>Figura 15. Listar tareas completadas.</a:t>
            </a:r>
            <a:endParaRPr kumimoji="0" lang="es-E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Rectángulo 11">
            <a:extLst>
              <a:ext uri="{FF2B5EF4-FFF2-40B4-BE49-F238E27FC236}">
                <a16:creationId xmlns:a16="http://schemas.microsoft.com/office/drawing/2014/main" id="{5F070DCB-F95A-F7E4-0D28-878EE51563DB}"/>
              </a:ext>
            </a:extLst>
          </p:cNvPr>
          <p:cNvSpPr/>
          <p:nvPr/>
        </p:nvSpPr>
        <p:spPr>
          <a:xfrm flipH="1">
            <a:off x="3984682" y="6080611"/>
            <a:ext cx="7874034" cy="59478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w="3175">
                <a:solidFill>
                  <a:prstClr val="black"/>
                </a:solidFill>
              </a:ln>
              <a:solidFill>
                <a:prstClr val="white"/>
              </a:solidFill>
              <a:effectLst/>
              <a:uLnTx/>
              <a:uFillTx/>
              <a:latin typeface="Calibri" panose="020F0502020204030204"/>
              <a:ea typeface="+mn-ea"/>
              <a:cs typeface="+mn-cs"/>
            </a:endParaRPr>
          </a:p>
        </p:txBody>
      </p:sp>
      <p:sp>
        <p:nvSpPr>
          <p:cNvPr id="15" name="CuadroTexto 14">
            <a:extLst>
              <a:ext uri="{FF2B5EF4-FFF2-40B4-BE49-F238E27FC236}">
                <a16:creationId xmlns:a16="http://schemas.microsoft.com/office/drawing/2014/main" id="{917B3D62-E480-36F2-EBE6-11A347A51C13}"/>
              </a:ext>
            </a:extLst>
          </p:cNvPr>
          <p:cNvSpPr txBox="1"/>
          <p:nvPr/>
        </p:nvSpPr>
        <p:spPr>
          <a:xfrm>
            <a:off x="5747979" y="5671951"/>
            <a:ext cx="58025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1" i="0" u="none" strike="noStrike" kern="1200" cap="none" spc="0" normalizeH="0" baseline="0" noProof="0">
                <a:ln>
                  <a:noFill/>
                </a:ln>
                <a:solidFill>
                  <a:srgbClr val="002060"/>
                </a:solidFill>
                <a:effectLst/>
                <a:highlight>
                  <a:srgbClr val="FFFF00"/>
                </a:highlight>
                <a:uLnTx/>
                <a:uFillTx/>
                <a:latin typeface="Calibri" panose="020F0502020204030204"/>
                <a:ea typeface="+mn-ea"/>
                <a:cs typeface="+mn-cs"/>
              </a:rPr>
              <a:t>-1-</a:t>
            </a:r>
            <a:endParaRPr kumimoji="0" lang="es-EC" sz="1800" b="1" i="0" u="none" strike="noStrike" kern="1200" cap="none" spc="0" normalizeH="0" baseline="0" noProof="0">
              <a:ln>
                <a:noFill/>
              </a:ln>
              <a:solidFill>
                <a:srgbClr val="002060"/>
              </a:solidFill>
              <a:effectLst/>
              <a:highlight>
                <a:srgbClr val="FFFF00"/>
              </a:highlight>
              <a:uLnTx/>
              <a:uFillTx/>
              <a:latin typeface="Calibri" panose="020F0502020204030204"/>
              <a:ea typeface="+mn-ea"/>
              <a:cs typeface="+mn-cs"/>
            </a:endParaRPr>
          </a:p>
        </p:txBody>
      </p:sp>
      <p:sp>
        <p:nvSpPr>
          <p:cNvPr id="19" name="Rectángulo 18">
            <a:extLst>
              <a:ext uri="{FF2B5EF4-FFF2-40B4-BE49-F238E27FC236}">
                <a16:creationId xmlns:a16="http://schemas.microsoft.com/office/drawing/2014/main" id="{8CDEC371-FB09-1C65-E4CB-65AB7450A5BA}"/>
              </a:ext>
            </a:extLst>
          </p:cNvPr>
          <p:cNvSpPr/>
          <p:nvPr/>
        </p:nvSpPr>
        <p:spPr>
          <a:xfrm flipH="1">
            <a:off x="4257935" y="5218281"/>
            <a:ext cx="5228409" cy="153617"/>
          </a:xfrm>
          <a:prstGeom prst="rect">
            <a:avLst/>
          </a:prstGeom>
          <a:noFill/>
          <a:ln w="952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w="3175">
                <a:solidFill>
                  <a:prstClr val="black"/>
                </a:solidFill>
              </a:ln>
              <a:solidFill>
                <a:prstClr val="white"/>
              </a:solidFill>
              <a:effectLst/>
              <a:uLnTx/>
              <a:uFillTx/>
              <a:latin typeface="Calibri" panose="020F0502020204030204"/>
              <a:ea typeface="+mn-ea"/>
              <a:cs typeface="+mn-cs"/>
            </a:endParaRPr>
          </a:p>
        </p:txBody>
      </p:sp>
      <p:sp>
        <p:nvSpPr>
          <p:cNvPr id="20" name="CuadroTexto 19">
            <a:extLst>
              <a:ext uri="{FF2B5EF4-FFF2-40B4-BE49-F238E27FC236}">
                <a16:creationId xmlns:a16="http://schemas.microsoft.com/office/drawing/2014/main" id="{3AB8805D-EAFA-7D6F-4717-1888ED83E623}"/>
              </a:ext>
            </a:extLst>
          </p:cNvPr>
          <p:cNvSpPr txBox="1"/>
          <p:nvPr/>
        </p:nvSpPr>
        <p:spPr>
          <a:xfrm>
            <a:off x="8211482" y="4773625"/>
            <a:ext cx="57855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1" i="0" u="none" strike="noStrike" kern="1200" cap="none" spc="0" normalizeH="0" baseline="0" noProof="0">
                <a:ln>
                  <a:noFill/>
                </a:ln>
                <a:solidFill>
                  <a:srgbClr val="002060"/>
                </a:solidFill>
                <a:effectLst/>
                <a:highlight>
                  <a:srgbClr val="FFFF00"/>
                </a:highlight>
                <a:uLnTx/>
                <a:uFillTx/>
                <a:latin typeface="Calibri" panose="020F0502020204030204"/>
                <a:ea typeface="+mn-ea"/>
                <a:cs typeface="+mn-cs"/>
              </a:rPr>
              <a:t>-2-</a:t>
            </a:r>
            <a:endParaRPr kumimoji="0" lang="es-EC" sz="1800" b="1" i="0" u="none" strike="noStrike" kern="1200" cap="none" spc="0" normalizeH="0" baseline="0" noProof="0">
              <a:ln>
                <a:noFill/>
              </a:ln>
              <a:solidFill>
                <a:srgbClr val="002060"/>
              </a:solidFill>
              <a:effectLst/>
              <a:highlight>
                <a:srgbClr val="FFFF00"/>
              </a:highlight>
              <a:uLnTx/>
              <a:uFillTx/>
              <a:latin typeface="Calibri" panose="020F0502020204030204"/>
              <a:ea typeface="+mn-ea"/>
              <a:cs typeface="+mn-cs"/>
            </a:endParaRPr>
          </a:p>
        </p:txBody>
      </p:sp>
      <p:sp>
        <p:nvSpPr>
          <p:cNvPr id="22" name="CuadroTexto 21">
            <a:extLst>
              <a:ext uri="{FF2B5EF4-FFF2-40B4-BE49-F238E27FC236}">
                <a16:creationId xmlns:a16="http://schemas.microsoft.com/office/drawing/2014/main" id="{34CAFD34-89BC-B89D-1190-2DE54A469EE3}"/>
              </a:ext>
            </a:extLst>
          </p:cNvPr>
          <p:cNvSpPr txBox="1"/>
          <p:nvPr/>
        </p:nvSpPr>
        <p:spPr>
          <a:xfrm>
            <a:off x="10132668" y="994261"/>
            <a:ext cx="58025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1" i="0" u="none" strike="noStrike" kern="1200" cap="none" spc="0" normalizeH="0" baseline="0" noProof="0">
                <a:ln>
                  <a:noFill/>
                </a:ln>
                <a:solidFill>
                  <a:srgbClr val="002060"/>
                </a:solidFill>
                <a:effectLst/>
                <a:highlight>
                  <a:srgbClr val="FFFF00"/>
                </a:highlight>
                <a:uLnTx/>
                <a:uFillTx/>
                <a:latin typeface="Calibri" panose="020F0502020204030204"/>
                <a:ea typeface="+mn-ea"/>
                <a:cs typeface="+mn-cs"/>
              </a:rPr>
              <a:t>-3-</a:t>
            </a:r>
            <a:endParaRPr kumimoji="0" lang="es-EC" sz="1800" b="1" i="0" u="none" strike="noStrike" kern="1200" cap="none" spc="0" normalizeH="0" baseline="0" noProof="0">
              <a:ln>
                <a:noFill/>
              </a:ln>
              <a:solidFill>
                <a:srgbClr val="002060"/>
              </a:solidFill>
              <a:effectLst/>
              <a:highlight>
                <a:srgbClr val="FFFF00"/>
              </a:highlight>
              <a:uLnTx/>
              <a:uFillTx/>
              <a:latin typeface="Calibri" panose="020F0502020204030204"/>
              <a:ea typeface="+mn-ea"/>
              <a:cs typeface="+mn-cs"/>
            </a:endParaRPr>
          </a:p>
        </p:txBody>
      </p:sp>
      <p:sp>
        <p:nvSpPr>
          <p:cNvPr id="24" name="Botón de acción: en blanco 23">
            <a:hlinkClick r:id="rId5" action="ppaction://hlinksldjump" highlightClick="1"/>
            <a:extLst>
              <a:ext uri="{FF2B5EF4-FFF2-40B4-BE49-F238E27FC236}">
                <a16:creationId xmlns:a16="http://schemas.microsoft.com/office/drawing/2014/main" id="{8D50BB14-2C13-8FD2-66DB-B49705E8729E}"/>
              </a:ext>
            </a:extLst>
          </p:cNvPr>
          <p:cNvSpPr/>
          <p:nvPr/>
        </p:nvSpPr>
        <p:spPr>
          <a:xfrm>
            <a:off x="10727704" y="-885"/>
            <a:ext cx="1464296" cy="335902"/>
          </a:xfrm>
          <a:prstGeom prst="actionButtonBlan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C" sz="1800" b="0" i="0" u="none" strike="noStrike" kern="1200" cap="none" spc="0" normalizeH="0" baseline="0" noProof="0">
                <a:ln>
                  <a:noFill/>
                </a:ln>
                <a:solidFill>
                  <a:prstClr val="white"/>
                </a:solidFill>
                <a:effectLst/>
                <a:uLnTx/>
                <a:uFillTx/>
                <a:latin typeface="Calibri" panose="020F0502020204030204"/>
                <a:ea typeface="+mn-ea"/>
                <a:cs typeface="+mn-cs"/>
              </a:rPr>
              <a:t>Índice</a:t>
            </a:r>
            <a:endParaRPr kumimoji="0" lang="es-E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 name="Imagen 9" descr="Interfaz de usuario gráfica, Aplicación&#10;&#10;Descripción generada automáticamente">
            <a:extLst>
              <a:ext uri="{FF2B5EF4-FFF2-40B4-BE49-F238E27FC236}">
                <a16:creationId xmlns:a16="http://schemas.microsoft.com/office/drawing/2014/main" id="{98DDB358-80C0-8F09-16A2-129E23EA8C8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486345" y="1436708"/>
            <a:ext cx="2453164" cy="4242365"/>
          </a:xfrm>
          <a:prstGeom prst="rect">
            <a:avLst/>
          </a:prstGeom>
        </p:spPr>
      </p:pic>
      <p:sp>
        <p:nvSpPr>
          <p:cNvPr id="21" name="Rectángulo 20">
            <a:extLst>
              <a:ext uri="{FF2B5EF4-FFF2-40B4-BE49-F238E27FC236}">
                <a16:creationId xmlns:a16="http://schemas.microsoft.com/office/drawing/2014/main" id="{ECA9C6A4-876A-286D-E309-344E7B8714E4}"/>
              </a:ext>
            </a:extLst>
          </p:cNvPr>
          <p:cNvSpPr/>
          <p:nvPr/>
        </p:nvSpPr>
        <p:spPr>
          <a:xfrm flipH="1">
            <a:off x="9566786" y="1436708"/>
            <a:ext cx="2544637" cy="421351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w="3175">
                <a:solidFill>
                  <a:prstClr val="black"/>
                </a:solidFill>
              </a:ln>
              <a:solidFill>
                <a:prstClr val="white"/>
              </a:solidFill>
              <a:effectLst/>
              <a:uLnTx/>
              <a:uFillTx/>
              <a:latin typeface="Calibri" panose="020F0502020204030204"/>
              <a:ea typeface="+mn-ea"/>
              <a:cs typeface="+mn-cs"/>
            </a:endParaRPr>
          </a:p>
        </p:txBody>
      </p:sp>
      <p:sp>
        <p:nvSpPr>
          <p:cNvPr id="2" name="CuadroTexto 1">
            <a:extLst>
              <a:ext uri="{FF2B5EF4-FFF2-40B4-BE49-F238E27FC236}">
                <a16:creationId xmlns:a16="http://schemas.microsoft.com/office/drawing/2014/main" id="{C3F3085D-6CEA-6540-2ACE-7ED2F5D3F534}"/>
              </a:ext>
            </a:extLst>
          </p:cNvPr>
          <p:cNvSpPr txBox="1"/>
          <p:nvPr/>
        </p:nvSpPr>
        <p:spPr>
          <a:xfrm>
            <a:off x="3375679" y="382432"/>
            <a:ext cx="5867830" cy="3323987"/>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C" sz="1400" b="1" i="0" u="none" strike="noStrike" kern="1200" cap="none" spc="0" normalizeH="0" baseline="0" noProof="0">
                <a:ln>
                  <a:noFill/>
                </a:ln>
                <a:solidFill>
                  <a:prstClr val="black"/>
                </a:solidFill>
                <a:effectLst/>
                <a:uLnTx/>
                <a:uFillTx/>
                <a:latin typeface="Calibri" panose="020F0502020204030204"/>
                <a:ea typeface="+mn-ea"/>
                <a:cs typeface="+mn-cs"/>
              </a:rPr>
              <a:t>Nota (13/06/2023). </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S" sz="1400" b="0" i="0" u="none" strike="noStrike" kern="1200" cap="none" spc="0" normalizeH="0" baseline="0" noProof="0">
                <a:ln>
                  <a:noFill/>
                </a:ln>
                <a:solidFill>
                  <a:prstClr val="black"/>
                </a:solidFill>
                <a:effectLst/>
                <a:uLnTx/>
                <a:uFillTx/>
                <a:latin typeface="Calibri" panose="020F0502020204030204"/>
                <a:ea typeface="+mn-ea"/>
                <a:cs typeface="+mn-cs"/>
              </a:rPr>
              <a:t>Es bastante sencillo pues ya se tiene una vista en "</a:t>
            </a:r>
            <a:r>
              <a:rPr kumimoji="0" lang="es-ES" sz="1400" b="0" i="0" u="none" strike="noStrike" kern="1200" cap="none" spc="0" normalizeH="0" baseline="0" noProof="0" err="1">
                <a:ln>
                  <a:noFill/>
                </a:ln>
                <a:solidFill>
                  <a:prstClr val="black"/>
                </a:solidFill>
                <a:effectLst/>
                <a:uLnTx/>
                <a:uFillTx/>
                <a:latin typeface="Calibri" panose="020F0502020204030204"/>
                <a:ea typeface="+mn-ea"/>
                <a:cs typeface="+mn-cs"/>
              </a:rPr>
              <a:t>tasks</a:t>
            </a:r>
            <a:r>
              <a:rPr kumimoji="0" lang="es-ES" sz="1400" b="0" i="0" u="none" strike="noStrike" kern="1200" cap="none" spc="0" normalizeH="0" baseline="0" noProof="0">
                <a:ln>
                  <a:noFill/>
                </a:ln>
                <a:solidFill>
                  <a:prstClr val="black"/>
                </a:solidFill>
                <a:effectLst/>
                <a:uLnTx/>
                <a:uFillTx/>
                <a:latin typeface="Calibri" panose="020F0502020204030204"/>
                <a:ea typeface="+mn-ea"/>
                <a:cs typeface="+mn-cs"/>
              </a:rPr>
              <a:t>/</a:t>
            </a:r>
            <a:r>
              <a:rPr kumimoji="0" lang="es-ES" sz="1400" b="0" i="0" u="none" strike="noStrike" kern="1200" cap="none" spc="0" normalizeH="0" baseline="0" noProof="0" err="1">
                <a:ln>
                  <a:noFill/>
                </a:ln>
                <a:solidFill>
                  <a:prstClr val="black"/>
                </a:solidFill>
                <a:effectLst/>
                <a:uLnTx/>
                <a:uFillTx/>
                <a:latin typeface="Calibri" panose="020F0502020204030204"/>
                <a:ea typeface="+mn-ea"/>
                <a:cs typeface="+mn-cs"/>
              </a:rPr>
              <a:t>templates</a:t>
            </a:r>
            <a:r>
              <a:rPr kumimoji="0" lang="es-ES" sz="1400" b="0" i="0" u="none" strike="noStrike" kern="1200" cap="none" spc="0" normalizeH="0" baseline="0" noProof="0">
                <a:ln>
                  <a:noFill/>
                </a:ln>
                <a:solidFill>
                  <a:prstClr val="black"/>
                </a:solidFill>
                <a:effectLst/>
                <a:uLnTx/>
                <a:uFillTx/>
                <a:latin typeface="Calibri" panose="020F0502020204030204"/>
                <a:ea typeface="+mn-ea"/>
                <a:cs typeface="+mn-cs"/>
              </a:rPr>
              <a:t>/tasks.html" que ya muestra todas las tareas, solo que de momento está mostrando las tareas que su fecha de completado no está todavía establecida, es decir las tareas que aún no fueron hechas </a:t>
            </a:r>
            <a:r>
              <a:rPr kumimoji="0" lang="es-ES" sz="1400" b="1" i="0" u="none" strike="noStrike" kern="1200" cap="none" spc="0" normalizeH="0" baseline="0" noProof="0">
                <a:ln>
                  <a:noFill/>
                </a:ln>
                <a:solidFill>
                  <a:prstClr val="black"/>
                </a:solidFill>
                <a:effectLst/>
                <a:uLnTx/>
                <a:uFillTx/>
                <a:latin typeface="Calibri" panose="020F0502020204030204"/>
                <a:ea typeface="+mn-ea"/>
                <a:cs typeface="+mn-cs"/>
              </a:rPr>
              <a:t>1) </a:t>
            </a:r>
            <a:r>
              <a:rPr kumimoji="0" lang="es-ES" sz="1400" b="0" i="0" u="none" strike="noStrike" kern="1200" cap="none" spc="0" normalizeH="0" baseline="0" noProof="0">
                <a:ln>
                  <a:noFill/>
                </a:ln>
                <a:solidFill>
                  <a:prstClr val="black"/>
                </a:solidFill>
                <a:effectLst/>
                <a:uLnTx/>
                <a:uFillTx/>
                <a:latin typeface="Calibri" panose="020F0502020204030204"/>
                <a:ea typeface="+mn-ea"/>
                <a:cs typeface="+mn-cs"/>
              </a:rPr>
              <a:t>En "</a:t>
            </a:r>
            <a:r>
              <a:rPr kumimoji="0" lang="es-ES" sz="1400" b="0" i="0" u="none" strike="noStrike" kern="1200" cap="none" spc="0" normalizeH="0" baseline="0" noProof="0" err="1">
                <a:ln>
                  <a:noFill/>
                </a:ln>
                <a:solidFill>
                  <a:prstClr val="black"/>
                </a:solidFill>
                <a:effectLst/>
                <a:uLnTx/>
                <a:uFillTx/>
                <a:latin typeface="Calibri" panose="020F0502020204030204"/>
                <a:ea typeface="+mn-ea"/>
                <a:cs typeface="+mn-cs"/>
              </a:rPr>
              <a:t>tasks</a:t>
            </a:r>
            <a:r>
              <a:rPr kumimoji="0" lang="es-ES" sz="1400" b="0" i="0" u="none" strike="noStrike" kern="1200" cap="none" spc="0" normalizeH="0" baseline="0" noProof="0">
                <a:ln>
                  <a:noFill/>
                </a:ln>
                <a:solidFill>
                  <a:prstClr val="black"/>
                </a:solidFill>
                <a:effectLst/>
                <a:uLnTx/>
                <a:uFillTx/>
                <a:latin typeface="Calibri" panose="020F0502020204030204"/>
                <a:ea typeface="+mn-ea"/>
                <a:cs typeface="+mn-cs"/>
              </a:rPr>
              <a:t>/views.py". se crea la vista "</a:t>
            </a:r>
            <a:r>
              <a:rPr kumimoji="0" lang="es-ES" sz="1400" b="0" i="0" u="none" strike="noStrike" kern="1200" cap="none" spc="0" normalizeH="0" baseline="0" noProof="0" err="1">
                <a:ln>
                  <a:noFill/>
                </a:ln>
                <a:solidFill>
                  <a:prstClr val="black"/>
                </a:solidFill>
                <a:effectLst/>
                <a:uLnTx/>
                <a:uFillTx/>
                <a:latin typeface="Calibri" panose="020F0502020204030204"/>
                <a:ea typeface="+mn-ea"/>
                <a:cs typeface="+mn-cs"/>
              </a:rPr>
              <a:t>task_completed</a:t>
            </a:r>
            <a:r>
              <a:rPr kumimoji="0" lang="es-ES" sz="1400" b="0" i="0" u="none" strike="noStrike" kern="1200" cap="none" spc="0" normalizeH="0" baseline="0" noProof="0">
                <a:ln>
                  <a:noFill/>
                </a:ln>
                <a:solidFill>
                  <a:prstClr val="black"/>
                </a:solidFill>
                <a:effectLst/>
                <a:uLnTx/>
                <a:uFillTx/>
                <a:latin typeface="Calibri" panose="020F0502020204030204"/>
                <a:ea typeface="+mn-ea"/>
                <a:cs typeface="+mn-cs"/>
              </a:rPr>
              <a:t>", se cambia el código para que busque todas las tareas que </a:t>
            </a:r>
            <a:r>
              <a:rPr kumimoji="0" lang="es-ES" sz="1400" b="0" i="0" u="none" strike="noStrike" kern="1200" cap="none" spc="0" normalizeH="0" baseline="0" noProof="0" err="1">
                <a:ln>
                  <a:noFill/>
                </a:ln>
                <a:solidFill>
                  <a:prstClr val="black"/>
                </a:solidFill>
                <a:effectLst/>
                <a:uLnTx/>
                <a:uFillTx/>
                <a:latin typeface="Calibri" panose="020F0502020204030204"/>
                <a:ea typeface="+mn-ea"/>
                <a:cs typeface="+mn-cs"/>
              </a:rPr>
              <a:t>estan</a:t>
            </a:r>
            <a:r>
              <a:rPr kumimoji="0" lang="es-ES" sz="1400" b="0" i="0" u="none" strike="noStrike" kern="1200" cap="none" spc="0" normalizeH="0" baseline="0" noProof="0">
                <a:ln>
                  <a:noFill/>
                </a:ln>
                <a:solidFill>
                  <a:prstClr val="black"/>
                </a:solidFill>
                <a:effectLst/>
                <a:uLnTx/>
                <a:uFillTx/>
                <a:latin typeface="Calibri" panose="020F0502020204030204"/>
                <a:ea typeface="+mn-ea"/>
                <a:cs typeface="+mn-cs"/>
              </a:rPr>
              <a:t> en "False", si se quisiera ordenar de la última a la primera se puede utilizar un "</a:t>
            </a:r>
            <a:r>
              <a:rPr kumimoji="0" lang="es-ES" sz="1400" b="0" i="0" u="none" strike="noStrike" kern="1200" cap="none" spc="0" normalizeH="0" baseline="0" noProof="0" err="1">
                <a:ln>
                  <a:noFill/>
                </a:ln>
                <a:solidFill>
                  <a:prstClr val="black"/>
                </a:solidFill>
                <a:effectLst/>
                <a:uLnTx/>
                <a:uFillTx/>
                <a:latin typeface="Calibri" panose="020F0502020204030204"/>
                <a:ea typeface="+mn-ea"/>
                <a:cs typeface="+mn-cs"/>
              </a:rPr>
              <a:t>order</a:t>
            </a:r>
            <a:r>
              <a:rPr kumimoji="0" lang="es-ES" sz="1400" b="0" i="0" u="none" strike="noStrike" kern="1200" cap="none" spc="0" normalizeH="0" baseline="0" noProof="0">
                <a:ln>
                  <a:noFill/>
                </a:ln>
                <a:solidFill>
                  <a:prstClr val="black"/>
                </a:solidFill>
                <a:effectLst/>
                <a:uLnTx/>
                <a:uFillTx/>
                <a:latin typeface="Calibri" panose="020F0502020204030204"/>
                <a:ea typeface="+mn-ea"/>
                <a:cs typeface="+mn-cs"/>
              </a:rPr>
              <a:t> </a:t>
            </a:r>
            <a:r>
              <a:rPr kumimoji="0" lang="es-ES" sz="1400" b="0" i="0" u="none" strike="noStrike" kern="1200" cap="none" spc="0" normalizeH="0" baseline="0" noProof="0" err="1">
                <a:ln>
                  <a:noFill/>
                </a:ln>
                <a:solidFill>
                  <a:prstClr val="black"/>
                </a:solidFill>
                <a:effectLst/>
                <a:uLnTx/>
                <a:uFillTx/>
                <a:latin typeface="Calibri" panose="020F0502020204030204"/>
                <a:ea typeface="+mn-ea"/>
                <a:cs typeface="+mn-cs"/>
              </a:rPr>
              <a:t>by</a:t>
            </a:r>
            <a:r>
              <a:rPr kumimoji="0" lang="es-ES" sz="1400" b="0" i="0" u="none" strike="noStrike" kern="1200" cap="none" spc="0" normalizeH="0" baseline="0" noProof="0">
                <a:ln>
                  <a:noFill/>
                </a:ln>
                <a:solidFill>
                  <a:prstClr val="black"/>
                </a:solidFill>
                <a:effectLst/>
                <a:uLnTx/>
                <a:uFillTx/>
                <a:latin typeface="Calibri" panose="020F0502020204030204"/>
                <a:ea typeface="+mn-ea"/>
                <a:cs typeface="+mn-cs"/>
              </a:rPr>
              <a:t>" </a:t>
            </a:r>
            <a:r>
              <a:rPr kumimoji="0" lang="es-ES" sz="1400" b="1" i="0" u="none" strike="noStrike" kern="1200" cap="none" spc="0" normalizeH="0" baseline="0" noProof="0">
                <a:ln>
                  <a:noFill/>
                </a:ln>
                <a:solidFill>
                  <a:prstClr val="black"/>
                </a:solidFill>
                <a:effectLst/>
                <a:uLnTx/>
                <a:uFillTx/>
                <a:latin typeface="Calibri" panose="020F0502020204030204"/>
                <a:ea typeface="+mn-ea"/>
                <a:cs typeface="+mn-cs"/>
              </a:rPr>
              <a:t>2) </a:t>
            </a:r>
            <a:r>
              <a:rPr kumimoji="0" lang="es-ES" sz="1400" b="0" i="0" u="none" strike="noStrike" kern="1200" cap="none" spc="0" normalizeH="0" baseline="0" noProof="0">
                <a:ln>
                  <a:noFill/>
                </a:ln>
                <a:solidFill>
                  <a:prstClr val="black"/>
                </a:solidFill>
                <a:effectLst/>
                <a:uLnTx/>
                <a:uFillTx/>
                <a:latin typeface="Calibri" panose="020F0502020204030204"/>
                <a:ea typeface="+mn-ea"/>
                <a:cs typeface="+mn-cs"/>
              </a:rPr>
              <a:t>En "</a:t>
            </a:r>
            <a:r>
              <a:rPr kumimoji="0" lang="es-ES" sz="1400" b="0" i="0" u="none" strike="noStrike" kern="1200" cap="none" spc="0" normalizeH="0" baseline="0" noProof="0" err="1">
                <a:ln>
                  <a:noFill/>
                </a:ln>
                <a:solidFill>
                  <a:prstClr val="black"/>
                </a:solidFill>
                <a:effectLst/>
                <a:uLnTx/>
                <a:uFillTx/>
                <a:latin typeface="Calibri" panose="020F0502020204030204"/>
                <a:ea typeface="+mn-ea"/>
                <a:cs typeface="+mn-cs"/>
              </a:rPr>
              <a:t>djangocrud</a:t>
            </a:r>
            <a:r>
              <a:rPr kumimoji="0" lang="es-ES" sz="1400" b="0" i="0" u="none" strike="noStrike" kern="1200" cap="none" spc="0" normalizeH="0" baseline="0" noProof="0">
                <a:ln>
                  <a:noFill/>
                </a:ln>
                <a:solidFill>
                  <a:prstClr val="black"/>
                </a:solidFill>
                <a:effectLst/>
                <a:uLnTx/>
                <a:uFillTx/>
                <a:latin typeface="Calibri" panose="020F0502020204030204"/>
                <a:ea typeface="+mn-ea"/>
                <a:cs typeface="+mn-cs"/>
              </a:rPr>
              <a:t>/ursl.py". Para mostrar las tareas que ya fueron hechas se creará otra ruta llamada "</a:t>
            </a:r>
            <a:r>
              <a:rPr kumimoji="0" lang="es-ES" sz="1400" b="0" i="0" u="none" strike="noStrike" kern="1200" cap="none" spc="0" normalizeH="0" baseline="0" noProof="0" err="1">
                <a:ln>
                  <a:noFill/>
                </a:ln>
                <a:solidFill>
                  <a:prstClr val="black"/>
                </a:solidFill>
                <a:effectLst/>
                <a:uLnTx/>
                <a:uFillTx/>
                <a:latin typeface="Calibri" panose="020F0502020204030204"/>
                <a:ea typeface="+mn-ea"/>
                <a:cs typeface="+mn-cs"/>
              </a:rPr>
              <a:t>tasks_completed</a:t>
            </a:r>
            <a:r>
              <a:rPr kumimoji="0" lang="es-ES" sz="1400" b="0" i="0" u="none" strike="noStrike" kern="1200" cap="none" spc="0" normalizeH="0" baseline="0" noProof="0">
                <a:ln>
                  <a:noFill/>
                </a:ln>
                <a:solidFill>
                  <a:prstClr val="black"/>
                </a:solidFill>
                <a:effectLst/>
                <a:uLnTx/>
                <a:uFillTx/>
                <a:latin typeface="Calibri" panose="020F0502020204030204"/>
                <a:ea typeface="+mn-ea"/>
                <a:cs typeface="+mn-cs"/>
              </a:rPr>
              <a:t>", lo que se va a hacer que al visitar esta ruta mostrará la misma lista de tareas pero cambiando la forma de hacerlo (esto es lo que se va a programar). Se indica que la vista a renderizar es "</a:t>
            </a:r>
            <a:r>
              <a:rPr kumimoji="0" lang="es-ES" sz="1400" b="0" i="0" u="none" strike="noStrike" kern="1200" cap="none" spc="0" normalizeH="0" baseline="0" noProof="0" err="1">
                <a:ln>
                  <a:noFill/>
                </a:ln>
                <a:solidFill>
                  <a:prstClr val="black"/>
                </a:solidFill>
                <a:effectLst/>
                <a:uLnTx/>
                <a:uFillTx/>
                <a:latin typeface="Calibri" panose="020F0502020204030204"/>
                <a:ea typeface="+mn-ea"/>
                <a:cs typeface="+mn-cs"/>
              </a:rPr>
              <a:t>task_completed</a:t>
            </a:r>
            <a:r>
              <a:rPr kumimoji="0" lang="es-ES" sz="1400" b="0" i="0" u="none" strike="noStrike" kern="1200" cap="none" spc="0" normalizeH="0" baseline="0" noProof="0">
                <a:ln>
                  <a:noFill/>
                </a:ln>
                <a:solidFill>
                  <a:prstClr val="black"/>
                </a:solidFill>
                <a:effectLst/>
                <a:uLnTx/>
                <a:uFillTx/>
                <a:latin typeface="Calibri" panose="020F0502020204030204"/>
                <a:ea typeface="+mn-ea"/>
                <a:cs typeface="+mn-cs"/>
              </a:rPr>
              <a:t>". La propiedad </a:t>
            </a:r>
            <a:r>
              <a:rPr kumimoji="0" lang="es-ES" sz="1400" b="0" i="0" u="none" strike="noStrike" kern="1200" cap="none" spc="0" normalizeH="0" baseline="0" noProof="0" err="1">
                <a:ln>
                  <a:noFill/>
                </a:ln>
                <a:solidFill>
                  <a:prstClr val="black"/>
                </a:solidFill>
                <a:effectLst/>
                <a:uLnTx/>
                <a:uFillTx/>
                <a:latin typeface="Calibri" panose="020F0502020204030204"/>
                <a:ea typeface="+mn-ea"/>
                <a:cs typeface="+mn-cs"/>
              </a:rPr>
              <a:t>name</a:t>
            </a:r>
            <a:r>
              <a:rPr kumimoji="0" lang="es-ES" sz="1400" b="0" i="0" u="none" strike="noStrike" kern="1200" cap="none" spc="0" normalizeH="0" baseline="0" noProof="0">
                <a:ln>
                  <a:noFill/>
                </a:ln>
                <a:solidFill>
                  <a:prstClr val="black"/>
                </a:solidFill>
                <a:effectLst/>
                <a:uLnTx/>
                <a:uFillTx/>
                <a:latin typeface="Calibri" panose="020F0502020204030204"/>
                <a:ea typeface="+mn-ea"/>
                <a:cs typeface="+mn-cs"/>
              </a:rPr>
              <a:t> se ubica en "</a:t>
            </a:r>
            <a:r>
              <a:rPr kumimoji="0" lang="es-ES" sz="1400" b="0" i="0" u="none" strike="noStrike" kern="1200" cap="none" spc="0" normalizeH="0" baseline="0" noProof="0" err="1">
                <a:ln>
                  <a:noFill/>
                </a:ln>
                <a:solidFill>
                  <a:prstClr val="black"/>
                </a:solidFill>
                <a:effectLst/>
                <a:uLnTx/>
                <a:uFillTx/>
                <a:latin typeface="Calibri" panose="020F0502020204030204"/>
                <a:ea typeface="+mn-ea"/>
                <a:cs typeface="+mn-cs"/>
              </a:rPr>
              <a:t>tasks_completed</a:t>
            </a:r>
            <a:r>
              <a:rPr kumimoji="0" lang="es-ES" sz="1400" b="0" i="0" u="none" strike="noStrike" kern="1200" cap="none" spc="0" normalizeH="0" baseline="0" noProof="0">
                <a:ln>
                  <a:noFill/>
                </a:ln>
                <a:solidFill>
                  <a:prstClr val="black"/>
                </a:solidFill>
                <a:effectLst/>
                <a:uLnTx/>
                <a:uFillTx/>
                <a:latin typeface="Calibri" panose="020F0502020204030204"/>
                <a:ea typeface="+mn-ea"/>
                <a:cs typeface="+mn-cs"/>
              </a:rPr>
              <a:t>" </a:t>
            </a:r>
            <a:r>
              <a:rPr kumimoji="0" lang="es-ES" sz="1400" b="1" i="0" u="none" strike="noStrike" kern="1200" cap="none" spc="0" normalizeH="0" baseline="0" noProof="0">
                <a:ln>
                  <a:noFill/>
                </a:ln>
                <a:solidFill>
                  <a:prstClr val="black"/>
                </a:solidFill>
                <a:effectLst/>
                <a:uLnTx/>
                <a:uFillTx/>
                <a:latin typeface="Calibri" panose="020F0502020204030204"/>
                <a:ea typeface="+mn-ea"/>
                <a:cs typeface="+mn-cs"/>
              </a:rPr>
              <a:t>3) </a:t>
            </a:r>
            <a:r>
              <a:rPr kumimoji="0" lang="es-ES" sz="1400" b="0" i="0" u="none" strike="noStrike" kern="1200" cap="none" spc="0" normalizeH="0" baseline="0" noProof="0">
                <a:ln>
                  <a:noFill/>
                </a:ln>
                <a:solidFill>
                  <a:prstClr val="black"/>
                </a:solidFill>
                <a:effectLst/>
                <a:uLnTx/>
                <a:uFillTx/>
                <a:latin typeface="Calibri" panose="020F0502020204030204"/>
                <a:ea typeface="+mn-ea"/>
                <a:cs typeface="+mn-cs"/>
              </a:rPr>
              <a:t>Al visitar la ruta "http://127.0.0.1:8000/</a:t>
            </a:r>
            <a:r>
              <a:rPr kumimoji="0" lang="es-ES" sz="1400" b="0" i="0" u="none" strike="noStrike" kern="1200" cap="none" spc="0" normalizeH="0" baseline="0" noProof="0" err="1">
                <a:ln>
                  <a:noFill/>
                </a:ln>
                <a:solidFill>
                  <a:prstClr val="black"/>
                </a:solidFill>
                <a:effectLst/>
                <a:uLnTx/>
                <a:uFillTx/>
                <a:latin typeface="Calibri" panose="020F0502020204030204"/>
                <a:ea typeface="+mn-ea"/>
                <a:cs typeface="+mn-cs"/>
              </a:rPr>
              <a:t>tasks_completed</a:t>
            </a:r>
            <a:r>
              <a:rPr kumimoji="0" lang="es-ES" sz="1400" b="0" i="0" u="none" strike="noStrike" kern="1200" cap="none" spc="0" normalizeH="0" baseline="0" noProof="0">
                <a:ln>
                  <a:noFill/>
                </a:ln>
                <a:solidFill>
                  <a:prstClr val="black"/>
                </a:solidFill>
                <a:effectLst/>
                <a:uLnTx/>
                <a:uFillTx/>
                <a:latin typeface="Calibri" panose="020F0502020204030204"/>
                <a:ea typeface="+mn-ea"/>
                <a:cs typeface="+mn-cs"/>
              </a:rPr>
              <a:t>/" aparecen todas las tareas que ya fueron hechas por un usuario.</a:t>
            </a:r>
          </a:p>
        </p:txBody>
      </p:sp>
    </p:spTree>
    <p:extLst>
      <p:ext uri="{BB962C8B-B14F-4D97-AF65-F5344CB8AC3E}">
        <p14:creationId xmlns:p14="http://schemas.microsoft.com/office/powerpoint/2010/main" val="169949104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9DF72ADE-BAE9-484E-84CE-E8979DDABC94}"/>
              </a:ext>
            </a:extLst>
          </p:cNvPr>
          <p:cNvSpPr>
            <a:spLocks noGrp="1"/>
          </p:cNvSpPr>
          <p:nvPr>
            <p:ph type="title"/>
          </p:nvPr>
        </p:nvSpPr>
        <p:spPr>
          <a:xfrm>
            <a:off x="1" y="1"/>
            <a:ext cx="3256367" cy="709119"/>
          </a:xfrm>
          <a:solidFill>
            <a:schemeClr val="accent4">
              <a:lumMod val="60000"/>
              <a:lumOff val="40000"/>
            </a:schemeClr>
          </a:solidFill>
        </p:spPr>
        <p:style>
          <a:lnRef idx="2">
            <a:schemeClr val="accent1"/>
          </a:lnRef>
          <a:fillRef idx="1">
            <a:schemeClr val="lt1"/>
          </a:fillRef>
          <a:effectRef idx="0">
            <a:schemeClr val="accent1"/>
          </a:effectRef>
          <a:fontRef idx="minor">
            <a:schemeClr val="dk1"/>
          </a:fontRef>
        </p:style>
        <p:txBody>
          <a:bodyPr>
            <a:normAutofit/>
          </a:bodyPr>
          <a:lstStyle/>
          <a:p>
            <a:r>
              <a:rPr lang="es-MX" sz="1400">
                <a:latin typeface="AcmeFont" pitchFamily="2" charset="0"/>
              </a:rPr>
              <a:t>Taller: </a:t>
            </a:r>
            <a:r>
              <a:rPr lang="es-MX" sz="1400"/>
              <a:t>Ejercicio 81</a:t>
            </a:r>
            <a:endParaRPr lang="es-ES" sz="1400"/>
          </a:p>
        </p:txBody>
      </p:sp>
      <p:cxnSp>
        <p:nvCxnSpPr>
          <p:cNvPr id="5" name="Conector recto 4">
            <a:extLst>
              <a:ext uri="{FF2B5EF4-FFF2-40B4-BE49-F238E27FC236}">
                <a16:creationId xmlns:a16="http://schemas.microsoft.com/office/drawing/2014/main" id="{B56C916C-A930-4B45-9FEB-EAC26D680858}"/>
              </a:ext>
            </a:extLst>
          </p:cNvPr>
          <p:cNvCxnSpPr>
            <a:cxnSpLocks/>
          </p:cNvCxnSpPr>
          <p:nvPr/>
        </p:nvCxnSpPr>
        <p:spPr>
          <a:xfrm>
            <a:off x="3256383" y="709120"/>
            <a:ext cx="0" cy="6148880"/>
          </a:xfrm>
          <a:prstGeom prst="line">
            <a:avLst/>
          </a:prstGeom>
        </p:spPr>
        <p:style>
          <a:lnRef idx="3">
            <a:schemeClr val="accent1"/>
          </a:lnRef>
          <a:fillRef idx="0">
            <a:schemeClr val="accent1"/>
          </a:fillRef>
          <a:effectRef idx="2">
            <a:schemeClr val="accent1"/>
          </a:effectRef>
          <a:fontRef idx="minor">
            <a:schemeClr val="tx1"/>
          </a:fontRef>
        </p:style>
      </p:cxnSp>
      <p:sp>
        <p:nvSpPr>
          <p:cNvPr id="16" name="CuadroTexto 15">
            <a:extLst>
              <a:ext uri="{FF2B5EF4-FFF2-40B4-BE49-F238E27FC236}">
                <a16:creationId xmlns:a16="http://schemas.microsoft.com/office/drawing/2014/main" id="{B1925488-C881-4A19-A93C-2E217166D1A0}"/>
              </a:ext>
            </a:extLst>
          </p:cNvPr>
          <p:cNvSpPr txBox="1"/>
          <p:nvPr/>
        </p:nvSpPr>
        <p:spPr>
          <a:xfrm>
            <a:off x="106748" y="4958291"/>
            <a:ext cx="2891329" cy="7386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C" sz="1400" b="1" i="0" u="none" strike="noStrike" kern="1200" cap="none" spc="0" normalizeH="0" baseline="0" noProof="0">
                <a:ln>
                  <a:noFill/>
                </a:ln>
                <a:solidFill>
                  <a:prstClr val="black"/>
                </a:solidFill>
                <a:effectLst/>
                <a:uLnTx/>
                <a:uFillTx/>
                <a:latin typeface="Calibri" panose="020F0502020204030204"/>
                <a:ea typeface="+mn-ea"/>
                <a:cs typeface="+mn-cs"/>
              </a:rPr>
              <a:t>Objetivos de la lámina:</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ES" sz="1400" b="0" i="0" u="none" strike="noStrike" kern="1200" cap="none" spc="0" normalizeH="0" baseline="0" noProof="0">
                <a:ln>
                  <a:noFill/>
                </a:ln>
                <a:solidFill>
                  <a:prstClr val="black"/>
                </a:solidFill>
                <a:effectLst/>
                <a:uLnTx/>
                <a:uFillTx/>
                <a:latin typeface="Calibri" panose="020F0502020204030204"/>
                <a:ea typeface="+mn-ea"/>
                <a:cs typeface="+mn-cs"/>
              </a:rPr>
              <a:t>Crear navegación para tareas completadas y pendientes.</a:t>
            </a:r>
          </a:p>
        </p:txBody>
      </p:sp>
      <p:pic>
        <p:nvPicPr>
          <p:cNvPr id="17" name="Imagen 16">
            <a:extLst>
              <a:ext uri="{FF2B5EF4-FFF2-40B4-BE49-F238E27FC236}">
                <a16:creationId xmlns:a16="http://schemas.microsoft.com/office/drawing/2014/main" id="{07AF594D-2BC1-4EA0-9855-66C150454A4F}"/>
              </a:ext>
            </a:extLst>
          </p:cNvPr>
          <p:cNvPicPr>
            <a:picLocks noChangeAspect="1"/>
          </p:cNvPicPr>
          <p:nvPr/>
        </p:nvPicPr>
        <p:blipFill>
          <a:blip r:embed="rId3"/>
          <a:stretch>
            <a:fillRect/>
          </a:stretch>
        </p:blipFill>
        <p:spPr>
          <a:xfrm>
            <a:off x="76038" y="2011836"/>
            <a:ext cx="993895" cy="854078"/>
          </a:xfrm>
          <a:prstGeom prst="rect">
            <a:avLst/>
          </a:prstGeom>
        </p:spPr>
      </p:pic>
      <p:sp>
        <p:nvSpPr>
          <p:cNvPr id="18" name="CuadroTexto 17">
            <a:extLst>
              <a:ext uri="{FF2B5EF4-FFF2-40B4-BE49-F238E27FC236}">
                <a16:creationId xmlns:a16="http://schemas.microsoft.com/office/drawing/2014/main" id="{137D2C75-4FC0-4811-A9B7-F2AED8DD12CA}"/>
              </a:ext>
            </a:extLst>
          </p:cNvPr>
          <p:cNvSpPr txBox="1"/>
          <p:nvPr/>
        </p:nvSpPr>
        <p:spPr>
          <a:xfrm>
            <a:off x="80567" y="2926313"/>
            <a:ext cx="3098569" cy="209288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C" sz="1300" b="1" i="0" u="none" strike="noStrike" kern="1200" cap="none" spc="0" normalizeH="0" baseline="0" noProof="0">
                <a:ln>
                  <a:noFill/>
                </a:ln>
                <a:solidFill>
                  <a:prstClr val="black"/>
                </a:solidFill>
                <a:effectLst/>
                <a:uLnTx/>
                <a:uFillTx/>
                <a:latin typeface="Agency FB" panose="020B0503020202020204" pitchFamily="34" charset="0"/>
                <a:ea typeface="+mn-ea"/>
                <a:cs typeface="+mn-cs"/>
              </a:rPr>
              <a:t>Misión. </a:t>
            </a:r>
            <a:r>
              <a:rPr kumimoji="0" lang="es-MX" sz="1300" b="0" i="0" u="none" strike="noStrike" kern="1200" cap="none" spc="0" normalizeH="0" baseline="0" noProof="0">
                <a:ln>
                  <a:noFill/>
                </a:ln>
                <a:solidFill>
                  <a:prstClr val="black"/>
                </a:solidFill>
                <a:effectLst/>
                <a:uLnTx/>
                <a:uFillTx/>
                <a:latin typeface="Agency FB" panose="020B0503020202020204" pitchFamily="34" charset="0"/>
                <a:ea typeface="+mn-ea"/>
                <a:cs typeface="+mn-cs"/>
              </a:rPr>
              <a:t>Formar profesionales competentes y emprendedores desde lo académico, la investigación, y la vinculación, que contribuyan a mejorar la calidad de vida de la sociedad.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300" b="0" i="0" u="none" strike="noStrike" kern="1200" cap="none" spc="0" normalizeH="0" baseline="0" noProof="0">
              <a:ln>
                <a:noFill/>
              </a:ln>
              <a:solidFill>
                <a:prstClr val="black"/>
              </a:solidFill>
              <a:effectLst/>
              <a:uLnTx/>
              <a:uFillTx/>
              <a:latin typeface="Agency FB" panose="020B0503020202020204" pitchFamily="34" charset="0"/>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C" sz="1300" b="1" i="0" u="none" strike="noStrike" kern="1200" cap="none" spc="0" normalizeH="0" baseline="0" noProof="0">
                <a:ln>
                  <a:noFill/>
                </a:ln>
                <a:solidFill>
                  <a:prstClr val="black"/>
                </a:solidFill>
                <a:effectLst/>
                <a:uLnTx/>
                <a:uFillTx/>
                <a:latin typeface="Agency FB" panose="020B0503020202020204" pitchFamily="34" charset="0"/>
                <a:ea typeface="+mn-ea"/>
                <a:cs typeface="+mn-cs"/>
              </a:rPr>
              <a:t>Visión. </a:t>
            </a:r>
            <a:r>
              <a:rPr kumimoji="0" lang="es-MX" sz="1300" b="0" i="0" u="none" strike="noStrike" kern="1200" cap="none" spc="0" normalizeH="0" baseline="0" noProof="0">
                <a:ln>
                  <a:noFill/>
                </a:ln>
                <a:solidFill>
                  <a:prstClr val="black"/>
                </a:solidFill>
                <a:effectLst/>
                <a:uLnTx/>
                <a:uFillTx/>
                <a:latin typeface="Agency FB" panose="020B0503020202020204" pitchFamily="34" charset="0"/>
                <a:ea typeface="+mn-ea"/>
                <a:cs typeface="+mn-cs"/>
              </a:rPr>
              <a:t>Ser un referente nacional e internacional de Institución de Educación Superior que contribuye al desarrollo social, cultural y productivo con profesionales éticos, creativos, cualificados y con sentido de pertinencia.</a:t>
            </a:r>
            <a:endParaRPr kumimoji="0" lang="es-ES" sz="1300" b="0" i="0" u="none" strike="noStrike" kern="1200" cap="none" spc="0" normalizeH="0" baseline="0" noProof="0">
              <a:ln>
                <a:noFill/>
              </a:ln>
              <a:solidFill>
                <a:prstClr val="black"/>
              </a:solidFill>
              <a:effectLst/>
              <a:uLnTx/>
              <a:uFillTx/>
              <a:latin typeface="Agency FB" panose="020B0503020202020204" pitchFamily="34" charset="0"/>
              <a:ea typeface="+mn-ea"/>
              <a:cs typeface="+mn-cs"/>
            </a:endParaRPr>
          </a:p>
        </p:txBody>
      </p:sp>
      <p:sp>
        <p:nvSpPr>
          <p:cNvPr id="23" name="Rectángulo 22">
            <a:extLst>
              <a:ext uri="{FF2B5EF4-FFF2-40B4-BE49-F238E27FC236}">
                <a16:creationId xmlns:a16="http://schemas.microsoft.com/office/drawing/2014/main" id="{EAF93728-98EC-43CF-8689-136A3EE39D11}"/>
              </a:ext>
            </a:extLst>
          </p:cNvPr>
          <p:cNvSpPr/>
          <p:nvPr/>
        </p:nvSpPr>
        <p:spPr>
          <a:xfrm>
            <a:off x="93308" y="6489877"/>
            <a:ext cx="2530373" cy="292388"/>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C" sz="1300" b="0" i="0" u="none" strike="noStrike" kern="1200" cap="none" spc="0" normalizeH="0" baseline="0" noProof="0">
                <a:ln w="0"/>
                <a:solidFill>
                  <a:srgbClr val="00B050"/>
                </a:solidFill>
                <a:effectLst>
                  <a:outerShdw blurRad="38100" dist="25400" dir="5400000" algn="ctr" rotWithShape="0">
                    <a:srgbClr val="6E747A">
                      <a:alpha val="43000"/>
                    </a:srgbClr>
                  </a:outerShdw>
                </a:effectLst>
                <a:uLnTx/>
                <a:uFillTx/>
                <a:latin typeface="Calibri" panose="020F0502020204030204"/>
                <a:ea typeface="+mn-ea"/>
                <a:cs typeface="+mn-cs"/>
              </a:rPr>
              <a:t>M</a:t>
            </a:r>
            <a:r>
              <a:rPr kumimoji="0" lang="es-ES" sz="1300" b="0" i="0" u="none" strike="noStrike" kern="1200" cap="none" spc="0" normalizeH="0" baseline="0" noProof="0">
                <a:ln w="0"/>
                <a:solidFill>
                  <a:srgbClr val="00B050"/>
                </a:solidFill>
                <a:effectLst>
                  <a:outerShdw blurRad="38100" dist="25400" dir="5400000" algn="ctr" rotWithShape="0">
                    <a:srgbClr val="6E747A">
                      <a:alpha val="43000"/>
                    </a:srgbClr>
                  </a:outerShdw>
                </a:effectLst>
                <a:uLnTx/>
                <a:uFillTx/>
                <a:latin typeface="Calibri" panose="020F0502020204030204"/>
                <a:ea typeface="+mn-ea"/>
                <a:cs typeface="+mn-cs"/>
              </a:rPr>
              <a:t>sig. Ing. Robert Moreira Centeno</a:t>
            </a:r>
          </a:p>
        </p:txBody>
      </p:sp>
      <p:sp>
        <p:nvSpPr>
          <p:cNvPr id="6" name="CuadroTexto 5">
            <a:extLst>
              <a:ext uri="{FF2B5EF4-FFF2-40B4-BE49-F238E27FC236}">
                <a16:creationId xmlns:a16="http://schemas.microsoft.com/office/drawing/2014/main" id="{7FC1FBA4-F025-F269-BB7C-ECD5082576C2}"/>
              </a:ext>
            </a:extLst>
          </p:cNvPr>
          <p:cNvSpPr txBox="1"/>
          <p:nvPr/>
        </p:nvSpPr>
        <p:spPr>
          <a:xfrm>
            <a:off x="3437442" y="11851"/>
            <a:ext cx="729026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1" i="0" u="none" strike="noStrike" kern="1200" cap="none" spc="0" normalizeH="0" baseline="0" noProof="0">
                <a:ln>
                  <a:noFill/>
                </a:ln>
                <a:solidFill>
                  <a:prstClr val="black"/>
                </a:solidFill>
                <a:effectLst/>
                <a:uLnTx/>
                <a:uFillTx/>
                <a:latin typeface="Calibri" panose="020F0502020204030204"/>
                <a:ea typeface="+mn-ea"/>
                <a:cs typeface="+mn-cs"/>
              </a:rPr>
              <a:t>Figura 15. Listar tareas completadas.</a:t>
            </a:r>
            <a:endParaRPr kumimoji="0" lang="es-E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 name="Botón de acción: en blanco 23">
            <a:hlinkClick r:id="rId4" action="ppaction://hlinksldjump" highlightClick="1"/>
            <a:extLst>
              <a:ext uri="{FF2B5EF4-FFF2-40B4-BE49-F238E27FC236}">
                <a16:creationId xmlns:a16="http://schemas.microsoft.com/office/drawing/2014/main" id="{8D50BB14-2C13-8FD2-66DB-B49705E8729E}"/>
              </a:ext>
            </a:extLst>
          </p:cNvPr>
          <p:cNvSpPr/>
          <p:nvPr/>
        </p:nvSpPr>
        <p:spPr>
          <a:xfrm>
            <a:off x="10727704" y="-885"/>
            <a:ext cx="1464296" cy="335902"/>
          </a:xfrm>
          <a:prstGeom prst="actionButtonBlan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C" sz="1800" b="0" i="0" u="none" strike="noStrike" kern="1200" cap="none" spc="0" normalizeH="0" baseline="0" noProof="0">
                <a:ln>
                  <a:noFill/>
                </a:ln>
                <a:solidFill>
                  <a:prstClr val="white"/>
                </a:solidFill>
                <a:effectLst/>
                <a:uLnTx/>
                <a:uFillTx/>
                <a:latin typeface="Calibri" panose="020F0502020204030204"/>
                <a:ea typeface="+mn-ea"/>
                <a:cs typeface="+mn-cs"/>
              </a:rPr>
              <a:t>Índice</a:t>
            </a:r>
            <a:endParaRPr kumimoji="0" lang="es-E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9" name="Imagen 8" descr="Interfaz de usuario gráfica, Texto, Aplicación&#10;&#10;Descripción generada automáticamente">
            <a:extLst>
              <a:ext uri="{FF2B5EF4-FFF2-40B4-BE49-F238E27FC236}">
                <a16:creationId xmlns:a16="http://schemas.microsoft.com/office/drawing/2014/main" id="{D5D5FD54-637D-A792-4786-A7EB17DE659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70164" y="4475016"/>
            <a:ext cx="2448267" cy="1705213"/>
          </a:xfrm>
          <a:prstGeom prst="rect">
            <a:avLst/>
          </a:prstGeom>
        </p:spPr>
      </p:pic>
      <p:pic>
        <p:nvPicPr>
          <p:cNvPr id="31" name="Imagen 30">
            <a:extLst>
              <a:ext uri="{FF2B5EF4-FFF2-40B4-BE49-F238E27FC236}">
                <a16:creationId xmlns:a16="http://schemas.microsoft.com/office/drawing/2014/main" id="{69AC14B1-B761-AE67-21D8-AE9EB8853DDF}"/>
              </a:ext>
            </a:extLst>
          </p:cNvPr>
          <p:cNvPicPr>
            <a:picLocks noChangeAspect="1"/>
          </p:cNvPicPr>
          <p:nvPr/>
        </p:nvPicPr>
        <p:blipFill>
          <a:blip r:embed="rId6"/>
          <a:stretch>
            <a:fillRect/>
          </a:stretch>
        </p:blipFill>
        <p:spPr>
          <a:xfrm>
            <a:off x="3514674" y="472050"/>
            <a:ext cx="3985605" cy="3589331"/>
          </a:xfrm>
          <a:prstGeom prst="rect">
            <a:avLst/>
          </a:prstGeom>
        </p:spPr>
      </p:pic>
      <p:pic>
        <p:nvPicPr>
          <p:cNvPr id="33" name="Imagen 32">
            <a:extLst>
              <a:ext uri="{FF2B5EF4-FFF2-40B4-BE49-F238E27FC236}">
                <a16:creationId xmlns:a16="http://schemas.microsoft.com/office/drawing/2014/main" id="{ECD97E6F-BC14-A4EE-F2D2-4099B49A533A}"/>
              </a:ext>
            </a:extLst>
          </p:cNvPr>
          <p:cNvPicPr>
            <a:picLocks noChangeAspect="1"/>
          </p:cNvPicPr>
          <p:nvPr/>
        </p:nvPicPr>
        <p:blipFill>
          <a:blip r:embed="rId7"/>
          <a:stretch>
            <a:fillRect/>
          </a:stretch>
        </p:blipFill>
        <p:spPr>
          <a:xfrm>
            <a:off x="7091321" y="571084"/>
            <a:ext cx="4991533" cy="2415749"/>
          </a:xfrm>
          <a:prstGeom prst="rect">
            <a:avLst/>
          </a:prstGeom>
        </p:spPr>
      </p:pic>
      <p:sp>
        <p:nvSpPr>
          <p:cNvPr id="26" name="Rectángulo 25">
            <a:extLst>
              <a:ext uri="{FF2B5EF4-FFF2-40B4-BE49-F238E27FC236}">
                <a16:creationId xmlns:a16="http://schemas.microsoft.com/office/drawing/2014/main" id="{9E47B6A2-AFD4-00E6-50B1-369FBD4CEEB8}"/>
              </a:ext>
            </a:extLst>
          </p:cNvPr>
          <p:cNvSpPr/>
          <p:nvPr/>
        </p:nvSpPr>
        <p:spPr>
          <a:xfrm flipH="1">
            <a:off x="8078796" y="1944398"/>
            <a:ext cx="4004058" cy="9819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w="3175">
                <a:solidFill>
                  <a:prstClr val="black"/>
                </a:solidFill>
              </a:ln>
              <a:solidFill>
                <a:prstClr val="white"/>
              </a:solidFill>
              <a:effectLst/>
              <a:uLnTx/>
              <a:uFillTx/>
              <a:latin typeface="Calibri" panose="020F0502020204030204"/>
              <a:ea typeface="+mn-ea"/>
              <a:cs typeface="+mn-cs"/>
            </a:endParaRPr>
          </a:p>
        </p:txBody>
      </p:sp>
      <p:sp>
        <p:nvSpPr>
          <p:cNvPr id="35" name="CuadroTexto 34">
            <a:extLst>
              <a:ext uri="{FF2B5EF4-FFF2-40B4-BE49-F238E27FC236}">
                <a16:creationId xmlns:a16="http://schemas.microsoft.com/office/drawing/2014/main" id="{94CF83BE-38AC-AB4F-9F6A-C8E6D4228201}"/>
              </a:ext>
            </a:extLst>
          </p:cNvPr>
          <p:cNvSpPr txBox="1"/>
          <p:nvPr/>
        </p:nvSpPr>
        <p:spPr>
          <a:xfrm>
            <a:off x="5225407" y="4573570"/>
            <a:ext cx="6857447" cy="2246769"/>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C" sz="1400" b="1" i="0" u="none" strike="noStrike" kern="1200" cap="none" spc="0" normalizeH="0" baseline="0" noProof="0">
                <a:ln>
                  <a:noFill/>
                </a:ln>
                <a:solidFill>
                  <a:prstClr val="black"/>
                </a:solidFill>
                <a:effectLst/>
                <a:uLnTx/>
                <a:uFillTx/>
                <a:latin typeface="Calibri" panose="020F0502020204030204"/>
                <a:ea typeface="+mn-ea"/>
                <a:cs typeface="+mn-cs"/>
              </a:rPr>
              <a:t>Nota (13/06/2023). </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S" sz="1400" b="1" i="0" u="none" strike="noStrike" kern="1200" cap="none" spc="0" normalizeH="0" baseline="0" noProof="0">
                <a:ln>
                  <a:noFill/>
                </a:ln>
                <a:solidFill>
                  <a:prstClr val="black"/>
                </a:solidFill>
                <a:effectLst/>
                <a:highlight>
                  <a:srgbClr val="FFFF00"/>
                </a:highlight>
                <a:uLnTx/>
                <a:uFillTx/>
                <a:latin typeface="Calibri" panose="020F0502020204030204"/>
                <a:ea typeface="+mn-ea"/>
                <a:cs typeface="+mn-cs"/>
              </a:rPr>
              <a:t>1) </a:t>
            </a:r>
            <a:r>
              <a:rPr kumimoji="0" lang="es-ES" sz="1400" b="0" i="0" u="none" strike="noStrike" kern="1200" cap="none" spc="0" normalizeH="0" baseline="0" noProof="0">
                <a:ln>
                  <a:noFill/>
                </a:ln>
                <a:solidFill>
                  <a:prstClr val="black"/>
                </a:solidFill>
                <a:effectLst/>
                <a:uLnTx/>
                <a:uFillTx/>
                <a:latin typeface="Calibri" panose="020F0502020204030204"/>
                <a:ea typeface="+mn-ea"/>
                <a:cs typeface="+mn-cs"/>
              </a:rPr>
              <a:t>En "</a:t>
            </a:r>
            <a:r>
              <a:rPr kumimoji="0" lang="es-ES" sz="1400" b="0" i="0" u="none" strike="noStrike" kern="1200" cap="none" spc="0" normalizeH="0" baseline="0" noProof="0" err="1">
                <a:ln>
                  <a:noFill/>
                </a:ln>
                <a:solidFill>
                  <a:prstClr val="black"/>
                </a:solidFill>
                <a:effectLst/>
                <a:uLnTx/>
                <a:uFillTx/>
                <a:latin typeface="Calibri" panose="020F0502020204030204"/>
                <a:ea typeface="+mn-ea"/>
                <a:cs typeface="+mn-cs"/>
              </a:rPr>
              <a:t>tasks</a:t>
            </a:r>
            <a:r>
              <a:rPr kumimoji="0" lang="es-ES" sz="1400" b="0" i="0" u="none" strike="noStrike" kern="1200" cap="none" spc="0" normalizeH="0" baseline="0" noProof="0">
                <a:ln>
                  <a:noFill/>
                </a:ln>
                <a:solidFill>
                  <a:prstClr val="black"/>
                </a:solidFill>
                <a:effectLst/>
                <a:uLnTx/>
                <a:uFillTx/>
                <a:latin typeface="Calibri" panose="020F0502020204030204"/>
                <a:ea typeface="+mn-ea"/>
                <a:cs typeface="+mn-cs"/>
              </a:rPr>
              <a:t>/</a:t>
            </a:r>
            <a:r>
              <a:rPr kumimoji="0" lang="es-ES" sz="1400" b="0" i="0" u="none" strike="noStrike" kern="1200" cap="none" spc="0" normalizeH="0" baseline="0" noProof="0" err="1">
                <a:ln>
                  <a:noFill/>
                </a:ln>
                <a:solidFill>
                  <a:prstClr val="black"/>
                </a:solidFill>
                <a:effectLst/>
                <a:uLnTx/>
                <a:uFillTx/>
                <a:latin typeface="Calibri" panose="020F0502020204030204"/>
                <a:ea typeface="+mn-ea"/>
                <a:cs typeface="+mn-cs"/>
              </a:rPr>
              <a:t>templates</a:t>
            </a:r>
            <a:r>
              <a:rPr kumimoji="0" lang="es-ES" sz="1400" b="0" i="0" u="none" strike="noStrike" kern="1200" cap="none" spc="0" normalizeH="0" baseline="0" noProof="0">
                <a:ln>
                  <a:noFill/>
                </a:ln>
                <a:solidFill>
                  <a:prstClr val="black"/>
                </a:solidFill>
                <a:effectLst/>
                <a:uLnTx/>
                <a:uFillTx/>
                <a:latin typeface="Calibri" panose="020F0502020204030204"/>
                <a:ea typeface="+mn-ea"/>
                <a:cs typeface="+mn-cs"/>
              </a:rPr>
              <a:t>/tasks.html". Se indica que muestre la fecha de completado de las tareas, se indica con un palito que pase la fecha por un filtro date de </a:t>
            </a:r>
            <a:r>
              <a:rPr kumimoji="0" lang="es-ES" sz="1400" b="0" i="0" u="none" strike="noStrike" kern="1200" cap="none" spc="0" normalizeH="0" baseline="0" noProof="0" err="1">
                <a:ln>
                  <a:noFill/>
                </a:ln>
                <a:solidFill>
                  <a:prstClr val="black"/>
                </a:solidFill>
                <a:effectLst/>
                <a:uLnTx/>
                <a:uFillTx/>
                <a:latin typeface="Calibri" panose="020F0502020204030204"/>
                <a:ea typeface="+mn-ea"/>
                <a:cs typeface="+mn-cs"/>
              </a:rPr>
              <a:t>django</a:t>
            </a:r>
            <a:r>
              <a:rPr kumimoji="0" lang="es-ES" sz="1400" b="0" i="0" u="none" strike="noStrike" kern="1200" cap="none" spc="0" normalizeH="0" baseline="0" noProof="0">
                <a:ln>
                  <a:noFill/>
                </a:ln>
                <a:solidFill>
                  <a:prstClr val="black"/>
                </a:solidFill>
                <a:effectLst/>
                <a:uLnTx/>
                <a:uFillTx/>
                <a:latin typeface="Calibri" panose="020F0502020204030204"/>
                <a:ea typeface="+mn-ea"/>
                <a:cs typeface="+mn-cs"/>
              </a:rPr>
              <a:t>. </a:t>
            </a:r>
            <a:r>
              <a:rPr kumimoji="0" lang="es-ES" sz="1400" b="1" i="0" u="none" strike="noStrike" kern="1200" cap="none" spc="0" normalizeH="0" baseline="0" noProof="0">
                <a:ln>
                  <a:noFill/>
                </a:ln>
                <a:solidFill>
                  <a:prstClr val="black"/>
                </a:solidFill>
                <a:effectLst/>
                <a:highlight>
                  <a:srgbClr val="FFFF00"/>
                </a:highlight>
                <a:uLnTx/>
                <a:uFillTx/>
                <a:latin typeface="Calibri" panose="020F0502020204030204"/>
                <a:ea typeface="+mn-ea"/>
                <a:cs typeface="+mn-cs"/>
              </a:rPr>
              <a:t>2) </a:t>
            </a:r>
            <a:r>
              <a:rPr kumimoji="0" lang="es-ES" sz="1400" b="0" i="0" u="none" strike="noStrike" kern="1200" cap="none" spc="0" normalizeH="0" baseline="0" noProof="0">
                <a:ln>
                  <a:noFill/>
                </a:ln>
                <a:solidFill>
                  <a:prstClr val="black"/>
                </a:solidFill>
                <a:effectLst/>
                <a:uLnTx/>
                <a:uFillTx/>
                <a:latin typeface="Calibri" panose="020F0502020204030204"/>
                <a:ea typeface="+mn-ea"/>
                <a:cs typeface="+mn-cs"/>
              </a:rPr>
              <a:t>En "</a:t>
            </a:r>
            <a:r>
              <a:rPr kumimoji="0" lang="es-ES" sz="1400" b="0" i="0" u="none" strike="noStrike" kern="1200" cap="none" spc="0" normalizeH="0" baseline="0" noProof="0" err="1">
                <a:ln>
                  <a:noFill/>
                </a:ln>
                <a:solidFill>
                  <a:prstClr val="black"/>
                </a:solidFill>
                <a:effectLst/>
                <a:uLnTx/>
                <a:uFillTx/>
                <a:latin typeface="Calibri" panose="020F0502020204030204"/>
                <a:ea typeface="+mn-ea"/>
                <a:cs typeface="+mn-cs"/>
              </a:rPr>
              <a:t>tasks</a:t>
            </a:r>
            <a:r>
              <a:rPr kumimoji="0" lang="es-ES" sz="1400" b="0" i="0" u="none" strike="noStrike" kern="1200" cap="none" spc="0" normalizeH="0" baseline="0" noProof="0">
                <a:ln>
                  <a:noFill/>
                </a:ln>
                <a:solidFill>
                  <a:prstClr val="black"/>
                </a:solidFill>
                <a:effectLst/>
                <a:uLnTx/>
                <a:uFillTx/>
                <a:latin typeface="Calibri" panose="020F0502020204030204"/>
                <a:ea typeface="+mn-ea"/>
                <a:cs typeface="+mn-cs"/>
              </a:rPr>
              <a:t>/</a:t>
            </a:r>
            <a:r>
              <a:rPr kumimoji="0" lang="es-ES" sz="1400" b="0" i="0" u="none" strike="noStrike" kern="1200" cap="none" spc="0" normalizeH="0" baseline="0" noProof="0" err="1">
                <a:ln>
                  <a:noFill/>
                </a:ln>
                <a:solidFill>
                  <a:prstClr val="black"/>
                </a:solidFill>
                <a:effectLst/>
                <a:uLnTx/>
                <a:uFillTx/>
                <a:latin typeface="Calibri" panose="020F0502020204030204"/>
                <a:ea typeface="+mn-ea"/>
                <a:cs typeface="+mn-cs"/>
              </a:rPr>
              <a:t>templates</a:t>
            </a:r>
            <a:r>
              <a:rPr kumimoji="0" lang="es-ES" sz="1400" b="0" i="0" u="none" strike="noStrike" kern="1200" cap="none" spc="0" normalizeH="0" baseline="0" noProof="0">
                <a:ln>
                  <a:noFill/>
                </a:ln>
                <a:solidFill>
                  <a:prstClr val="black"/>
                </a:solidFill>
                <a:effectLst/>
                <a:uLnTx/>
                <a:uFillTx/>
                <a:latin typeface="Calibri" panose="020F0502020204030204"/>
                <a:ea typeface="+mn-ea"/>
                <a:cs typeface="+mn-cs"/>
              </a:rPr>
              <a:t>/base.html". Se agregan los enlaces "</a:t>
            </a:r>
            <a:r>
              <a:rPr kumimoji="0" lang="es-ES" sz="1400" b="0" i="0" u="none" strike="noStrike" kern="1200" cap="none" spc="0" normalizeH="0" baseline="0" noProof="0" err="1">
                <a:ln>
                  <a:noFill/>
                </a:ln>
                <a:solidFill>
                  <a:prstClr val="black"/>
                </a:solidFill>
                <a:effectLst/>
                <a:uLnTx/>
                <a:uFillTx/>
                <a:latin typeface="Calibri" panose="020F0502020204030204"/>
                <a:ea typeface="+mn-ea"/>
                <a:cs typeface="+mn-cs"/>
              </a:rPr>
              <a:t>Task</a:t>
            </a:r>
            <a:r>
              <a:rPr kumimoji="0" lang="es-ES" sz="1400" b="0" i="0" u="none" strike="noStrike" kern="1200" cap="none" spc="0" normalizeH="0" baseline="0" noProof="0">
                <a:ln>
                  <a:noFill/>
                </a:ln>
                <a:solidFill>
                  <a:prstClr val="black"/>
                </a:solidFill>
                <a:effectLst/>
                <a:uLnTx/>
                <a:uFillTx/>
                <a:latin typeface="Calibri" panose="020F0502020204030204"/>
                <a:ea typeface="+mn-ea"/>
                <a:cs typeface="+mn-cs"/>
              </a:rPr>
              <a:t> </a:t>
            </a:r>
            <a:r>
              <a:rPr kumimoji="0" lang="es-ES" sz="1400" b="0" i="0" u="none" strike="noStrike" kern="1200" cap="none" spc="0" normalizeH="0" baseline="0" noProof="0" err="1">
                <a:ln>
                  <a:noFill/>
                </a:ln>
                <a:solidFill>
                  <a:prstClr val="black"/>
                </a:solidFill>
                <a:effectLst/>
                <a:uLnTx/>
                <a:uFillTx/>
                <a:latin typeface="Calibri" panose="020F0502020204030204"/>
                <a:ea typeface="+mn-ea"/>
                <a:cs typeface="+mn-cs"/>
              </a:rPr>
              <a:t>Pending</a:t>
            </a:r>
            <a:r>
              <a:rPr kumimoji="0" lang="es-ES" sz="1400" b="0" i="0" u="none" strike="noStrike" kern="1200" cap="none" spc="0" normalizeH="0" baseline="0" noProof="0">
                <a:ln>
                  <a:noFill/>
                </a:ln>
                <a:solidFill>
                  <a:prstClr val="black"/>
                </a:solidFill>
                <a:effectLst/>
                <a:uLnTx/>
                <a:uFillTx/>
                <a:latin typeface="Calibri" panose="020F0502020204030204"/>
                <a:ea typeface="+mn-ea"/>
                <a:cs typeface="+mn-cs"/>
              </a:rPr>
              <a:t>" y "</a:t>
            </a:r>
            <a:r>
              <a:rPr kumimoji="0" lang="es-ES" sz="1400" b="0" i="0" u="none" strike="noStrike" kern="1200" cap="none" spc="0" normalizeH="0" baseline="0" noProof="0" err="1">
                <a:ln>
                  <a:noFill/>
                </a:ln>
                <a:solidFill>
                  <a:prstClr val="black"/>
                </a:solidFill>
                <a:effectLst/>
                <a:uLnTx/>
                <a:uFillTx/>
                <a:latin typeface="Calibri" panose="020F0502020204030204"/>
                <a:ea typeface="+mn-ea"/>
                <a:cs typeface="+mn-cs"/>
              </a:rPr>
              <a:t>Task</a:t>
            </a:r>
            <a:r>
              <a:rPr kumimoji="0" lang="es-ES" sz="1400" b="0" i="0" u="none" strike="noStrike" kern="1200" cap="none" spc="0" normalizeH="0" baseline="0" noProof="0">
                <a:ln>
                  <a:noFill/>
                </a:ln>
                <a:solidFill>
                  <a:prstClr val="black"/>
                </a:solidFill>
                <a:effectLst/>
                <a:uLnTx/>
                <a:uFillTx/>
                <a:latin typeface="Calibri" panose="020F0502020204030204"/>
                <a:ea typeface="+mn-ea"/>
                <a:cs typeface="+mn-cs"/>
              </a:rPr>
              <a:t> </a:t>
            </a:r>
            <a:r>
              <a:rPr kumimoji="0" lang="es-ES" sz="1400" b="0" i="0" u="none" strike="noStrike" kern="1200" cap="none" spc="0" normalizeH="0" baseline="0" noProof="0" err="1">
                <a:ln>
                  <a:noFill/>
                </a:ln>
                <a:solidFill>
                  <a:prstClr val="black"/>
                </a:solidFill>
                <a:effectLst/>
                <a:uLnTx/>
                <a:uFillTx/>
                <a:latin typeface="Calibri" panose="020F0502020204030204"/>
                <a:ea typeface="+mn-ea"/>
                <a:cs typeface="+mn-cs"/>
              </a:rPr>
              <a:t>Completed</a:t>
            </a:r>
            <a:r>
              <a:rPr kumimoji="0" lang="es-ES" sz="1400" b="0" i="0" u="none" strike="noStrike" kern="1200" cap="none" spc="0" normalizeH="0" baseline="0" noProof="0">
                <a:ln>
                  <a:noFill/>
                </a:ln>
                <a:solidFill>
                  <a:prstClr val="black"/>
                </a:solidFill>
                <a:effectLst/>
                <a:uLnTx/>
                <a:uFillTx/>
                <a:latin typeface="Calibri" panose="020F0502020204030204"/>
                <a:ea typeface="+mn-ea"/>
                <a:cs typeface="+mn-cs"/>
              </a:rPr>
              <a:t>", luego se puede visitar esos enlaces en la ruta "http://127.0.0.1:8000/" para listar tareas completadas y tareas pendientes </a:t>
            </a:r>
            <a:r>
              <a:rPr kumimoji="0" lang="es-ES" sz="1400" b="1" i="0" u="none" strike="noStrike" kern="1200" cap="none" spc="0" normalizeH="0" baseline="0" noProof="0">
                <a:ln>
                  <a:noFill/>
                </a:ln>
                <a:solidFill>
                  <a:prstClr val="black"/>
                </a:solidFill>
                <a:effectLst/>
                <a:highlight>
                  <a:srgbClr val="FFFF00"/>
                </a:highlight>
                <a:uLnTx/>
                <a:uFillTx/>
                <a:latin typeface="Calibri" panose="020F0502020204030204"/>
                <a:ea typeface="+mn-ea"/>
                <a:cs typeface="+mn-cs"/>
              </a:rPr>
              <a:t>3) </a:t>
            </a:r>
            <a:r>
              <a:rPr kumimoji="0" lang="es-ES" sz="1400" b="0" i="0" u="none" strike="noStrike" kern="1200" cap="none" spc="0" normalizeH="0" baseline="0" noProof="0">
                <a:ln>
                  <a:noFill/>
                </a:ln>
                <a:solidFill>
                  <a:prstClr val="black"/>
                </a:solidFill>
                <a:effectLst/>
                <a:uLnTx/>
                <a:uFillTx/>
                <a:latin typeface="Calibri" panose="020F0502020204030204"/>
                <a:ea typeface="+mn-ea"/>
                <a:cs typeface="+mn-cs"/>
              </a:rPr>
              <a:t>Se puede trabajar en lugar de con rutas, con la propiedad "</a:t>
            </a:r>
            <a:r>
              <a:rPr kumimoji="0" lang="es-ES" sz="1400" b="0" i="0" u="none" strike="noStrike" kern="1200" cap="none" spc="0" normalizeH="0" baseline="0" noProof="0" err="1">
                <a:ln>
                  <a:noFill/>
                </a:ln>
                <a:solidFill>
                  <a:prstClr val="black"/>
                </a:solidFill>
                <a:effectLst/>
                <a:uLnTx/>
                <a:uFillTx/>
                <a:latin typeface="Calibri" panose="020F0502020204030204"/>
                <a:ea typeface="+mn-ea"/>
                <a:cs typeface="+mn-cs"/>
              </a:rPr>
              <a:t>name</a:t>
            </a:r>
            <a:r>
              <a:rPr kumimoji="0" lang="es-ES" sz="1400" b="0" i="0" u="none" strike="noStrike" kern="1200" cap="none" spc="0" normalizeH="0" baseline="0" noProof="0">
                <a:ln>
                  <a:noFill/>
                </a:ln>
                <a:solidFill>
                  <a:prstClr val="black"/>
                </a:solidFill>
                <a:effectLst/>
                <a:uLnTx/>
                <a:uFillTx/>
                <a:latin typeface="Calibri" panose="020F0502020204030204"/>
                <a:ea typeface="+mn-ea"/>
                <a:cs typeface="+mn-cs"/>
              </a:rPr>
              <a:t>" de las vistas, es más sugerible esto porque los nombres quedan, pero las </a:t>
            </a:r>
            <a:r>
              <a:rPr kumimoji="0" lang="es-ES" sz="1400" b="0" i="0" u="none" strike="noStrike" kern="1200" cap="none" spc="0" normalizeH="0" baseline="0" noProof="0" err="1">
                <a:ln>
                  <a:noFill/>
                </a:ln>
                <a:solidFill>
                  <a:prstClr val="black"/>
                </a:solidFill>
                <a:effectLst/>
                <a:uLnTx/>
                <a:uFillTx/>
                <a:latin typeface="Calibri" panose="020F0502020204030204"/>
                <a:ea typeface="+mn-ea"/>
                <a:cs typeface="+mn-cs"/>
              </a:rPr>
              <a:t>urls</a:t>
            </a:r>
            <a:r>
              <a:rPr kumimoji="0" lang="es-ES" sz="1400" b="0" i="0" u="none" strike="noStrike" kern="1200" cap="none" spc="0" normalizeH="0" baseline="0" noProof="0">
                <a:ln>
                  <a:noFill/>
                </a:ln>
                <a:solidFill>
                  <a:prstClr val="black"/>
                </a:solidFill>
                <a:effectLst/>
                <a:uLnTx/>
                <a:uFillTx/>
                <a:latin typeface="Calibri" panose="020F0502020204030204"/>
                <a:ea typeface="+mn-ea"/>
                <a:cs typeface="+mn-cs"/>
              </a:rPr>
              <a:t> se pueden cambiar </a:t>
            </a:r>
            <a:r>
              <a:rPr kumimoji="0" lang="es-ES" sz="1400" b="1" i="0" u="none" strike="noStrike" kern="1200" cap="none" spc="0" normalizeH="0" baseline="0" noProof="0">
                <a:ln>
                  <a:noFill/>
                </a:ln>
                <a:solidFill>
                  <a:prstClr val="black"/>
                </a:solidFill>
                <a:effectLst/>
                <a:highlight>
                  <a:srgbClr val="FFFF00"/>
                </a:highlight>
                <a:uLnTx/>
                <a:uFillTx/>
                <a:latin typeface="Calibri" panose="020F0502020204030204"/>
                <a:ea typeface="+mn-ea"/>
                <a:cs typeface="+mn-cs"/>
              </a:rPr>
              <a:t>4) </a:t>
            </a:r>
            <a:r>
              <a:rPr kumimoji="0" lang="es-ES" sz="1400" b="0" i="0" u="none" strike="noStrike" kern="1200" cap="none" spc="0" normalizeH="0" baseline="0" noProof="0">
                <a:ln>
                  <a:noFill/>
                </a:ln>
                <a:solidFill>
                  <a:prstClr val="black"/>
                </a:solidFill>
                <a:effectLst/>
                <a:uLnTx/>
                <a:uFillTx/>
                <a:latin typeface="Calibri" panose="020F0502020204030204"/>
                <a:ea typeface="+mn-ea"/>
                <a:cs typeface="+mn-cs"/>
              </a:rPr>
              <a:t>Al visitar la ruta "http://127.0.0.1:8000/</a:t>
            </a:r>
            <a:r>
              <a:rPr kumimoji="0" lang="es-ES" sz="1400" b="0" i="0" u="none" strike="noStrike" kern="1200" cap="none" spc="0" normalizeH="0" baseline="0" noProof="0" err="1">
                <a:ln>
                  <a:noFill/>
                </a:ln>
                <a:solidFill>
                  <a:prstClr val="black"/>
                </a:solidFill>
                <a:effectLst/>
                <a:uLnTx/>
                <a:uFillTx/>
                <a:latin typeface="Calibri" panose="020F0502020204030204"/>
                <a:ea typeface="+mn-ea"/>
                <a:cs typeface="+mn-cs"/>
              </a:rPr>
              <a:t>tasks_completed</a:t>
            </a:r>
            <a:r>
              <a:rPr kumimoji="0" lang="es-ES" sz="1400" b="0" i="0" u="none" strike="noStrike" kern="1200" cap="none" spc="0" normalizeH="0" baseline="0" noProof="0">
                <a:ln>
                  <a:noFill/>
                </a:ln>
                <a:solidFill>
                  <a:prstClr val="black"/>
                </a:solidFill>
                <a:effectLst/>
                <a:uLnTx/>
                <a:uFillTx/>
                <a:latin typeface="Calibri" panose="020F0502020204030204"/>
                <a:ea typeface="+mn-ea"/>
                <a:cs typeface="+mn-cs"/>
              </a:rPr>
              <a:t>/". Se mostrará el nuevo formato de fecha. Este formato no ha sido aplicado a "http://127.0.0.1:8000/</a:t>
            </a:r>
            <a:r>
              <a:rPr kumimoji="0" lang="es-ES" sz="1400" b="0" i="0" u="none" strike="noStrike" kern="1200" cap="none" spc="0" normalizeH="0" baseline="0" noProof="0" err="1">
                <a:ln>
                  <a:noFill/>
                </a:ln>
                <a:solidFill>
                  <a:prstClr val="black"/>
                </a:solidFill>
                <a:effectLst/>
                <a:uLnTx/>
                <a:uFillTx/>
                <a:latin typeface="Calibri" panose="020F0502020204030204"/>
                <a:ea typeface="+mn-ea"/>
                <a:cs typeface="+mn-cs"/>
              </a:rPr>
              <a:t>tasks</a:t>
            </a:r>
            <a:r>
              <a:rPr kumimoji="0" lang="es-ES" sz="1400" b="0" i="0" u="none" strike="noStrike" kern="1200" cap="none" spc="0" normalizeH="0" baseline="0" noProof="0">
                <a:ln>
                  <a:noFill/>
                </a:ln>
                <a:solidFill>
                  <a:prstClr val="black"/>
                </a:solidFill>
                <a:effectLst/>
                <a:uLnTx/>
                <a:uFillTx/>
                <a:latin typeface="Calibri" panose="020F0502020204030204"/>
                <a:ea typeface="+mn-ea"/>
                <a:cs typeface="+mn-cs"/>
              </a:rPr>
              <a:t>/", pues las tareas normales aún no tienen puesta fecha.</a:t>
            </a:r>
          </a:p>
        </p:txBody>
      </p:sp>
      <p:sp>
        <p:nvSpPr>
          <p:cNvPr id="36" name="Rectángulo 35">
            <a:extLst>
              <a:ext uri="{FF2B5EF4-FFF2-40B4-BE49-F238E27FC236}">
                <a16:creationId xmlns:a16="http://schemas.microsoft.com/office/drawing/2014/main" id="{32550743-F777-4576-5ECD-142972B5F984}"/>
              </a:ext>
            </a:extLst>
          </p:cNvPr>
          <p:cNvSpPr/>
          <p:nvPr/>
        </p:nvSpPr>
        <p:spPr>
          <a:xfrm flipH="1">
            <a:off x="4886073" y="3169079"/>
            <a:ext cx="2614205" cy="20189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w="3175">
                <a:solidFill>
                  <a:prstClr val="black"/>
                </a:solidFill>
              </a:ln>
              <a:solidFill>
                <a:prstClr val="white"/>
              </a:solidFill>
              <a:effectLst/>
              <a:uLnTx/>
              <a:uFillTx/>
              <a:latin typeface="Calibri" panose="020F0502020204030204"/>
              <a:ea typeface="+mn-ea"/>
              <a:cs typeface="+mn-cs"/>
            </a:endParaRPr>
          </a:p>
        </p:txBody>
      </p:sp>
      <p:sp>
        <p:nvSpPr>
          <p:cNvPr id="37" name="CuadroTexto 36">
            <a:extLst>
              <a:ext uri="{FF2B5EF4-FFF2-40B4-BE49-F238E27FC236}">
                <a16:creationId xmlns:a16="http://schemas.microsoft.com/office/drawing/2014/main" id="{D05B65A7-A5C0-4518-C16D-01CFE53E2E6D}"/>
              </a:ext>
            </a:extLst>
          </p:cNvPr>
          <p:cNvSpPr txBox="1"/>
          <p:nvPr/>
        </p:nvSpPr>
        <p:spPr>
          <a:xfrm>
            <a:off x="4434205" y="2934650"/>
            <a:ext cx="57855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1" i="0" u="none" strike="noStrike" kern="1200" cap="none" spc="0" normalizeH="0" baseline="0" noProof="0">
                <a:ln>
                  <a:noFill/>
                </a:ln>
                <a:solidFill>
                  <a:srgbClr val="002060"/>
                </a:solidFill>
                <a:effectLst/>
                <a:highlight>
                  <a:srgbClr val="FFFF00"/>
                </a:highlight>
                <a:uLnTx/>
                <a:uFillTx/>
                <a:latin typeface="Calibri" panose="020F0502020204030204"/>
                <a:ea typeface="+mn-ea"/>
                <a:cs typeface="+mn-cs"/>
              </a:rPr>
              <a:t>-1-</a:t>
            </a:r>
            <a:endParaRPr kumimoji="0" lang="es-EC" sz="1800" b="1" i="0" u="none" strike="noStrike" kern="1200" cap="none" spc="0" normalizeH="0" baseline="0" noProof="0">
              <a:ln>
                <a:noFill/>
              </a:ln>
              <a:solidFill>
                <a:srgbClr val="002060"/>
              </a:solidFill>
              <a:effectLst/>
              <a:highlight>
                <a:srgbClr val="FFFF00"/>
              </a:highlight>
              <a:uLnTx/>
              <a:uFillTx/>
              <a:latin typeface="Calibri" panose="020F0502020204030204"/>
              <a:ea typeface="+mn-ea"/>
              <a:cs typeface="+mn-cs"/>
            </a:endParaRPr>
          </a:p>
        </p:txBody>
      </p:sp>
      <p:sp>
        <p:nvSpPr>
          <p:cNvPr id="38" name="CuadroTexto 37">
            <a:extLst>
              <a:ext uri="{FF2B5EF4-FFF2-40B4-BE49-F238E27FC236}">
                <a16:creationId xmlns:a16="http://schemas.microsoft.com/office/drawing/2014/main" id="{D27CDD93-6D9F-603F-3410-37AFE93F4714}"/>
              </a:ext>
            </a:extLst>
          </p:cNvPr>
          <p:cNvSpPr txBox="1"/>
          <p:nvPr/>
        </p:nvSpPr>
        <p:spPr>
          <a:xfrm>
            <a:off x="10240153" y="1555261"/>
            <a:ext cx="57855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1" i="0" u="none" strike="noStrike" kern="1200" cap="none" spc="0" normalizeH="0" baseline="0" noProof="0">
                <a:ln>
                  <a:noFill/>
                </a:ln>
                <a:solidFill>
                  <a:srgbClr val="002060"/>
                </a:solidFill>
                <a:effectLst/>
                <a:highlight>
                  <a:srgbClr val="FFFF00"/>
                </a:highlight>
                <a:uLnTx/>
                <a:uFillTx/>
                <a:latin typeface="Calibri" panose="020F0502020204030204"/>
                <a:ea typeface="+mn-ea"/>
                <a:cs typeface="+mn-cs"/>
              </a:rPr>
              <a:t>-2-</a:t>
            </a:r>
            <a:endParaRPr kumimoji="0" lang="es-EC" sz="1800" b="1" i="0" u="none" strike="noStrike" kern="1200" cap="none" spc="0" normalizeH="0" baseline="0" noProof="0">
              <a:ln>
                <a:noFill/>
              </a:ln>
              <a:solidFill>
                <a:srgbClr val="002060"/>
              </a:solidFill>
              <a:effectLst/>
              <a:highlight>
                <a:srgbClr val="FFFF00"/>
              </a:highlight>
              <a:uLnTx/>
              <a:uFillTx/>
              <a:latin typeface="Calibri" panose="020F0502020204030204"/>
              <a:ea typeface="+mn-ea"/>
              <a:cs typeface="+mn-cs"/>
            </a:endParaRPr>
          </a:p>
        </p:txBody>
      </p:sp>
      <p:sp>
        <p:nvSpPr>
          <p:cNvPr id="39" name="CuadroTexto 38">
            <a:extLst>
              <a:ext uri="{FF2B5EF4-FFF2-40B4-BE49-F238E27FC236}">
                <a16:creationId xmlns:a16="http://schemas.microsoft.com/office/drawing/2014/main" id="{49A1A627-B362-667E-84F8-C757750AD91F}"/>
              </a:ext>
            </a:extLst>
          </p:cNvPr>
          <p:cNvSpPr txBox="1"/>
          <p:nvPr/>
        </p:nvSpPr>
        <p:spPr>
          <a:xfrm>
            <a:off x="10625519" y="2386215"/>
            <a:ext cx="57855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1" i="0" u="none" strike="noStrike" kern="1200" cap="none" spc="0" normalizeH="0" baseline="0" noProof="0">
                <a:ln>
                  <a:noFill/>
                </a:ln>
                <a:solidFill>
                  <a:srgbClr val="002060"/>
                </a:solidFill>
                <a:effectLst/>
                <a:highlight>
                  <a:srgbClr val="FFFF00"/>
                </a:highlight>
                <a:uLnTx/>
                <a:uFillTx/>
                <a:latin typeface="Calibri" panose="020F0502020204030204"/>
                <a:ea typeface="+mn-ea"/>
                <a:cs typeface="+mn-cs"/>
              </a:rPr>
              <a:t>-3-</a:t>
            </a:r>
            <a:endParaRPr kumimoji="0" lang="es-EC" sz="1800" b="1" i="0" u="none" strike="noStrike" kern="1200" cap="none" spc="0" normalizeH="0" baseline="0" noProof="0">
              <a:ln>
                <a:noFill/>
              </a:ln>
              <a:solidFill>
                <a:srgbClr val="002060"/>
              </a:solidFill>
              <a:effectLst/>
              <a:highlight>
                <a:srgbClr val="FFFF00"/>
              </a:highlight>
              <a:uLnTx/>
              <a:uFillTx/>
              <a:latin typeface="Calibri" panose="020F0502020204030204"/>
              <a:ea typeface="+mn-ea"/>
              <a:cs typeface="+mn-cs"/>
            </a:endParaRPr>
          </a:p>
        </p:txBody>
      </p:sp>
      <p:sp>
        <p:nvSpPr>
          <p:cNvPr id="41" name="Rectángulo 40">
            <a:extLst>
              <a:ext uri="{FF2B5EF4-FFF2-40B4-BE49-F238E27FC236}">
                <a16:creationId xmlns:a16="http://schemas.microsoft.com/office/drawing/2014/main" id="{9BA3BEA8-A6EB-CB06-1382-E7330D481BDA}"/>
              </a:ext>
            </a:extLst>
          </p:cNvPr>
          <p:cNvSpPr/>
          <p:nvPr/>
        </p:nvSpPr>
        <p:spPr>
          <a:xfrm flipH="1">
            <a:off x="3600365" y="4876543"/>
            <a:ext cx="1511262" cy="119145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w="3175">
                <a:solidFill>
                  <a:prstClr val="black"/>
                </a:solidFill>
              </a:ln>
              <a:solidFill>
                <a:prstClr val="white"/>
              </a:solidFill>
              <a:effectLst/>
              <a:uLnTx/>
              <a:uFillTx/>
              <a:latin typeface="Calibri" panose="020F0502020204030204"/>
              <a:ea typeface="+mn-ea"/>
              <a:cs typeface="+mn-cs"/>
            </a:endParaRPr>
          </a:p>
        </p:txBody>
      </p:sp>
      <p:sp>
        <p:nvSpPr>
          <p:cNvPr id="42" name="CuadroTexto 41">
            <a:extLst>
              <a:ext uri="{FF2B5EF4-FFF2-40B4-BE49-F238E27FC236}">
                <a16:creationId xmlns:a16="http://schemas.microsoft.com/office/drawing/2014/main" id="{D0FE8296-B290-3348-B42E-FCACAC2825C1}"/>
              </a:ext>
            </a:extLst>
          </p:cNvPr>
          <p:cNvSpPr txBox="1"/>
          <p:nvPr/>
        </p:nvSpPr>
        <p:spPr>
          <a:xfrm>
            <a:off x="4667429" y="5581916"/>
            <a:ext cx="57855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1" i="0" u="none" strike="noStrike" kern="1200" cap="none" spc="0" normalizeH="0" baseline="0" noProof="0">
                <a:ln>
                  <a:noFill/>
                </a:ln>
                <a:solidFill>
                  <a:srgbClr val="002060"/>
                </a:solidFill>
                <a:effectLst/>
                <a:highlight>
                  <a:srgbClr val="FFFF00"/>
                </a:highlight>
                <a:uLnTx/>
                <a:uFillTx/>
                <a:latin typeface="Calibri" panose="020F0502020204030204"/>
                <a:ea typeface="+mn-ea"/>
                <a:cs typeface="+mn-cs"/>
              </a:rPr>
              <a:t>-4-</a:t>
            </a:r>
            <a:endParaRPr kumimoji="0" lang="es-EC" sz="1800" b="1" i="0" u="none" strike="noStrike" kern="1200" cap="none" spc="0" normalizeH="0" baseline="0" noProof="0">
              <a:ln>
                <a:noFill/>
              </a:ln>
              <a:solidFill>
                <a:srgbClr val="002060"/>
              </a:solidFill>
              <a:effectLst/>
              <a:highlight>
                <a:srgbClr val="FFFF00"/>
              </a:highlight>
              <a:uLnTx/>
              <a:uFillTx/>
              <a:latin typeface="Calibri" panose="020F0502020204030204"/>
              <a:ea typeface="+mn-ea"/>
              <a:cs typeface="+mn-cs"/>
            </a:endParaRPr>
          </a:p>
        </p:txBody>
      </p:sp>
      <p:sp>
        <p:nvSpPr>
          <p:cNvPr id="2" name="CuadroTexto 1">
            <a:extLst>
              <a:ext uri="{FF2B5EF4-FFF2-40B4-BE49-F238E27FC236}">
                <a16:creationId xmlns:a16="http://schemas.microsoft.com/office/drawing/2014/main" id="{49E79496-69EF-C4E3-497B-D8BCBA185497}"/>
              </a:ext>
            </a:extLst>
          </p:cNvPr>
          <p:cNvSpPr txBox="1"/>
          <p:nvPr/>
        </p:nvSpPr>
        <p:spPr>
          <a:xfrm>
            <a:off x="4886073" y="3303468"/>
            <a:ext cx="2672926"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a:ln>
                  <a:noFill/>
                </a:ln>
                <a:solidFill>
                  <a:srgbClr val="FF0000"/>
                </a:solidFill>
                <a:effectLst/>
                <a:uLnTx/>
                <a:uFillTx/>
                <a:latin typeface="Calibri" panose="020F0502020204030204"/>
                <a:ea typeface="+mn-ea"/>
                <a:cs typeface="+mn-cs"/>
              </a:rPr>
              <a:t>Importante no dejar espacio después de “date:”, generaría error</a:t>
            </a:r>
            <a:endParaRPr kumimoji="0" lang="es-EC" sz="1600" b="0" i="0" u="none" strike="noStrike" kern="1200" cap="none" spc="0" normalizeH="0" baseline="0" noProof="0">
              <a:ln>
                <a:noFill/>
              </a:ln>
              <a:solidFill>
                <a:srgbClr val="FF0000"/>
              </a:solidFill>
              <a:effectLst/>
              <a:uLnTx/>
              <a:uFillTx/>
              <a:latin typeface="Calibri" panose="020F0502020204030204"/>
              <a:ea typeface="+mn-ea"/>
              <a:cs typeface="+mn-cs"/>
            </a:endParaRPr>
          </a:p>
        </p:txBody>
      </p:sp>
      <p:sp>
        <p:nvSpPr>
          <p:cNvPr id="3" name="Rectángulo 2">
            <a:extLst>
              <a:ext uri="{FF2B5EF4-FFF2-40B4-BE49-F238E27FC236}">
                <a16:creationId xmlns:a16="http://schemas.microsoft.com/office/drawing/2014/main" id="{569C5AC1-1115-5DEA-7638-BAEF0F97D499}"/>
              </a:ext>
            </a:extLst>
          </p:cNvPr>
          <p:cNvSpPr/>
          <p:nvPr/>
        </p:nvSpPr>
        <p:spPr>
          <a:xfrm flipH="1">
            <a:off x="9590412" y="2225087"/>
            <a:ext cx="467987" cy="28276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w="3175">
                <a:solidFill>
                  <a:prstClr val="black"/>
                </a:solidFill>
              </a:ln>
              <a:solidFill>
                <a:prstClr val="white"/>
              </a:solidFill>
              <a:effectLst/>
              <a:uLnTx/>
              <a:uFillTx/>
              <a:latin typeface="Calibri" panose="020F0502020204030204"/>
              <a:ea typeface="+mn-ea"/>
              <a:cs typeface="+mn-cs"/>
            </a:endParaRPr>
          </a:p>
        </p:txBody>
      </p:sp>
      <p:sp>
        <p:nvSpPr>
          <p:cNvPr id="7" name="Rectángulo 6">
            <a:extLst>
              <a:ext uri="{FF2B5EF4-FFF2-40B4-BE49-F238E27FC236}">
                <a16:creationId xmlns:a16="http://schemas.microsoft.com/office/drawing/2014/main" id="{4F3242B1-A4C4-F4A6-6093-74A01A446D79}"/>
              </a:ext>
            </a:extLst>
          </p:cNvPr>
          <p:cNvSpPr/>
          <p:nvPr/>
        </p:nvSpPr>
        <p:spPr>
          <a:xfrm flipH="1">
            <a:off x="9578838" y="2680753"/>
            <a:ext cx="1046721" cy="18516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w="3175">
                <a:solidFill>
                  <a:prstClr val="black"/>
                </a:solidFill>
              </a:ln>
              <a:solidFill>
                <a:prstClr val="white"/>
              </a:solidFill>
              <a:effectLst/>
              <a:uLnTx/>
              <a:uFillTx/>
              <a:latin typeface="Calibri" panose="020F0502020204030204"/>
              <a:ea typeface="+mn-ea"/>
              <a:cs typeface="+mn-cs"/>
            </a:endParaRPr>
          </a:p>
        </p:txBody>
      </p:sp>
      <p:sp>
        <p:nvSpPr>
          <p:cNvPr id="8" name="CuadroTexto 7">
            <a:extLst>
              <a:ext uri="{FF2B5EF4-FFF2-40B4-BE49-F238E27FC236}">
                <a16:creationId xmlns:a16="http://schemas.microsoft.com/office/drawing/2014/main" id="{95EE2979-FD0D-4C83-9E5B-B3CF1DF8CC99}"/>
              </a:ext>
            </a:extLst>
          </p:cNvPr>
          <p:cNvSpPr txBox="1"/>
          <p:nvPr/>
        </p:nvSpPr>
        <p:spPr>
          <a:xfrm>
            <a:off x="7766613" y="3179716"/>
            <a:ext cx="4258995" cy="1569660"/>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ES" sz="1600" b="0" i="0" u="none" strike="noStrike" kern="1200" cap="none" spc="0" normalizeH="0" baseline="0" noProof="0">
                <a:ln>
                  <a:noFill/>
                </a:ln>
                <a:solidFill>
                  <a:srgbClr val="FF0000"/>
                </a:solidFill>
                <a:effectLst/>
                <a:uLnTx/>
                <a:uFillTx/>
                <a:latin typeface="Calibri" panose="020F0502020204030204"/>
                <a:ea typeface="+mn-ea"/>
                <a:cs typeface="+mn-cs"/>
              </a:rPr>
              <a:t>Los valores entre comillas simples son los “</a:t>
            </a:r>
            <a:r>
              <a:rPr kumimoji="0" lang="es-ES" sz="1600" b="0" i="0" u="none" strike="noStrike" kern="1200" cap="none" spc="0" normalizeH="0" baseline="0" noProof="0" err="1">
                <a:ln>
                  <a:noFill/>
                </a:ln>
                <a:solidFill>
                  <a:srgbClr val="FF0000"/>
                </a:solidFill>
                <a:effectLst/>
                <a:uLnTx/>
                <a:uFillTx/>
                <a:latin typeface="Calibri" panose="020F0502020204030204"/>
                <a:ea typeface="+mn-ea"/>
                <a:cs typeface="+mn-cs"/>
              </a:rPr>
              <a:t>name</a:t>
            </a:r>
            <a:r>
              <a:rPr kumimoji="0" lang="es-ES" sz="1600" b="0" i="0" u="none" strike="noStrike" kern="1200" cap="none" spc="0" normalizeH="0" baseline="0" noProof="0">
                <a:ln>
                  <a:noFill/>
                </a:ln>
                <a:solidFill>
                  <a:srgbClr val="FF0000"/>
                </a:solidFill>
                <a:effectLst/>
                <a:uLnTx/>
                <a:uFillTx/>
                <a:latin typeface="Calibri" panose="020F0502020204030204"/>
                <a:ea typeface="+mn-ea"/>
                <a:cs typeface="+mn-cs"/>
              </a:rPr>
              <a:t>” puestos en “</a:t>
            </a:r>
            <a:r>
              <a:rPr kumimoji="0" lang="es-ES" sz="1600" b="0" i="0" u="none" strike="noStrike" kern="1200" cap="none" spc="0" normalizeH="0" baseline="0" noProof="0" err="1">
                <a:ln>
                  <a:noFill/>
                </a:ln>
                <a:solidFill>
                  <a:srgbClr val="FF0000"/>
                </a:solidFill>
                <a:effectLst/>
                <a:uLnTx/>
                <a:uFillTx/>
                <a:latin typeface="Calibri" panose="020F0502020204030204"/>
                <a:ea typeface="+mn-ea"/>
                <a:cs typeface="+mn-cs"/>
              </a:rPr>
              <a:t>djangocrud</a:t>
            </a:r>
            <a:r>
              <a:rPr kumimoji="0" lang="es-ES" sz="1600" b="0" i="0" u="none" strike="noStrike" kern="1200" cap="none" spc="0" normalizeH="0" baseline="0" noProof="0">
                <a:ln>
                  <a:noFill/>
                </a:ln>
                <a:solidFill>
                  <a:srgbClr val="FF0000"/>
                </a:solidFill>
                <a:effectLst/>
                <a:uLnTx/>
                <a:uFillTx/>
                <a:latin typeface="Calibri" panose="020F0502020204030204"/>
                <a:ea typeface="+mn-ea"/>
                <a:cs typeface="+mn-cs"/>
              </a:rPr>
              <a:t>/urls.py”</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ES" sz="1600" b="0" i="0" u="none" strike="noStrike" kern="1200" cap="none" spc="0" normalizeH="0" baseline="0" noProof="0">
                <a:ln>
                  <a:noFill/>
                </a:ln>
                <a:solidFill>
                  <a:srgbClr val="FF0000"/>
                </a:solidFill>
                <a:effectLst/>
                <a:uLnTx/>
                <a:uFillTx/>
                <a:latin typeface="Calibri" panose="020F0502020204030204"/>
                <a:ea typeface="+mn-ea"/>
                <a:cs typeface="+mn-cs"/>
              </a:rPr>
              <a:t>El primer “</a:t>
            </a:r>
            <a:r>
              <a:rPr kumimoji="0" lang="es-ES" sz="1600" b="0" i="0" u="none" strike="noStrike" kern="1200" cap="none" spc="0" normalizeH="0" baseline="0" noProof="0" err="1">
                <a:ln>
                  <a:noFill/>
                </a:ln>
                <a:solidFill>
                  <a:srgbClr val="FF0000"/>
                </a:solidFill>
                <a:effectLst/>
                <a:uLnTx/>
                <a:uFillTx/>
                <a:latin typeface="Calibri" panose="020F0502020204030204"/>
                <a:ea typeface="+mn-ea"/>
                <a:cs typeface="+mn-cs"/>
              </a:rPr>
              <a:t>li</a:t>
            </a:r>
            <a:r>
              <a:rPr kumimoji="0" lang="es-ES" sz="1600" b="0" i="0" u="none" strike="noStrike" kern="1200" cap="none" spc="0" normalizeH="0" baseline="0" noProof="0">
                <a:ln>
                  <a:noFill/>
                </a:ln>
                <a:solidFill>
                  <a:srgbClr val="FF0000"/>
                </a:solidFill>
                <a:effectLst/>
                <a:uLnTx/>
                <a:uFillTx/>
                <a:latin typeface="Calibri" panose="020F0502020204030204"/>
                <a:ea typeface="+mn-ea"/>
                <a:cs typeface="+mn-cs"/>
              </a:rPr>
              <a:t>” de este código fue cambiado con </a:t>
            </a:r>
            <a:r>
              <a:rPr kumimoji="0" lang="es-ES" sz="1600" b="0" i="0" u="none" strike="noStrike" kern="1200" cap="none" spc="0" normalizeH="0" baseline="0" noProof="0" err="1">
                <a:ln>
                  <a:noFill/>
                </a:ln>
                <a:solidFill>
                  <a:srgbClr val="FF0000"/>
                </a:solidFill>
                <a:effectLst/>
                <a:uLnTx/>
                <a:uFillTx/>
                <a:latin typeface="Calibri" panose="020F0502020204030204"/>
                <a:ea typeface="+mn-ea"/>
                <a:cs typeface="+mn-cs"/>
              </a:rPr>
              <a:t>url</a:t>
            </a:r>
            <a:r>
              <a:rPr kumimoji="0" lang="es-ES" sz="1600" b="0" i="0" u="none" strike="noStrike" kern="1200" cap="none" spc="0" normalizeH="0" baseline="0" noProof="0">
                <a:ln>
                  <a:noFill/>
                </a:ln>
                <a:solidFill>
                  <a:srgbClr val="FF0000"/>
                </a:solidFill>
                <a:effectLst/>
                <a:uLnTx/>
                <a:uFillTx/>
                <a:latin typeface="Calibri" panose="020F0502020204030204"/>
                <a:ea typeface="+mn-ea"/>
                <a:cs typeface="+mn-cs"/>
              </a:rPr>
              <a:t> de </a:t>
            </a:r>
            <a:r>
              <a:rPr kumimoji="0" lang="es-ES" sz="1600" b="0" i="0" u="none" strike="noStrike" kern="1200" cap="none" spc="0" normalizeH="0" baseline="0" noProof="0" err="1">
                <a:ln>
                  <a:noFill/>
                </a:ln>
                <a:solidFill>
                  <a:srgbClr val="FF0000"/>
                </a:solidFill>
                <a:effectLst/>
                <a:uLnTx/>
                <a:uFillTx/>
                <a:latin typeface="Calibri" panose="020F0502020204030204"/>
                <a:ea typeface="+mn-ea"/>
                <a:cs typeface="+mn-cs"/>
              </a:rPr>
              <a:t>django</a:t>
            </a:r>
            <a:r>
              <a:rPr kumimoji="0" lang="es-ES" sz="1600" b="0" i="0" u="none" strike="noStrike" kern="1200" cap="none" spc="0" normalizeH="0" baseline="0" noProof="0">
                <a:ln>
                  <a:noFill/>
                </a:ln>
                <a:solidFill>
                  <a:srgbClr val="FF0000"/>
                </a:solidFill>
                <a:effectLst/>
                <a:uLnTx/>
                <a:uFillTx/>
                <a:latin typeface="Calibri" panose="020F0502020204030204"/>
                <a:ea typeface="+mn-ea"/>
                <a:cs typeface="+mn-cs"/>
              </a:rPr>
              <a:t>. El segundo “</a:t>
            </a:r>
            <a:r>
              <a:rPr kumimoji="0" lang="es-ES" sz="1600" b="0" i="0" u="none" strike="noStrike" kern="1200" cap="none" spc="0" normalizeH="0" baseline="0" noProof="0" err="1">
                <a:ln>
                  <a:noFill/>
                </a:ln>
                <a:solidFill>
                  <a:srgbClr val="FF0000"/>
                </a:solidFill>
                <a:effectLst/>
                <a:uLnTx/>
                <a:uFillTx/>
                <a:latin typeface="Calibri" panose="020F0502020204030204"/>
                <a:ea typeface="+mn-ea"/>
                <a:cs typeface="+mn-cs"/>
              </a:rPr>
              <a:t>li</a:t>
            </a:r>
            <a:r>
              <a:rPr kumimoji="0" lang="es-ES" sz="1600" b="0" i="0" u="none" strike="noStrike" kern="1200" cap="none" spc="0" normalizeH="0" baseline="0" noProof="0">
                <a:ln>
                  <a:noFill/>
                </a:ln>
                <a:solidFill>
                  <a:srgbClr val="FF0000"/>
                </a:solidFill>
                <a:effectLst/>
                <a:uLnTx/>
                <a:uFillTx/>
                <a:latin typeface="Calibri" panose="020F0502020204030204"/>
                <a:ea typeface="+mn-ea"/>
                <a:cs typeface="+mn-cs"/>
              </a:rPr>
              <a:t>” que se observa fue </a:t>
            </a:r>
            <a:r>
              <a:rPr kumimoji="0" lang="es-ES" sz="1600" b="0" i="0" u="none" strike="noStrike" kern="1200" cap="none" spc="0" normalizeH="0" baseline="0" noProof="0" err="1">
                <a:ln>
                  <a:noFill/>
                </a:ln>
                <a:solidFill>
                  <a:srgbClr val="FF0000"/>
                </a:solidFill>
                <a:effectLst/>
                <a:uLnTx/>
                <a:uFillTx/>
                <a:latin typeface="Calibri" panose="020F0502020204030204"/>
                <a:ea typeface="+mn-ea"/>
                <a:cs typeface="+mn-cs"/>
              </a:rPr>
              <a:t>agreado</a:t>
            </a:r>
            <a:r>
              <a:rPr kumimoji="0" lang="es-ES" sz="1600" b="0" i="0" u="none" strike="noStrike" kern="1200" cap="none" spc="0" normalizeH="0" baseline="0" noProof="0">
                <a:ln>
                  <a:noFill/>
                </a:ln>
                <a:solidFill>
                  <a:srgbClr val="FF0000"/>
                </a:solidFill>
                <a:effectLst/>
                <a:uLnTx/>
                <a:uFillTx/>
                <a:latin typeface="Calibri" panose="020F0502020204030204"/>
                <a:ea typeface="+mn-ea"/>
                <a:cs typeface="+mn-cs"/>
              </a:rPr>
              <a:t>, los otros “</a:t>
            </a:r>
            <a:r>
              <a:rPr kumimoji="0" lang="es-ES" sz="1600" b="0" i="0" u="none" strike="noStrike" kern="1200" cap="none" spc="0" normalizeH="0" baseline="0" noProof="0" err="1">
                <a:ln>
                  <a:noFill/>
                </a:ln>
                <a:solidFill>
                  <a:srgbClr val="FF0000"/>
                </a:solidFill>
                <a:effectLst/>
                <a:uLnTx/>
                <a:uFillTx/>
                <a:latin typeface="Calibri" panose="020F0502020204030204"/>
                <a:ea typeface="+mn-ea"/>
                <a:cs typeface="+mn-cs"/>
              </a:rPr>
              <a:t>li</a:t>
            </a:r>
            <a:r>
              <a:rPr kumimoji="0" lang="es-ES" sz="1600" b="0" i="0" u="none" strike="noStrike" kern="1200" cap="none" spc="0" normalizeH="0" baseline="0" noProof="0">
                <a:ln>
                  <a:noFill/>
                </a:ln>
                <a:solidFill>
                  <a:srgbClr val="FF0000"/>
                </a:solidFill>
                <a:effectLst/>
                <a:uLnTx/>
                <a:uFillTx/>
                <a:latin typeface="Calibri" panose="020F0502020204030204"/>
                <a:ea typeface="+mn-ea"/>
                <a:cs typeface="+mn-cs"/>
              </a:rPr>
              <a:t>” se conservaron.</a:t>
            </a:r>
            <a:endParaRPr kumimoji="0" lang="es-EC" sz="1600" b="0" i="0" u="none" strike="noStrike" kern="1200" cap="none" spc="0" normalizeH="0" baseline="0" noProof="0">
              <a:ln>
                <a:noFill/>
              </a:ln>
              <a:solidFill>
                <a:srgbClr val="FF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829843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9DF72ADE-BAE9-484E-84CE-E8979DDABC94}"/>
              </a:ext>
            </a:extLst>
          </p:cNvPr>
          <p:cNvSpPr>
            <a:spLocks noGrp="1"/>
          </p:cNvSpPr>
          <p:nvPr>
            <p:ph type="title"/>
          </p:nvPr>
        </p:nvSpPr>
        <p:spPr>
          <a:xfrm>
            <a:off x="1" y="1"/>
            <a:ext cx="3256367" cy="709119"/>
          </a:xfrm>
          <a:solidFill>
            <a:schemeClr val="accent4">
              <a:lumMod val="60000"/>
              <a:lumOff val="40000"/>
            </a:schemeClr>
          </a:solidFill>
        </p:spPr>
        <p:style>
          <a:lnRef idx="2">
            <a:schemeClr val="accent1"/>
          </a:lnRef>
          <a:fillRef idx="1">
            <a:schemeClr val="lt1"/>
          </a:fillRef>
          <a:effectRef idx="0">
            <a:schemeClr val="accent1"/>
          </a:effectRef>
          <a:fontRef idx="minor">
            <a:schemeClr val="dk1"/>
          </a:fontRef>
        </p:style>
        <p:txBody>
          <a:bodyPr>
            <a:normAutofit/>
          </a:bodyPr>
          <a:lstStyle/>
          <a:p>
            <a:r>
              <a:rPr lang="es-MX" sz="1400">
                <a:latin typeface="AcmeFont" pitchFamily="2" charset="0"/>
              </a:rPr>
              <a:t>Taller: </a:t>
            </a:r>
            <a:r>
              <a:rPr lang="es-MX" sz="1400"/>
              <a:t>Ejercicio 81</a:t>
            </a:r>
            <a:endParaRPr lang="es-ES" sz="1400"/>
          </a:p>
        </p:txBody>
      </p:sp>
      <p:cxnSp>
        <p:nvCxnSpPr>
          <p:cNvPr id="5" name="Conector recto 4">
            <a:extLst>
              <a:ext uri="{FF2B5EF4-FFF2-40B4-BE49-F238E27FC236}">
                <a16:creationId xmlns:a16="http://schemas.microsoft.com/office/drawing/2014/main" id="{B56C916C-A930-4B45-9FEB-EAC26D680858}"/>
              </a:ext>
            </a:extLst>
          </p:cNvPr>
          <p:cNvCxnSpPr>
            <a:cxnSpLocks/>
          </p:cNvCxnSpPr>
          <p:nvPr/>
        </p:nvCxnSpPr>
        <p:spPr>
          <a:xfrm>
            <a:off x="3256383" y="709120"/>
            <a:ext cx="0" cy="6148880"/>
          </a:xfrm>
          <a:prstGeom prst="line">
            <a:avLst/>
          </a:prstGeom>
        </p:spPr>
        <p:style>
          <a:lnRef idx="3">
            <a:schemeClr val="accent1"/>
          </a:lnRef>
          <a:fillRef idx="0">
            <a:schemeClr val="accent1"/>
          </a:fillRef>
          <a:effectRef idx="2">
            <a:schemeClr val="accent1"/>
          </a:effectRef>
          <a:fontRef idx="minor">
            <a:schemeClr val="tx1"/>
          </a:fontRef>
        </p:style>
      </p:cxnSp>
      <p:sp>
        <p:nvSpPr>
          <p:cNvPr id="16" name="CuadroTexto 15">
            <a:extLst>
              <a:ext uri="{FF2B5EF4-FFF2-40B4-BE49-F238E27FC236}">
                <a16:creationId xmlns:a16="http://schemas.microsoft.com/office/drawing/2014/main" id="{B1925488-C881-4A19-A93C-2E217166D1A0}"/>
              </a:ext>
            </a:extLst>
          </p:cNvPr>
          <p:cNvSpPr txBox="1"/>
          <p:nvPr/>
        </p:nvSpPr>
        <p:spPr>
          <a:xfrm>
            <a:off x="106748" y="4958291"/>
            <a:ext cx="2891329" cy="7386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C" sz="1400" b="1" i="0" u="none" strike="noStrike" kern="1200" cap="none" spc="0" normalizeH="0" baseline="0" noProof="0">
                <a:ln>
                  <a:noFill/>
                </a:ln>
                <a:solidFill>
                  <a:prstClr val="black"/>
                </a:solidFill>
                <a:effectLst/>
                <a:uLnTx/>
                <a:uFillTx/>
                <a:latin typeface="Calibri" panose="020F0502020204030204"/>
                <a:ea typeface="+mn-ea"/>
                <a:cs typeface="+mn-cs"/>
              </a:rPr>
              <a:t>Objetivos de la lámina:</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ES" sz="1400" b="0" i="0" u="none" strike="noStrike" kern="1200" cap="none" spc="0" normalizeH="0" baseline="0" noProof="0">
                <a:ln>
                  <a:noFill/>
                </a:ln>
                <a:solidFill>
                  <a:prstClr val="black"/>
                </a:solidFill>
                <a:effectLst/>
                <a:uLnTx/>
                <a:uFillTx/>
                <a:latin typeface="Calibri" panose="020F0502020204030204"/>
                <a:ea typeface="+mn-ea"/>
                <a:cs typeface="+mn-cs"/>
              </a:rPr>
              <a:t>Probar el paso de parámetros a plantilla.</a:t>
            </a:r>
          </a:p>
        </p:txBody>
      </p:sp>
      <p:pic>
        <p:nvPicPr>
          <p:cNvPr id="17" name="Imagen 16">
            <a:extLst>
              <a:ext uri="{FF2B5EF4-FFF2-40B4-BE49-F238E27FC236}">
                <a16:creationId xmlns:a16="http://schemas.microsoft.com/office/drawing/2014/main" id="{07AF594D-2BC1-4EA0-9855-66C150454A4F}"/>
              </a:ext>
            </a:extLst>
          </p:cNvPr>
          <p:cNvPicPr>
            <a:picLocks noChangeAspect="1"/>
          </p:cNvPicPr>
          <p:nvPr/>
        </p:nvPicPr>
        <p:blipFill>
          <a:blip r:embed="rId3"/>
          <a:stretch>
            <a:fillRect/>
          </a:stretch>
        </p:blipFill>
        <p:spPr>
          <a:xfrm>
            <a:off x="76038" y="2011836"/>
            <a:ext cx="993895" cy="854078"/>
          </a:xfrm>
          <a:prstGeom prst="rect">
            <a:avLst/>
          </a:prstGeom>
        </p:spPr>
      </p:pic>
      <p:sp>
        <p:nvSpPr>
          <p:cNvPr id="18" name="CuadroTexto 17">
            <a:extLst>
              <a:ext uri="{FF2B5EF4-FFF2-40B4-BE49-F238E27FC236}">
                <a16:creationId xmlns:a16="http://schemas.microsoft.com/office/drawing/2014/main" id="{137D2C75-4FC0-4811-A9B7-F2AED8DD12CA}"/>
              </a:ext>
            </a:extLst>
          </p:cNvPr>
          <p:cNvSpPr txBox="1"/>
          <p:nvPr/>
        </p:nvSpPr>
        <p:spPr>
          <a:xfrm>
            <a:off x="80567" y="2926313"/>
            <a:ext cx="3098569" cy="209288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C" sz="1300" b="1" i="0" u="none" strike="noStrike" kern="1200" cap="none" spc="0" normalizeH="0" baseline="0" noProof="0">
                <a:ln>
                  <a:noFill/>
                </a:ln>
                <a:solidFill>
                  <a:prstClr val="black"/>
                </a:solidFill>
                <a:effectLst/>
                <a:uLnTx/>
                <a:uFillTx/>
                <a:latin typeface="Agency FB" panose="020B0503020202020204" pitchFamily="34" charset="0"/>
                <a:ea typeface="+mn-ea"/>
                <a:cs typeface="+mn-cs"/>
              </a:rPr>
              <a:t>Misión. </a:t>
            </a:r>
            <a:r>
              <a:rPr kumimoji="0" lang="es-MX" sz="1300" b="0" i="0" u="none" strike="noStrike" kern="1200" cap="none" spc="0" normalizeH="0" baseline="0" noProof="0">
                <a:ln>
                  <a:noFill/>
                </a:ln>
                <a:solidFill>
                  <a:prstClr val="black"/>
                </a:solidFill>
                <a:effectLst/>
                <a:uLnTx/>
                <a:uFillTx/>
                <a:latin typeface="Agency FB" panose="020B0503020202020204" pitchFamily="34" charset="0"/>
                <a:ea typeface="+mn-ea"/>
                <a:cs typeface="+mn-cs"/>
              </a:rPr>
              <a:t>Formar profesionales competentes y emprendedores desde lo académico, la investigación, y la vinculación, que contribuyan a mejorar la calidad de vida de la sociedad.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300" b="0" i="0" u="none" strike="noStrike" kern="1200" cap="none" spc="0" normalizeH="0" baseline="0" noProof="0">
              <a:ln>
                <a:noFill/>
              </a:ln>
              <a:solidFill>
                <a:prstClr val="black"/>
              </a:solidFill>
              <a:effectLst/>
              <a:uLnTx/>
              <a:uFillTx/>
              <a:latin typeface="Agency FB" panose="020B0503020202020204" pitchFamily="34" charset="0"/>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C" sz="1300" b="1" i="0" u="none" strike="noStrike" kern="1200" cap="none" spc="0" normalizeH="0" baseline="0" noProof="0">
                <a:ln>
                  <a:noFill/>
                </a:ln>
                <a:solidFill>
                  <a:prstClr val="black"/>
                </a:solidFill>
                <a:effectLst/>
                <a:uLnTx/>
                <a:uFillTx/>
                <a:latin typeface="Agency FB" panose="020B0503020202020204" pitchFamily="34" charset="0"/>
                <a:ea typeface="+mn-ea"/>
                <a:cs typeface="+mn-cs"/>
              </a:rPr>
              <a:t>Visión. </a:t>
            </a:r>
            <a:r>
              <a:rPr kumimoji="0" lang="es-MX" sz="1300" b="0" i="0" u="none" strike="noStrike" kern="1200" cap="none" spc="0" normalizeH="0" baseline="0" noProof="0">
                <a:ln>
                  <a:noFill/>
                </a:ln>
                <a:solidFill>
                  <a:prstClr val="black"/>
                </a:solidFill>
                <a:effectLst/>
                <a:uLnTx/>
                <a:uFillTx/>
                <a:latin typeface="Agency FB" panose="020B0503020202020204" pitchFamily="34" charset="0"/>
                <a:ea typeface="+mn-ea"/>
                <a:cs typeface="+mn-cs"/>
              </a:rPr>
              <a:t>Ser un referente nacional e internacional de Institución de Educación Superior que contribuye al desarrollo social, cultural y productivo con profesionales éticos, creativos, cualificados y con sentido de pertinencia.</a:t>
            </a:r>
            <a:endParaRPr kumimoji="0" lang="es-ES" sz="1300" b="0" i="0" u="none" strike="noStrike" kern="1200" cap="none" spc="0" normalizeH="0" baseline="0" noProof="0">
              <a:ln>
                <a:noFill/>
              </a:ln>
              <a:solidFill>
                <a:prstClr val="black"/>
              </a:solidFill>
              <a:effectLst/>
              <a:uLnTx/>
              <a:uFillTx/>
              <a:latin typeface="Agency FB" panose="020B0503020202020204" pitchFamily="34" charset="0"/>
              <a:ea typeface="+mn-ea"/>
              <a:cs typeface="+mn-cs"/>
            </a:endParaRPr>
          </a:p>
        </p:txBody>
      </p:sp>
      <p:sp>
        <p:nvSpPr>
          <p:cNvPr id="23" name="Rectángulo 22">
            <a:extLst>
              <a:ext uri="{FF2B5EF4-FFF2-40B4-BE49-F238E27FC236}">
                <a16:creationId xmlns:a16="http://schemas.microsoft.com/office/drawing/2014/main" id="{EAF93728-98EC-43CF-8689-136A3EE39D11}"/>
              </a:ext>
            </a:extLst>
          </p:cNvPr>
          <p:cNvSpPr/>
          <p:nvPr/>
        </p:nvSpPr>
        <p:spPr>
          <a:xfrm>
            <a:off x="93308" y="6489877"/>
            <a:ext cx="2530373" cy="292388"/>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C" sz="1300" b="0" i="0" u="none" strike="noStrike" kern="1200" cap="none" spc="0" normalizeH="0" baseline="0" noProof="0">
                <a:ln w="0"/>
                <a:solidFill>
                  <a:srgbClr val="00B050"/>
                </a:solidFill>
                <a:effectLst>
                  <a:outerShdw blurRad="38100" dist="25400" dir="5400000" algn="ctr" rotWithShape="0">
                    <a:srgbClr val="6E747A">
                      <a:alpha val="43000"/>
                    </a:srgbClr>
                  </a:outerShdw>
                </a:effectLst>
                <a:uLnTx/>
                <a:uFillTx/>
                <a:latin typeface="Calibri" panose="020F0502020204030204"/>
                <a:ea typeface="+mn-ea"/>
                <a:cs typeface="+mn-cs"/>
              </a:rPr>
              <a:t>M</a:t>
            </a:r>
            <a:r>
              <a:rPr kumimoji="0" lang="es-ES" sz="1300" b="0" i="0" u="none" strike="noStrike" kern="1200" cap="none" spc="0" normalizeH="0" baseline="0" noProof="0">
                <a:ln w="0"/>
                <a:solidFill>
                  <a:srgbClr val="00B050"/>
                </a:solidFill>
                <a:effectLst>
                  <a:outerShdw blurRad="38100" dist="25400" dir="5400000" algn="ctr" rotWithShape="0">
                    <a:srgbClr val="6E747A">
                      <a:alpha val="43000"/>
                    </a:srgbClr>
                  </a:outerShdw>
                </a:effectLst>
                <a:uLnTx/>
                <a:uFillTx/>
                <a:latin typeface="Calibri" panose="020F0502020204030204"/>
                <a:ea typeface="+mn-ea"/>
                <a:cs typeface="+mn-cs"/>
              </a:rPr>
              <a:t>sig. Ing. Robert Moreira Centeno</a:t>
            </a:r>
          </a:p>
        </p:txBody>
      </p:sp>
      <p:sp>
        <p:nvSpPr>
          <p:cNvPr id="6" name="CuadroTexto 5">
            <a:extLst>
              <a:ext uri="{FF2B5EF4-FFF2-40B4-BE49-F238E27FC236}">
                <a16:creationId xmlns:a16="http://schemas.microsoft.com/office/drawing/2014/main" id="{7FC1FBA4-F025-F269-BB7C-ECD5082576C2}"/>
              </a:ext>
            </a:extLst>
          </p:cNvPr>
          <p:cNvSpPr txBox="1"/>
          <p:nvPr/>
        </p:nvSpPr>
        <p:spPr>
          <a:xfrm>
            <a:off x="3459387" y="103479"/>
            <a:ext cx="7151906"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C" sz="1800" b="1" i="0" u="none" strike="noStrike" kern="1200" cap="none" spc="0" normalizeH="0" baseline="0" noProof="0">
                <a:ln>
                  <a:noFill/>
                </a:ln>
                <a:solidFill>
                  <a:prstClr val="black"/>
                </a:solidFill>
                <a:effectLst/>
                <a:uLnTx/>
                <a:uFillTx/>
                <a:latin typeface="Calibri" panose="020F0502020204030204"/>
                <a:ea typeface="+mn-ea"/>
                <a:cs typeface="+mn-cs"/>
              </a:rPr>
              <a:t>Figura 3.1.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0" i="0" u="none" strike="noStrike" kern="1200" cap="none" spc="0" normalizeH="0" baseline="0" noProof="0">
                <a:ln>
                  <a:noFill/>
                </a:ln>
                <a:solidFill>
                  <a:prstClr val="black"/>
                </a:solidFill>
                <a:effectLst/>
                <a:uLnTx/>
                <a:uFillTx/>
                <a:latin typeface="Calibri" panose="020F0502020204030204"/>
                <a:ea typeface="+mn-ea"/>
                <a:cs typeface="+mn-cs"/>
              </a:rPr>
              <a:t>Creando formulario </a:t>
            </a:r>
            <a:r>
              <a:rPr kumimoji="0" lang="es-ES" sz="1800" b="0" i="0" u="none" strike="noStrike" kern="1200" cap="none" spc="0" normalizeH="0" baseline="0" noProof="0" err="1">
                <a:ln>
                  <a:noFill/>
                </a:ln>
                <a:solidFill>
                  <a:prstClr val="black"/>
                </a:solidFill>
                <a:effectLst/>
                <a:uLnTx/>
                <a:uFillTx/>
                <a:latin typeface="Calibri" panose="020F0502020204030204"/>
                <a:ea typeface="+mn-ea"/>
                <a:cs typeface="+mn-cs"/>
              </a:rPr>
              <a:t>Signup</a:t>
            </a:r>
            <a:r>
              <a:rPr kumimoji="0" lang="es-ES" sz="1800" b="0" i="0" u="none" strike="noStrike" kern="1200" cap="none" spc="0" normalizeH="0" baseline="0" noProof="0">
                <a:ln>
                  <a:noFill/>
                </a:ln>
                <a:solidFill>
                  <a:prstClr val="black"/>
                </a:solidFill>
                <a:effectLst/>
                <a:uLnTx/>
                <a:uFillTx/>
                <a:latin typeface="Calibri" panose="020F0502020204030204"/>
                <a:ea typeface="+mn-ea"/>
                <a:cs typeface="+mn-cs"/>
              </a:rPr>
              <a:t>. Probando código.</a:t>
            </a:r>
          </a:p>
        </p:txBody>
      </p:sp>
      <p:sp>
        <p:nvSpPr>
          <p:cNvPr id="7" name="CuadroTexto 6">
            <a:extLst>
              <a:ext uri="{FF2B5EF4-FFF2-40B4-BE49-F238E27FC236}">
                <a16:creationId xmlns:a16="http://schemas.microsoft.com/office/drawing/2014/main" id="{79B18310-CAF6-0AF9-995F-7B87F9DF5596}"/>
              </a:ext>
            </a:extLst>
          </p:cNvPr>
          <p:cNvSpPr txBox="1"/>
          <p:nvPr/>
        </p:nvSpPr>
        <p:spPr>
          <a:xfrm>
            <a:off x="3256368" y="5137878"/>
            <a:ext cx="8858369" cy="923330"/>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S" sz="1800" b="1" i="0" u="none" strike="noStrike" kern="1200" cap="none" spc="0" normalizeH="0" baseline="0" noProof="0" dirty="0">
                <a:ln>
                  <a:noFill/>
                </a:ln>
                <a:solidFill>
                  <a:prstClr val="black"/>
                </a:solidFill>
                <a:effectLst/>
                <a:uLnTx/>
                <a:uFillTx/>
                <a:latin typeface="Calibri" panose="020F0502020204030204"/>
                <a:ea typeface="+mn-ea"/>
                <a:cs typeface="+mn-cs"/>
              </a:rPr>
              <a:t>Nota (17/04/2023). 1) </a:t>
            </a:r>
            <a:r>
              <a:rPr kumimoji="0" lang="es-ES" sz="1800" b="0" i="0" u="none" strike="noStrike" kern="1200" cap="none" spc="0" normalizeH="0" baseline="0" noProof="0" dirty="0">
                <a:ln>
                  <a:noFill/>
                </a:ln>
                <a:solidFill>
                  <a:prstClr val="black"/>
                </a:solidFill>
                <a:effectLst/>
                <a:uLnTx/>
                <a:uFillTx/>
                <a:latin typeface="Calibri" panose="020F0502020204030204"/>
                <a:ea typeface="+mn-ea"/>
                <a:cs typeface="+mn-cs"/>
              </a:rPr>
              <a:t>Se pueden pasar parámetro a la plantilla "signup.html" con diccionario de datos " </a:t>
            </a:r>
            <a:r>
              <a:rPr kumimoji="0" lang="es-ES" sz="1800" b="0" i="0" u="none" strike="noStrike" kern="1200" cap="none" spc="0" normalizeH="0" baseline="0" noProof="0" dirty="0" err="1">
                <a:ln>
                  <a:noFill/>
                </a:ln>
                <a:solidFill>
                  <a:prstClr val="black"/>
                </a:solidFill>
                <a:effectLst/>
                <a:uLnTx/>
                <a:uFillTx/>
                <a:latin typeface="Calibri" panose="020F0502020204030204"/>
                <a:ea typeface="+mn-ea"/>
                <a:cs typeface="+mn-cs"/>
              </a:rPr>
              <a:t>return</a:t>
            </a:r>
            <a:r>
              <a:rPr kumimoji="0" lang="es-ES" sz="1800" b="0" i="0" u="none" strike="noStrike" kern="1200" cap="none" spc="0" normalizeH="0" baseline="0" noProof="0" dirty="0">
                <a:ln>
                  <a:noFill/>
                </a:ln>
                <a:solidFill>
                  <a:prstClr val="black"/>
                </a:solidFill>
                <a:effectLst/>
                <a:uLnTx/>
                <a:uFillTx/>
                <a:latin typeface="Calibri" panose="020F0502020204030204"/>
                <a:ea typeface="+mn-ea"/>
                <a:cs typeface="+mn-cs"/>
              </a:rPr>
              <a:t> render(request,'signup.html',{'</a:t>
            </a:r>
            <a:r>
              <a:rPr kumimoji="0" lang="es-ES" sz="1800" b="0" i="0" u="none" strike="noStrike" kern="1200" cap="none" spc="0" normalizeH="0" baseline="0" noProof="0" dirty="0" err="1">
                <a:ln>
                  <a:noFill/>
                </a:ln>
                <a:solidFill>
                  <a:prstClr val="black"/>
                </a:solidFill>
                <a:effectLst/>
                <a:uLnTx/>
                <a:uFillTx/>
                <a:latin typeface="Calibri" panose="020F0502020204030204"/>
                <a:ea typeface="+mn-ea"/>
                <a:cs typeface="+mn-cs"/>
              </a:rPr>
              <a:t>mytitle</a:t>
            </a:r>
            <a:r>
              <a:rPr kumimoji="0" lang="es-ES" sz="1800" b="0" i="0" u="none" strike="noStrike" kern="1200" cap="none" spc="0" normalizeH="0" baseline="0" noProof="0" dirty="0">
                <a:ln>
                  <a:noFill/>
                </a:ln>
                <a:solidFill>
                  <a:prstClr val="black"/>
                </a:solidFill>
                <a:effectLst/>
                <a:uLnTx/>
                <a:uFillTx/>
                <a:latin typeface="Calibri" panose="020F0502020204030204"/>
                <a:ea typeface="+mn-ea"/>
                <a:cs typeface="+mn-cs"/>
              </a:rPr>
              <a:t>':titulo})“ </a:t>
            </a:r>
            <a:r>
              <a:rPr kumimoji="0" lang="es-ES" sz="1800" b="1" i="0" u="none" strike="noStrike" kern="1200" cap="none" spc="0" normalizeH="0" baseline="0" noProof="0" dirty="0">
                <a:ln>
                  <a:noFill/>
                </a:ln>
                <a:solidFill>
                  <a:prstClr val="black"/>
                </a:solidFill>
                <a:effectLst/>
                <a:uLnTx/>
                <a:uFillTx/>
                <a:latin typeface="Calibri" panose="020F0502020204030204"/>
                <a:ea typeface="+mn-ea"/>
                <a:cs typeface="+mn-cs"/>
              </a:rPr>
              <a:t>2)</a:t>
            </a:r>
            <a:r>
              <a:rPr kumimoji="0" lang="es-ES" sz="1800" i="0" u="none" strike="noStrike" kern="1200" cap="none" spc="0" normalizeH="0" baseline="0" noProof="0" dirty="0">
                <a:ln>
                  <a:noFill/>
                </a:ln>
                <a:solidFill>
                  <a:prstClr val="black"/>
                </a:solidFill>
                <a:effectLst/>
                <a:uLnTx/>
                <a:uFillTx/>
                <a:latin typeface="Calibri" panose="020F0502020204030204"/>
                <a:ea typeface="+mn-ea"/>
                <a:cs typeface="+mn-cs"/>
              </a:rPr>
              <a:t> Se imprime en pantalla el parámetro en la página web.</a:t>
            </a:r>
            <a:endParaRPr kumimoji="0" lang="es-EC"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0" name="Imagen 9" descr="Texto&#10;&#10;Descripción generada automáticamente">
            <a:extLst>
              <a:ext uri="{FF2B5EF4-FFF2-40B4-BE49-F238E27FC236}">
                <a16:creationId xmlns:a16="http://schemas.microsoft.com/office/drawing/2014/main" id="{6B2E940F-12C8-85A9-BC04-94959751CC1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83092" y="1073791"/>
            <a:ext cx="5115639" cy="3048425"/>
          </a:xfrm>
          <a:prstGeom prst="rect">
            <a:avLst/>
          </a:prstGeom>
        </p:spPr>
      </p:pic>
      <p:pic>
        <p:nvPicPr>
          <p:cNvPr id="13" name="Imagen 12" descr="Interfaz de usuario gráfica, Texto, Aplicación, Chat o mensaje de texto&#10;&#10;Descripción generada automáticamente">
            <a:extLst>
              <a:ext uri="{FF2B5EF4-FFF2-40B4-BE49-F238E27FC236}">
                <a16:creationId xmlns:a16="http://schemas.microsoft.com/office/drawing/2014/main" id="{F188C920-8498-1C76-5EB3-FF3AC0EFEB1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49030" y="1203126"/>
            <a:ext cx="2762636" cy="1609950"/>
          </a:xfrm>
          <a:prstGeom prst="rect">
            <a:avLst/>
          </a:prstGeom>
        </p:spPr>
      </p:pic>
      <p:sp>
        <p:nvSpPr>
          <p:cNvPr id="9" name="Rectángulo 8">
            <a:extLst>
              <a:ext uri="{FF2B5EF4-FFF2-40B4-BE49-F238E27FC236}">
                <a16:creationId xmlns:a16="http://schemas.microsoft.com/office/drawing/2014/main" id="{0576A104-56AD-0744-1036-08977805C32B}"/>
              </a:ext>
            </a:extLst>
          </p:cNvPr>
          <p:cNvSpPr/>
          <p:nvPr/>
        </p:nvSpPr>
        <p:spPr>
          <a:xfrm>
            <a:off x="4086127" y="3648722"/>
            <a:ext cx="4392048" cy="41536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w="3175">
                <a:solidFill>
                  <a:prstClr val="black"/>
                </a:solidFill>
              </a:ln>
              <a:solidFill>
                <a:prstClr val="white"/>
              </a:solidFill>
              <a:effectLst/>
              <a:uLnTx/>
              <a:uFillTx/>
              <a:latin typeface="Calibri" panose="020F0502020204030204"/>
              <a:ea typeface="+mn-ea"/>
              <a:cs typeface="+mn-cs"/>
            </a:endParaRPr>
          </a:p>
        </p:txBody>
      </p:sp>
      <p:sp>
        <p:nvSpPr>
          <p:cNvPr id="14" name="Rectángulo 13">
            <a:extLst>
              <a:ext uri="{FF2B5EF4-FFF2-40B4-BE49-F238E27FC236}">
                <a16:creationId xmlns:a16="http://schemas.microsoft.com/office/drawing/2014/main" id="{6456271E-7207-2074-17E4-5C7C84B475E4}"/>
              </a:ext>
            </a:extLst>
          </p:cNvPr>
          <p:cNvSpPr/>
          <p:nvPr/>
        </p:nvSpPr>
        <p:spPr>
          <a:xfrm>
            <a:off x="3677264" y="1727574"/>
            <a:ext cx="1765569" cy="28052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w="3175">
                <a:solidFill>
                  <a:prstClr val="black"/>
                </a:solidFill>
              </a:ln>
              <a:solidFill>
                <a:prstClr val="white"/>
              </a:solidFill>
              <a:effectLst/>
              <a:uLnTx/>
              <a:uFillTx/>
              <a:latin typeface="Calibri" panose="020F0502020204030204"/>
              <a:ea typeface="+mn-ea"/>
              <a:cs typeface="+mn-cs"/>
            </a:endParaRPr>
          </a:p>
        </p:txBody>
      </p:sp>
      <p:sp>
        <p:nvSpPr>
          <p:cNvPr id="3" name="Botón de acción: en blanco 2">
            <a:hlinkClick r:id="rId6" action="ppaction://hlinksldjump" highlightClick="1"/>
            <a:extLst>
              <a:ext uri="{FF2B5EF4-FFF2-40B4-BE49-F238E27FC236}">
                <a16:creationId xmlns:a16="http://schemas.microsoft.com/office/drawing/2014/main" id="{1235724A-1785-610D-B113-19F6104FA1FB}"/>
              </a:ext>
            </a:extLst>
          </p:cNvPr>
          <p:cNvSpPr/>
          <p:nvPr/>
        </p:nvSpPr>
        <p:spPr>
          <a:xfrm>
            <a:off x="10727704" y="-885"/>
            <a:ext cx="1464296" cy="335902"/>
          </a:xfrm>
          <a:prstGeom prst="actionButtonBlan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C" sz="1800" b="0" i="0" u="none" strike="noStrike" kern="1200" cap="none" spc="0" normalizeH="0" baseline="0" noProof="0">
                <a:ln>
                  <a:noFill/>
                </a:ln>
                <a:solidFill>
                  <a:prstClr val="white"/>
                </a:solidFill>
                <a:effectLst/>
                <a:uLnTx/>
                <a:uFillTx/>
                <a:latin typeface="Calibri" panose="020F0502020204030204"/>
                <a:ea typeface="+mn-ea"/>
                <a:cs typeface="+mn-cs"/>
              </a:rPr>
              <a:t>Índice</a:t>
            </a:r>
            <a:endParaRPr kumimoji="0" lang="es-E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CuadroTexto 1">
            <a:extLst>
              <a:ext uri="{FF2B5EF4-FFF2-40B4-BE49-F238E27FC236}">
                <a16:creationId xmlns:a16="http://schemas.microsoft.com/office/drawing/2014/main" id="{83335A8C-5C3D-F4E0-AB4C-EE6F006D6293}"/>
              </a:ext>
            </a:extLst>
          </p:cNvPr>
          <p:cNvSpPr txBox="1"/>
          <p:nvPr/>
        </p:nvSpPr>
        <p:spPr>
          <a:xfrm>
            <a:off x="7937401" y="3324741"/>
            <a:ext cx="54077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1" i="0" u="none" strike="noStrike" kern="1200" cap="none" spc="0" normalizeH="0" baseline="0" noProof="0" dirty="0">
                <a:ln>
                  <a:noFill/>
                </a:ln>
                <a:solidFill>
                  <a:srgbClr val="00B050"/>
                </a:solidFill>
                <a:effectLst/>
                <a:uLnTx/>
                <a:uFillTx/>
                <a:latin typeface="Calibri" panose="020F0502020204030204"/>
                <a:ea typeface="+mn-ea"/>
                <a:cs typeface="+mn-cs"/>
              </a:rPr>
              <a:t>-1-</a:t>
            </a:r>
            <a:endParaRPr kumimoji="0" lang="es-EC" sz="1800" b="1" i="0" u="none" strike="noStrike" kern="1200" cap="none" spc="0" normalizeH="0" baseline="0" noProof="0" dirty="0">
              <a:ln>
                <a:noFill/>
              </a:ln>
              <a:solidFill>
                <a:srgbClr val="00B050"/>
              </a:solidFill>
              <a:effectLst/>
              <a:uLnTx/>
              <a:uFillTx/>
              <a:latin typeface="Calibri" panose="020F0502020204030204"/>
              <a:ea typeface="+mn-ea"/>
              <a:cs typeface="+mn-cs"/>
            </a:endParaRPr>
          </a:p>
        </p:txBody>
      </p:sp>
      <p:sp>
        <p:nvSpPr>
          <p:cNvPr id="8" name="CuadroTexto 7">
            <a:extLst>
              <a:ext uri="{FF2B5EF4-FFF2-40B4-BE49-F238E27FC236}">
                <a16:creationId xmlns:a16="http://schemas.microsoft.com/office/drawing/2014/main" id="{2BBF1D80-00BF-80C0-DFED-7D932388D863}"/>
              </a:ext>
            </a:extLst>
          </p:cNvPr>
          <p:cNvSpPr txBox="1"/>
          <p:nvPr/>
        </p:nvSpPr>
        <p:spPr>
          <a:xfrm>
            <a:off x="5472432" y="1667740"/>
            <a:ext cx="54077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1" i="0" u="none" strike="noStrike" kern="1200" cap="none" spc="0" normalizeH="0" baseline="0" noProof="0" dirty="0">
                <a:ln>
                  <a:noFill/>
                </a:ln>
                <a:solidFill>
                  <a:srgbClr val="00B050"/>
                </a:solidFill>
                <a:effectLst/>
                <a:uLnTx/>
                <a:uFillTx/>
                <a:latin typeface="Calibri" panose="020F0502020204030204"/>
                <a:ea typeface="+mn-ea"/>
                <a:cs typeface="+mn-cs"/>
              </a:rPr>
              <a:t>-2-</a:t>
            </a:r>
            <a:endParaRPr kumimoji="0" lang="es-EC" sz="1800" b="1" i="0" u="none" strike="noStrike" kern="1200" cap="none" spc="0" normalizeH="0" baseline="0" noProof="0" dirty="0">
              <a:ln>
                <a:noFill/>
              </a:ln>
              <a:solidFill>
                <a:srgbClr val="00B05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2691440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9DF72ADE-BAE9-484E-84CE-E8979DDABC94}"/>
              </a:ext>
            </a:extLst>
          </p:cNvPr>
          <p:cNvSpPr>
            <a:spLocks noGrp="1"/>
          </p:cNvSpPr>
          <p:nvPr>
            <p:ph type="title"/>
          </p:nvPr>
        </p:nvSpPr>
        <p:spPr>
          <a:xfrm>
            <a:off x="1" y="1"/>
            <a:ext cx="3256367" cy="709119"/>
          </a:xfrm>
          <a:solidFill>
            <a:schemeClr val="accent4">
              <a:lumMod val="60000"/>
              <a:lumOff val="40000"/>
            </a:schemeClr>
          </a:solidFill>
        </p:spPr>
        <p:style>
          <a:lnRef idx="2">
            <a:schemeClr val="accent1"/>
          </a:lnRef>
          <a:fillRef idx="1">
            <a:schemeClr val="lt1"/>
          </a:fillRef>
          <a:effectRef idx="0">
            <a:schemeClr val="accent1"/>
          </a:effectRef>
          <a:fontRef idx="minor">
            <a:schemeClr val="dk1"/>
          </a:fontRef>
        </p:style>
        <p:txBody>
          <a:bodyPr>
            <a:normAutofit/>
          </a:bodyPr>
          <a:lstStyle/>
          <a:p>
            <a:r>
              <a:rPr lang="es-MX" sz="1400">
                <a:latin typeface="AcmeFont" pitchFamily="2" charset="0"/>
              </a:rPr>
              <a:t>Taller: </a:t>
            </a:r>
            <a:r>
              <a:rPr lang="es-MX" sz="1400"/>
              <a:t>Ejercicio 81</a:t>
            </a:r>
            <a:endParaRPr lang="es-ES" sz="1400"/>
          </a:p>
        </p:txBody>
      </p:sp>
      <p:cxnSp>
        <p:nvCxnSpPr>
          <p:cNvPr id="5" name="Conector recto 4">
            <a:extLst>
              <a:ext uri="{FF2B5EF4-FFF2-40B4-BE49-F238E27FC236}">
                <a16:creationId xmlns:a16="http://schemas.microsoft.com/office/drawing/2014/main" id="{B56C916C-A930-4B45-9FEB-EAC26D680858}"/>
              </a:ext>
            </a:extLst>
          </p:cNvPr>
          <p:cNvCxnSpPr>
            <a:cxnSpLocks/>
          </p:cNvCxnSpPr>
          <p:nvPr/>
        </p:nvCxnSpPr>
        <p:spPr>
          <a:xfrm>
            <a:off x="3256383" y="709120"/>
            <a:ext cx="0" cy="6148880"/>
          </a:xfrm>
          <a:prstGeom prst="line">
            <a:avLst/>
          </a:prstGeom>
        </p:spPr>
        <p:style>
          <a:lnRef idx="3">
            <a:schemeClr val="accent1"/>
          </a:lnRef>
          <a:fillRef idx="0">
            <a:schemeClr val="accent1"/>
          </a:fillRef>
          <a:effectRef idx="2">
            <a:schemeClr val="accent1"/>
          </a:effectRef>
          <a:fontRef idx="minor">
            <a:schemeClr val="tx1"/>
          </a:fontRef>
        </p:style>
      </p:cxnSp>
      <p:sp>
        <p:nvSpPr>
          <p:cNvPr id="16" name="CuadroTexto 15">
            <a:extLst>
              <a:ext uri="{FF2B5EF4-FFF2-40B4-BE49-F238E27FC236}">
                <a16:creationId xmlns:a16="http://schemas.microsoft.com/office/drawing/2014/main" id="{B1925488-C881-4A19-A93C-2E217166D1A0}"/>
              </a:ext>
            </a:extLst>
          </p:cNvPr>
          <p:cNvSpPr txBox="1"/>
          <p:nvPr/>
        </p:nvSpPr>
        <p:spPr>
          <a:xfrm>
            <a:off x="106748" y="4958291"/>
            <a:ext cx="2891329" cy="116955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C" sz="1400" b="1" i="0" u="none" strike="noStrike" kern="1200" cap="none" spc="0" normalizeH="0" baseline="0" noProof="0">
                <a:ln>
                  <a:noFill/>
                </a:ln>
                <a:solidFill>
                  <a:prstClr val="black"/>
                </a:solidFill>
                <a:effectLst/>
                <a:uLnTx/>
                <a:uFillTx/>
                <a:latin typeface="Calibri" panose="020F0502020204030204"/>
                <a:ea typeface="+mn-ea"/>
                <a:cs typeface="+mn-cs"/>
              </a:rPr>
              <a:t>Objetivos de la lámina:</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ES" sz="1400" b="0" i="0" u="none" strike="noStrike" kern="1200" cap="none" spc="0" normalizeH="0" baseline="0" noProof="0">
                <a:ln>
                  <a:noFill/>
                </a:ln>
                <a:solidFill>
                  <a:prstClr val="black"/>
                </a:solidFill>
                <a:effectLst/>
                <a:uLnTx/>
                <a:uFillTx/>
                <a:latin typeface="Calibri" panose="020F0502020204030204"/>
                <a:ea typeface="+mn-ea"/>
                <a:cs typeface="+mn-cs"/>
              </a:rPr>
              <a:t>Variar la función </a:t>
            </a:r>
            <a:r>
              <a:rPr kumimoji="0" lang="es-ES" sz="1400" b="0" i="0" u="none" strike="noStrike" kern="1200" cap="none" spc="0" normalizeH="0" baseline="0" noProof="0" err="1">
                <a:ln>
                  <a:noFill/>
                </a:ln>
                <a:solidFill>
                  <a:prstClr val="black"/>
                </a:solidFill>
                <a:effectLst/>
                <a:uLnTx/>
                <a:uFillTx/>
                <a:latin typeface="Calibri" panose="020F0502020204030204"/>
                <a:ea typeface="+mn-ea"/>
                <a:cs typeface="+mn-cs"/>
              </a:rPr>
              <a:t>task</a:t>
            </a:r>
            <a:r>
              <a:rPr kumimoji="0" lang="es-ES" sz="1400" b="0" i="0" u="none" strike="noStrike" kern="1200" cap="none" spc="0" normalizeH="0" baseline="0" noProof="0">
                <a:ln>
                  <a:noFill/>
                </a:ln>
                <a:solidFill>
                  <a:prstClr val="black"/>
                </a:solidFill>
                <a:effectLst/>
                <a:uLnTx/>
                <a:uFillTx/>
                <a:latin typeface="Calibri" panose="020F0502020204030204"/>
                <a:ea typeface="+mn-ea"/>
                <a:cs typeface="+mn-cs"/>
              </a:rPr>
              <a:t> para que funcione para dos llamadas: tareas completas y tareas pendientes.</a:t>
            </a:r>
          </a:p>
        </p:txBody>
      </p:sp>
      <p:pic>
        <p:nvPicPr>
          <p:cNvPr id="17" name="Imagen 16">
            <a:extLst>
              <a:ext uri="{FF2B5EF4-FFF2-40B4-BE49-F238E27FC236}">
                <a16:creationId xmlns:a16="http://schemas.microsoft.com/office/drawing/2014/main" id="{07AF594D-2BC1-4EA0-9855-66C150454A4F}"/>
              </a:ext>
            </a:extLst>
          </p:cNvPr>
          <p:cNvPicPr>
            <a:picLocks noChangeAspect="1"/>
          </p:cNvPicPr>
          <p:nvPr/>
        </p:nvPicPr>
        <p:blipFill>
          <a:blip r:embed="rId3"/>
          <a:stretch>
            <a:fillRect/>
          </a:stretch>
        </p:blipFill>
        <p:spPr>
          <a:xfrm>
            <a:off x="76038" y="2011836"/>
            <a:ext cx="993895" cy="854078"/>
          </a:xfrm>
          <a:prstGeom prst="rect">
            <a:avLst/>
          </a:prstGeom>
        </p:spPr>
      </p:pic>
      <p:sp>
        <p:nvSpPr>
          <p:cNvPr id="18" name="CuadroTexto 17">
            <a:extLst>
              <a:ext uri="{FF2B5EF4-FFF2-40B4-BE49-F238E27FC236}">
                <a16:creationId xmlns:a16="http://schemas.microsoft.com/office/drawing/2014/main" id="{137D2C75-4FC0-4811-A9B7-F2AED8DD12CA}"/>
              </a:ext>
            </a:extLst>
          </p:cNvPr>
          <p:cNvSpPr txBox="1"/>
          <p:nvPr/>
        </p:nvSpPr>
        <p:spPr>
          <a:xfrm>
            <a:off x="80567" y="2926313"/>
            <a:ext cx="3098569" cy="209288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C" sz="1300" b="1" i="0" u="none" strike="noStrike" kern="1200" cap="none" spc="0" normalizeH="0" baseline="0" noProof="0">
                <a:ln>
                  <a:noFill/>
                </a:ln>
                <a:solidFill>
                  <a:prstClr val="black"/>
                </a:solidFill>
                <a:effectLst/>
                <a:uLnTx/>
                <a:uFillTx/>
                <a:latin typeface="Agency FB" panose="020B0503020202020204" pitchFamily="34" charset="0"/>
                <a:ea typeface="+mn-ea"/>
                <a:cs typeface="+mn-cs"/>
              </a:rPr>
              <a:t>Misión. </a:t>
            </a:r>
            <a:r>
              <a:rPr kumimoji="0" lang="es-MX" sz="1300" b="0" i="0" u="none" strike="noStrike" kern="1200" cap="none" spc="0" normalizeH="0" baseline="0" noProof="0">
                <a:ln>
                  <a:noFill/>
                </a:ln>
                <a:solidFill>
                  <a:prstClr val="black"/>
                </a:solidFill>
                <a:effectLst/>
                <a:uLnTx/>
                <a:uFillTx/>
                <a:latin typeface="Agency FB" panose="020B0503020202020204" pitchFamily="34" charset="0"/>
                <a:ea typeface="+mn-ea"/>
                <a:cs typeface="+mn-cs"/>
              </a:rPr>
              <a:t>Formar profesionales competentes y emprendedores desde lo académico, la investigación, y la vinculación, que contribuyan a mejorar la calidad de vida de la sociedad.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300" b="0" i="0" u="none" strike="noStrike" kern="1200" cap="none" spc="0" normalizeH="0" baseline="0" noProof="0">
              <a:ln>
                <a:noFill/>
              </a:ln>
              <a:solidFill>
                <a:prstClr val="black"/>
              </a:solidFill>
              <a:effectLst/>
              <a:uLnTx/>
              <a:uFillTx/>
              <a:latin typeface="Agency FB" panose="020B0503020202020204" pitchFamily="34" charset="0"/>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C" sz="1300" b="1" i="0" u="none" strike="noStrike" kern="1200" cap="none" spc="0" normalizeH="0" baseline="0" noProof="0">
                <a:ln>
                  <a:noFill/>
                </a:ln>
                <a:solidFill>
                  <a:prstClr val="black"/>
                </a:solidFill>
                <a:effectLst/>
                <a:uLnTx/>
                <a:uFillTx/>
                <a:latin typeface="Agency FB" panose="020B0503020202020204" pitchFamily="34" charset="0"/>
                <a:ea typeface="+mn-ea"/>
                <a:cs typeface="+mn-cs"/>
              </a:rPr>
              <a:t>Visión. </a:t>
            </a:r>
            <a:r>
              <a:rPr kumimoji="0" lang="es-MX" sz="1300" b="0" i="0" u="none" strike="noStrike" kern="1200" cap="none" spc="0" normalizeH="0" baseline="0" noProof="0">
                <a:ln>
                  <a:noFill/>
                </a:ln>
                <a:solidFill>
                  <a:prstClr val="black"/>
                </a:solidFill>
                <a:effectLst/>
                <a:uLnTx/>
                <a:uFillTx/>
                <a:latin typeface="Agency FB" panose="020B0503020202020204" pitchFamily="34" charset="0"/>
                <a:ea typeface="+mn-ea"/>
                <a:cs typeface="+mn-cs"/>
              </a:rPr>
              <a:t>Ser un referente nacional e internacional de Institución de Educación Superior que contribuye al desarrollo social, cultural y productivo con profesionales éticos, creativos, cualificados y con sentido de pertinencia.</a:t>
            </a:r>
            <a:endParaRPr kumimoji="0" lang="es-ES" sz="1300" b="0" i="0" u="none" strike="noStrike" kern="1200" cap="none" spc="0" normalizeH="0" baseline="0" noProof="0">
              <a:ln>
                <a:noFill/>
              </a:ln>
              <a:solidFill>
                <a:prstClr val="black"/>
              </a:solidFill>
              <a:effectLst/>
              <a:uLnTx/>
              <a:uFillTx/>
              <a:latin typeface="Agency FB" panose="020B0503020202020204" pitchFamily="34" charset="0"/>
              <a:ea typeface="+mn-ea"/>
              <a:cs typeface="+mn-cs"/>
            </a:endParaRPr>
          </a:p>
        </p:txBody>
      </p:sp>
      <p:sp>
        <p:nvSpPr>
          <p:cNvPr id="23" name="Rectángulo 22">
            <a:extLst>
              <a:ext uri="{FF2B5EF4-FFF2-40B4-BE49-F238E27FC236}">
                <a16:creationId xmlns:a16="http://schemas.microsoft.com/office/drawing/2014/main" id="{EAF93728-98EC-43CF-8689-136A3EE39D11}"/>
              </a:ext>
            </a:extLst>
          </p:cNvPr>
          <p:cNvSpPr/>
          <p:nvPr/>
        </p:nvSpPr>
        <p:spPr>
          <a:xfrm>
            <a:off x="93308" y="6489877"/>
            <a:ext cx="2530373" cy="292388"/>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C" sz="1300" b="0" i="0" u="none" strike="noStrike" kern="1200" cap="none" spc="0" normalizeH="0" baseline="0" noProof="0">
                <a:ln w="0"/>
                <a:solidFill>
                  <a:srgbClr val="00B050"/>
                </a:solidFill>
                <a:effectLst>
                  <a:outerShdw blurRad="38100" dist="25400" dir="5400000" algn="ctr" rotWithShape="0">
                    <a:srgbClr val="6E747A">
                      <a:alpha val="43000"/>
                    </a:srgbClr>
                  </a:outerShdw>
                </a:effectLst>
                <a:uLnTx/>
                <a:uFillTx/>
                <a:latin typeface="Calibri" panose="020F0502020204030204"/>
                <a:ea typeface="+mn-ea"/>
                <a:cs typeface="+mn-cs"/>
              </a:rPr>
              <a:t>M</a:t>
            </a:r>
            <a:r>
              <a:rPr kumimoji="0" lang="es-ES" sz="1300" b="0" i="0" u="none" strike="noStrike" kern="1200" cap="none" spc="0" normalizeH="0" baseline="0" noProof="0">
                <a:ln w="0"/>
                <a:solidFill>
                  <a:srgbClr val="00B050"/>
                </a:solidFill>
                <a:effectLst>
                  <a:outerShdw blurRad="38100" dist="25400" dir="5400000" algn="ctr" rotWithShape="0">
                    <a:srgbClr val="6E747A">
                      <a:alpha val="43000"/>
                    </a:srgbClr>
                  </a:outerShdw>
                </a:effectLst>
                <a:uLnTx/>
                <a:uFillTx/>
                <a:latin typeface="Calibri" panose="020F0502020204030204"/>
                <a:ea typeface="+mn-ea"/>
                <a:cs typeface="+mn-cs"/>
              </a:rPr>
              <a:t>sig. Ing. Robert Moreira Centeno</a:t>
            </a:r>
          </a:p>
        </p:txBody>
      </p:sp>
      <p:sp>
        <p:nvSpPr>
          <p:cNvPr id="6" name="CuadroTexto 5">
            <a:extLst>
              <a:ext uri="{FF2B5EF4-FFF2-40B4-BE49-F238E27FC236}">
                <a16:creationId xmlns:a16="http://schemas.microsoft.com/office/drawing/2014/main" id="{7FC1FBA4-F025-F269-BB7C-ECD5082576C2}"/>
              </a:ext>
            </a:extLst>
          </p:cNvPr>
          <p:cNvSpPr txBox="1"/>
          <p:nvPr/>
        </p:nvSpPr>
        <p:spPr>
          <a:xfrm>
            <a:off x="3437442" y="11851"/>
            <a:ext cx="729026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1" i="0" u="none" strike="noStrike" kern="1200" cap="none" spc="0" normalizeH="0" baseline="0" noProof="0">
                <a:ln>
                  <a:noFill/>
                </a:ln>
                <a:solidFill>
                  <a:prstClr val="black"/>
                </a:solidFill>
                <a:effectLst/>
                <a:uLnTx/>
                <a:uFillTx/>
                <a:latin typeface="Calibri" panose="020F0502020204030204"/>
                <a:ea typeface="+mn-ea"/>
                <a:cs typeface="+mn-cs"/>
              </a:rPr>
              <a:t>Figura 15.1. Listar tareas completadas. Enviar parámetro desde la vista a la plantilla para que muestre el mensaje “tareas completas”</a:t>
            </a:r>
            <a:endParaRPr kumimoji="0" lang="es-E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 name="Botón de acción: en blanco 23">
            <a:hlinkClick r:id="rId4" action="ppaction://hlinksldjump" highlightClick="1"/>
            <a:extLst>
              <a:ext uri="{FF2B5EF4-FFF2-40B4-BE49-F238E27FC236}">
                <a16:creationId xmlns:a16="http://schemas.microsoft.com/office/drawing/2014/main" id="{8D50BB14-2C13-8FD2-66DB-B49705E8729E}"/>
              </a:ext>
            </a:extLst>
          </p:cNvPr>
          <p:cNvSpPr/>
          <p:nvPr/>
        </p:nvSpPr>
        <p:spPr>
          <a:xfrm>
            <a:off x="10727704" y="-885"/>
            <a:ext cx="1464296" cy="335902"/>
          </a:xfrm>
          <a:prstGeom prst="actionButtonBlan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C" sz="1800" b="0" i="0" u="none" strike="noStrike" kern="1200" cap="none" spc="0" normalizeH="0" baseline="0" noProof="0">
                <a:ln>
                  <a:noFill/>
                </a:ln>
                <a:solidFill>
                  <a:prstClr val="white"/>
                </a:solidFill>
                <a:effectLst/>
                <a:uLnTx/>
                <a:uFillTx/>
                <a:latin typeface="Calibri" panose="020F0502020204030204"/>
                <a:ea typeface="+mn-ea"/>
                <a:cs typeface="+mn-cs"/>
              </a:rPr>
              <a:t>Índice</a:t>
            </a:r>
            <a:endParaRPr kumimoji="0" lang="es-E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 name="CuadroTexto 34">
            <a:extLst>
              <a:ext uri="{FF2B5EF4-FFF2-40B4-BE49-F238E27FC236}">
                <a16:creationId xmlns:a16="http://schemas.microsoft.com/office/drawing/2014/main" id="{94CF83BE-38AC-AB4F-9F6A-C8E6D4228201}"/>
              </a:ext>
            </a:extLst>
          </p:cNvPr>
          <p:cNvSpPr txBox="1"/>
          <p:nvPr/>
        </p:nvSpPr>
        <p:spPr>
          <a:xfrm>
            <a:off x="7710727" y="770760"/>
            <a:ext cx="3749125" cy="2585323"/>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C" sz="1800" b="1" i="0" u="none" strike="noStrike" kern="1200" cap="none" spc="0" normalizeH="0" baseline="0" noProof="0">
                <a:ln>
                  <a:noFill/>
                </a:ln>
                <a:solidFill>
                  <a:prstClr val="black"/>
                </a:solidFill>
                <a:effectLst/>
                <a:uLnTx/>
                <a:uFillTx/>
                <a:latin typeface="Calibri" panose="020F0502020204030204"/>
                <a:ea typeface="+mn-ea"/>
                <a:cs typeface="+mn-cs"/>
              </a:rPr>
              <a:t>Nota (04/08/2023).</a:t>
            </a:r>
            <a:r>
              <a:rPr kumimoji="0" lang="es-EC" sz="1800" b="0" i="0" u="none" strike="noStrike" kern="1200" cap="none" spc="0" normalizeH="0" baseline="0" noProof="0">
                <a:ln>
                  <a:noFill/>
                </a:ln>
                <a:solidFill>
                  <a:prstClr val="black"/>
                </a:solidFill>
                <a:effectLst/>
                <a:uLnTx/>
                <a:uFillTx/>
                <a:latin typeface="Calibri" panose="020F0502020204030204"/>
                <a:ea typeface="+mn-ea"/>
                <a:cs typeface="+mn-cs"/>
              </a:rPr>
              <a:t> </a:t>
            </a:r>
            <a:r>
              <a:rPr kumimoji="0" lang="es-EC" sz="1800" b="1" i="0" u="none" strike="noStrike" kern="1200" cap="none" spc="0" normalizeH="0" baseline="0" noProof="0">
                <a:ln>
                  <a:noFill/>
                </a:ln>
                <a:solidFill>
                  <a:prstClr val="black"/>
                </a:solidFill>
                <a:effectLst/>
                <a:uLnTx/>
                <a:uFillTx/>
                <a:latin typeface="Calibri" panose="020F0502020204030204"/>
                <a:ea typeface="+mn-ea"/>
                <a:cs typeface="+mn-cs"/>
              </a:rPr>
              <a:t>1) </a:t>
            </a:r>
            <a:r>
              <a:rPr kumimoji="0" lang="es-EC" sz="1800" b="0" i="0" u="none" strike="noStrike" kern="1200" cap="none" spc="0" normalizeH="0" baseline="0" noProof="0">
                <a:ln>
                  <a:noFill/>
                </a:ln>
                <a:solidFill>
                  <a:prstClr val="black"/>
                </a:solidFill>
                <a:effectLst/>
                <a:uLnTx/>
                <a:uFillTx/>
                <a:latin typeface="Calibri" panose="020F0502020204030204"/>
                <a:ea typeface="+mn-ea"/>
                <a:cs typeface="+mn-cs"/>
              </a:rPr>
              <a:t>Siempre corto y pego el código moviendo de arriba abajo, en este caso pegue ambas funciones cerca para hacer entendible la imagen, se envía el parámetro “</a:t>
            </a:r>
            <a:r>
              <a:rPr kumimoji="0" lang="es-EC" sz="1800" b="0" i="0" u="none" strike="noStrike" kern="1200" cap="none" spc="0" normalizeH="0" baseline="0" noProof="0" err="1">
                <a:ln>
                  <a:noFill/>
                </a:ln>
                <a:solidFill>
                  <a:prstClr val="black"/>
                </a:solidFill>
                <a:effectLst/>
                <a:uLnTx/>
                <a:uFillTx/>
                <a:latin typeface="Calibri" panose="020F0502020204030204"/>
                <a:ea typeface="+mn-ea"/>
                <a:cs typeface="+mn-cs"/>
              </a:rPr>
              <a:t>tipopagina</a:t>
            </a:r>
            <a:r>
              <a:rPr kumimoji="0" lang="es-EC" sz="1800" b="0" i="0" u="none" strike="noStrike" kern="1200" cap="none" spc="0" normalizeH="0" baseline="0" noProof="0">
                <a:ln>
                  <a:noFill/>
                </a:ln>
                <a:solidFill>
                  <a:prstClr val="black"/>
                </a:solidFill>
                <a:effectLst/>
                <a:uLnTx/>
                <a:uFillTx/>
                <a:latin typeface="Calibri" panose="020F0502020204030204"/>
                <a:ea typeface="+mn-ea"/>
                <a:cs typeface="+mn-cs"/>
              </a:rPr>
              <a:t>” </a:t>
            </a:r>
            <a:r>
              <a:rPr kumimoji="0" lang="es-EC" sz="1800" b="1" i="0" u="none" strike="noStrike" kern="1200" cap="none" spc="0" normalizeH="0" baseline="0" noProof="0">
                <a:ln>
                  <a:noFill/>
                </a:ln>
                <a:solidFill>
                  <a:prstClr val="black"/>
                </a:solidFill>
                <a:effectLst/>
                <a:uLnTx/>
                <a:uFillTx/>
                <a:latin typeface="Calibri" panose="020F0502020204030204"/>
                <a:ea typeface="+mn-ea"/>
                <a:cs typeface="+mn-cs"/>
              </a:rPr>
              <a:t>2)</a:t>
            </a:r>
            <a:r>
              <a:rPr kumimoji="0" lang="es-EC" sz="1800" b="0" i="0" u="none" strike="noStrike" kern="1200" cap="none" spc="0" normalizeH="0" baseline="0" noProof="0">
                <a:ln>
                  <a:noFill/>
                </a:ln>
                <a:solidFill>
                  <a:prstClr val="black"/>
                </a:solidFill>
                <a:effectLst/>
                <a:uLnTx/>
                <a:uFillTx/>
                <a:latin typeface="Calibri" panose="020F0502020204030204"/>
                <a:ea typeface="+mn-ea"/>
                <a:cs typeface="+mn-cs"/>
              </a:rPr>
              <a:t> Se recibe el parámetro y la página servirá para presentar “tareas pendientes” o “tareas completadas”</a:t>
            </a:r>
            <a:endParaRPr kumimoji="0" lang="es-E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13" name="Imagen 12" descr="Texto&#10;&#10;Descripción generada automáticamente">
            <a:extLst>
              <a:ext uri="{FF2B5EF4-FFF2-40B4-BE49-F238E27FC236}">
                <a16:creationId xmlns:a16="http://schemas.microsoft.com/office/drawing/2014/main" id="{7A86D4CC-3920-1404-059F-8474C19C6DD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37442" y="709120"/>
            <a:ext cx="4222581" cy="3718391"/>
          </a:xfrm>
          <a:prstGeom prst="rect">
            <a:avLst/>
          </a:prstGeom>
        </p:spPr>
      </p:pic>
      <p:pic>
        <p:nvPicPr>
          <p:cNvPr id="15" name="Imagen 14" descr="Texto&#10;&#10;Descripción generada automáticamente">
            <a:extLst>
              <a:ext uri="{FF2B5EF4-FFF2-40B4-BE49-F238E27FC236}">
                <a16:creationId xmlns:a16="http://schemas.microsoft.com/office/drawing/2014/main" id="{1FB20EA8-2A43-6622-49D0-A52D7FD4E88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02716" y="4735929"/>
            <a:ext cx="8306959" cy="1914792"/>
          </a:xfrm>
          <a:prstGeom prst="rect">
            <a:avLst/>
          </a:prstGeom>
        </p:spPr>
      </p:pic>
      <p:sp>
        <p:nvSpPr>
          <p:cNvPr id="19" name="Rectángulo 18">
            <a:extLst>
              <a:ext uri="{FF2B5EF4-FFF2-40B4-BE49-F238E27FC236}">
                <a16:creationId xmlns:a16="http://schemas.microsoft.com/office/drawing/2014/main" id="{3CC8B89F-48D7-72E8-F93F-DF360C508809}"/>
              </a:ext>
            </a:extLst>
          </p:cNvPr>
          <p:cNvSpPr/>
          <p:nvPr/>
        </p:nvSpPr>
        <p:spPr>
          <a:xfrm flipH="1">
            <a:off x="3767868" y="1493134"/>
            <a:ext cx="1674966" cy="25135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w="3175">
                <a:solidFill>
                  <a:prstClr val="black"/>
                </a:solidFill>
              </a:ln>
              <a:solidFill>
                <a:prstClr val="white"/>
              </a:solidFill>
              <a:effectLst/>
              <a:uLnTx/>
              <a:uFillTx/>
              <a:latin typeface="Calibri" panose="020F0502020204030204"/>
              <a:ea typeface="+mn-ea"/>
              <a:cs typeface="+mn-cs"/>
            </a:endParaRPr>
          </a:p>
        </p:txBody>
      </p:sp>
      <p:sp>
        <p:nvSpPr>
          <p:cNvPr id="20" name="Rectángulo 19">
            <a:extLst>
              <a:ext uri="{FF2B5EF4-FFF2-40B4-BE49-F238E27FC236}">
                <a16:creationId xmlns:a16="http://schemas.microsoft.com/office/drawing/2014/main" id="{6DD61EA8-4DDF-3FFD-E643-76A97367EFB2}"/>
              </a:ext>
            </a:extLst>
          </p:cNvPr>
          <p:cNvSpPr/>
          <p:nvPr/>
        </p:nvSpPr>
        <p:spPr>
          <a:xfrm flipH="1">
            <a:off x="8017705" y="5568144"/>
            <a:ext cx="2538405" cy="288646"/>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w="3175">
                <a:solidFill>
                  <a:prstClr val="black"/>
                </a:solidFill>
              </a:ln>
              <a:solidFill>
                <a:prstClr val="white"/>
              </a:solidFill>
              <a:effectLst/>
              <a:uLnTx/>
              <a:uFillTx/>
              <a:latin typeface="Calibri" panose="020F0502020204030204"/>
              <a:ea typeface="+mn-ea"/>
              <a:cs typeface="+mn-cs"/>
            </a:endParaRPr>
          </a:p>
        </p:txBody>
      </p:sp>
      <p:sp>
        <p:nvSpPr>
          <p:cNvPr id="21" name="Rectángulo 20">
            <a:extLst>
              <a:ext uri="{FF2B5EF4-FFF2-40B4-BE49-F238E27FC236}">
                <a16:creationId xmlns:a16="http://schemas.microsoft.com/office/drawing/2014/main" id="{976FC228-B6F8-7E7C-C33E-D493EF07DBDF}"/>
              </a:ext>
            </a:extLst>
          </p:cNvPr>
          <p:cNvSpPr/>
          <p:nvPr/>
        </p:nvSpPr>
        <p:spPr>
          <a:xfrm flipH="1">
            <a:off x="8019630" y="6334002"/>
            <a:ext cx="2538405" cy="288646"/>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w="3175">
                <a:solidFill>
                  <a:prstClr val="black"/>
                </a:solidFill>
              </a:ln>
              <a:solidFill>
                <a:prstClr val="white"/>
              </a:solidFill>
              <a:effectLst/>
              <a:uLnTx/>
              <a:uFillTx/>
              <a:latin typeface="Calibri" panose="020F0502020204030204"/>
              <a:ea typeface="+mn-ea"/>
              <a:cs typeface="+mn-cs"/>
            </a:endParaRPr>
          </a:p>
        </p:txBody>
      </p:sp>
      <p:sp>
        <p:nvSpPr>
          <p:cNvPr id="22" name="CuadroTexto 21">
            <a:extLst>
              <a:ext uri="{FF2B5EF4-FFF2-40B4-BE49-F238E27FC236}">
                <a16:creationId xmlns:a16="http://schemas.microsoft.com/office/drawing/2014/main" id="{66EB3C4C-1949-7967-ACAE-BCDC7D200478}"/>
              </a:ext>
            </a:extLst>
          </p:cNvPr>
          <p:cNvSpPr txBox="1"/>
          <p:nvPr/>
        </p:nvSpPr>
        <p:spPr>
          <a:xfrm>
            <a:off x="10702442" y="5823776"/>
            <a:ext cx="58025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1" i="0" u="none" strike="noStrike" kern="1200" cap="none" spc="0" normalizeH="0" baseline="0" noProof="0">
                <a:ln>
                  <a:noFill/>
                </a:ln>
                <a:solidFill>
                  <a:srgbClr val="002060"/>
                </a:solidFill>
                <a:effectLst/>
                <a:highlight>
                  <a:srgbClr val="FFFF00"/>
                </a:highlight>
                <a:uLnTx/>
                <a:uFillTx/>
                <a:latin typeface="Calibri" panose="020F0502020204030204"/>
                <a:ea typeface="+mn-ea"/>
                <a:cs typeface="+mn-cs"/>
              </a:rPr>
              <a:t>-1-</a:t>
            </a:r>
            <a:endParaRPr kumimoji="0" lang="es-EC" sz="1800" b="1" i="0" u="none" strike="noStrike" kern="1200" cap="none" spc="0" normalizeH="0" baseline="0" noProof="0">
              <a:ln>
                <a:noFill/>
              </a:ln>
              <a:solidFill>
                <a:srgbClr val="002060"/>
              </a:solidFill>
              <a:effectLst/>
              <a:highlight>
                <a:srgbClr val="FFFF00"/>
              </a:highlight>
              <a:uLnTx/>
              <a:uFillTx/>
              <a:latin typeface="Calibri" panose="020F0502020204030204"/>
              <a:ea typeface="+mn-ea"/>
              <a:cs typeface="+mn-cs"/>
            </a:endParaRPr>
          </a:p>
        </p:txBody>
      </p:sp>
      <p:sp>
        <p:nvSpPr>
          <p:cNvPr id="25" name="CuadroTexto 24">
            <a:extLst>
              <a:ext uri="{FF2B5EF4-FFF2-40B4-BE49-F238E27FC236}">
                <a16:creationId xmlns:a16="http://schemas.microsoft.com/office/drawing/2014/main" id="{A30D9B0F-D967-5433-BBA7-0CF73B09A908}"/>
              </a:ext>
            </a:extLst>
          </p:cNvPr>
          <p:cNvSpPr txBox="1"/>
          <p:nvPr/>
        </p:nvSpPr>
        <p:spPr>
          <a:xfrm>
            <a:off x="5683593" y="1483269"/>
            <a:ext cx="57855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1" i="0" u="none" strike="noStrike" kern="1200" cap="none" spc="0" normalizeH="0" baseline="0" noProof="0">
                <a:ln>
                  <a:noFill/>
                </a:ln>
                <a:solidFill>
                  <a:srgbClr val="002060"/>
                </a:solidFill>
                <a:effectLst/>
                <a:highlight>
                  <a:srgbClr val="FFFF00"/>
                </a:highlight>
                <a:uLnTx/>
                <a:uFillTx/>
                <a:latin typeface="Calibri" panose="020F0502020204030204"/>
                <a:ea typeface="+mn-ea"/>
                <a:cs typeface="+mn-cs"/>
              </a:rPr>
              <a:t>-2-</a:t>
            </a:r>
            <a:endParaRPr kumimoji="0" lang="es-EC" sz="1800" b="1" i="0" u="none" strike="noStrike" kern="1200" cap="none" spc="0" normalizeH="0" baseline="0" noProof="0">
              <a:ln>
                <a:noFill/>
              </a:ln>
              <a:solidFill>
                <a:srgbClr val="002060"/>
              </a:solidFill>
              <a:effectLst/>
              <a:highlight>
                <a:srgbClr val="FFFF00"/>
              </a:highlight>
              <a:uLnTx/>
              <a:uFillTx/>
              <a:latin typeface="Calibri" panose="020F0502020204030204"/>
              <a:ea typeface="+mn-ea"/>
              <a:cs typeface="+mn-cs"/>
            </a:endParaRPr>
          </a:p>
        </p:txBody>
      </p:sp>
    </p:spTree>
    <p:extLst>
      <p:ext uri="{BB962C8B-B14F-4D97-AF65-F5344CB8AC3E}">
        <p14:creationId xmlns:p14="http://schemas.microsoft.com/office/powerpoint/2010/main" val="228775041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9DF72ADE-BAE9-484E-84CE-E8979DDABC94}"/>
              </a:ext>
            </a:extLst>
          </p:cNvPr>
          <p:cNvSpPr>
            <a:spLocks noGrp="1"/>
          </p:cNvSpPr>
          <p:nvPr>
            <p:ph type="title"/>
          </p:nvPr>
        </p:nvSpPr>
        <p:spPr>
          <a:xfrm>
            <a:off x="1" y="1"/>
            <a:ext cx="3256367" cy="709119"/>
          </a:xfrm>
          <a:solidFill>
            <a:schemeClr val="accent4">
              <a:lumMod val="60000"/>
              <a:lumOff val="40000"/>
            </a:schemeClr>
          </a:solidFill>
        </p:spPr>
        <p:style>
          <a:lnRef idx="2">
            <a:schemeClr val="accent1"/>
          </a:lnRef>
          <a:fillRef idx="1">
            <a:schemeClr val="lt1"/>
          </a:fillRef>
          <a:effectRef idx="0">
            <a:schemeClr val="accent1"/>
          </a:effectRef>
          <a:fontRef idx="minor">
            <a:schemeClr val="dk1"/>
          </a:fontRef>
        </p:style>
        <p:txBody>
          <a:bodyPr>
            <a:normAutofit/>
          </a:bodyPr>
          <a:lstStyle/>
          <a:p>
            <a:r>
              <a:rPr lang="es-MX" sz="1400">
                <a:latin typeface="AcmeFont" pitchFamily="2" charset="0"/>
              </a:rPr>
              <a:t>Taller: </a:t>
            </a:r>
            <a:r>
              <a:rPr lang="es-MX" sz="1400"/>
              <a:t>Ejercicio 81</a:t>
            </a:r>
            <a:endParaRPr lang="es-ES" sz="1400"/>
          </a:p>
        </p:txBody>
      </p:sp>
      <p:cxnSp>
        <p:nvCxnSpPr>
          <p:cNvPr id="5" name="Conector recto 4">
            <a:extLst>
              <a:ext uri="{FF2B5EF4-FFF2-40B4-BE49-F238E27FC236}">
                <a16:creationId xmlns:a16="http://schemas.microsoft.com/office/drawing/2014/main" id="{B56C916C-A930-4B45-9FEB-EAC26D680858}"/>
              </a:ext>
            </a:extLst>
          </p:cNvPr>
          <p:cNvCxnSpPr>
            <a:cxnSpLocks/>
          </p:cNvCxnSpPr>
          <p:nvPr/>
        </p:nvCxnSpPr>
        <p:spPr>
          <a:xfrm>
            <a:off x="3256383" y="709120"/>
            <a:ext cx="0" cy="6148880"/>
          </a:xfrm>
          <a:prstGeom prst="line">
            <a:avLst/>
          </a:prstGeom>
        </p:spPr>
        <p:style>
          <a:lnRef idx="3">
            <a:schemeClr val="accent1"/>
          </a:lnRef>
          <a:fillRef idx="0">
            <a:schemeClr val="accent1"/>
          </a:fillRef>
          <a:effectRef idx="2">
            <a:schemeClr val="accent1"/>
          </a:effectRef>
          <a:fontRef idx="minor">
            <a:schemeClr val="tx1"/>
          </a:fontRef>
        </p:style>
      </p:cxnSp>
      <p:sp>
        <p:nvSpPr>
          <p:cNvPr id="16" name="CuadroTexto 15">
            <a:extLst>
              <a:ext uri="{FF2B5EF4-FFF2-40B4-BE49-F238E27FC236}">
                <a16:creationId xmlns:a16="http://schemas.microsoft.com/office/drawing/2014/main" id="{B1925488-C881-4A19-A93C-2E217166D1A0}"/>
              </a:ext>
            </a:extLst>
          </p:cNvPr>
          <p:cNvSpPr txBox="1"/>
          <p:nvPr/>
        </p:nvSpPr>
        <p:spPr>
          <a:xfrm>
            <a:off x="106748" y="4958291"/>
            <a:ext cx="2891329" cy="7386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C" sz="1400" b="1" i="0" u="none" strike="noStrike" kern="1200" cap="none" spc="0" normalizeH="0" baseline="0" noProof="0">
                <a:ln>
                  <a:noFill/>
                </a:ln>
                <a:solidFill>
                  <a:prstClr val="black"/>
                </a:solidFill>
                <a:effectLst/>
                <a:uLnTx/>
                <a:uFillTx/>
                <a:latin typeface="Calibri" panose="020F0502020204030204"/>
                <a:ea typeface="+mn-ea"/>
                <a:cs typeface="+mn-cs"/>
              </a:rPr>
              <a:t>Objetivos de la lámina:</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ES" sz="1400" b="0" i="0" u="none" strike="noStrike" kern="1200" cap="none" spc="0" normalizeH="0" baseline="0" noProof="0">
                <a:ln>
                  <a:noFill/>
                </a:ln>
                <a:solidFill>
                  <a:prstClr val="black"/>
                </a:solidFill>
                <a:effectLst/>
                <a:uLnTx/>
                <a:uFillTx/>
                <a:latin typeface="Calibri" panose="020F0502020204030204"/>
                <a:ea typeface="+mn-ea"/>
                <a:cs typeface="+mn-cs"/>
              </a:rPr>
              <a:t>Demostrar el problema de que las rutas no están protegidas.</a:t>
            </a:r>
          </a:p>
        </p:txBody>
      </p:sp>
      <p:pic>
        <p:nvPicPr>
          <p:cNvPr id="17" name="Imagen 16">
            <a:extLst>
              <a:ext uri="{FF2B5EF4-FFF2-40B4-BE49-F238E27FC236}">
                <a16:creationId xmlns:a16="http://schemas.microsoft.com/office/drawing/2014/main" id="{07AF594D-2BC1-4EA0-9855-66C150454A4F}"/>
              </a:ext>
            </a:extLst>
          </p:cNvPr>
          <p:cNvPicPr>
            <a:picLocks noChangeAspect="1"/>
          </p:cNvPicPr>
          <p:nvPr/>
        </p:nvPicPr>
        <p:blipFill>
          <a:blip r:embed="rId3"/>
          <a:stretch>
            <a:fillRect/>
          </a:stretch>
        </p:blipFill>
        <p:spPr>
          <a:xfrm>
            <a:off x="76038" y="2011836"/>
            <a:ext cx="993895" cy="854078"/>
          </a:xfrm>
          <a:prstGeom prst="rect">
            <a:avLst/>
          </a:prstGeom>
        </p:spPr>
      </p:pic>
      <p:sp>
        <p:nvSpPr>
          <p:cNvPr id="18" name="CuadroTexto 17">
            <a:extLst>
              <a:ext uri="{FF2B5EF4-FFF2-40B4-BE49-F238E27FC236}">
                <a16:creationId xmlns:a16="http://schemas.microsoft.com/office/drawing/2014/main" id="{137D2C75-4FC0-4811-A9B7-F2AED8DD12CA}"/>
              </a:ext>
            </a:extLst>
          </p:cNvPr>
          <p:cNvSpPr txBox="1"/>
          <p:nvPr/>
        </p:nvSpPr>
        <p:spPr>
          <a:xfrm>
            <a:off x="80567" y="2926313"/>
            <a:ext cx="3098569" cy="209288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C" sz="1300" b="1" i="0" u="none" strike="noStrike" kern="1200" cap="none" spc="0" normalizeH="0" baseline="0" noProof="0">
                <a:ln>
                  <a:noFill/>
                </a:ln>
                <a:solidFill>
                  <a:prstClr val="black"/>
                </a:solidFill>
                <a:effectLst/>
                <a:uLnTx/>
                <a:uFillTx/>
                <a:latin typeface="Agency FB" panose="020B0503020202020204" pitchFamily="34" charset="0"/>
                <a:ea typeface="+mn-ea"/>
                <a:cs typeface="+mn-cs"/>
              </a:rPr>
              <a:t>Misión. </a:t>
            </a:r>
            <a:r>
              <a:rPr kumimoji="0" lang="es-MX" sz="1300" b="0" i="0" u="none" strike="noStrike" kern="1200" cap="none" spc="0" normalizeH="0" baseline="0" noProof="0">
                <a:ln>
                  <a:noFill/>
                </a:ln>
                <a:solidFill>
                  <a:prstClr val="black"/>
                </a:solidFill>
                <a:effectLst/>
                <a:uLnTx/>
                <a:uFillTx/>
                <a:latin typeface="Agency FB" panose="020B0503020202020204" pitchFamily="34" charset="0"/>
                <a:ea typeface="+mn-ea"/>
                <a:cs typeface="+mn-cs"/>
              </a:rPr>
              <a:t>Formar profesionales competentes y emprendedores desde lo académico, la investigación, y la vinculación, que contribuyan a mejorar la calidad de vida de la sociedad.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300" b="0" i="0" u="none" strike="noStrike" kern="1200" cap="none" spc="0" normalizeH="0" baseline="0" noProof="0">
              <a:ln>
                <a:noFill/>
              </a:ln>
              <a:solidFill>
                <a:prstClr val="black"/>
              </a:solidFill>
              <a:effectLst/>
              <a:uLnTx/>
              <a:uFillTx/>
              <a:latin typeface="Agency FB" panose="020B0503020202020204" pitchFamily="34" charset="0"/>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C" sz="1300" b="1" i="0" u="none" strike="noStrike" kern="1200" cap="none" spc="0" normalizeH="0" baseline="0" noProof="0">
                <a:ln>
                  <a:noFill/>
                </a:ln>
                <a:solidFill>
                  <a:prstClr val="black"/>
                </a:solidFill>
                <a:effectLst/>
                <a:uLnTx/>
                <a:uFillTx/>
                <a:latin typeface="Agency FB" panose="020B0503020202020204" pitchFamily="34" charset="0"/>
                <a:ea typeface="+mn-ea"/>
                <a:cs typeface="+mn-cs"/>
              </a:rPr>
              <a:t>Visión. </a:t>
            </a:r>
            <a:r>
              <a:rPr kumimoji="0" lang="es-MX" sz="1300" b="0" i="0" u="none" strike="noStrike" kern="1200" cap="none" spc="0" normalizeH="0" baseline="0" noProof="0">
                <a:ln>
                  <a:noFill/>
                </a:ln>
                <a:solidFill>
                  <a:prstClr val="black"/>
                </a:solidFill>
                <a:effectLst/>
                <a:uLnTx/>
                <a:uFillTx/>
                <a:latin typeface="Agency FB" panose="020B0503020202020204" pitchFamily="34" charset="0"/>
                <a:ea typeface="+mn-ea"/>
                <a:cs typeface="+mn-cs"/>
              </a:rPr>
              <a:t>Ser un referente nacional e internacional de Institución de Educación Superior que contribuye al desarrollo social, cultural y productivo con profesionales éticos, creativos, cualificados y con sentido de pertinencia.</a:t>
            </a:r>
            <a:endParaRPr kumimoji="0" lang="es-ES" sz="1300" b="0" i="0" u="none" strike="noStrike" kern="1200" cap="none" spc="0" normalizeH="0" baseline="0" noProof="0">
              <a:ln>
                <a:noFill/>
              </a:ln>
              <a:solidFill>
                <a:prstClr val="black"/>
              </a:solidFill>
              <a:effectLst/>
              <a:uLnTx/>
              <a:uFillTx/>
              <a:latin typeface="Agency FB" panose="020B0503020202020204" pitchFamily="34" charset="0"/>
              <a:ea typeface="+mn-ea"/>
              <a:cs typeface="+mn-cs"/>
            </a:endParaRPr>
          </a:p>
        </p:txBody>
      </p:sp>
      <p:sp>
        <p:nvSpPr>
          <p:cNvPr id="23" name="Rectángulo 22">
            <a:extLst>
              <a:ext uri="{FF2B5EF4-FFF2-40B4-BE49-F238E27FC236}">
                <a16:creationId xmlns:a16="http://schemas.microsoft.com/office/drawing/2014/main" id="{EAF93728-98EC-43CF-8689-136A3EE39D11}"/>
              </a:ext>
            </a:extLst>
          </p:cNvPr>
          <p:cNvSpPr/>
          <p:nvPr/>
        </p:nvSpPr>
        <p:spPr>
          <a:xfrm>
            <a:off x="93308" y="6489877"/>
            <a:ext cx="2530373" cy="292388"/>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C" sz="1300" b="0" i="0" u="none" strike="noStrike" kern="1200" cap="none" spc="0" normalizeH="0" baseline="0" noProof="0">
                <a:ln w="0"/>
                <a:solidFill>
                  <a:srgbClr val="00B050"/>
                </a:solidFill>
                <a:effectLst>
                  <a:outerShdw blurRad="38100" dist="25400" dir="5400000" algn="ctr" rotWithShape="0">
                    <a:srgbClr val="6E747A">
                      <a:alpha val="43000"/>
                    </a:srgbClr>
                  </a:outerShdw>
                </a:effectLst>
                <a:uLnTx/>
                <a:uFillTx/>
                <a:latin typeface="Calibri" panose="020F0502020204030204"/>
                <a:ea typeface="+mn-ea"/>
                <a:cs typeface="+mn-cs"/>
              </a:rPr>
              <a:t>M</a:t>
            </a:r>
            <a:r>
              <a:rPr kumimoji="0" lang="es-ES" sz="1300" b="0" i="0" u="none" strike="noStrike" kern="1200" cap="none" spc="0" normalizeH="0" baseline="0" noProof="0">
                <a:ln w="0"/>
                <a:solidFill>
                  <a:srgbClr val="00B050"/>
                </a:solidFill>
                <a:effectLst>
                  <a:outerShdw blurRad="38100" dist="25400" dir="5400000" algn="ctr" rotWithShape="0">
                    <a:srgbClr val="6E747A">
                      <a:alpha val="43000"/>
                    </a:srgbClr>
                  </a:outerShdw>
                </a:effectLst>
                <a:uLnTx/>
                <a:uFillTx/>
                <a:latin typeface="Calibri" panose="020F0502020204030204"/>
                <a:ea typeface="+mn-ea"/>
                <a:cs typeface="+mn-cs"/>
              </a:rPr>
              <a:t>sig. Ing. Robert Moreira Centeno</a:t>
            </a:r>
          </a:p>
        </p:txBody>
      </p:sp>
      <p:sp>
        <p:nvSpPr>
          <p:cNvPr id="6" name="CuadroTexto 5">
            <a:extLst>
              <a:ext uri="{FF2B5EF4-FFF2-40B4-BE49-F238E27FC236}">
                <a16:creationId xmlns:a16="http://schemas.microsoft.com/office/drawing/2014/main" id="{7FC1FBA4-F025-F269-BB7C-ECD5082576C2}"/>
              </a:ext>
            </a:extLst>
          </p:cNvPr>
          <p:cNvSpPr txBox="1"/>
          <p:nvPr/>
        </p:nvSpPr>
        <p:spPr>
          <a:xfrm>
            <a:off x="3437442" y="11851"/>
            <a:ext cx="729026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1" i="0" u="none" strike="noStrike" kern="1200" cap="none" spc="0" normalizeH="0" baseline="0" noProof="0">
                <a:ln>
                  <a:noFill/>
                </a:ln>
                <a:solidFill>
                  <a:prstClr val="black"/>
                </a:solidFill>
                <a:effectLst/>
                <a:uLnTx/>
                <a:uFillTx/>
                <a:latin typeface="Calibri" panose="020F0502020204030204"/>
                <a:ea typeface="+mn-ea"/>
                <a:cs typeface="+mn-cs"/>
              </a:rPr>
              <a:t>Figura 16. Proteger rutas.</a:t>
            </a:r>
            <a:endParaRPr kumimoji="0" lang="es-E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 name="Botón de acción: en blanco 23">
            <a:hlinkClick r:id="rId4" action="ppaction://hlinksldjump" highlightClick="1"/>
            <a:extLst>
              <a:ext uri="{FF2B5EF4-FFF2-40B4-BE49-F238E27FC236}">
                <a16:creationId xmlns:a16="http://schemas.microsoft.com/office/drawing/2014/main" id="{8D50BB14-2C13-8FD2-66DB-B49705E8729E}"/>
              </a:ext>
            </a:extLst>
          </p:cNvPr>
          <p:cNvSpPr/>
          <p:nvPr/>
        </p:nvSpPr>
        <p:spPr>
          <a:xfrm>
            <a:off x="10727704" y="-885"/>
            <a:ext cx="1464296" cy="335902"/>
          </a:xfrm>
          <a:prstGeom prst="actionButtonBlan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C" sz="1800" b="0" i="0" u="none" strike="noStrike" kern="1200" cap="none" spc="0" normalizeH="0" baseline="0" noProof="0">
                <a:ln>
                  <a:noFill/>
                </a:ln>
                <a:solidFill>
                  <a:prstClr val="white"/>
                </a:solidFill>
                <a:effectLst/>
                <a:uLnTx/>
                <a:uFillTx/>
                <a:latin typeface="Calibri" panose="020F0502020204030204"/>
                <a:ea typeface="+mn-ea"/>
                <a:cs typeface="+mn-cs"/>
              </a:rPr>
              <a:t>Índice</a:t>
            </a:r>
            <a:endParaRPr kumimoji="0" lang="es-E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 name="CuadroTexto 34">
            <a:extLst>
              <a:ext uri="{FF2B5EF4-FFF2-40B4-BE49-F238E27FC236}">
                <a16:creationId xmlns:a16="http://schemas.microsoft.com/office/drawing/2014/main" id="{94CF83BE-38AC-AB4F-9F6A-C8E6D4228201}"/>
              </a:ext>
            </a:extLst>
          </p:cNvPr>
          <p:cNvSpPr txBox="1"/>
          <p:nvPr/>
        </p:nvSpPr>
        <p:spPr>
          <a:xfrm>
            <a:off x="3437442" y="4966383"/>
            <a:ext cx="8673991" cy="1708160"/>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C" sz="1500" b="1" i="0" u="none" strike="noStrike" kern="1200" cap="none" spc="0" normalizeH="0" baseline="0" noProof="0">
                <a:ln>
                  <a:noFill/>
                </a:ln>
                <a:solidFill>
                  <a:prstClr val="black"/>
                </a:solidFill>
                <a:effectLst/>
                <a:uLnTx/>
                <a:uFillTx/>
                <a:latin typeface="Calibri" panose="020F0502020204030204"/>
                <a:ea typeface="+mn-ea"/>
                <a:cs typeface="+mn-cs"/>
              </a:rPr>
              <a:t>Nota (24/06/2023). </a:t>
            </a:r>
            <a:r>
              <a:rPr kumimoji="0" lang="es-ES" sz="1500" b="1" i="0" u="none" strike="noStrike" kern="1200" cap="none" spc="0" normalizeH="0" baseline="0" noProof="0">
                <a:ln>
                  <a:noFill/>
                </a:ln>
                <a:solidFill>
                  <a:prstClr val="black"/>
                </a:solidFill>
                <a:effectLst/>
                <a:highlight>
                  <a:srgbClr val="FFFF00"/>
                </a:highlight>
                <a:uLnTx/>
                <a:uFillTx/>
                <a:latin typeface="Calibri" panose="020F0502020204030204"/>
                <a:ea typeface="+mn-ea"/>
                <a:cs typeface="+mn-cs"/>
              </a:rPr>
              <a:t>1)</a:t>
            </a:r>
            <a:r>
              <a:rPr kumimoji="0" lang="es-ES" sz="1500" b="0" i="0" u="none" strike="noStrike" kern="1200" cap="none" spc="0" normalizeH="0" baseline="0" noProof="0">
                <a:ln>
                  <a:noFill/>
                </a:ln>
                <a:solidFill>
                  <a:prstClr val="black"/>
                </a:solidFill>
                <a:effectLst/>
                <a:uLnTx/>
                <a:uFillTx/>
                <a:latin typeface="Calibri" panose="020F0502020204030204"/>
                <a:ea typeface="+mn-ea"/>
                <a:cs typeface="+mn-cs"/>
              </a:rPr>
              <a:t> Si se da </a:t>
            </a:r>
            <a:r>
              <a:rPr kumimoji="0" lang="es-ES" sz="1500" b="0" i="0" u="none" strike="noStrike" kern="1200" cap="none" spc="0" normalizeH="0" baseline="0" noProof="0" err="1">
                <a:ln>
                  <a:noFill/>
                </a:ln>
                <a:solidFill>
                  <a:prstClr val="black"/>
                </a:solidFill>
                <a:effectLst/>
                <a:uLnTx/>
                <a:uFillTx/>
                <a:latin typeface="Calibri" panose="020F0502020204030204"/>
                <a:ea typeface="+mn-ea"/>
                <a:cs typeface="+mn-cs"/>
              </a:rPr>
              <a:t>logout</a:t>
            </a:r>
            <a:r>
              <a:rPr kumimoji="0" lang="es-ES" sz="1500" b="0" i="0" u="none" strike="noStrike" kern="1200" cap="none" spc="0" normalizeH="0" baseline="0" noProof="0">
                <a:ln>
                  <a:noFill/>
                </a:ln>
                <a:solidFill>
                  <a:prstClr val="black"/>
                </a:solidFill>
                <a:effectLst/>
                <a:uLnTx/>
                <a:uFillTx/>
                <a:latin typeface="Calibri" panose="020F0502020204030204"/>
                <a:ea typeface="+mn-ea"/>
                <a:cs typeface="+mn-cs"/>
              </a:rPr>
              <a:t> a sesión en </a:t>
            </a:r>
            <a:r>
              <a:rPr kumimoji="0" lang="es-ES" sz="1500" b="0" i="0" u="none" strike="noStrike" kern="1200" cap="none" spc="0" normalizeH="0" baseline="0" noProof="0">
                <a:ln>
                  <a:noFill/>
                </a:ln>
                <a:solidFill>
                  <a:prstClr val="black"/>
                </a:solidFill>
                <a:effectLst/>
                <a:uLnTx/>
                <a:uFillTx/>
                <a:latin typeface="Calibri" panose="020F0502020204030204"/>
                <a:ea typeface="+mn-ea"/>
                <a:cs typeface="+mn-cs"/>
                <a:hlinkClick r:id="rId5"/>
              </a:rPr>
              <a:t>http://127.0.0.1:8000/</a:t>
            </a:r>
            <a:r>
              <a:rPr kumimoji="0" lang="es-ES" sz="1500" b="0" i="0" u="none" strike="noStrike" kern="1200" cap="none" spc="0" normalizeH="0" baseline="0" noProof="0">
                <a:ln>
                  <a:noFill/>
                </a:ln>
                <a:solidFill>
                  <a:prstClr val="black"/>
                </a:solidFill>
                <a:effectLst/>
                <a:uLnTx/>
                <a:uFillTx/>
                <a:latin typeface="Calibri" panose="020F0502020204030204"/>
                <a:ea typeface="+mn-ea"/>
                <a:cs typeface="+mn-cs"/>
              </a:rPr>
              <a:t> sin estar autenticado con ningún usuario, y luego se tipea en el navegador la ruta "http://127.0.0.1:8000/</a:t>
            </a:r>
            <a:r>
              <a:rPr kumimoji="0" lang="es-ES" sz="1500" b="0" i="0" u="none" strike="noStrike" kern="1200" cap="none" spc="0" normalizeH="0" baseline="0" noProof="0" err="1">
                <a:ln>
                  <a:noFill/>
                </a:ln>
                <a:solidFill>
                  <a:prstClr val="black"/>
                </a:solidFill>
                <a:effectLst/>
                <a:uLnTx/>
                <a:uFillTx/>
                <a:latin typeface="Calibri" panose="020F0502020204030204"/>
                <a:ea typeface="+mn-ea"/>
                <a:cs typeface="+mn-cs"/>
              </a:rPr>
              <a:t>tasks</a:t>
            </a:r>
            <a:r>
              <a:rPr kumimoji="0" lang="es-ES" sz="1500" b="0" i="0" u="none" strike="noStrike" kern="1200" cap="none" spc="0" normalizeH="0" baseline="0" noProof="0">
                <a:ln>
                  <a:noFill/>
                </a:ln>
                <a:solidFill>
                  <a:prstClr val="black"/>
                </a:solidFill>
                <a:effectLst/>
                <a:uLnTx/>
                <a:uFillTx/>
                <a:latin typeface="Calibri" panose="020F0502020204030204"/>
                <a:ea typeface="+mn-ea"/>
                <a:cs typeface="+mn-cs"/>
              </a:rPr>
              <a:t>/</a:t>
            </a:r>
            <a:r>
              <a:rPr kumimoji="0" lang="es-ES" sz="1500" b="0" i="0" u="none" strike="noStrike" kern="1200" cap="none" spc="0" normalizeH="0" baseline="0" noProof="0" err="1">
                <a:ln>
                  <a:noFill/>
                </a:ln>
                <a:solidFill>
                  <a:prstClr val="black"/>
                </a:solidFill>
                <a:effectLst/>
                <a:uLnTx/>
                <a:uFillTx/>
                <a:latin typeface="Calibri" panose="020F0502020204030204"/>
                <a:ea typeface="+mn-ea"/>
                <a:cs typeface="+mn-cs"/>
              </a:rPr>
              <a:t>create</a:t>
            </a:r>
            <a:r>
              <a:rPr kumimoji="0" lang="es-ES" sz="1500" b="0" i="0" u="none" strike="noStrike" kern="1200" cap="none" spc="0" normalizeH="0" baseline="0" noProof="0">
                <a:ln>
                  <a:noFill/>
                </a:ln>
                <a:solidFill>
                  <a:prstClr val="black"/>
                </a:solidFill>
                <a:effectLst/>
                <a:uLnTx/>
                <a:uFillTx/>
                <a:latin typeface="Calibri" panose="020F0502020204030204"/>
                <a:ea typeface="+mn-ea"/>
                <a:cs typeface="+mn-cs"/>
              </a:rPr>
              <a:t>/" se muestra la opción de crear tareas, lo cual no debería pasar. Cabe destacar, que, aunque se muestre la interface de creación de tareas sin un usuario autenticado, las tareas pareciesen guardarse cuando se presiona el botón “</a:t>
            </a:r>
            <a:r>
              <a:rPr kumimoji="0" lang="es-ES" sz="1500" b="0" i="0" u="none" strike="noStrike" kern="1200" cap="none" spc="0" normalizeH="0" baseline="0" noProof="0" err="1">
                <a:ln>
                  <a:noFill/>
                </a:ln>
                <a:solidFill>
                  <a:prstClr val="black"/>
                </a:solidFill>
                <a:effectLst/>
                <a:uLnTx/>
                <a:uFillTx/>
                <a:latin typeface="Calibri" panose="020F0502020204030204"/>
                <a:ea typeface="+mn-ea"/>
                <a:cs typeface="+mn-cs"/>
              </a:rPr>
              <a:t>save</a:t>
            </a:r>
            <a:r>
              <a:rPr kumimoji="0" lang="es-ES" sz="1500" b="0" i="0" u="none" strike="noStrike" kern="1200" cap="none" spc="0" normalizeH="0" baseline="0" noProof="0">
                <a:ln>
                  <a:noFill/>
                </a:ln>
                <a:solidFill>
                  <a:prstClr val="black"/>
                </a:solidFill>
                <a:effectLst/>
                <a:uLnTx/>
                <a:uFillTx/>
                <a:latin typeface="Calibri" panose="020F0502020204030204"/>
                <a:ea typeface="+mn-ea"/>
                <a:cs typeface="+mn-cs"/>
              </a:rPr>
              <a:t>” pero en realidad no ocurre </a:t>
            </a:r>
            <a:r>
              <a:rPr kumimoji="0" lang="es-ES" sz="1500" b="1" i="0" u="none" strike="noStrike" kern="1200" cap="none" spc="0" normalizeH="0" baseline="0" noProof="0">
                <a:ln>
                  <a:noFill/>
                </a:ln>
                <a:solidFill>
                  <a:prstClr val="black"/>
                </a:solidFill>
                <a:effectLst/>
                <a:highlight>
                  <a:srgbClr val="FFFF00"/>
                </a:highlight>
                <a:uLnTx/>
                <a:uFillTx/>
                <a:latin typeface="Calibri" panose="020F0502020204030204"/>
                <a:ea typeface="+mn-ea"/>
                <a:cs typeface="+mn-cs"/>
              </a:rPr>
              <a:t>2)</a:t>
            </a:r>
            <a:r>
              <a:rPr kumimoji="0" lang="es-ES" sz="1500" b="0" i="0" u="none" strike="noStrike" kern="1200" cap="none" spc="0" normalizeH="0" baseline="0" noProof="0">
                <a:ln>
                  <a:noFill/>
                </a:ln>
                <a:solidFill>
                  <a:prstClr val="black"/>
                </a:solidFill>
                <a:effectLst/>
                <a:uLnTx/>
                <a:uFillTx/>
                <a:latin typeface="Calibri" panose="020F0502020204030204"/>
                <a:ea typeface="+mn-ea"/>
                <a:cs typeface="+mn-cs"/>
              </a:rPr>
              <a:t> Aunque no aparece en la captura, si se intenta entrar a "http://127.0.0.1:8000/</a:t>
            </a:r>
            <a:r>
              <a:rPr kumimoji="0" lang="es-ES" sz="1500" b="0" i="0" u="none" strike="noStrike" kern="1200" cap="none" spc="0" normalizeH="0" baseline="0" noProof="0" err="1">
                <a:ln>
                  <a:noFill/>
                </a:ln>
                <a:solidFill>
                  <a:prstClr val="black"/>
                </a:solidFill>
                <a:effectLst/>
                <a:uLnTx/>
                <a:uFillTx/>
                <a:latin typeface="Calibri" panose="020F0502020204030204"/>
                <a:ea typeface="+mn-ea"/>
                <a:cs typeface="+mn-cs"/>
              </a:rPr>
              <a:t>tasks</a:t>
            </a:r>
            <a:r>
              <a:rPr kumimoji="0" lang="es-ES" sz="1500" b="0" i="0" u="none" strike="noStrike" kern="1200" cap="none" spc="0" normalizeH="0" baseline="0" noProof="0">
                <a:ln>
                  <a:noFill/>
                </a:ln>
                <a:solidFill>
                  <a:prstClr val="black"/>
                </a:solidFill>
                <a:effectLst/>
                <a:uLnTx/>
                <a:uFillTx/>
                <a:latin typeface="Calibri" panose="020F0502020204030204"/>
                <a:ea typeface="+mn-ea"/>
                <a:cs typeface="+mn-cs"/>
              </a:rPr>
              <a:t>/" se genera un error pues no existe un usuario autenticado del cual mostrar tareas, es decir ningún usuario debería poder entrar tampoco a esta ruta.</a:t>
            </a:r>
          </a:p>
        </p:txBody>
      </p:sp>
      <p:pic>
        <p:nvPicPr>
          <p:cNvPr id="3" name="Imagen 2" descr="Interfaz de usuario gráfica, Texto, Aplicación&#10;&#10;Descripción generada automáticamente">
            <a:extLst>
              <a:ext uri="{FF2B5EF4-FFF2-40B4-BE49-F238E27FC236}">
                <a16:creationId xmlns:a16="http://schemas.microsoft.com/office/drawing/2014/main" id="{6B69E6AD-6A2D-97DB-780A-3AA62D49208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14674" y="606802"/>
            <a:ext cx="2610214" cy="2438740"/>
          </a:xfrm>
          <a:prstGeom prst="rect">
            <a:avLst/>
          </a:prstGeom>
        </p:spPr>
      </p:pic>
      <p:pic>
        <p:nvPicPr>
          <p:cNvPr id="8" name="Imagen 7" descr="Interfaz de usuario gráfica, Aplicación&#10;&#10;Descripción generada automáticamente">
            <a:extLst>
              <a:ext uri="{FF2B5EF4-FFF2-40B4-BE49-F238E27FC236}">
                <a16:creationId xmlns:a16="http://schemas.microsoft.com/office/drawing/2014/main" id="{66D4249E-E560-B3C9-BEB8-69A9F7F305E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132445" y="606802"/>
            <a:ext cx="3765632" cy="4295668"/>
          </a:xfrm>
          <a:prstGeom prst="rect">
            <a:avLst/>
          </a:prstGeom>
        </p:spPr>
      </p:pic>
      <p:sp>
        <p:nvSpPr>
          <p:cNvPr id="10" name="Rectángulo 9">
            <a:extLst>
              <a:ext uri="{FF2B5EF4-FFF2-40B4-BE49-F238E27FC236}">
                <a16:creationId xmlns:a16="http://schemas.microsoft.com/office/drawing/2014/main" id="{95A712AF-8F6C-95CF-A422-7081F41A2C9B}"/>
              </a:ext>
            </a:extLst>
          </p:cNvPr>
          <p:cNvSpPr/>
          <p:nvPr/>
        </p:nvSpPr>
        <p:spPr>
          <a:xfrm flipH="1">
            <a:off x="7688267" y="887397"/>
            <a:ext cx="2614205" cy="20189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w="3175">
                <a:solidFill>
                  <a:prstClr val="black"/>
                </a:solidFill>
              </a:ln>
              <a:solidFill>
                <a:prstClr val="white"/>
              </a:solidFill>
              <a:effectLst/>
              <a:uLnTx/>
              <a:uFillTx/>
              <a:latin typeface="Calibri" panose="020F0502020204030204"/>
              <a:ea typeface="+mn-ea"/>
              <a:cs typeface="+mn-cs"/>
            </a:endParaRPr>
          </a:p>
        </p:txBody>
      </p:sp>
      <p:sp>
        <p:nvSpPr>
          <p:cNvPr id="11" name="CuadroTexto 10">
            <a:extLst>
              <a:ext uri="{FF2B5EF4-FFF2-40B4-BE49-F238E27FC236}">
                <a16:creationId xmlns:a16="http://schemas.microsoft.com/office/drawing/2014/main" id="{CDB0EF20-2347-2446-0E39-376126E858DE}"/>
              </a:ext>
            </a:extLst>
          </p:cNvPr>
          <p:cNvSpPr txBox="1"/>
          <p:nvPr/>
        </p:nvSpPr>
        <p:spPr>
          <a:xfrm>
            <a:off x="7236399" y="652968"/>
            <a:ext cx="57855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1" i="0" u="none" strike="noStrike" kern="1200" cap="none" spc="0" normalizeH="0" baseline="0" noProof="0">
                <a:ln>
                  <a:noFill/>
                </a:ln>
                <a:solidFill>
                  <a:srgbClr val="002060"/>
                </a:solidFill>
                <a:effectLst/>
                <a:highlight>
                  <a:srgbClr val="FFFF00"/>
                </a:highlight>
                <a:uLnTx/>
                <a:uFillTx/>
                <a:latin typeface="Calibri" panose="020F0502020204030204"/>
                <a:ea typeface="+mn-ea"/>
                <a:cs typeface="+mn-cs"/>
              </a:rPr>
              <a:t>-1-</a:t>
            </a:r>
            <a:endParaRPr kumimoji="0" lang="es-EC" sz="1800" b="1" i="0" u="none" strike="noStrike" kern="1200" cap="none" spc="0" normalizeH="0" baseline="0" noProof="0">
              <a:ln>
                <a:noFill/>
              </a:ln>
              <a:solidFill>
                <a:srgbClr val="002060"/>
              </a:solidFill>
              <a:effectLst/>
              <a:highlight>
                <a:srgbClr val="FFFF00"/>
              </a:highlight>
              <a:uLnTx/>
              <a:uFillTx/>
              <a:latin typeface="Calibri" panose="020F0502020204030204"/>
              <a:ea typeface="+mn-ea"/>
              <a:cs typeface="+mn-cs"/>
            </a:endParaRPr>
          </a:p>
        </p:txBody>
      </p:sp>
    </p:spTree>
    <p:extLst>
      <p:ext uri="{BB962C8B-B14F-4D97-AF65-F5344CB8AC3E}">
        <p14:creationId xmlns:p14="http://schemas.microsoft.com/office/powerpoint/2010/main" val="262719330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9DF72ADE-BAE9-484E-84CE-E8979DDABC94}"/>
              </a:ext>
            </a:extLst>
          </p:cNvPr>
          <p:cNvSpPr>
            <a:spLocks noGrp="1"/>
          </p:cNvSpPr>
          <p:nvPr>
            <p:ph type="title"/>
          </p:nvPr>
        </p:nvSpPr>
        <p:spPr>
          <a:xfrm>
            <a:off x="1" y="1"/>
            <a:ext cx="3256367" cy="709119"/>
          </a:xfrm>
          <a:solidFill>
            <a:schemeClr val="accent4">
              <a:lumMod val="60000"/>
              <a:lumOff val="40000"/>
            </a:schemeClr>
          </a:solidFill>
        </p:spPr>
        <p:style>
          <a:lnRef idx="2">
            <a:schemeClr val="accent1"/>
          </a:lnRef>
          <a:fillRef idx="1">
            <a:schemeClr val="lt1"/>
          </a:fillRef>
          <a:effectRef idx="0">
            <a:schemeClr val="accent1"/>
          </a:effectRef>
          <a:fontRef idx="minor">
            <a:schemeClr val="dk1"/>
          </a:fontRef>
        </p:style>
        <p:txBody>
          <a:bodyPr>
            <a:normAutofit/>
          </a:bodyPr>
          <a:lstStyle/>
          <a:p>
            <a:r>
              <a:rPr lang="es-MX" sz="1400">
                <a:latin typeface="AcmeFont" pitchFamily="2" charset="0"/>
              </a:rPr>
              <a:t>Taller: </a:t>
            </a:r>
            <a:r>
              <a:rPr lang="es-MX" sz="1400"/>
              <a:t>Ejercicio 81</a:t>
            </a:r>
            <a:endParaRPr lang="es-ES" sz="1400"/>
          </a:p>
        </p:txBody>
      </p:sp>
      <p:cxnSp>
        <p:nvCxnSpPr>
          <p:cNvPr id="5" name="Conector recto 4">
            <a:extLst>
              <a:ext uri="{FF2B5EF4-FFF2-40B4-BE49-F238E27FC236}">
                <a16:creationId xmlns:a16="http://schemas.microsoft.com/office/drawing/2014/main" id="{B56C916C-A930-4B45-9FEB-EAC26D680858}"/>
              </a:ext>
            </a:extLst>
          </p:cNvPr>
          <p:cNvCxnSpPr>
            <a:cxnSpLocks/>
          </p:cNvCxnSpPr>
          <p:nvPr/>
        </p:nvCxnSpPr>
        <p:spPr>
          <a:xfrm>
            <a:off x="3256383" y="709120"/>
            <a:ext cx="0" cy="6148880"/>
          </a:xfrm>
          <a:prstGeom prst="line">
            <a:avLst/>
          </a:prstGeom>
        </p:spPr>
        <p:style>
          <a:lnRef idx="3">
            <a:schemeClr val="accent1"/>
          </a:lnRef>
          <a:fillRef idx="0">
            <a:schemeClr val="accent1"/>
          </a:fillRef>
          <a:effectRef idx="2">
            <a:schemeClr val="accent1"/>
          </a:effectRef>
          <a:fontRef idx="minor">
            <a:schemeClr val="tx1"/>
          </a:fontRef>
        </p:style>
      </p:cxnSp>
      <p:sp>
        <p:nvSpPr>
          <p:cNvPr id="16" name="CuadroTexto 15">
            <a:extLst>
              <a:ext uri="{FF2B5EF4-FFF2-40B4-BE49-F238E27FC236}">
                <a16:creationId xmlns:a16="http://schemas.microsoft.com/office/drawing/2014/main" id="{B1925488-C881-4A19-A93C-2E217166D1A0}"/>
              </a:ext>
            </a:extLst>
          </p:cNvPr>
          <p:cNvSpPr txBox="1"/>
          <p:nvPr/>
        </p:nvSpPr>
        <p:spPr>
          <a:xfrm>
            <a:off x="106748" y="4958291"/>
            <a:ext cx="2891329" cy="116955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C" sz="1400" b="1" i="0" u="none" strike="noStrike" kern="1200" cap="none" spc="0" normalizeH="0" baseline="0" noProof="0">
                <a:ln>
                  <a:noFill/>
                </a:ln>
                <a:solidFill>
                  <a:prstClr val="black"/>
                </a:solidFill>
                <a:effectLst/>
                <a:uLnTx/>
                <a:uFillTx/>
                <a:latin typeface="Calibri" panose="020F0502020204030204"/>
                <a:ea typeface="+mn-ea"/>
                <a:cs typeface="+mn-cs"/>
              </a:rPr>
              <a:t>Objetivos de la lámina:</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ES" sz="1400" b="0" i="0" u="none" strike="noStrike" kern="1200" cap="none" spc="0" normalizeH="0" baseline="0" noProof="0">
                <a:ln>
                  <a:noFill/>
                </a:ln>
                <a:solidFill>
                  <a:prstClr val="black"/>
                </a:solidFill>
                <a:effectLst/>
                <a:uLnTx/>
                <a:uFillTx/>
                <a:latin typeface="Calibri" panose="020F0502020204030204"/>
                <a:ea typeface="+mn-ea"/>
                <a:cs typeface="+mn-cs"/>
              </a:rPr>
              <a:t>Utilizar el decorador "</a:t>
            </a:r>
            <a:r>
              <a:rPr kumimoji="0" lang="es-ES" sz="1400" b="0" i="0" u="none" strike="noStrike" kern="1200" cap="none" spc="0" normalizeH="0" baseline="0" noProof="0" err="1">
                <a:ln>
                  <a:noFill/>
                </a:ln>
                <a:solidFill>
                  <a:prstClr val="black"/>
                </a:solidFill>
                <a:effectLst/>
                <a:uLnTx/>
                <a:uFillTx/>
                <a:latin typeface="Calibri" panose="020F0502020204030204"/>
                <a:ea typeface="+mn-ea"/>
                <a:cs typeface="+mn-cs"/>
              </a:rPr>
              <a:t>login_required</a:t>
            </a:r>
            <a:r>
              <a:rPr kumimoji="0" lang="es-ES" sz="1400" b="0" i="0" u="none" strike="noStrike" kern="1200" cap="none" spc="0" normalizeH="0" baseline="0" noProof="0">
                <a:ln>
                  <a:noFill/>
                </a:ln>
                <a:solidFill>
                  <a:prstClr val="black"/>
                </a:solidFill>
                <a:effectLst/>
                <a:uLnTx/>
                <a:uFillTx/>
                <a:latin typeface="Calibri" panose="020F0502020204030204"/>
                <a:ea typeface="+mn-ea"/>
                <a:cs typeface="+mn-cs"/>
              </a:rPr>
              <a:t>" para proteger rutas que necesitan autenticación.</a:t>
            </a:r>
          </a:p>
        </p:txBody>
      </p:sp>
      <p:pic>
        <p:nvPicPr>
          <p:cNvPr id="17" name="Imagen 16">
            <a:extLst>
              <a:ext uri="{FF2B5EF4-FFF2-40B4-BE49-F238E27FC236}">
                <a16:creationId xmlns:a16="http://schemas.microsoft.com/office/drawing/2014/main" id="{07AF594D-2BC1-4EA0-9855-66C150454A4F}"/>
              </a:ext>
            </a:extLst>
          </p:cNvPr>
          <p:cNvPicPr>
            <a:picLocks noChangeAspect="1"/>
          </p:cNvPicPr>
          <p:nvPr/>
        </p:nvPicPr>
        <p:blipFill>
          <a:blip r:embed="rId3"/>
          <a:stretch>
            <a:fillRect/>
          </a:stretch>
        </p:blipFill>
        <p:spPr>
          <a:xfrm>
            <a:off x="76038" y="2011836"/>
            <a:ext cx="993895" cy="854078"/>
          </a:xfrm>
          <a:prstGeom prst="rect">
            <a:avLst/>
          </a:prstGeom>
        </p:spPr>
      </p:pic>
      <p:sp>
        <p:nvSpPr>
          <p:cNvPr id="18" name="CuadroTexto 17">
            <a:extLst>
              <a:ext uri="{FF2B5EF4-FFF2-40B4-BE49-F238E27FC236}">
                <a16:creationId xmlns:a16="http://schemas.microsoft.com/office/drawing/2014/main" id="{137D2C75-4FC0-4811-A9B7-F2AED8DD12CA}"/>
              </a:ext>
            </a:extLst>
          </p:cNvPr>
          <p:cNvSpPr txBox="1"/>
          <p:nvPr/>
        </p:nvSpPr>
        <p:spPr>
          <a:xfrm>
            <a:off x="80567" y="2926313"/>
            <a:ext cx="3098569" cy="209288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C" sz="1300" b="1" i="0" u="none" strike="noStrike" kern="1200" cap="none" spc="0" normalizeH="0" baseline="0" noProof="0">
                <a:ln>
                  <a:noFill/>
                </a:ln>
                <a:solidFill>
                  <a:prstClr val="black"/>
                </a:solidFill>
                <a:effectLst/>
                <a:uLnTx/>
                <a:uFillTx/>
                <a:latin typeface="Agency FB" panose="020B0503020202020204" pitchFamily="34" charset="0"/>
                <a:ea typeface="+mn-ea"/>
                <a:cs typeface="+mn-cs"/>
              </a:rPr>
              <a:t>Misión. </a:t>
            </a:r>
            <a:r>
              <a:rPr kumimoji="0" lang="es-MX" sz="1300" b="0" i="0" u="none" strike="noStrike" kern="1200" cap="none" spc="0" normalizeH="0" baseline="0" noProof="0">
                <a:ln>
                  <a:noFill/>
                </a:ln>
                <a:solidFill>
                  <a:prstClr val="black"/>
                </a:solidFill>
                <a:effectLst/>
                <a:uLnTx/>
                <a:uFillTx/>
                <a:latin typeface="Agency FB" panose="020B0503020202020204" pitchFamily="34" charset="0"/>
                <a:ea typeface="+mn-ea"/>
                <a:cs typeface="+mn-cs"/>
              </a:rPr>
              <a:t>Formar profesionales competentes y emprendedores desde lo académico, la investigación, y la vinculación, que contribuyan a mejorar la calidad de vida de la sociedad.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300" b="0" i="0" u="none" strike="noStrike" kern="1200" cap="none" spc="0" normalizeH="0" baseline="0" noProof="0">
              <a:ln>
                <a:noFill/>
              </a:ln>
              <a:solidFill>
                <a:prstClr val="black"/>
              </a:solidFill>
              <a:effectLst/>
              <a:uLnTx/>
              <a:uFillTx/>
              <a:latin typeface="Agency FB" panose="020B0503020202020204" pitchFamily="34" charset="0"/>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C" sz="1300" b="1" i="0" u="none" strike="noStrike" kern="1200" cap="none" spc="0" normalizeH="0" baseline="0" noProof="0">
                <a:ln>
                  <a:noFill/>
                </a:ln>
                <a:solidFill>
                  <a:prstClr val="black"/>
                </a:solidFill>
                <a:effectLst/>
                <a:uLnTx/>
                <a:uFillTx/>
                <a:latin typeface="Agency FB" panose="020B0503020202020204" pitchFamily="34" charset="0"/>
                <a:ea typeface="+mn-ea"/>
                <a:cs typeface="+mn-cs"/>
              </a:rPr>
              <a:t>Visión. </a:t>
            </a:r>
            <a:r>
              <a:rPr kumimoji="0" lang="es-MX" sz="1300" b="0" i="0" u="none" strike="noStrike" kern="1200" cap="none" spc="0" normalizeH="0" baseline="0" noProof="0">
                <a:ln>
                  <a:noFill/>
                </a:ln>
                <a:solidFill>
                  <a:prstClr val="black"/>
                </a:solidFill>
                <a:effectLst/>
                <a:uLnTx/>
                <a:uFillTx/>
                <a:latin typeface="Agency FB" panose="020B0503020202020204" pitchFamily="34" charset="0"/>
                <a:ea typeface="+mn-ea"/>
                <a:cs typeface="+mn-cs"/>
              </a:rPr>
              <a:t>Ser un referente nacional e internacional de Institución de Educación Superior que contribuye al desarrollo social, cultural y productivo con profesionales éticos, creativos, cualificados y con sentido de pertinencia.</a:t>
            </a:r>
            <a:endParaRPr kumimoji="0" lang="es-ES" sz="1300" b="0" i="0" u="none" strike="noStrike" kern="1200" cap="none" spc="0" normalizeH="0" baseline="0" noProof="0">
              <a:ln>
                <a:noFill/>
              </a:ln>
              <a:solidFill>
                <a:prstClr val="black"/>
              </a:solidFill>
              <a:effectLst/>
              <a:uLnTx/>
              <a:uFillTx/>
              <a:latin typeface="Agency FB" panose="020B0503020202020204" pitchFamily="34" charset="0"/>
              <a:ea typeface="+mn-ea"/>
              <a:cs typeface="+mn-cs"/>
            </a:endParaRPr>
          </a:p>
        </p:txBody>
      </p:sp>
      <p:sp>
        <p:nvSpPr>
          <p:cNvPr id="23" name="Rectángulo 22">
            <a:extLst>
              <a:ext uri="{FF2B5EF4-FFF2-40B4-BE49-F238E27FC236}">
                <a16:creationId xmlns:a16="http://schemas.microsoft.com/office/drawing/2014/main" id="{EAF93728-98EC-43CF-8689-136A3EE39D11}"/>
              </a:ext>
            </a:extLst>
          </p:cNvPr>
          <p:cNvSpPr/>
          <p:nvPr/>
        </p:nvSpPr>
        <p:spPr>
          <a:xfrm>
            <a:off x="93308" y="6489877"/>
            <a:ext cx="2530373" cy="292388"/>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C" sz="1300" b="0" i="0" u="none" strike="noStrike" kern="1200" cap="none" spc="0" normalizeH="0" baseline="0" noProof="0">
                <a:ln w="0"/>
                <a:solidFill>
                  <a:srgbClr val="00B050"/>
                </a:solidFill>
                <a:effectLst>
                  <a:outerShdw blurRad="38100" dist="25400" dir="5400000" algn="ctr" rotWithShape="0">
                    <a:srgbClr val="6E747A">
                      <a:alpha val="43000"/>
                    </a:srgbClr>
                  </a:outerShdw>
                </a:effectLst>
                <a:uLnTx/>
                <a:uFillTx/>
                <a:latin typeface="Calibri" panose="020F0502020204030204"/>
                <a:ea typeface="+mn-ea"/>
                <a:cs typeface="+mn-cs"/>
              </a:rPr>
              <a:t>M</a:t>
            </a:r>
            <a:r>
              <a:rPr kumimoji="0" lang="es-ES" sz="1300" b="0" i="0" u="none" strike="noStrike" kern="1200" cap="none" spc="0" normalizeH="0" baseline="0" noProof="0">
                <a:ln w="0"/>
                <a:solidFill>
                  <a:srgbClr val="00B050"/>
                </a:solidFill>
                <a:effectLst>
                  <a:outerShdw blurRad="38100" dist="25400" dir="5400000" algn="ctr" rotWithShape="0">
                    <a:srgbClr val="6E747A">
                      <a:alpha val="43000"/>
                    </a:srgbClr>
                  </a:outerShdw>
                </a:effectLst>
                <a:uLnTx/>
                <a:uFillTx/>
                <a:latin typeface="Calibri" panose="020F0502020204030204"/>
                <a:ea typeface="+mn-ea"/>
                <a:cs typeface="+mn-cs"/>
              </a:rPr>
              <a:t>sig. Ing. Robert Moreira Centeno</a:t>
            </a:r>
          </a:p>
        </p:txBody>
      </p:sp>
      <p:sp>
        <p:nvSpPr>
          <p:cNvPr id="6" name="CuadroTexto 5">
            <a:extLst>
              <a:ext uri="{FF2B5EF4-FFF2-40B4-BE49-F238E27FC236}">
                <a16:creationId xmlns:a16="http://schemas.microsoft.com/office/drawing/2014/main" id="{7FC1FBA4-F025-F269-BB7C-ECD5082576C2}"/>
              </a:ext>
            </a:extLst>
          </p:cNvPr>
          <p:cNvSpPr txBox="1"/>
          <p:nvPr/>
        </p:nvSpPr>
        <p:spPr>
          <a:xfrm>
            <a:off x="3437442" y="11851"/>
            <a:ext cx="729026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1" i="0" u="none" strike="noStrike" kern="1200" cap="none" spc="0" normalizeH="0" baseline="0" noProof="0">
                <a:ln>
                  <a:noFill/>
                </a:ln>
                <a:solidFill>
                  <a:prstClr val="black"/>
                </a:solidFill>
                <a:effectLst/>
                <a:uLnTx/>
                <a:uFillTx/>
                <a:latin typeface="Calibri" panose="020F0502020204030204"/>
                <a:ea typeface="+mn-ea"/>
                <a:cs typeface="+mn-cs"/>
              </a:rPr>
              <a:t>Figura 16.1. Proteger rutas.</a:t>
            </a:r>
            <a:endParaRPr kumimoji="0" lang="es-E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 name="Botón de acción: en blanco 23">
            <a:hlinkClick r:id="rId4" action="ppaction://hlinksldjump" highlightClick="1"/>
            <a:extLst>
              <a:ext uri="{FF2B5EF4-FFF2-40B4-BE49-F238E27FC236}">
                <a16:creationId xmlns:a16="http://schemas.microsoft.com/office/drawing/2014/main" id="{8D50BB14-2C13-8FD2-66DB-B49705E8729E}"/>
              </a:ext>
            </a:extLst>
          </p:cNvPr>
          <p:cNvSpPr/>
          <p:nvPr/>
        </p:nvSpPr>
        <p:spPr>
          <a:xfrm>
            <a:off x="10727704" y="-885"/>
            <a:ext cx="1464296" cy="335902"/>
          </a:xfrm>
          <a:prstGeom prst="actionButtonBlan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C" sz="1800" b="0" i="0" u="none" strike="noStrike" kern="1200" cap="none" spc="0" normalizeH="0" baseline="0" noProof="0">
                <a:ln>
                  <a:noFill/>
                </a:ln>
                <a:solidFill>
                  <a:prstClr val="white"/>
                </a:solidFill>
                <a:effectLst/>
                <a:uLnTx/>
                <a:uFillTx/>
                <a:latin typeface="Calibri" panose="020F0502020204030204"/>
                <a:ea typeface="+mn-ea"/>
                <a:cs typeface="+mn-cs"/>
              </a:rPr>
              <a:t>Índice</a:t>
            </a:r>
            <a:endParaRPr kumimoji="0" lang="es-E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 name="CuadroTexto 34">
            <a:extLst>
              <a:ext uri="{FF2B5EF4-FFF2-40B4-BE49-F238E27FC236}">
                <a16:creationId xmlns:a16="http://schemas.microsoft.com/office/drawing/2014/main" id="{94CF83BE-38AC-AB4F-9F6A-C8E6D4228201}"/>
              </a:ext>
            </a:extLst>
          </p:cNvPr>
          <p:cNvSpPr txBox="1"/>
          <p:nvPr/>
        </p:nvSpPr>
        <p:spPr>
          <a:xfrm>
            <a:off x="3256367" y="5151527"/>
            <a:ext cx="8935629" cy="1546577"/>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C" sz="1350" b="1" i="0" u="none" strike="noStrike" kern="1200" cap="none" spc="0" normalizeH="0" baseline="0" noProof="0">
                <a:ln>
                  <a:noFill/>
                </a:ln>
                <a:solidFill>
                  <a:prstClr val="black"/>
                </a:solidFill>
                <a:effectLst/>
                <a:uLnTx/>
                <a:uFillTx/>
                <a:latin typeface="Calibri" panose="020F0502020204030204"/>
                <a:ea typeface="+mn-ea"/>
                <a:cs typeface="+mn-cs"/>
              </a:rPr>
              <a:t>Nota (24/06/2023). </a:t>
            </a:r>
            <a:r>
              <a:rPr kumimoji="0" lang="es-ES" sz="1350" b="0" i="0" u="none" strike="noStrike" kern="1200" cap="none" spc="0" normalizeH="0" baseline="0" noProof="0">
                <a:ln>
                  <a:noFill/>
                </a:ln>
                <a:solidFill>
                  <a:prstClr val="black"/>
                </a:solidFill>
                <a:effectLst/>
                <a:uLnTx/>
                <a:uFillTx/>
                <a:latin typeface="Calibri" panose="020F0502020204030204"/>
                <a:ea typeface="+mn-ea"/>
                <a:cs typeface="+mn-cs"/>
              </a:rPr>
              <a:t>Se podría comprobar en la ejecución de la vista en "</a:t>
            </a:r>
            <a:r>
              <a:rPr kumimoji="0" lang="es-ES" sz="1350" b="0" i="0" u="none" strike="noStrike" kern="1200" cap="none" spc="0" normalizeH="0" baseline="0" noProof="0" err="1">
                <a:ln>
                  <a:noFill/>
                </a:ln>
                <a:solidFill>
                  <a:prstClr val="black"/>
                </a:solidFill>
                <a:effectLst/>
                <a:uLnTx/>
                <a:uFillTx/>
                <a:latin typeface="Calibri" panose="020F0502020204030204"/>
                <a:ea typeface="+mn-ea"/>
                <a:cs typeface="+mn-cs"/>
              </a:rPr>
              <a:t>tasks</a:t>
            </a:r>
            <a:r>
              <a:rPr kumimoji="0" lang="es-ES" sz="1350" b="0" i="0" u="none" strike="noStrike" kern="1200" cap="none" spc="0" normalizeH="0" baseline="0" noProof="0">
                <a:ln>
                  <a:noFill/>
                </a:ln>
                <a:solidFill>
                  <a:prstClr val="black"/>
                </a:solidFill>
                <a:effectLst/>
                <a:uLnTx/>
                <a:uFillTx/>
                <a:latin typeface="Calibri" panose="020F0502020204030204"/>
                <a:ea typeface="+mn-ea"/>
                <a:cs typeface="+mn-cs"/>
              </a:rPr>
              <a:t>/views.py" en "</a:t>
            </a:r>
            <a:r>
              <a:rPr kumimoji="0" lang="es-ES" sz="1350" b="0" i="0" u="none" strike="noStrike" kern="1200" cap="none" spc="0" normalizeH="0" baseline="0" noProof="0" err="1">
                <a:ln>
                  <a:noFill/>
                </a:ln>
                <a:solidFill>
                  <a:prstClr val="black"/>
                </a:solidFill>
                <a:effectLst/>
                <a:uLnTx/>
                <a:uFillTx/>
                <a:latin typeface="Calibri" panose="020F0502020204030204"/>
                <a:ea typeface="+mn-ea"/>
                <a:cs typeface="+mn-cs"/>
              </a:rPr>
              <a:t>def</a:t>
            </a:r>
            <a:r>
              <a:rPr kumimoji="0" lang="es-ES" sz="1350" b="0" i="0" u="none" strike="noStrike" kern="1200" cap="none" spc="0" normalizeH="0" baseline="0" noProof="0">
                <a:ln>
                  <a:noFill/>
                </a:ln>
                <a:solidFill>
                  <a:prstClr val="black"/>
                </a:solidFill>
                <a:effectLst/>
                <a:uLnTx/>
                <a:uFillTx/>
                <a:latin typeface="Calibri" panose="020F0502020204030204"/>
                <a:ea typeface="+mn-ea"/>
                <a:cs typeface="+mn-cs"/>
              </a:rPr>
              <a:t> </a:t>
            </a:r>
            <a:r>
              <a:rPr kumimoji="0" lang="es-ES" sz="1350" b="0" i="0" u="none" strike="noStrike" kern="1200" cap="none" spc="0" normalizeH="0" baseline="0" noProof="0" err="1">
                <a:ln>
                  <a:noFill/>
                </a:ln>
                <a:solidFill>
                  <a:prstClr val="black"/>
                </a:solidFill>
                <a:effectLst/>
                <a:uLnTx/>
                <a:uFillTx/>
                <a:latin typeface="Calibri" panose="020F0502020204030204"/>
                <a:ea typeface="+mn-ea"/>
                <a:cs typeface="+mn-cs"/>
              </a:rPr>
              <a:t>tasks</a:t>
            </a:r>
            <a:r>
              <a:rPr kumimoji="0" lang="es-ES" sz="1350" b="0" i="0" u="none" strike="noStrike" kern="1200" cap="none" spc="0" normalizeH="0" baseline="0" noProof="0">
                <a:ln>
                  <a:noFill/>
                </a:ln>
                <a:solidFill>
                  <a:prstClr val="black"/>
                </a:solidFill>
                <a:effectLst/>
                <a:uLnTx/>
                <a:uFillTx/>
                <a:latin typeface="Calibri" panose="020F0502020204030204"/>
                <a:ea typeface="+mn-ea"/>
                <a:cs typeface="+mn-cs"/>
              </a:rPr>
              <a:t>(</a:t>
            </a:r>
            <a:r>
              <a:rPr kumimoji="0" lang="es-ES" sz="1350" b="0" i="0" u="none" strike="noStrike" kern="1200" cap="none" spc="0" normalizeH="0" baseline="0" noProof="0" err="1">
                <a:ln>
                  <a:noFill/>
                </a:ln>
                <a:solidFill>
                  <a:prstClr val="black"/>
                </a:solidFill>
                <a:effectLst/>
                <a:uLnTx/>
                <a:uFillTx/>
                <a:latin typeface="Calibri" panose="020F0502020204030204"/>
                <a:ea typeface="+mn-ea"/>
                <a:cs typeface="+mn-cs"/>
              </a:rPr>
              <a:t>request</a:t>
            </a:r>
            <a:r>
              <a:rPr kumimoji="0" lang="es-ES" sz="1350" b="0" i="0" u="none" strike="noStrike" kern="1200" cap="none" spc="0" normalizeH="0" baseline="0" noProof="0">
                <a:ln>
                  <a:noFill/>
                </a:ln>
                <a:solidFill>
                  <a:prstClr val="black"/>
                </a:solidFill>
                <a:effectLst/>
                <a:uLnTx/>
                <a:uFillTx/>
                <a:latin typeface="Calibri" panose="020F0502020204030204"/>
                <a:ea typeface="+mn-ea"/>
                <a:cs typeface="+mn-cs"/>
              </a:rPr>
              <a:t>):" una condicional para saber si el </a:t>
            </a:r>
            <a:r>
              <a:rPr kumimoji="0" lang="es-ES" sz="1350" b="0" i="0" u="none" strike="noStrike" kern="1200" cap="none" spc="0" normalizeH="0" baseline="0" noProof="0" err="1">
                <a:ln>
                  <a:noFill/>
                </a:ln>
                <a:solidFill>
                  <a:prstClr val="black"/>
                </a:solidFill>
                <a:effectLst/>
                <a:uLnTx/>
                <a:uFillTx/>
                <a:latin typeface="Calibri" panose="020F0502020204030204"/>
                <a:ea typeface="+mn-ea"/>
                <a:cs typeface="+mn-cs"/>
              </a:rPr>
              <a:t>request.user</a:t>
            </a:r>
            <a:r>
              <a:rPr kumimoji="0" lang="es-ES" sz="1350" b="0" i="0" u="none" strike="noStrike" kern="1200" cap="none" spc="0" normalizeH="0" baseline="0" noProof="0">
                <a:ln>
                  <a:noFill/>
                </a:ln>
                <a:solidFill>
                  <a:prstClr val="black"/>
                </a:solidFill>
                <a:effectLst/>
                <a:uLnTx/>
                <a:uFillTx/>
                <a:latin typeface="Calibri" panose="020F0502020204030204"/>
                <a:ea typeface="+mn-ea"/>
                <a:cs typeface="+mn-cs"/>
              </a:rPr>
              <a:t> existe, pero existe una mejor forma proveída por Django </a:t>
            </a:r>
            <a:r>
              <a:rPr kumimoji="0" lang="es-ES" sz="1350" b="1" i="0" u="none" strike="noStrike" kern="1200" cap="none" spc="0" normalizeH="0" baseline="0" noProof="0">
                <a:ln>
                  <a:noFill/>
                </a:ln>
                <a:solidFill>
                  <a:prstClr val="black"/>
                </a:solidFill>
                <a:effectLst/>
                <a:highlight>
                  <a:srgbClr val="FFFF00"/>
                </a:highlight>
                <a:uLnTx/>
                <a:uFillTx/>
                <a:latin typeface="Calibri" panose="020F0502020204030204"/>
                <a:ea typeface="+mn-ea"/>
                <a:cs typeface="+mn-cs"/>
              </a:rPr>
              <a:t>1) </a:t>
            </a:r>
            <a:r>
              <a:rPr kumimoji="0" lang="es-ES" sz="1350" b="0" i="0" u="none" strike="noStrike" kern="1200" cap="none" spc="0" normalizeH="0" baseline="0" noProof="0">
                <a:ln>
                  <a:noFill/>
                </a:ln>
                <a:solidFill>
                  <a:prstClr val="black"/>
                </a:solidFill>
                <a:effectLst/>
                <a:uLnTx/>
                <a:uFillTx/>
                <a:latin typeface="Calibri" panose="020F0502020204030204"/>
                <a:ea typeface="+mn-ea"/>
                <a:cs typeface="+mn-cs"/>
              </a:rPr>
              <a:t>Se utiliza el decorador especial "</a:t>
            </a:r>
            <a:r>
              <a:rPr kumimoji="0" lang="es-ES" sz="1350" b="0" i="0" u="none" strike="noStrike" kern="1200" cap="none" spc="0" normalizeH="0" baseline="0" noProof="0" err="1">
                <a:ln>
                  <a:noFill/>
                </a:ln>
                <a:solidFill>
                  <a:prstClr val="black"/>
                </a:solidFill>
                <a:effectLst/>
                <a:uLnTx/>
                <a:uFillTx/>
                <a:latin typeface="Calibri" panose="020F0502020204030204"/>
                <a:ea typeface="+mn-ea"/>
                <a:cs typeface="+mn-cs"/>
              </a:rPr>
              <a:t>login_required</a:t>
            </a:r>
            <a:r>
              <a:rPr kumimoji="0" lang="es-ES" sz="1350" b="0" i="0" u="none" strike="noStrike" kern="1200" cap="none" spc="0" normalizeH="0" baseline="0" noProof="0">
                <a:ln>
                  <a:noFill/>
                </a:ln>
                <a:solidFill>
                  <a:prstClr val="black"/>
                </a:solidFill>
                <a:effectLst/>
                <a:uLnTx/>
                <a:uFillTx/>
                <a:latin typeface="Calibri" panose="020F0502020204030204"/>
                <a:ea typeface="+mn-ea"/>
                <a:cs typeface="+mn-cs"/>
              </a:rPr>
              <a:t>", este decorador se puede colocar en cada función para de esta forma indicar que la función en la que se lo use está protegida </a:t>
            </a:r>
            <a:r>
              <a:rPr kumimoji="0" lang="es-ES" sz="1350" b="1" i="0" u="none" strike="noStrike" kern="1200" cap="none" spc="0" normalizeH="0" baseline="0" noProof="0">
                <a:ln>
                  <a:noFill/>
                </a:ln>
                <a:solidFill>
                  <a:prstClr val="black"/>
                </a:solidFill>
                <a:effectLst/>
                <a:highlight>
                  <a:srgbClr val="FFFF00"/>
                </a:highlight>
                <a:uLnTx/>
                <a:uFillTx/>
                <a:latin typeface="Calibri" panose="020F0502020204030204"/>
                <a:ea typeface="+mn-ea"/>
                <a:cs typeface="+mn-cs"/>
              </a:rPr>
              <a:t>2)</a:t>
            </a:r>
            <a:r>
              <a:rPr kumimoji="0" lang="es-ES" sz="1350" b="0" i="0" u="none" strike="noStrike" kern="1200" cap="none" spc="0" normalizeH="0" baseline="0" noProof="0">
                <a:ln>
                  <a:noFill/>
                </a:ln>
                <a:solidFill>
                  <a:prstClr val="black"/>
                </a:solidFill>
                <a:effectLst/>
                <a:uLnTx/>
                <a:uFillTx/>
                <a:latin typeface="Calibri" panose="020F0502020204030204"/>
                <a:ea typeface="+mn-ea"/>
                <a:cs typeface="+mn-cs"/>
              </a:rPr>
              <a:t> Se protege "</a:t>
            </a:r>
            <a:r>
              <a:rPr kumimoji="0" lang="es-ES" sz="1350" b="0" i="0" u="none" strike="noStrike" kern="1200" cap="none" spc="0" normalizeH="0" baseline="0" noProof="0" err="1">
                <a:ln>
                  <a:noFill/>
                </a:ln>
                <a:solidFill>
                  <a:prstClr val="black"/>
                </a:solidFill>
                <a:effectLst/>
                <a:uLnTx/>
                <a:uFillTx/>
                <a:latin typeface="Calibri" panose="020F0502020204030204"/>
                <a:ea typeface="+mn-ea"/>
                <a:cs typeface="+mn-cs"/>
              </a:rPr>
              <a:t>def</a:t>
            </a:r>
            <a:r>
              <a:rPr kumimoji="0" lang="es-ES" sz="1350" b="0" i="0" u="none" strike="noStrike" kern="1200" cap="none" spc="0" normalizeH="0" baseline="0" noProof="0">
                <a:ln>
                  <a:noFill/>
                </a:ln>
                <a:solidFill>
                  <a:prstClr val="black"/>
                </a:solidFill>
                <a:effectLst/>
                <a:uLnTx/>
                <a:uFillTx/>
                <a:latin typeface="Calibri" panose="020F0502020204030204"/>
                <a:ea typeface="+mn-ea"/>
                <a:cs typeface="+mn-cs"/>
              </a:rPr>
              <a:t> </a:t>
            </a:r>
            <a:r>
              <a:rPr kumimoji="0" lang="es-ES" sz="1350" b="0" i="0" u="none" strike="noStrike" kern="1200" cap="none" spc="0" normalizeH="0" baseline="0" noProof="0" err="1">
                <a:ln>
                  <a:noFill/>
                </a:ln>
                <a:solidFill>
                  <a:prstClr val="black"/>
                </a:solidFill>
                <a:effectLst/>
                <a:uLnTx/>
                <a:uFillTx/>
                <a:latin typeface="Calibri" panose="020F0502020204030204"/>
                <a:ea typeface="+mn-ea"/>
                <a:cs typeface="+mn-cs"/>
              </a:rPr>
              <a:t>tasks</a:t>
            </a:r>
            <a:r>
              <a:rPr kumimoji="0" lang="es-ES" sz="1350" b="0" i="0" u="none" strike="noStrike" kern="1200" cap="none" spc="0" normalizeH="0" baseline="0" noProof="0">
                <a:ln>
                  <a:noFill/>
                </a:ln>
                <a:solidFill>
                  <a:prstClr val="black"/>
                </a:solidFill>
                <a:effectLst/>
                <a:uLnTx/>
                <a:uFillTx/>
                <a:latin typeface="Calibri" panose="020F0502020204030204"/>
                <a:ea typeface="+mn-ea"/>
                <a:cs typeface="+mn-cs"/>
              </a:rPr>
              <a:t>(</a:t>
            </a:r>
            <a:r>
              <a:rPr kumimoji="0" lang="es-ES" sz="1350" b="0" i="0" u="none" strike="noStrike" kern="1200" cap="none" spc="0" normalizeH="0" baseline="0" noProof="0" err="1">
                <a:ln>
                  <a:noFill/>
                </a:ln>
                <a:solidFill>
                  <a:prstClr val="black"/>
                </a:solidFill>
                <a:effectLst/>
                <a:uLnTx/>
                <a:uFillTx/>
                <a:latin typeface="Calibri" panose="020F0502020204030204"/>
                <a:ea typeface="+mn-ea"/>
                <a:cs typeface="+mn-cs"/>
              </a:rPr>
              <a:t>request</a:t>
            </a:r>
            <a:r>
              <a:rPr kumimoji="0" lang="es-ES" sz="1350" b="0" i="0" u="none" strike="noStrike" kern="1200" cap="none" spc="0" normalizeH="0" baseline="0" noProof="0">
                <a:ln>
                  <a:noFill/>
                </a:ln>
                <a:solidFill>
                  <a:prstClr val="black"/>
                </a:solidFill>
                <a:effectLst/>
                <a:uLnTx/>
                <a:uFillTx/>
                <a:latin typeface="Calibri" panose="020F0502020204030204"/>
                <a:ea typeface="+mn-ea"/>
                <a:cs typeface="+mn-cs"/>
              </a:rPr>
              <a:t>):", "</a:t>
            </a:r>
            <a:r>
              <a:rPr kumimoji="0" lang="es-ES" sz="1350" b="0" i="0" u="none" strike="noStrike" kern="1200" cap="none" spc="0" normalizeH="0" baseline="0" noProof="0" err="1">
                <a:ln>
                  <a:noFill/>
                </a:ln>
                <a:solidFill>
                  <a:prstClr val="black"/>
                </a:solidFill>
                <a:effectLst/>
                <a:uLnTx/>
                <a:uFillTx/>
                <a:latin typeface="Calibri" panose="020F0502020204030204"/>
                <a:ea typeface="+mn-ea"/>
                <a:cs typeface="+mn-cs"/>
              </a:rPr>
              <a:t>def</a:t>
            </a:r>
            <a:r>
              <a:rPr kumimoji="0" lang="es-ES" sz="1350" b="0" i="0" u="none" strike="noStrike" kern="1200" cap="none" spc="0" normalizeH="0" baseline="0" noProof="0">
                <a:ln>
                  <a:noFill/>
                </a:ln>
                <a:solidFill>
                  <a:prstClr val="black"/>
                </a:solidFill>
                <a:effectLst/>
                <a:uLnTx/>
                <a:uFillTx/>
                <a:latin typeface="Calibri" panose="020F0502020204030204"/>
                <a:ea typeface="+mn-ea"/>
                <a:cs typeface="+mn-cs"/>
              </a:rPr>
              <a:t> </a:t>
            </a:r>
            <a:r>
              <a:rPr kumimoji="0" lang="es-ES" sz="1350" b="0" i="0" u="none" strike="noStrike" kern="1200" cap="none" spc="0" normalizeH="0" baseline="0" noProof="0" err="1">
                <a:ln>
                  <a:noFill/>
                </a:ln>
                <a:solidFill>
                  <a:prstClr val="black"/>
                </a:solidFill>
                <a:effectLst/>
                <a:uLnTx/>
                <a:uFillTx/>
                <a:latin typeface="Calibri" panose="020F0502020204030204"/>
                <a:ea typeface="+mn-ea"/>
                <a:cs typeface="+mn-cs"/>
              </a:rPr>
              <a:t>tasks_completed</a:t>
            </a:r>
            <a:r>
              <a:rPr kumimoji="0" lang="es-ES" sz="1350" b="0" i="0" u="none" strike="noStrike" kern="1200" cap="none" spc="0" normalizeH="0" baseline="0" noProof="0">
                <a:ln>
                  <a:noFill/>
                </a:ln>
                <a:solidFill>
                  <a:prstClr val="black"/>
                </a:solidFill>
                <a:effectLst/>
                <a:uLnTx/>
                <a:uFillTx/>
                <a:latin typeface="Calibri" panose="020F0502020204030204"/>
                <a:ea typeface="+mn-ea"/>
                <a:cs typeface="+mn-cs"/>
              </a:rPr>
              <a:t>(</a:t>
            </a:r>
            <a:r>
              <a:rPr kumimoji="0" lang="es-ES" sz="1350" b="0" i="0" u="none" strike="noStrike" kern="1200" cap="none" spc="0" normalizeH="0" baseline="0" noProof="0" err="1">
                <a:ln>
                  <a:noFill/>
                </a:ln>
                <a:solidFill>
                  <a:prstClr val="black"/>
                </a:solidFill>
                <a:effectLst/>
                <a:uLnTx/>
                <a:uFillTx/>
                <a:latin typeface="Calibri" panose="020F0502020204030204"/>
                <a:ea typeface="+mn-ea"/>
                <a:cs typeface="+mn-cs"/>
              </a:rPr>
              <a:t>request</a:t>
            </a:r>
            <a:r>
              <a:rPr kumimoji="0" lang="es-ES" sz="1350" b="0" i="0" u="none" strike="noStrike" kern="1200" cap="none" spc="0" normalizeH="0" baseline="0" noProof="0">
                <a:ln>
                  <a:noFill/>
                </a:ln>
                <a:solidFill>
                  <a:prstClr val="black"/>
                </a:solidFill>
                <a:effectLst/>
                <a:uLnTx/>
                <a:uFillTx/>
                <a:latin typeface="Calibri" panose="020F0502020204030204"/>
                <a:ea typeface="+mn-ea"/>
                <a:cs typeface="+mn-cs"/>
              </a:rPr>
              <a:t>):", "</a:t>
            </a:r>
            <a:r>
              <a:rPr kumimoji="0" lang="es-ES" sz="1350" b="0" i="0" u="none" strike="noStrike" kern="1200" cap="none" spc="0" normalizeH="0" baseline="0" noProof="0" err="1">
                <a:ln>
                  <a:noFill/>
                </a:ln>
                <a:solidFill>
                  <a:prstClr val="black"/>
                </a:solidFill>
                <a:effectLst/>
                <a:uLnTx/>
                <a:uFillTx/>
                <a:latin typeface="Calibri" panose="020F0502020204030204"/>
                <a:ea typeface="+mn-ea"/>
                <a:cs typeface="+mn-cs"/>
              </a:rPr>
              <a:t>def</a:t>
            </a:r>
            <a:r>
              <a:rPr kumimoji="0" lang="es-ES" sz="1350" b="0" i="0" u="none" strike="noStrike" kern="1200" cap="none" spc="0" normalizeH="0" baseline="0" noProof="0">
                <a:ln>
                  <a:noFill/>
                </a:ln>
                <a:solidFill>
                  <a:prstClr val="black"/>
                </a:solidFill>
                <a:effectLst/>
                <a:uLnTx/>
                <a:uFillTx/>
                <a:latin typeface="Calibri" panose="020F0502020204030204"/>
                <a:ea typeface="+mn-ea"/>
                <a:cs typeface="+mn-cs"/>
              </a:rPr>
              <a:t> </a:t>
            </a:r>
            <a:r>
              <a:rPr kumimoji="0" lang="es-ES" sz="1350" b="0" i="0" u="none" strike="noStrike" kern="1200" cap="none" spc="0" normalizeH="0" baseline="0" noProof="0" err="1">
                <a:ln>
                  <a:noFill/>
                </a:ln>
                <a:solidFill>
                  <a:prstClr val="black"/>
                </a:solidFill>
                <a:effectLst/>
                <a:uLnTx/>
                <a:uFillTx/>
                <a:latin typeface="Calibri" panose="020F0502020204030204"/>
                <a:ea typeface="+mn-ea"/>
                <a:cs typeface="+mn-cs"/>
              </a:rPr>
              <a:t>create_task</a:t>
            </a:r>
            <a:r>
              <a:rPr kumimoji="0" lang="es-ES" sz="1350" b="0" i="0" u="none" strike="noStrike" kern="1200" cap="none" spc="0" normalizeH="0" baseline="0" noProof="0">
                <a:ln>
                  <a:noFill/>
                </a:ln>
                <a:solidFill>
                  <a:prstClr val="black"/>
                </a:solidFill>
                <a:effectLst/>
                <a:uLnTx/>
                <a:uFillTx/>
                <a:latin typeface="Calibri" panose="020F0502020204030204"/>
                <a:ea typeface="+mn-ea"/>
                <a:cs typeface="+mn-cs"/>
              </a:rPr>
              <a:t>(</a:t>
            </a:r>
            <a:r>
              <a:rPr kumimoji="0" lang="es-ES" sz="1350" b="0" i="0" u="none" strike="noStrike" kern="1200" cap="none" spc="0" normalizeH="0" baseline="0" noProof="0" err="1">
                <a:ln>
                  <a:noFill/>
                </a:ln>
                <a:solidFill>
                  <a:prstClr val="black"/>
                </a:solidFill>
                <a:effectLst/>
                <a:uLnTx/>
                <a:uFillTx/>
                <a:latin typeface="Calibri" panose="020F0502020204030204"/>
                <a:ea typeface="+mn-ea"/>
                <a:cs typeface="+mn-cs"/>
              </a:rPr>
              <a:t>request</a:t>
            </a:r>
            <a:r>
              <a:rPr kumimoji="0" lang="es-ES" sz="1350" b="0" i="0" u="none" strike="noStrike" kern="1200" cap="none" spc="0" normalizeH="0" baseline="0" noProof="0">
                <a:ln>
                  <a:noFill/>
                </a:ln>
                <a:solidFill>
                  <a:prstClr val="black"/>
                </a:solidFill>
                <a:effectLst/>
                <a:uLnTx/>
                <a:uFillTx/>
                <a:latin typeface="Calibri" panose="020F0502020204030204"/>
                <a:ea typeface="+mn-ea"/>
                <a:cs typeface="+mn-cs"/>
              </a:rPr>
              <a:t>):", "</a:t>
            </a:r>
            <a:r>
              <a:rPr kumimoji="0" lang="es-ES" sz="1350" b="0" i="0" u="none" strike="noStrike" kern="1200" cap="none" spc="0" normalizeH="0" baseline="0" noProof="0" err="1">
                <a:ln>
                  <a:noFill/>
                </a:ln>
                <a:solidFill>
                  <a:prstClr val="black"/>
                </a:solidFill>
                <a:effectLst/>
                <a:uLnTx/>
                <a:uFillTx/>
                <a:latin typeface="Calibri" panose="020F0502020204030204"/>
                <a:ea typeface="+mn-ea"/>
                <a:cs typeface="+mn-cs"/>
              </a:rPr>
              <a:t>def</a:t>
            </a:r>
            <a:r>
              <a:rPr kumimoji="0" lang="es-ES" sz="1350" b="0" i="0" u="none" strike="noStrike" kern="1200" cap="none" spc="0" normalizeH="0" baseline="0" noProof="0">
                <a:ln>
                  <a:noFill/>
                </a:ln>
                <a:solidFill>
                  <a:prstClr val="black"/>
                </a:solidFill>
                <a:effectLst/>
                <a:uLnTx/>
                <a:uFillTx/>
                <a:latin typeface="Calibri" panose="020F0502020204030204"/>
                <a:ea typeface="+mn-ea"/>
                <a:cs typeface="+mn-cs"/>
              </a:rPr>
              <a:t> </a:t>
            </a:r>
            <a:r>
              <a:rPr kumimoji="0" lang="es-ES" sz="1350" b="0" i="0" u="none" strike="noStrike" kern="1200" cap="none" spc="0" normalizeH="0" baseline="0" noProof="0" err="1">
                <a:ln>
                  <a:noFill/>
                </a:ln>
                <a:solidFill>
                  <a:prstClr val="black"/>
                </a:solidFill>
                <a:effectLst/>
                <a:uLnTx/>
                <a:uFillTx/>
                <a:latin typeface="Calibri" panose="020F0502020204030204"/>
                <a:ea typeface="+mn-ea"/>
                <a:cs typeface="+mn-cs"/>
              </a:rPr>
              <a:t>task_detail</a:t>
            </a:r>
            <a:r>
              <a:rPr kumimoji="0" lang="es-ES" sz="1350" b="0" i="0" u="none" strike="noStrike" kern="1200" cap="none" spc="0" normalizeH="0" baseline="0" noProof="0">
                <a:ln>
                  <a:noFill/>
                </a:ln>
                <a:solidFill>
                  <a:prstClr val="black"/>
                </a:solidFill>
                <a:effectLst/>
                <a:uLnTx/>
                <a:uFillTx/>
                <a:latin typeface="Calibri" panose="020F0502020204030204"/>
                <a:ea typeface="+mn-ea"/>
                <a:cs typeface="+mn-cs"/>
              </a:rPr>
              <a:t>(</a:t>
            </a:r>
            <a:r>
              <a:rPr kumimoji="0" lang="es-ES" sz="1350" b="0" i="0" u="none" strike="noStrike" kern="1200" cap="none" spc="0" normalizeH="0" baseline="0" noProof="0" err="1">
                <a:ln>
                  <a:noFill/>
                </a:ln>
                <a:solidFill>
                  <a:prstClr val="black"/>
                </a:solidFill>
                <a:effectLst/>
                <a:uLnTx/>
                <a:uFillTx/>
                <a:latin typeface="Calibri" panose="020F0502020204030204"/>
                <a:ea typeface="+mn-ea"/>
                <a:cs typeface="+mn-cs"/>
              </a:rPr>
              <a:t>request</a:t>
            </a:r>
            <a:r>
              <a:rPr kumimoji="0" lang="es-ES" sz="1350" b="0" i="0" u="none" strike="noStrike" kern="1200" cap="none" spc="0" normalizeH="0" baseline="0" noProof="0">
                <a:ln>
                  <a:noFill/>
                </a:ln>
                <a:solidFill>
                  <a:prstClr val="black"/>
                </a:solidFill>
                <a:effectLst/>
                <a:uLnTx/>
                <a:uFillTx/>
                <a:latin typeface="Calibri" panose="020F0502020204030204"/>
                <a:ea typeface="+mn-ea"/>
                <a:cs typeface="+mn-cs"/>
              </a:rPr>
              <a:t>, </a:t>
            </a:r>
            <a:r>
              <a:rPr kumimoji="0" lang="es-ES" sz="1350" b="0" i="0" u="none" strike="noStrike" kern="1200" cap="none" spc="0" normalizeH="0" baseline="0" noProof="0" err="1">
                <a:ln>
                  <a:noFill/>
                </a:ln>
                <a:solidFill>
                  <a:prstClr val="black"/>
                </a:solidFill>
                <a:effectLst/>
                <a:uLnTx/>
                <a:uFillTx/>
                <a:latin typeface="Calibri" panose="020F0502020204030204"/>
                <a:ea typeface="+mn-ea"/>
                <a:cs typeface="+mn-cs"/>
              </a:rPr>
              <a:t>task_id</a:t>
            </a:r>
            <a:r>
              <a:rPr kumimoji="0" lang="es-ES" sz="1350" b="0" i="0" u="none" strike="noStrike" kern="1200" cap="none" spc="0" normalizeH="0" baseline="0" noProof="0">
                <a:ln>
                  <a:noFill/>
                </a:ln>
                <a:solidFill>
                  <a:prstClr val="black"/>
                </a:solidFill>
                <a:effectLst/>
                <a:uLnTx/>
                <a:uFillTx/>
                <a:latin typeface="Calibri" panose="020F0502020204030204"/>
                <a:ea typeface="+mn-ea"/>
                <a:cs typeface="+mn-cs"/>
              </a:rPr>
              <a:t>):", "</a:t>
            </a:r>
            <a:r>
              <a:rPr kumimoji="0" lang="es-ES" sz="1350" b="0" i="0" u="none" strike="noStrike" kern="1200" cap="none" spc="0" normalizeH="0" baseline="0" noProof="0" err="1">
                <a:ln>
                  <a:noFill/>
                </a:ln>
                <a:solidFill>
                  <a:prstClr val="black"/>
                </a:solidFill>
                <a:effectLst/>
                <a:uLnTx/>
                <a:uFillTx/>
                <a:latin typeface="Calibri" panose="020F0502020204030204"/>
                <a:ea typeface="+mn-ea"/>
                <a:cs typeface="+mn-cs"/>
              </a:rPr>
              <a:t>def</a:t>
            </a:r>
            <a:r>
              <a:rPr kumimoji="0" lang="es-ES" sz="1350" b="0" i="0" u="none" strike="noStrike" kern="1200" cap="none" spc="0" normalizeH="0" baseline="0" noProof="0">
                <a:ln>
                  <a:noFill/>
                </a:ln>
                <a:solidFill>
                  <a:prstClr val="black"/>
                </a:solidFill>
                <a:effectLst/>
                <a:uLnTx/>
                <a:uFillTx/>
                <a:latin typeface="Calibri" panose="020F0502020204030204"/>
                <a:ea typeface="+mn-ea"/>
                <a:cs typeface="+mn-cs"/>
              </a:rPr>
              <a:t> </a:t>
            </a:r>
            <a:r>
              <a:rPr kumimoji="0" lang="es-ES" sz="1350" b="0" i="0" u="none" strike="noStrike" kern="1200" cap="none" spc="0" normalizeH="0" baseline="0" noProof="0" err="1">
                <a:ln>
                  <a:noFill/>
                </a:ln>
                <a:solidFill>
                  <a:prstClr val="black"/>
                </a:solidFill>
                <a:effectLst/>
                <a:uLnTx/>
                <a:uFillTx/>
                <a:latin typeface="Calibri" panose="020F0502020204030204"/>
                <a:ea typeface="+mn-ea"/>
                <a:cs typeface="+mn-cs"/>
              </a:rPr>
              <a:t>complete_task</a:t>
            </a:r>
            <a:r>
              <a:rPr kumimoji="0" lang="es-ES" sz="1350" b="0" i="0" u="none" strike="noStrike" kern="1200" cap="none" spc="0" normalizeH="0" baseline="0" noProof="0">
                <a:ln>
                  <a:noFill/>
                </a:ln>
                <a:solidFill>
                  <a:prstClr val="black"/>
                </a:solidFill>
                <a:effectLst/>
                <a:uLnTx/>
                <a:uFillTx/>
                <a:latin typeface="Calibri" panose="020F0502020204030204"/>
                <a:ea typeface="+mn-ea"/>
                <a:cs typeface="+mn-cs"/>
              </a:rPr>
              <a:t>(</a:t>
            </a:r>
            <a:r>
              <a:rPr kumimoji="0" lang="es-ES" sz="1350" b="0" i="0" u="none" strike="noStrike" kern="1200" cap="none" spc="0" normalizeH="0" baseline="0" noProof="0" err="1">
                <a:ln>
                  <a:noFill/>
                </a:ln>
                <a:solidFill>
                  <a:prstClr val="black"/>
                </a:solidFill>
                <a:effectLst/>
                <a:uLnTx/>
                <a:uFillTx/>
                <a:latin typeface="Calibri" panose="020F0502020204030204"/>
                <a:ea typeface="+mn-ea"/>
                <a:cs typeface="+mn-cs"/>
              </a:rPr>
              <a:t>request</a:t>
            </a:r>
            <a:r>
              <a:rPr kumimoji="0" lang="es-ES" sz="1350" b="0" i="0" u="none" strike="noStrike" kern="1200" cap="none" spc="0" normalizeH="0" baseline="0" noProof="0">
                <a:ln>
                  <a:noFill/>
                </a:ln>
                <a:solidFill>
                  <a:prstClr val="black"/>
                </a:solidFill>
                <a:effectLst/>
                <a:uLnTx/>
                <a:uFillTx/>
                <a:latin typeface="Calibri" panose="020F0502020204030204"/>
                <a:ea typeface="+mn-ea"/>
                <a:cs typeface="+mn-cs"/>
              </a:rPr>
              <a:t>, </a:t>
            </a:r>
            <a:r>
              <a:rPr kumimoji="0" lang="es-ES" sz="1350" b="0" i="0" u="none" strike="noStrike" kern="1200" cap="none" spc="0" normalizeH="0" baseline="0" noProof="0" err="1">
                <a:ln>
                  <a:noFill/>
                </a:ln>
                <a:solidFill>
                  <a:prstClr val="black"/>
                </a:solidFill>
                <a:effectLst/>
                <a:uLnTx/>
                <a:uFillTx/>
                <a:latin typeface="Calibri" panose="020F0502020204030204"/>
                <a:ea typeface="+mn-ea"/>
                <a:cs typeface="+mn-cs"/>
              </a:rPr>
              <a:t>task_id</a:t>
            </a:r>
            <a:r>
              <a:rPr kumimoji="0" lang="es-ES" sz="1350" b="0" i="0" u="none" strike="noStrike" kern="1200" cap="none" spc="0" normalizeH="0" baseline="0" noProof="0">
                <a:ln>
                  <a:noFill/>
                </a:ln>
                <a:solidFill>
                  <a:prstClr val="black"/>
                </a:solidFill>
                <a:effectLst/>
                <a:uLnTx/>
                <a:uFillTx/>
                <a:latin typeface="Calibri" panose="020F0502020204030204"/>
                <a:ea typeface="+mn-ea"/>
                <a:cs typeface="+mn-cs"/>
              </a:rPr>
              <a:t>):","</a:t>
            </a:r>
            <a:r>
              <a:rPr kumimoji="0" lang="es-ES" sz="1350" b="0" i="0" u="none" strike="noStrike" kern="1200" cap="none" spc="0" normalizeH="0" baseline="0" noProof="0" err="1">
                <a:ln>
                  <a:noFill/>
                </a:ln>
                <a:solidFill>
                  <a:prstClr val="black"/>
                </a:solidFill>
                <a:effectLst/>
                <a:uLnTx/>
                <a:uFillTx/>
                <a:latin typeface="Calibri" panose="020F0502020204030204"/>
                <a:ea typeface="+mn-ea"/>
                <a:cs typeface="+mn-cs"/>
              </a:rPr>
              <a:t>def</a:t>
            </a:r>
            <a:r>
              <a:rPr kumimoji="0" lang="es-ES" sz="1350" b="0" i="0" u="none" strike="noStrike" kern="1200" cap="none" spc="0" normalizeH="0" baseline="0" noProof="0">
                <a:ln>
                  <a:noFill/>
                </a:ln>
                <a:solidFill>
                  <a:prstClr val="black"/>
                </a:solidFill>
                <a:effectLst/>
                <a:uLnTx/>
                <a:uFillTx/>
                <a:latin typeface="Calibri" panose="020F0502020204030204"/>
                <a:ea typeface="+mn-ea"/>
                <a:cs typeface="+mn-cs"/>
              </a:rPr>
              <a:t> </a:t>
            </a:r>
            <a:r>
              <a:rPr kumimoji="0" lang="es-ES" sz="1350" b="0" i="0" u="none" strike="noStrike" kern="1200" cap="none" spc="0" normalizeH="0" baseline="0" noProof="0" err="1">
                <a:ln>
                  <a:noFill/>
                </a:ln>
                <a:solidFill>
                  <a:prstClr val="black"/>
                </a:solidFill>
                <a:effectLst/>
                <a:uLnTx/>
                <a:uFillTx/>
                <a:latin typeface="Calibri" panose="020F0502020204030204"/>
                <a:ea typeface="+mn-ea"/>
                <a:cs typeface="+mn-cs"/>
              </a:rPr>
              <a:t>delete_task</a:t>
            </a:r>
            <a:r>
              <a:rPr kumimoji="0" lang="es-ES" sz="1350" b="0" i="0" u="none" strike="noStrike" kern="1200" cap="none" spc="0" normalizeH="0" baseline="0" noProof="0">
                <a:ln>
                  <a:noFill/>
                </a:ln>
                <a:solidFill>
                  <a:prstClr val="black"/>
                </a:solidFill>
                <a:effectLst/>
                <a:uLnTx/>
                <a:uFillTx/>
                <a:latin typeface="Calibri" panose="020F0502020204030204"/>
                <a:ea typeface="+mn-ea"/>
                <a:cs typeface="+mn-cs"/>
              </a:rPr>
              <a:t>(</a:t>
            </a:r>
            <a:r>
              <a:rPr kumimoji="0" lang="es-ES" sz="1350" b="0" i="0" u="none" strike="noStrike" kern="1200" cap="none" spc="0" normalizeH="0" baseline="0" noProof="0" err="1">
                <a:ln>
                  <a:noFill/>
                </a:ln>
                <a:solidFill>
                  <a:prstClr val="black"/>
                </a:solidFill>
                <a:effectLst/>
                <a:uLnTx/>
                <a:uFillTx/>
                <a:latin typeface="Calibri" panose="020F0502020204030204"/>
                <a:ea typeface="+mn-ea"/>
                <a:cs typeface="+mn-cs"/>
              </a:rPr>
              <a:t>request</a:t>
            </a:r>
            <a:r>
              <a:rPr kumimoji="0" lang="es-ES" sz="1350" b="0" i="0" u="none" strike="noStrike" kern="1200" cap="none" spc="0" normalizeH="0" baseline="0" noProof="0">
                <a:ln>
                  <a:noFill/>
                </a:ln>
                <a:solidFill>
                  <a:prstClr val="black"/>
                </a:solidFill>
                <a:effectLst/>
                <a:uLnTx/>
                <a:uFillTx/>
                <a:latin typeface="Calibri" panose="020F0502020204030204"/>
                <a:ea typeface="+mn-ea"/>
                <a:cs typeface="+mn-cs"/>
              </a:rPr>
              <a:t>, </a:t>
            </a:r>
            <a:r>
              <a:rPr kumimoji="0" lang="es-ES" sz="1350" b="0" i="0" u="none" strike="noStrike" kern="1200" cap="none" spc="0" normalizeH="0" baseline="0" noProof="0" err="1">
                <a:ln>
                  <a:noFill/>
                </a:ln>
                <a:solidFill>
                  <a:prstClr val="black"/>
                </a:solidFill>
                <a:effectLst/>
                <a:uLnTx/>
                <a:uFillTx/>
                <a:latin typeface="Calibri" panose="020F0502020204030204"/>
                <a:ea typeface="+mn-ea"/>
                <a:cs typeface="+mn-cs"/>
              </a:rPr>
              <a:t>task_id</a:t>
            </a:r>
            <a:r>
              <a:rPr kumimoji="0" lang="es-ES" sz="1350" b="0" i="0" u="none" strike="noStrike" kern="1200" cap="none" spc="0" normalizeH="0" baseline="0" noProof="0">
                <a:ln>
                  <a:noFill/>
                </a:ln>
                <a:solidFill>
                  <a:prstClr val="black"/>
                </a:solidFill>
                <a:effectLst/>
                <a:uLnTx/>
                <a:uFillTx/>
                <a:latin typeface="Calibri" panose="020F0502020204030204"/>
                <a:ea typeface="+mn-ea"/>
                <a:cs typeface="+mn-cs"/>
              </a:rPr>
              <a:t>):", "</a:t>
            </a:r>
            <a:r>
              <a:rPr kumimoji="0" lang="es-ES" sz="1350" b="0" i="0" u="none" strike="noStrike" kern="1200" cap="none" spc="0" normalizeH="0" baseline="0" noProof="0" err="1">
                <a:ln>
                  <a:noFill/>
                </a:ln>
                <a:solidFill>
                  <a:prstClr val="black"/>
                </a:solidFill>
                <a:effectLst/>
                <a:uLnTx/>
                <a:uFillTx/>
                <a:latin typeface="Calibri" panose="020F0502020204030204"/>
                <a:ea typeface="+mn-ea"/>
                <a:cs typeface="+mn-cs"/>
              </a:rPr>
              <a:t>def</a:t>
            </a:r>
            <a:r>
              <a:rPr kumimoji="0" lang="es-ES" sz="1350" b="0" i="0" u="none" strike="noStrike" kern="1200" cap="none" spc="0" normalizeH="0" baseline="0" noProof="0">
                <a:ln>
                  <a:noFill/>
                </a:ln>
                <a:solidFill>
                  <a:prstClr val="black"/>
                </a:solidFill>
                <a:effectLst/>
                <a:uLnTx/>
                <a:uFillTx/>
                <a:latin typeface="Calibri" panose="020F0502020204030204"/>
                <a:ea typeface="+mn-ea"/>
                <a:cs typeface="+mn-cs"/>
              </a:rPr>
              <a:t> </a:t>
            </a:r>
            <a:r>
              <a:rPr kumimoji="0" lang="es-ES" sz="1350" b="0" i="0" u="none" strike="noStrike" kern="1200" cap="none" spc="0" normalizeH="0" baseline="0" noProof="0" err="1">
                <a:ln>
                  <a:noFill/>
                </a:ln>
                <a:solidFill>
                  <a:prstClr val="black"/>
                </a:solidFill>
                <a:effectLst/>
                <a:uLnTx/>
                <a:uFillTx/>
                <a:latin typeface="Calibri" panose="020F0502020204030204"/>
                <a:ea typeface="+mn-ea"/>
                <a:cs typeface="+mn-cs"/>
              </a:rPr>
              <a:t>signout</a:t>
            </a:r>
            <a:r>
              <a:rPr kumimoji="0" lang="es-ES" sz="1350" b="0" i="0" u="none" strike="noStrike" kern="1200" cap="none" spc="0" normalizeH="0" baseline="0" noProof="0">
                <a:ln>
                  <a:noFill/>
                </a:ln>
                <a:solidFill>
                  <a:prstClr val="black"/>
                </a:solidFill>
                <a:effectLst/>
                <a:uLnTx/>
                <a:uFillTx/>
                <a:latin typeface="Calibri" panose="020F0502020204030204"/>
                <a:ea typeface="+mn-ea"/>
                <a:cs typeface="+mn-cs"/>
              </a:rPr>
              <a:t>(</a:t>
            </a:r>
            <a:r>
              <a:rPr kumimoji="0" lang="es-ES" sz="1350" b="0" i="0" u="none" strike="noStrike" kern="1200" cap="none" spc="0" normalizeH="0" baseline="0" noProof="0" err="1">
                <a:ln>
                  <a:noFill/>
                </a:ln>
                <a:solidFill>
                  <a:prstClr val="black"/>
                </a:solidFill>
                <a:effectLst/>
                <a:uLnTx/>
                <a:uFillTx/>
                <a:latin typeface="Calibri" panose="020F0502020204030204"/>
                <a:ea typeface="+mn-ea"/>
                <a:cs typeface="+mn-cs"/>
              </a:rPr>
              <a:t>request</a:t>
            </a:r>
            <a:r>
              <a:rPr kumimoji="0" lang="es-ES" sz="1350" b="0" i="0" u="none" strike="noStrike" kern="1200" cap="none" spc="0" normalizeH="0" baseline="0" noProof="0">
                <a:ln>
                  <a:noFill/>
                </a:ln>
                <a:solidFill>
                  <a:prstClr val="black"/>
                </a:solidFill>
                <a:effectLst/>
                <a:uLnTx/>
                <a:uFillTx/>
                <a:latin typeface="Calibri" panose="020F0502020204030204"/>
                <a:ea typeface="+mn-ea"/>
                <a:cs typeface="+mn-cs"/>
              </a:rPr>
              <a:t>):" porque no cualquiera debe acceder a dichas funciones. . </a:t>
            </a:r>
            <a:r>
              <a:rPr kumimoji="0" lang="es-ES" sz="1350" b="1" i="0" u="none" strike="noStrike" kern="1200" cap="none" spc="0" normalizeH="0" baseline="0" noProof="0">
                <a:ln>
                  <a:noFill/>
                </a:ln>
                <a:solidFill>
                  <a:prstClr val="black"/>
                </a:solidFill>
                <a:effectLst/>
                <a:highlight>
                  <a:srgbClr val="FFFF00"/>
                </a:highlight>
                <a:uLnTx/>
                <a:uFillTx/>
                <a:latin typeface="Calibri" panose="020F0502020204030204"/>
                <a:ea typeface="+mn-ea"/>
                <a:cs typeface="+mn-cs"/>
              </a:rPr>
              <a:t>3)</a:t>
            </a:r>
            <a:r>
              <a:rPr kumimoji="0" lang="es-ES" sz="1350" b="0" i="0" u="none" strike="noStrike" kern="1200" cap="none" spc="0" normalizeH="0" baseline="0" noProof="0">
                <a:ln>
                  <a:noFill/>
                </a:ln>
                <a:solidFill>
                  <a:prstClr val="black"/>
                </a:solidFill>
                <a:effectLst/>
                <a:uLnTx/>
                <a:uFillTx/>
                <a:latin typeface="Calibri" panose="020F0502020204030204"/>
                <a:ea typeface="+mn-ea"/>
                <a:cs typeface="+mn-cs"/>
              </a:rPr>
              <a:t> No se protegen las funciones que no necesitan autenticación: "</a:t>
            </a:r>
            <a:r>
              <a:rPr kumimoji="0" lang="es-ES" sz="1350" b="0" i="0" u="none" strike="noStrike" kern="1200" cap="none" spc="0" normalizeH="0" baseline="0" noProof="0" err="1">
                <a:ln>
                  <a:noFill/>
                </a:ln>
                <a:solidFill>
                  <a:prstClr val="black"/>
                </a:solidFill>
                <a:effectLst/>
                <a:uLnTx/>
                <a:uFillTx/>
                <a:latin typeface="Calibri" panose="020F0502020204030204"/>
                <a:ea typeface="+mn-ea"/>
                <a:cs typeface="+mn-cs"/>
              </a:rPr>
              <a:t>def</a:t>
            </a:r>
            <a:r>
              <a:rPr kumimoji="0" lang="es-ES" sz="1350" b="0" i="0" u="none" strike="noStrike" kern="1200" cap="none" spc="0" normalizeH="0" baseline="0" noProof="0">
                <a:ln>
                  <a:noFill/>
                </a:ln>
                <a:solidFill>
                  <a:prstClr val="black"/>
                </a:solidFill>
                <a:effectLst/>
                <a:uLnTx/>
                <a:uFillTx/>
                <a:latin typeface="Calibri" panose="020F0502020204030204"/>
                <a:ea typeface="+mn-ea"/>
                <a:cs typeface="+mn-cs"/>
              </a:rPr>
              <a:t> home(</a:t>
            </a:r>
            <a:r>
              <a:rPr kumimoji="0" lang="es-ES" sz="1350" b="0" i="0" u="none" strike="noStrike" kern="1200" cap="none" spc="0" normalizeH="0" baseline="0" noProof="0" err="1">
                <a:ln>
                  <a:noFill/>
                </a:ln>
                <a:solidFill>
                  <a:prstClr val="black"/>
                </a:solidFill>
                <a:effectLst/>
                <a:uLnTx/>
                <a:uFillTx/>
                <a:latin typeface="Calibri" panose="020F0502020204030204"/>
                <a:ea typeface="+mn-ea"/>
                <a:cs typeface="+mn-cs"/>
              </a:rPr>
              <a:t>request</a:t>
            </a:r>
            <a:r>
              <a:rPr kumimoji="0" lang="es-ES" sz="1350" b="0" i="0" u="none" strike="noStrike" kern="1200" cap="none" spc="0" normalizeH="0" baseline="0" noProof="0">
                <a:ln>
                  <a:noFill/>
                </a:ln>
                <a:solidFill>
                  <a:prstClr val="black"/>
                </a:solidFill>
                <a:effectLst/>
                <a:uLnTx/>
                <a:uFillTx/>
                <a:latin typeface="Calibri" panose="020F0502020204030204"/>
                <a:ea typeface="+mn-ea"/>
                <a:cs typeface="+mn-cs"/>
              </a:rPr>
              <a:t>): ", "</a:t>
            </a:r>
            <a:r>
              <a:rPr kumimoji="0" lang="es-ES" sz="1350" b="0" i="0" u="none" strike="noStrike" kern="1200" cap="none" spc="0" normalizeH="0" baseline="0" noProof="0" err="1">
                <a:ln>
                  <a:noFill/>
                </a:ln>
                <a:solidFill>
                  <a:prstClr val="black"/>
                </a:solidFill>
                <a:effectLst/>
                <a:uLnTx/>
                <a:uFillTx/>
                <a:latin typeface="Calibri" panose="020F0502020204030204"/>
                <a:ea typeface="+mn-ea"/>
                <a:cs typeface="+mn-cs"/>
              </a:rPr>
              <a:t>def</a:t>
            </a:r>
            <a:r>
              <a:rPr kumimoji="0" lang="es-ES" sz="1350" b="0" i="0" u="none" strike="noStrike" kern="1200" cap="none" spc="0" normalizeH="0" baseline="0" noProof="0">
                <a:ln>
                  <a:noFill/>
                </a:ln>
                <a:solidFill>
                  <a:prstClr val="black"/>
                </a:solidFill>
                <a:effectLst/>
                <a:uLnTx/>
                <a:uFillTx/>
                <a:latin typeface="Calibri" panose="020F0502020204030204"/>
                <a:ea typeface="+mn-ea"/>
                <a:cs typeface="+mn-cs"/>
              </a:rPr>
              <a:t> </a:t>
            </a:r>
            <a:r>
              <a:rPr kumimoji="0" lang="es-ES" sz="1350" b="0" i="0" u="none" strike="noStrike" kern="1200" cap="none" spc="0" normalizeH="0" baseline="0" noProof="0" err="1">
                <a:ln>
                  <a:noFill/>
                </a:ln>
                <a:solidFill>
                  <a:prstClr val="black"/>
                </a:solidFill>
                <a:effectLst/>
                <a:uLnTx/>
                <a:uFillTx/>
                <a:latin typeface="Calibri" panose="020F0502020204030204"/>
                <a:ea typeface="+mn-ea"/>
                <a:cs typeface="+mn-cs"/>
              </a:rPr>
              <a:t>signup</a:t>
            </a:r>
            <a:r>
              <a:rPr kumimoji="0" lang="es-ES" sz="1350" b="0" i="0" u="none" strike="noStrike" kern="1200" cap="none" spc="0" normalizeH="0" baseline="0" noProof="0">
                <a:ln>
                  <a:noFill/>
                </a:ln>
                <a:solidFill>
                  <a:prstClr val="black"/>
                </a:solidFill>
                <a:effectLst/>
                <a:uLnTx/>
                <a:uFillTx/>
                <a:latin typeface="Calibri" panose="020F0502020204030204"/>
                <a:ea typeface="+mn-ea"/>
                <a:cs typeface="+mn-cs"/>
              </a:rPr>
              <a:t>(</a:t>
            </a:r>
            <a:r>
              <a:rPr kumimoji="0" lang="es-ES" sz="1350" b="0" i="0" u="none" strike="noStrike" kern="1200" cap="none" spc="0" normalizeH="0" baseline="0" noProof="0" err="1">
                <a:ln>
                  <a:noFill/>
                </a:ln>
                <a:solidFill>
                  <a:prstClr val="black"/>
                </a:solidFill>
                <a:effectLst/>
                <a:uLnTx/>
                <a:uFillTx/>
                <a:latin typeface="Calibri" panose="020F0502020204030204"/>
                <a:ea typeface="+mn-ea"/>
                <a:cs typeface="+mn-cs"/>
              </a:rPr>
              <a:t>request</a:t>
            </a:r>
            <a:r>
              <a:rPr kumimoji="0" lang="es-ES" sz="1350" b="0" i="0" u="none" strike="noStrike" kern="1200" cap="none" spc="0" normalizeH="0" baseline="0" noProof="0">
                <a:ln>
                  <a:noFill/>
                </a:ln>
                <a:solidFill>
                  <a:prstClr val="black"/>
                </a:solidFill>
                <a:effectLst/>
                <a:uLnTx/>
                <a:uFillTx/>
                <a:latin typeface="Calibri" panose="020F0502020204030204"/>
                <a:ea typeface="+mn-ea"/>
                <a:cs typeface="+mn-cs"/>
              </a:rPr>
              <a:t>):“, "</a:t>
            </a:r>
            <a:r>
              <a:rPr kumimoji="0" lang="es-ES" sz="1350" b="0" i="0" u="none" strike="noStrike" kern="1200" cap="none" spc="0" normalizeH="0" baseline="0" noProof="0" err="1">
                <a:ln>
                  <a:noFill/>
                </a:ln>
                <a:solidFill>
                  <a:prstClr val="black"/>
                </a:solidFill>
                <a:effectLst/>
                <a:uLnTx/>
                <a:uFillTx/>
                <a:latin typeface="Calibri" panose="020F0502020204030204"/>
                <a:ea typeface="+mn-ea"/>
                <a:cs typeface="+mn-cs"/>
              </a:rPr>
              <a:t>def</a:t>
            </a:r>
            <a:r>
              <a:rPr kumimoji="0" lang="es-ES" sz="1350" b="0" i="0" u="none" strike="noStrike" kern="1200" cap="none" spc="0" normalizeH="0" baseline="0" noProof="0">
                <a:ln>
                  <a:noFill/>
                </a:ln>
                <a:solidFill>
                  <a:prstClr val="black"/>
                </a:solidFill>
                <a:effectLst/>
                <a:uLnTx/>
                <a:uFillTx/>
                <a:latin typeface="Calibri" panose="020F0502020204030204"/>
                <a:ea typeface="+mn-ea"/>
                <a:cs typeface="+mn-cs"/>
              </a:rPr>
              <a:t> </a:t>
            </a:r>
            <a:r>
              <a:rPr kumimoji="0" lang="es-ES" sz="1350" b="0" i="0" u="none" strike="noStrike" kern="1200" cap="none" spc="0" normalizeH="0" baseline="0" noProof="0" err="1">
                <a:ln>
                  <a:noFill/>
                </a:ln>
                <a:solidFill>
                  <a:prstClr val="black"/>
                </a:solidFill>
                <a:effectLst/>
                <a:uLnTx/>
                <a:uFillTx/>
                <a:latin typeface="Calibri" panose="020F0502020204030204"/>
                <a:ea typeface="+mn-ea"/>
                <a:cs typeface="+mn-cs"/>
              </a:rPr>
              <a:t>signout</a:t>
            </a:r>
            <a:r>
              <a:rPr kumimoji="0" lang="es-ES" sz="1350" b="0" i="0" u="none" strike="noStrike" kern="1200" cap="none" spc="0" normalizeH="0" baseline="0" noProof="0">
                <a:ln>
                  <a:noFill/>
                </a:ln>
                <a:solidFill>
                  <a:prstClr val="black"/>
                </a:solidFill>
                <a:effectLst/>
                <a:uLnTx/>
                <a:uFillTx/>
                <a:latin typeface="Calibri" panose="020F0502020204030204"/>
                <a:ea typeface="+mn-ea"/>
                <a:cs typeface="+mn-cs"/>
              </a:rPr>
              <a:t>(</a:t>
            </a:r>
            <a:r>
              <a:rPr kumimoji="0" lang="es-ES" sz="1350" b="0" i="0" u="none" strike="noStrike" kern="1200" cap="none" spc="0" normalizeH="0" baseline="0" noProof="0" err="1">
                <a:ln>
                  <a:noFill/>
                </a:ln>
                <a:solidFill>
                  <a:prstClr val="black"/>
                </a:solidFill>
                <a:effectLst/>
                <a:uLnTx/>
                <a:uFillTx/>
                <a:latin typeface="Calibri" panose="020F0502020204030204"/>
                <a:ea typeface="+mn-ea"/>
                <a:cs typeface="+mn-cs"/>
              </a:rPr>
              <a:t>request</a:t>
            </a:r>
            <a:r>
              <a:rPr kumimoji="0" lang="es-ES" sz="1350" b="0" i="0" u="none" strike="noStrike" kern="1200" cap="none" spc="0" normalizeH="0" baseline="0" noProof="0">
                <a:ln>
                  <a:noFill/>
                </a:ln>
                <a:solidFill>
                  <a:prstClr val="black"/>
                </a:solidFill>
                <a:effectLst/>
                <a:uLnTx/>
                <a:uFillTx/>
                <a:latin typeface="Calibri" panose="020F0502020204030204"/>
                <a:ea typeface="+mn-ea"/>
                <a:cs typeface="+mn-cs"/>
              </a:rPr>
              <a:t>):" "</a:t>
            </a:r>
            <a:r>
              <a:rPr kumimoji="0" lang="es-ES" sz="1350" b="0" i="0" u="none" strike="noStrike" kern="1200" cap="none" spc="0" normalizeH="0" baseline="0" noProof="0" err="1">
                <a:ln>
                  <a:noFill/>
                </a:ln>
                <a:solidFill>
                  <a:prstClr val="black"/>
                </a:solidFill>
                <a:effectLst/>
                <a:uLnTx/>
                <a:uFillTx/>
                <a:latin typeface="Calibri" panose="020F0502020204030204"/>
                <a:ea typeface="+mn-ea"/>
                <a:cs typeface="+mn-cs"/>
              </a:rPr>
              <a:t>def</a:t>
            </a:r>
            <a:r>
              <a:rPr kumimoji="0" lang="es-ES" sz="1350" b="0" i="0" u="none" strike="noStrike" kern="1200" cap="none" spc="0" normalizeH="0" baseline="0" noProof="0">
                <a:ln>
                  <a:noFill/>
                </a:ln>
                <a:solidFill>
                  <a:prstClr val="black"/>
                </a:solidFill>
                <a:effectLst/>
                <a:uLnTx/>
                <a:uFillTx/>
                <a:latin typeface="Calibri" panose="020F0502020204030204"/>
                <a:ea typeface="+mn-ea"/>
                <a:cs typeface="+mn-cs"/>
              </a:rPr>
              <a:t> </a:t>
            </a:r>
            <a:r>
              <a:rPr kumimoji="0" lang="es-ES" sz="1350" b="0" i="0" u="none" strike="noStrike" kern="1200" cap="none" spc="0" normalizeH="0" baseline="0" noProof="0" err="1">
                <a:ln>
                  <a:noFill/>
                </a:ln>
                <a:solidFill>
                  <a:prstClr val="black"/>
                </a:solidFill>
                <a:effectLst/>
                <a:uLnTx/>
                <a:uFillTx/>
                <a:latin typeface="Calibri" panose="020F0502020204030204"/>
                <a:ea typeface="+mn-ea"/>
                <a:cs typeface="+mn-cs"/>
              </a:rPr>
              <a:t>signin</a:t>
            </a:r>
            <a:r>
              <a:rPr kumimoji="0" lang="es-ES" sz="1350" b="0" i="0" u="none" strike="noStrike" kern="1200" cap="none" spc="0" normalizeH="0" baseline="0" noProof="0">
                <a:ln>
                  <a:noFill/>
                </a:ln>
                <a:solidFill>
                  <a:prstClr val="black"/>
                </a:solidFill>
                <a:effectLst/>
                <a:uLnTx/>
                <a:uFillTx/>
                <a:latin typeface="Calibri" panose="020F0502020204030204"/>
                <a:ea typeface="+mn-ea"/>
                <a:cs typeface="+mn-cs"/>
              </a:rPr>
              <a:t>(</a:t>
            </a:r>
            <a:r>
              <a:rPr kumimoji="0" lang="es-ES" sz="1350" b="0" i="0" u="none" strike="noStrike" kern="1200" cap="none" spc="0" normalizeH="0" baseline="0" noProof="0" err="1">
                <a:ln>
                  <a:noFill/>
                </a:ln>
                <a:solidFill>
                  <a:prstClr val="black"/>
                </a:solidFill>
                <a:effectLst/>
                <a:uLnTx/>
                <a:uFillTx/>
                <a:latin typeface="Calibri" panose="020F0502020204030204"/>
                <a:ea typeface="+mn-ea"/>
                <a:cs typeface="+mn-cs"/>
              </a:rPr>
              <a:t>request</a:t>
            </a:r>
            <a:r>
              <a:rPr kumimoji="0" lang="es-ES" sz="1350" b="0" i="0" u="none" strike="noStrike" kern="1200" cap="none" spc="0" normalizeH="0" baseline="0" noProof="0">
                <a:ln>
                  <a:noFill/>
                </a:ln>
                <a:solidFill>
                  <a:prstClr val="black"/>
                </a:solidFill>
                <a:effectLst/>
                <a:uLnTx/>
                <a:uFillTx/>
                <a:latin typeface="Calibri" panose="020F0502020204030204"/>
                <a:ea typeface="+mn-ea"/>
                <a:cs typeface="+mn-cs"/>
              </a:rPr>
              <a:t>):"</a:t>
            </a:r>
          </a:p>
        </p:txBody>
      </p:sp>
      <p:pic>
        <p:nvPicPr>
          <p:cNvPr id="7" name="Imagen 6" descr="Texto&#10;&#10;Descripción generada automáticamente">
            <a:extLst>
              <a:ext uri="{FF2B5EF4-FFF2-40B4-BE49-F238E27FC236}">
                <a16:creationId xmlns:a16="http://schemas.microsoft.com/office/drawing/2014/main" id="{0AC3C91C-1DC5-1523-7BC2-14C12AA228B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33614" y="376078"/>
            <a:ext cx="6282329" cy="4819032"/>
          </a:xfrm>
          <a:prstGeom prst="rect">
            <a:avLst/>
          </a:prstGeom>
        </p:spPr>
      </p:pic>
      <p:sp>
        <p:nvSpPr>
          <p:cNvPr id="9" name="Rectángulo 8">
            <a:extLst>
              <a:ext uri="{FF2B5EF4-FFF2-40B4-BE49-F238E27FC236}">
                <a16:creationId xmlns:a16="http://schemas.microsoft.com/office/drawing/2014/main" id="{C2271CBB-B13C-E990-4EDD-59E18C22BE31}"/>
              </a:ext>
            </a:extLst>
          </p:cNvPr>
          <p:cNvSpPr/>
          <p:nvPr/>
        </p:nvSpPr>
        <p:spPr>
          <a:xfrm flipH="1">
            <a:off x="3723976" y="883583"/>
            <a:ext cx="3286423" cy="159939"/>
          </a:xfrm>
          <a:prstGeom prst="rect">
            <a:avLst/>
          </a:prstGeom>
          <a:noFill/>
          <a:ln w="127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w="3175">
                <a:solidFill>
                  <a:prstClr val="black"/>
                </a:solidFill>
              </a:ln>
              <a:solidFill>
                <a:prstClr val="white"/>
              </a:solidFill>
              <a:effectLst/>
              <a:uLnTx/>
              <a:uFillTx/>
              <a:latin typeface="Calibri" panose="020F0502020204030204"/>
              <a:ea typeface="+mn-ea"/>
              <a:cs typeface="+mn-cs"/>
            </a:endParaRPr>
          </a:p>
        </p:txBody>
      </p:sp>
      <p:sp>
        <p:nvSpPr>
          <p:cNvPr id="12" name="CuadroTexto 11">
            <a:extLst>
              <a:ext uri="{FF2B5EF4-FFF2-40B4-BE49-F238E27FC236}">
                <a16:creationId xmlns:a16="http://schemas.microsoft.com/office/drawing/2014/main" id="{034320CE-F62A-1622-4DE3-9FEA58AAFEDF}"/>
              </a:ext>
            </a:extLst>
          </p:cNvPr>
          <p:cNvSpPr txBox="1"/>
          <p:nvPr/>
        </p:nvSpPr>
        <p:spPr>
          <a:xfrm>
            <a:off x="7111482" y="745410"/>
            <a:ext cx="57855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1" i="0" u="none" strike="noStrike" kern="1200" cap="none" spc="0" normalizeH="0" baseline="0" noProof="0">
                <a:ln>
                  <a:noFill/>
                </a:ln>
                <a:solidFill>
                  <a:srgbClr val="002060"/>
                </a:solidFill>
                <a:effectLst/>
                <a:highlight>
                  <a:srgbClr val="FFFF00"/>
                </a:highlight>
                <a:uLnTx/>
                <a:uFillTx/>
                <a:latin typeface="Calibri" panose="020F0502020204030204"/>
                <a:ea typeface="+mn-ea"/>
                <a:cs typeface="+mn-cs"/>
              </a:rPr>
              <a:t>-1-</a:t>
            </a:r>
            <a:endParaRPr kumimoji="0" lang="es-EC" sz="1800" b="1" i="0" u="none" strike="noStrike" kern="1200" cap="none" spc="0" normalizeH="0" baseline="0" noProof="0">
              <a:ln>
                <a:noFill/>
              </a:ln>
              <a:solidFill>
                <a:srgbClr val="002060"/>
              </a:solidFill>
              <a:effectLst/>
              <a:highlight>
                <a:srgbClr val="FFFF00"/>
              </a:highlight>
              <a:uLnTx/>
              <a:uFillTx/>
              <a:latin typeface="Calibri" panose="020F0502020204030204"/>
              <a:ea typeface="+mn-ea"/>
              <a:cs typeface="+mn-cs"/>
            </a:endParaRPr>
          </a:p>
        </p:txBody>
      </p:sp>
      <p:sp>
        <p:nvSpPr>
          <p:cNvPr id="13" name="Rectángulo 12">
            <a:extLst>
              <a:ext uri="{FF2B5EF4-FFF2-40B4-BE49-F238E27FC236}">
                <a16:creationId xmlns:a16="http://schemas.microsoft.com/office/drawing/2014/main" id="{90E28300-F06E-9449-77FB-CB403DBC9AFF}"/>
              </a:ext>
            </a:extLst>
          </p:cNvPr>
          <p:cNvSpPr/>
          <p:nvPr/>
        </p:nvSpPr>
        <p:spPr>
          <a:xfrm flipH="1">
            <a:off x="3723975" y="1633394"/>
            <a:ext cx="1192154" cy="348946"/>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w="3175">
                <a:solidFill>
                  <a:prstClr val="black"/>
                </a:solidFill>
              </a:ln>
              <a:solidFill>
                <a:prstClr val="white"/>
              </a:solidFill>
              <a:effectLst/>
              <a:uLnTx/>
              <a:uFillTx/>
              <a:latin typeface="Calibri" panose="020F0502020204030204"/>
              <a:ea typeface="+mn-ea"/>
              <a:cs typeface="+mn-cs"/>
            </a:endParaRPr>
          </a:p>
        </p:txBody>
      </p:sp>
      <p:sp>
        <p:nvSpPr>
          <p:cNvPr id="14" name="CuadroTexto 13">
            <a:extLst>
              <a:ext uri="{FF2B5EF4-FFF2-40B4-BE49-F238E27FC236}">
                <a16:creationId xmlns:a16="http://schemas.microsoft.com/office/drawing/2014/main" id="{B0F2140B-C8AD-5FE6-0111-5FE8227E443C}"/>
              </a:ext>
            </a:extLst>
          </p:cNvPr>
          <p:cNvSpPr txBox="1"/>
          <p:nvPr/>
        </p:nvSpPr>
        <p:spPr>
          <a:xfrm>
            <a:off x="4916129" y="1545922"/>
            <a:ext cx="57855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1" i="0" u="none" strike="noStrike" kern="1200" cap="none" spc="0" normalizeH="0" baseline="0" noProof="0">
                <a:ln>
                  <a:noFill/>
                </a:ln>
                <a:solidFill>
                  <a:srgbClr val="002060"/>
                </a:solidFill>
                <a:effectLst/>
                <a:highlight>
                  <a:srgbClr val="FFFF00"/>
                </a:highlight>
                <a:uLnTx/>
                <a:uFillTx/>
                <a:latin typeface="Calibri" panose="020F0502020204030204"/>
                <a:ea typeface="+mn-ea"/>
                <a:cs typeface="+mn-cs"/>
              </a:rPr>
              <a:t>-2-</a:t>
            </a:r>
            <a:endParaRPr kumimoji="0" lang="es-EC" sz="1800" b="1" i="0" u="none" strike="noStrike" kern="1200" cap="none" spc="0" normalizeH="0" baseline="0" noProof="0">
              <a:ln>
                <a:noFill/>
              </a:ln>
              <a:solidFill>
                <a:srgbClr val="002060"/>
              </a:solidFill>
              <a:effectLst/>
              <a:highlight>
                <a:srgbClr val="FFFF00"/>
              </a:highlight>
              <a:uLnTx/>
              <a:uFillTx/>
              <a:latin typeface="Calibri" panose="020F0502020204030204"/>
              <a:ea typeface="+mn-ea"/>
              <a:cs typeface="+mn-cs"/>
            </a:endParaRPr>
          </a:p>
        </p:txBody>
      </p:sp>
      <p:sp>
        <p:nvSpPr>
          <p:cNvPr id="15" name="Rectángulo 14">
            <a:extLst>
              <a:ext uri="{FF2B5EF4-FFF2-40B4-BE49-F238E27FC236}">
                <a16:creationId xmlns:a16="http://schemas.microsoft.com/office/drawing/2014/main" id="{C3747E86-8806-D7C9-B093-15BD7BFA3EE5}"/>
              </a:ext>
            </a:extLst>
          </p:cNvPr>
          <p:cNvSpPr/>
          <p:nvPr/>
        </p:nvSpPr>
        <p:spPr>
          <a:xfrm flipH="1">
            <a:off x="3723974" y="2295733"/>
            <a:ext cx="1718859" cy="348946"/>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w="3175">
                <a:solidFill>
                  <a:prstClr val="black"/>
                </a:solidFill>
              </a:ln>
              <a:solidFill>
                <a:prstClr val="white"/>
              </a:solidFill>
              <a:effectLst/>
              <a:uLnTx/>
              <a:uFillTx/>
              <a:latin typeface="Calibri" panose="020F0502020204030204"/>
              <a:ea typeface="+mn-ea"/>
              <a:cs typeface="+mn-cs"/>
            </a:endParaRPr>
          </a:p>
        </p:txBody>
      </p:sp>
      <p:sp>
        <p:nvSpPr>
          <p:cNvPr id="19" name="CuadroTexto 18">
            <a:extLst>
              <a:ext uri="{FF2B5EF4-FFF2-40B4-BE49-F238E27FC236}">
                <a16:creationId xmlns:a16="http://schemas.microsoft.com/office/drawing/2014/main" id="{06A534FC-9AB3-6F9F-7CA7-4440D56592F9}"/>
              </a:ext>
            </a:extLst>
          </p:cNvPr>
          <p:cNvSpPr txBox="1"/>
          <p:nvPr/>
        </p:nvSpPr>
        <p:spPr>
          <a:xfrm>
            <a:off x="5421944" y="2237277"/>
            <a:ext cx="57855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1" i="0" u="none" strike="noStrike" kern="1200" cap="none" spc="0" normalizeH="0" baseline="0" noProof="0">
                <a:ln>
                  <a:noFill/>
                </a:ln>
                <a:solidFill>
                  <a:srgbClr val="002060"/>
                </a:solidFill>
                <a:effectLst/>
                <a:highlight>
                  <a:srgbClr val="FFFF00"/>
                </a:highlight>
                <a:uLnTx/>
                <a:uFillTx/>
                <a:latin typeface="Calibri" panose="020F0502020204030204"/>
                <a:ea typeface="+mn-ea"/>
                <a:cs typeface="+mn-cs"/>
              </a:rPr>
              <a:t>-2-</a:t>
            </a:r>
            <a:endParaRPr kumimoji="0" lang="es-EC" sz="1800" b="1" i="0" u="none" strike="noStrike" kern="1200" cap="none" spc="0" normalizeH="0" baseline="0" noProof="0">
              <a:ln>
                <a:noFill/>
              </a:ln>
              <a:solidFill>
                <a:srgbClr val="002060"/>
              </a:solidFill>
              <a:effectLst/>
              <a:highlight>
                <a:srgbClr val="FFFF00"/>
              </a:highlight>
              <a:uLnTx/>
              <a:uFillTx/>
              <a:latin typeface="Calibri" panose="020F0502020204030204"/>
              <a:ea typeface="+mn-ea"/>
              <a:cs typeface="+mn-cs"/>
            </a:endParaRPr>
          </a:p>
        </p:txBody>
      </p:sp>
      <p:sp>
        <p:nvSpPr>
          <p:cNvPr id="20" name="Rectángulo 19">
            <a:extLst>
              <a:ext uri="{FF2B5EF4-FFF2-40B4-BE49-F238E27FC236}">
                <a16:creationId xmlns:a16="http://schemas.microsoft.com/office/drawing/2014/main" id="{D74583BB-F4A0-B52C-C5C2-C895C3FA041C}"/>
              </a:ext>
            </a:extLst>
          </p:cNvPr>
          <p:cNvSpPr/>
          <p:nvPr/>
        </p:nvSpPr>
        <p:spPr>
          <a:xfrm flipH="1">
            <a:off x="3723975" y="3025158"/>
            <a:ext cx="1718858" cy="348946"/>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w="3175">
                <a:solidFill>
                  <a:prstClr val="black"/>
                </a:solidFill>
              </a:ln>
              <a:solidFill>
                <a:prstClr val="white"/>
              </a:solidFill>
              <a:effectLst/>
              <a:uLnTx/>
              <a:uFillTx/>
              <a:latin typeface="Calibri" panose="020F0502020204030204"/>
              <a:ea typeface="+mn-ea"/>
              <a:cs typeface="+mn-cs"/>
            </a:endParaRPr>
          </a:p>
        </p:txBody>
      </p:sp>
      <p:sp>
        <p:nvSpPr>
          <p:cNvPr id="21" name="CuadroTexto 20">
            <a:extLst>
              <a:ext uri="{FF2B5EF4-FFF2-40B4-BE49-F238E27FC236}">
                <a16:creationId xmlns:a16="http://schemas.microsoft.com/office/drawing/2014/main" id="{4CD39F65-2C84-D53F-715B-D66F0E77D893}"/>
              </a:ext>
            </a:extLst>
          </p:cNvPr>
          <p:cNvSpPr txBox="1"/>
          <p:nvPr/>
        </p:nvSpPr>
        <p:spPr>
          <a:xfrm>
            <a:off x="5420156" y="3014965"/>
            <a:ext cx="57855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1" i="0" u="none" strike="noStrike" kern="1200" cap="none" spc="0" normalizeH="0" baseline="0" noProof="0">
                <a:ln>
                  <a:noFill/>
                </a:ln>
                <a:solidFill>
                  <a:srgbClr val="002060"/>
                </a:solidFill>
                <a:effectLst/>
                <a:highlight>
                  <a:srgbClr val="FFFF00"/>
                </a:highlight>
                <a:uLnTx/>
                <a:uFillTx/>
                <a:latin typeface="Calibri" panose="020F0502020204030204"/>
                <a:ea typeface="+mn-ea"/>
                <a:cs typeface="+mn-cs"/>
              </a:rPr>
              <a:t>-2-</a:t>
            </a:r>
            <a:endParaRPr kumimoji="0" lang="es-EC" sz="1800" b="1" i="0" u="none" strike="noStrike" kern="1200" cap="none" spc="0" normalizeH="0" baseline="0" noProof="0">
              <a:ln>
                <a:noFill/>
              </a:ln>
              <a:solidFill>
                <a:srgbClr val="002060"/>
              </a:solidFill>
              <a:effectLst/>
              <a:highlight>
                <a:srgbClr val="FFFF00"/>
              </a:highlight>
              <a:uLnTx/>
              <a:uFillTx/>
              <a:latin typeface="Calibri" panose="020F0502020204030204"/>
              <a:ea typeface="+mn-ea"/>
              <a:cs typeface="+mn-cs"/>
            </a:endParaRPr>
          </a:p>
        </p:txBody>
      </p:sp>
      <p:sp>
        <p:nvSpPr>
          <p:cNvPr id="22" name="Rectángulo 21">
            <a:extLst>
              <a:ext uri="{FF2B5EF4-FFF2-40B4-BE49-F238E27FC236}">
                <a16:creationId xmlns:a16="http://schemas.microsoft.com/office/drawing/2014/main" id="{DAFB59C3-6C71-8498-2675-443A30053542}"/>
              </a:ext>
            </a:extLst>
          </p:cNvPr>
          <p:cNvSpPr/>
          <p:nvPr/>
        </p:nvSpPr>
        <p:spPr>
          <a:xfrm flipH="1">
            <a:off x="3646727" y="3442397"/>
            <a:ext cx="2124807" cy="348946"/>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w="3175">
                <a:solidFill>
                  <a:prstClr val="black"/>
                </a:solidFill>
              </a:ln>
              <a:solidFill>
                <a:prstClr val="white"/>
              </a:solidFill>
              <a:effectLst/>
              <a:uLnTx/>
              <a:uFillTx/>
              <a:latin typeface="Calibri" panose="020F0502020204030204"/>
              <a:ea typeface="+mn-ea"/>
              <a:cs typeface="+mn-cs"/>
            </a:endParaRPr>
          </a:p>
        </p:txBody>
      </p:sp>
      <p:sp>
        <p:nvSpPr>
          <p:cNvPr id="25" name="CuadroTexto 24">
            <a:extLst>
              <a:ext uri="{FF2B5EF4-FFF2-40B4-BE49-F238E27FC236}">
                <a16:creationId xmlns:a16="http://schemas.microsoft.com/office/drawing/2014/main" id="{7D2A9231-4E2A-FB7F-17F5-1494EDF48237}"/>
              </a:ext>
            </a:extLst>
          </p:cNvPr>
          <p:cNvSpPr txBox="1"/>
          <p:nvPr/>
        </p:nvSpPr>
        <p:spPr>
          <a:xfrm>
            <a:off x="5709434" y="3473704"/>
            <a:ext cx="57855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1" i="0" u="none" strike="noStrike" kern="1200" cap="none" spc="0" normalizeH="0" baseline="0" noProof="0">
                <a:ln>
                  <a:noFill/>
                </a:ln>
                <a:solidFill>
                  <a:srgbClr val="002060"/>
                </a:solidFill>
                <a:effectLst/>
                <a:highlight>
                  <a:srgbClr val="FFFF00"/>
                </a:highlight>
                <a:uLnTx/>
                <a:uFillTx/>
                <a:latin typeface="Calibri" panose="020F0502020204030204"/>
                <a:ea typeface="+mn-ea"/>
                <a:cs typeface="+mn-cs"/>
              </a:rPr>
              <a:t>-2-</a:t>
            </a:r>
            <a:endParaRPr kumimoji="0" lang="es-EC" sz="1800" b="1" i="0" u="none" strike="noStrike" kern="1200" cap="none" spc="0" normalizeH="0" baseline="0" noProof="0">
              <a:ln>
                <a:noFill/>
              </a:ln>
              <a:solidFill>
                <a:srgbClr val="002060"/>
              </a:solidFill>
              <a:effectLst/>
              <a:highlight>
                <a:srgbClr val="FFFF00"/>
              </a:highlight>
              <a:uLnTx/>
              <a:uFillTx/>
              <a:latin typeface="Calibri" panose="020F0502020204030204"/>
              <a:ea typeface="+mn-ea"/>
              <a:cs typeface="+mn-cs"/>
            </a:endParaRPr>
          </a:p>
        </p:txBody>
      </p:sp>
      <p:sp>
        <p:nvSpPr>
          <p:cNvPr id="26" name="Rectángulo 25">
            <a:extLst>
              <a:ext uri="{FF2B5EF4-FFF2-40B4-BE49-F238E27FC236}">
                <a16:creationId xmlns:a16="http://schemas.microsoft.com/office/drawing/2014/main" id="{6125EFA1-F9FA-82EB-1F3A-6CA20542F788}"/>
              </a:ext>
            </a:extLst>
          </p:cNvPr>
          <p:cNvSpPr/>
          <p:nvPr/>
        </p:nvSpPr>
        <p:spPr>
          <a:xfrm flipH="1">
            <a:off x="3664844" y="3839636"/>
            <a:ext cx="2256637" cy="348946"/>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w="3175">
                <a:solidFill>
                  <a:prstClr val="black"/>
                </a:solidFill>
              </a:ln>
              <a:solidFill>
                <a:prstClr val="white"/>
              </a:solidFill>
              <a:effectLst/>
              <a:uLnTx/>
              <a:uFillTx/>
              <a:latin typeface="Calibri" panose="020F0502020204030204"/>
              <a:ea typeface="+mn-ea"/>
              <a:cs typeface="+mn-cs"/>
            </a:endParaRPr>
          </a:p>
        </p:txBody>
      </p:sp>
      <p:sp>
        <p:nvSpPr>
          <p:cNvPr id="27" name="CuadroTexto 26">
            <a:extLst>
              <a:ext uri="{FF2B5EF4-FFF2-40B4-BE49-F238E27FC236}">
                <a16:creationId xmlns:a16="http://schemas.microsoft.com/office/drawing/2014/main" id="{8E42777C-8979-17A1-96E5-110FCE605FA7}"/>
              </a:ext>
            </a:extLst>
          </p:cNvPr>
          <p:cNvSpPr txBox="1"/>
          <p:nvPr/>
        </p:nvSpPr>
        <p:spPr>
          <a:xfrm>
            <a:off x="5998712" y="3839636"/>
            <a:ext cx="57855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1" i="0" u="none" strike="noStrike" kern="1200" cap="none" spc="0" normalizeH="0" baseline="0" noProof="0">
                <a:ln>
                  <a:noFill/>
                </a:ln>
                <a:solidFill>
                  <a:srgbClr val="002060"/>
                </a:solidFill>
                <a:effectLst/>
                <a:highlight>
                  <a:srgbClr val="FFFF00"/>
                </a:highlight>
                <a:uLnTx/>
                <a:uFillTx/>
                <a:latin typeface="Calibri" panose="020F0502020204030204"/>
                <a:ea typeface="+mn-ea"/>
                <a:cs typeface="+mn-cs"/>
              </a:rPr>
              <a:t>-2-</a:t>
            </a:r>
            <a:endParaRPr kumimoji="0" lang="es-EC" sz="1800" b="1" i="0" u="none" strike="noStrike" kern="1200" cap="none" spc="0" normalizeH="0" baseline="0" noProof="0">
              <a:ln>
                <a:noFill/>
              </a:ln>
              <a:solidFill>
                <a:srgbClr val="002060"/>
              </a:solidFill>
              <a:effectLst/>
              <a:highlight>
                <a:srgbClr val="FFFF00"/>
              </a:highlight>
              <a:uLnTx/>
              <a:uFillTx/>
              <a:latin typeface="Calibri" panose="020F0502020204030204"/>
              <a:ea typeface="+mn-ea"/>
              <a:cs typeface="+mn-cs"/>
            </a:endParaRPr>
          </a:p>
        </p:txBody>
      </p:sp>
      <p:sp>
        <p:nvSpPr>
          <p:cNvPr id="30" name="Rectángulo 29">
            <a:extLst>
              <a:ext uri="{FF2B5EF4-FFF2-40B4-BE49-F238E27FC236}">
                <a16:creationId xmlns:a16="http://schemas.microsoft.com/office/drawing/2014/main" id="{BF3632FA-8140-708C-7BA6-6B6297F2120E}"/>
              </a:ext>
            </a:extLst>
          </p:cNvPr>
          <p:cNvSpPr/>
          <p:nvPr/>
        </p:nvSpPr>
        <p:spPr>
          <a:xfrm flipH="1">
            <a:off x="3631977" y="4233896"/>
            <a:ext cx="2124807" cy="348946"/>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w="3175">
                <a:solidFill>
                  <a:prstClr val="black"/>
                </a:solidFill>
              </a:ln>
              <a:solidFill>
                <a:prstClr val="white"/>
              </a:solidFill>
              <a:effectLst/>
              <a:uLnTx/>
              <a:uFillTx/>
              <a:latin typeface="Calibri" panose="020F0502020204030204"/>
              <a:ea typeface="+mn-ea"/>
              <a:cs typeface="+mn-cs"/>
            </a:endParaRPr>
          </a:p>
        </p:txBody>
      </p:sp>
      <p:sp>
        <p:nvSpPr>
          <p:cNvPr id="31" name="CuadroTexto 30">
            <a:extLst>
              <a:ext uri="{FF2B5EF4-FFF2-40B4-BE49-F238E27FC236}">
                <a16:creationId xmlns:a16="http://schemas.microsoft.com/office/drawing/2014/main" id="{6636E51C-7709-2203-ED41-C2E5CA5FA76B}"/>
              </a:ext>
            </a:extLst>
          </p:cNvPr>
          <p:cNvSpPr txBox="1"/>
          <p:nvPr/>
        </p:nvSpPr>
        <p:spPr>
          <a:xfrm>
            <a:off x="5694684" y="4265203"/>
            <a:ext cx="57855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1" i="0" u="none" strike="noStrike" kern="1200" cap="none" spc="0" normalizeH="0" baseline="0" noProof="0">
                <a:ln>
                  <a:noFill/>
                </a:ln>
                <a:solidFill>
                  <a:srgbClr val="002060"/>
                </a:solidFill>
                <a:effectLst/>
                <a:highlight>
                  <a:srgbClr val="FFFF00"/>
                </a:highlight>
                <a:uLnTx/>
                <a:uFillTx/>
                <a:latin typeface="Calibri" panose="020F0502020204030204"/>
                <a:ea typeface="+mn-ea"/>
                <a:cs typeface="+mn-cs"/>
              </a:rPr>
              <a:t>-2-</a:t>
            </a:r>
            <a:endParaRPr kumimoji="0" lang="es-EC" sz="1800" b="1" i="0" u="none" strike="noStrike" kern="1200" cap="none" spc="0" normalizeH="0" baseline="0" noProof="0">
              <a:ln>
                <a:noFill/>
              </a:ln>
              <a:solidFill>
                <a:srgbClr val="002060"/>
              </a:solidFill>
              <a:effectLst/>
              <a:highlight>
                <a:srgbClr val="FFFF00"/>
              </a:highlight>
              <a:uLnTx/>
              <a:uFillTx/>
              <a:latin typeface="Calibri" panose="020F0502020204030204"/>
              <a:ea typeface="+mn-ea"/>
              <a:cs typeface="+mn-cs"/>
            </a:endParaRPr>
          </a:p>
        </p:txBody>
      </p:sp>
    </p:spTree>
    <p:extLst>
      <p:ext uri="{BB962C8B-B14F-4D97-AF65-F5344CB8AC3E}">
        <p14:creationId xmlns:p14="http://schemas.microsoft.com/office/powerpoint/2010/main" val="152484414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9DF72ADE-BAE9-484E-84CE-E8979DDABC94}"/>
              </a:ext>
            </a:extLst>
          </p:cNvPr>
          <p:cNvSpPr>
            <a:spLocks noGrp="1"/>
          </p:cNvSpPr>
          <p:nvPr>
            <p:ph type="title"/>
          </p:nvPr>
        </p:nvSpPr>
        <p:spPr>
          <a:xfrm>
            <a:off x="1" y="1"/>
            <a:ext cx="3256367" cy="709119"/>
          </a:xfrm>
          <a:solidFill>
            <a:schemeClr val="accent4">
              <a:lumMod val="60000"/>
              <a:lumOff val="40000"/>
            </a:schemeClr>
          </a:solidFill>
        </p:spPr>
        <p:style>
          <a:lnRef idx="2">
            <a:schemeClr val="accent1"/>
          </a:lnRef>
          <a:fillRef idx="1">
            <a:schemeClr val="lt1"/>
          </a:fillRef>
          <a:effectRef idx="0">
            <a:schemeClr val="accent1"/>
          </a:effectRef>
          <a:fontRef idx="minor">
            <a:schemeClr val="dk1"/>
          </a:fontRef>
        </p:style>
        <p:txBody>
          <a:bodyPr>
            <a:normAutofit/>
          </a:bodyPr>
          <a:lstStyle/>
          <a:p>
            <a:r>
              <a:rPr lang="es-MX" sz="1400">
                <a:latin typeface="AcmeFont" pitchFamily="2" charset="0"/>
              </a:rPr>
              <a:t>Taller: </a:t>
            </a:r>
            <a:r>
              <a:rPr lang="es-MX" sz="1400"/>
              <a:t>Ejercicio 81</a:t>
            </a:r>
            <a:endParaRPr lang="es-ES" sz="1400"/>
          </a:p>
        </p:txBody>
      </p:sp>
      <p:cxnSp>
        <p:nvCxnSpPr>
          <p:cNvPr id="5" name="Conector recto 4">
            <a:extLst>
              <a:ext uri="{FF2B5EF4-FFF2-40B4-BE49-F238E27FC236}">
                <a16:creationId xmlns:a16="http://schemas.microsoft.com/office/drawing/2014/main" id="{B56C916C-A930-4B45-9FEB-EAC26D680858}"/>
              </a:ext>
            </a:extLst>
          </p:cNvPr>
          <p:cNvCxnSpPr>
            <a:cxnSpLocks/>
          </p:cNvCxnSpPr>
          <p:nvPr/>
        </p:nvCxnSpPr>
        <p:spPr>
          <a:xfrm>
            <a:off x="3256383" y="709120"/>
            <a:ext cx="0" cy="6148880"/>
          </a:xfrm>
          <a:prstGeom prst="line">
            <a:avLst/>
          </a:prstGeom>
        </p:spPr>
        <p:style>
          <a:lnRef idx="3">
            <a:schemeClr val="accent1"/>
          </a:lnRef>
          <a:fillRef idx="0">
            <a:schemeClr val="accent1"/>
          </a:fillRef>
          <a:effectRef idx="2">
            <a:schemeClr val="accent1"/>
          </a:effectRef>
          <a:fontRef idx="minor">
            <a:schemeClr val="tx1"/>
          </a:fontRef>
        </p:style>
      </p:cxnSp>
      <p:sp>
        <p:nvSpPr>
          <p:cNvPr id="16" name="CuadroTexto 15">
            <a:extLst>
              <a:ext uri="{FF2B5EF4-FFF2-40B4-BE49-F238E27FC236}">
                <a16:creationId xmlns:a16="http://schemas.microsoft.com/office/drawing/2014/main" id="{B1925488-C881-4A19-A93C-2E217166D1A0}"/>
              </a:ext>
            </a:extLst>
          </p:cNvPr>
          <p:cNvSpPr txBox="1"/>
          <p:nvPr/>
        </p:nvSpPr>
        <p:spPr>
          <a:xfrm>
            <a:off x="106748" y="4958291"/>
            <a:ext cx="2891329" cy="954107"/>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C" sz="1400" b="1" i="0" u="none" strike="noStrike" kern="1200" cap="none" spc="0" normalizeH="0" baseline="0" noProof="0">
                <a:ln>
                  <a:noFill/>
                </a:ln>
                <a:solidFill>
                  <a:prstClr val="black"/>
                </a:solidFill>
                <a:effectLst/>
                <a:uLnTx/>
                <a:uFillTx/>
                <a:latin typeface="Calibri" panose="020F0502020204030204"/>
                <a:ea typeface="+mn-ea"/>
                <a:cs typeface="+mn-cs"/>
              </a:rPr>
              <a:t>Objetivos de la lámina:</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ES" sz="1400" b="0" i="0" u="none" strike="noStrike" kern="1200" cap="none" spc="0" normalizeH="0" baseline="0" noProof="0">
                <a:ln>
                  <a:noFill/>
                </a:ln>
                <a:solidFill>
                  <a:prstClr val="black"/>
                </a:solidFill>
                <a:effectLst/>
                <a:uLnTx/>
                <a:uFillTx/>
                <a:latin typeface="Calibri" panose="020F0502020204030204"/>
                <a:ea typeface="+mn-ea"/>
                <a:cs typeface="+mn-cs"/>
              </a:rPr>
              <a:t>Redirigir un intento de autenticación fallido a la página de </a:t>
            </a:r>
            <a:r>
              <a:rPr kumimoji="0" lang="es-ES" sz="1400" b="0" i="0" u="none" strike="noStrike" kern="1200" cap="none" spc="0" normalizeH="0" baseline="0" noProof="0" err="1">
                <a:ln>
                  <a:noFill/>
                </a:ln>
                <a:solidFill>
                  <a:prstClr val="black"/>
                </a:solidFill>
                <a:effectLst/>
                <a:uLnTx/>
                <a:uFillTx/>
                <a:latin typeface="Calibri" panose="020F0502020204030204"/>
                <a:ea typeface="+mn-ea"/>
                <a:cs typeface="+mn-cs"/>
              </a:rPr>
              <a:t>login</a:t>
            </a:r>
            <a:r>
              <a:rPr kumimoji="0" lang="es-ES" sz="1400" b="0" i="0" u="none" strike="noStrike" kern="1200" cap="none" spc="0" normalizeH="0" baseline="0" noProof="0">
                <a:ln>
                  <a:noFill/>
                </a:ln>
                <a:solidFill>
                  <a:prstClr val="black"/>
                </a:solidFill>
                <a:effectLst/>
                <a:uLnTx/>
                <a:uFillTx/>
                <a:latin typeface="Calibri" panose="020F0502020204030204"/>
                <a:ea typeface="+mn-ea"/>
                <a:cs typeface="+mn-cs"/>
              </a:rPr>
              <a:t>.</a:t>
            </a:r>
          </a:p>
        </p:txBody>
      </p:sp>
      <p:pic>
        <p:nvPicPr>
          <p:cNvPr id="17" name="Imagen 16">
            <a:extLst>
              <a:ext uri="{FF2B5EF4-FFF2-40B4-BE49-F238E27FC236}">
                <a16:creationId xmlns:a16="http://schemas.microsoft.com/office/drawing/2014/main" id="{07AF594D-2BC1-4EA0-9855-66C150454A4F}"/>
              </a:ext>
            </a:extLst>
          </p:cNvPr>
          <p:cNvPicPr>
            <a:picLocks noChangeAspect="1"/>
          </p:cNvPicPr>
          <p:nvPr/>
        </p:nvPicPr>
        <p:blipFill>
          <a:blip r:embed="rId3"/>
          <a:stretch>
            <a:fillRect/>
          </a:stretch>
        </p:blipFill>
        <p:spPr>
          <a:xfrm>
            <a:off x="76038" y="2011836"/>
            <a:ext cx="993895" cy="854078"/>
          </a:xfrm>
          <a:prstGeom prst="rect">
            <a:avLst/>
          </a:prstGeom>
        </p:spPr>
      </p:pic>
      <p:sp>
        <p:nvSpPr>
          <p:cNvPr id="18" name="CuadroTexto 17">
            <a:extLst>
              <a:ext uri="{FF2B5EF4-FFF2-40B4-BE49-F238E27FC236}">
                <a16:creationId xmlns:a16="http://schemas.microsoft.com/office/drawing/2014/main" id="{137D2C75-4FC0-4811-A9B7-F2AED8DD12CA}"/>
              </a:ext>
            </a:extLst>
          </p:cNvPr>
          <p:cNvSpPr txBox="1"/>
          <p:nvPr/>
        </p:nvSpPr>
        <p:spPr>
          <a:xfrm>
            <a:off x="80567" y="2926313"/>
            <a:ext cx="3098569" cy="209288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C" sz="1300" b="1" i="0" u="none" strike="noStrike" kern="1200" cap="none" spc="0" normalizeH="0" baseline="0" noProof="0">
                <a:ln>
                  <a:noFill/>
                </a:ln>
                <a:solidFill>
                  <a:prstClr val="black"/>
                </a:solidFill>
                <a:effectLst/>
                <a:uLnTx/>
                <a:uFillTx/>
                <a:latin typeface="Agency FB" panose="020B0503020202020204" pitchFamily="34" charset="0"/>
                <a:ea typeface="+mn-ea"/>
                <a:cs typeface="+mn-cs"/>
              </a:rPr>
              <a:t>Misión. </a:t>
            </a:r>
            <a:r>
              <a:rPr kumimoji="0" lang="es-MX" sz="1300" b="0" i="0" u="none" strike="noStrike" kern="1200" cap="none" spc="0" normalizeH="0" baseline="0" noProof="0">
                <a:ln>
                  <a:noFill/>
                </a:ln>
                <a:solidFill>
                  <a:prstClr val="black"/>
                </a:solidFill>
                <a:effectLst/>
                <a:uLnTx/>
                <a:uFillTx/>
                <a:latin typeface="Agency FB" panose="020B0503020202020204" pitchFamily="34" charset="0"/>
                <a:ea typeface="+mn-ea"/>
                <a:cs typeface="+mn-cs"/>
              </a:rPr>
              <a:t>Formar profesionales competentes y emprendedores desde lo académico, la investigación, y la vinculación, que contribuyan a mejorar la calidad de vida de la sociedad.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300" b="0" i="0" u="none" strike="noStrike" kern="1200" cap="none" spc="0" normalizeH="0" baseline="0" noProof="0">
              <a:ln>
                <a:noFill/>
              </a:ln>
              <a:solidFill>
                <a:prstClr val="black"/>
              </a:solidFill>
              <a:effectLst/>
              <a:uLnTx/>
              <a:uFillTx/>
              <a:latin typeface="Agency FB" panose="020B0503020202020204" pitchFamily="34" charset="0"/>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C" sz="1300" b="1" i="0" u="none" strike="noStrike" kern="1200" cap="none" spc="0" normalizeH="0" baseline="0" noProof="0">
                <a:ln>
                  <a:noFill/>
                </a:ln>
                <a:solidFill>
                  <a:prstClr val="black"/>
                </a:solidFill>
                <a:effectLst/>
                <a:uLnTx/>
                <a:uFillTx/>
                <a:latin typeface="Agency FB" panose="020B0503020202020204" pitchFamily="34" charset="0"/>
                <a:ea typeface="+mn-ea"/>
                <a:cs typeface="+mn-cs"/>
              </a:rPr>
              <a:t>Visión. </a:t>
            </a:r>
            <a:r>
              <a:rPr kumimoji="0" lang="es-MX" sz="1300" b="0" i="0" u="none" strike="noStrike" kern="1200" cap="none" spc="0" normalizeH="0" baseline="0" noProof="0">
                <a:ln>
                  <a:noFill/>
                </a:ln>
                <a:solidFill>
                  <a:prstClr val="black"/>
                </a:solidFill>
                <a:effectLst/>
                <a:uLnTx/>
                <a:uFillTx/>
                <a:latin typeface="Agency FB" panose="020B0503020202020204" pitchFamily="34" charset="0"/>
                <a:ea typeface="+mn-ea"/>
                <a:cs typeface="+mn-cs"/>
              </a:rPr>
              <a:t>Ser un referente nacional e internacional de Institución de Educación Superior que contribuye al desarrollo social, cultural y productivo con profesionales éticos, creativos, cualificados y con sentido de pertinencia.</a:t>
            </a:r>
            <a:endParaRPr kumimoji="0" lang="es-ES" sz="1300" b="0" i="0" u="none" strike="noStrike" kern="1200" cap="none" spc="0" normalizeH="0" baseline="0" noProof="0">
              <a:ln>
                <a:noFill/>
              </a:ln>
              <a:solidFill>
                <a:prstClr val="black"/>
              </a:solidFill>
              <a:effectLst/>
              <a:uLnTx/>
              <a:uFillTx/>
              <a:latin typeface="Agency FB" panose="020B0503020202020204" pitchFamily="34" charset="0"/>
              <a:ea typeface="+mn-ea"/>
              <a:cs typeface="+mn-cs"/>
            </a:endParaRPr>
          </a:p>
        </p:txBody>
      </p:sp>
      <p:sp>
        <p:nvSpPr>
          <p:cNvPr id="23" name="Rectángulo 22">
            <a:extLst>
              <a:ext uri="{FF2B5EF4-FFF2-40B4-BE49-F238E27FC236}">
                <a16:creationId xmlns:a16="http://schemas.microsoft.com/office/drawing/2014/main" id="{EAF93728-98EC-43CF-8689-136A3EE39D11}"/>
              </a:ext>
            </a:extLst>
          </p:cNvPr>
          <p:cNvSpPr/>
          <p:nvPr/>
        </p:nvSpPr>
        <p:spPr>
          <a:xfrm>
            <a:off x="93308" y="6489877"/>
            <a:ext cx="2530373" cy="292388"/>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C" sz="1300" b="0" i="0" u="none" strike="noStrike" kern="1200" cap="none" spc="0" normalizeH="0" baseline="0" noProof="0">
                <a:ln w="0"/>
                <a:solidFill>
                  <a:srgbClr val="00B050"/>
                </a:solidFill>
                <a:effectLst>
                  <a:outerShdw blurRad="38100" dist="25400" dir="5400000" algn="ctr" rotWithShape="0">
                    <a:srgbClr val="6E747A">
                      <a:alpha val="43000"/>
                    </a:srgbClr>
                  </a:outerShdw>
                </a:effectLst>
                <a:uLnTx/>
                <a:uFillTx/>
                <a:latin typeface="Calibri" panose="020F0502020204030204"/>
                <a:ea typeface="+mn-ea"/>
                <a:cs typeface="+mn-cs"/>
              </a:rPr>
              <a:t>M</a:t>
            </a:r>
            <a:r>
              <a:rPr kumimoji="0" lang="es-ES" sz="1300" b="0" i="0" u="none" strike="noStrike" kern="1200" cap="none" spc="0" normalizeH="0" baseline="0" noProof="0">
                <a:ln w="0"/>
                <a:solidFill>
                  <a:srgbClr val="00B050"/>
                </a:solidFill>
                <a:effectLst>
                  <a:outerShdw blurRad="38100" dist="25400" dir="5400000" algn="ctr" rotWithShape="0">
                    <a:srgbClr val="6E747A">
                      <a:alpha val="43000"/>
                    </a:srgbClr>
                  </a:outerShdw>
                </a:effectLst>
                <a:uLnTx/>
                <a:uFillTx/>
                <a:latin typeface="Calibri" panose="020F0502020204030204"/>
                <a:ea typeface="+mn-ea"/>
                <a:cs typeface="+mn-cs"/>
              </a:rPr>
              <a:t>sig. Ing. Robert Moreira Centeno</a:t>
            </a:r>
          </a:p>
        </p:txBody>
      </p:sp>
      <p:sp>
        <p:nvSpPr>
          <p:cNvPr id="6" name="CuadroTexto 5">
            <a:extLst>
              <a:ext uri="{FF2B5EF4-FFF2-40B4-BE49-F238E27FC236}">
                <a16:creationId xmlns:a16="http://schemas.microsoft.com/office/drawing/2014/main" id="{7FC1FBA4-F025-F269-BB7C-ECD5082576C2}"/>
              </a:ext>
            </a:extLst>
          </p:cNvPr>
          <p:cNvSpPr txBox="1"/>
          <p:nvPr/>
        </p:nvSpPr>
        <p:spPr>
          <a:xfrm>
            <a:off x="3437442" y="11851"/>
            <a:ext cx="729026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1" i="0" u="none" strike="noStrike" kern="1200" cap="none" spc="0" normalizeH="0" baseline="0" noProof="0">
                <a:ln>
                  <a:noFill/>
                </a:ln>
                <a:solidFill>
                  <a:prstClr val="black"/>
                </a:solidFill>
                <a:effectLst/>
                <a:uLnTx/>
                <a:uFillTx/>
                <a:latin typeface="Calibri" panose="020F0502020204030204"/>
                <a:ea typeface="+mn-ea"/>
                <a:cs typeface="+mn-cs"/>
              </a:rPr>
              <a:t>Figura 16.2. Proteger rutas.</a:t>
            </a:r>
            <a:endParaRPr kumimoji="0" lang="es-E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 name="Botón de acción: en blanco 23">
            <a:hlinkClick r:id="rId4" action="ppaction://hlinksldjump" highlightClick="1"/>
            <a:extLst>
              <a:ext uri="{FF2B5EF4-FFF2-40B4-BE49-F238E27FC236}">
                <a16:creationId xmlns:a16="http://schemas.microsoft.com/office/drawing/2014/main" id="{8D50BB14-2C13-8FD2-66DB-B49705E8729E}"/>
              </a:ext>
            </a:extLst>
          </p:cNvPr>
          <p:cNvSpPr/>
          <p:nvPr/>
        </p:nvSpPr>
        <p:spPr>
          <a:xfrm>
            <a:off x="10727704" y="-885"/>
            <a:ext cx="1464296" cy="335902"/>
          </a:xfrm>
          <a:prstGeom prst="actionButtonBlan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C" sz="1800" b="0" i="0" u="none" strike="noStrike" kern="1200" cap="none" spc="0" normalizeH="0" baseline="0" noProof="0">
                <a:ln>
                  <a:noFill/>
                </a:ln>
                <a:solidFill>
                  <a:prstClr val="white"/>
                </a:solidFill>
                <a:effectLst/>
                <a:uLnTx/>
                <a:uFillTx/>
                <a:latin typeface="Calibri" panose="020F0502020204030204"/>
                <a:ea typeface="+mn-ea"/>
                <a:cs typeface="+mn-cs"/>
              </a:rPr>
              <a:t>Índice</a:t>
            </a:r>
            <a:endParaRPr kumimoji="0" lang="es-E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 name="CuadroTexto 34">
            <a:extLst>
              <a:ext uri="{FF2B5EF4-FFF2-40B4-BE49-F238E27FC236}">
                <a16:creationId xmlns:a16="http://schemas.microsoft.com/office/drawing/2014/main" id="{94CF83BE-38AC-AB4F-9F6A-C8E6D4228201}"/>
              </a:ext>
            </a:extLst>
          </p:cNvPr>
          <p:cNvSpPr txBox="1"/>
          <p:nvPr/>
        </p:nvSpPr>
        <p:spPr>
          <a:xfrm>
            <a:off x="3333631" y="5343409"/>
            <a:ext cx="8777818" cy="1292662"/>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C" sz="1300" b="1" i="0" u="none" strike="noStrike" kern="1200" cap="none" spc="0" normalizeH="0" baseline="0" noProof="0">
                <a:ln>
                  <a:noFill/>
                </a:ln>
                <a:solidFill>
                  <a:prstClr val="black"/>
                </a:solidFill>
                <a:effectLst/>
                <a:uLnTx/>
                <a:uFillTx/>
                <a:latin typeface="Calibri" panose="020F0502020204030204"/>
                <a:ea typeface="+mn-ea"/>
                <a:cs typeface="+mn-cs"/>
              </a:rPr>
              <a:t>Nota (24/06/2023). </a:t>
            </a:r>
            <a:r>
              <a:rPr kumimoji="0" lang="es-ES" sz="1300" b="1" i="0" u="none" strike="noStrike" kern="1200" cap="none" spc="0" normalizeH="0" baseline="0" noProof="0">
                <a:ln>
                  <a:noFill/>
                </a:ln>
                <a:solidFill>
                  <a:prstClr val="black"/>
                </a:solidFill>
                <a:effectLst/>
                <a:highlight>
                  <a:srgbClr val="FFFF00"/>
                </a:highlight>
                <a:uLnTx/>
                <a:uFillTx/>
                <a:latin typeface="Calibri" panose="020F0502020204030204"/>
                <a:ea typeface="+mn-ea"/>
                <a:cs typeface="+mn-cs"/>
              </a:rPr>
              <a:t>1)</a:t>
            </a:r>
            <a:r>
              <a:rPr kumimoji="0" lang="es-ES" sz="1300" b="0" i="0" u="none" strike="noStrike" kern="1200" cap="none" spc="0" normalizeH="0" baseline="0" noProof="0">
                <a:ln>
                  <a:noFill/>
                </a:ln>
                <a:solidFill>
                  <a:prstClr val="black"/>
                </a:solidFill>
                <a:effectLst/>
                <a:uLnTx/>
                <a:uFillTx/>
                <a:latin typeface="Calibri" panose="020F0502020204030204"/>
                <a:ea typeface="+mn-ea"/>
                <a:cs typeface="+mn-cs"/>
              </a:rPr>
              <a:t> Si se entra a una de las rutas protegidas por ejemplo a "http://127.0.0.1:8000/</a:t>
            </a:r>
            <a:r>
              <a:rPr kumimoji="0" lang="es-ES" sz="1300" b="0" i="0" u="none" strike="noStrike" kern="1200" cap="none" spc="0" normalizeH="0" baseline="0" noProof="0" err="1">
                <a:ln>
                  <a:noFill/>
                </a:ln>
                <a:solidFill>
                  <a:prstClr val="black"/>
                </a:solidFill>
                <a:effectLst/>
                <a:uLnTx/>
                <a:uFillTx/>
                <a:latin typeface="Calibri" panose="020F0502020204030204"/>
                <a:ea typeface="+mn-ea"/>
                <a:cs typeface="+mn-cs"/>
              </a:rPr>
              <a:t>tasks</a:t>
            </a:r>
            <a:r>
              <a:rPr kumimoji="0" lang="es-ES" sz="1300" b="0" i="0" u="none" strike="noStrike" kern="1200" cap="none" spc="0" normalizeH="0" baseline="0" noProof="0">
                <a:ln>
                  <a:noFill/>
                </a:ln>
                <a:solidFill>
                  <a:prstClr val="black"/>
                </a:solidFill>
                <a:effectLst/>
                <a:uLnTx/>
                <a:uFillTx/>
                <a:latin typeface="Calibri" panose="020F0502020204030204"/>
                <a:ea typeface="+mn-ea"/>
                <a:cs typeface="+mn-cs"/>
              </a:rPr>
              <a:t>/</a:t>
            </a:r>
            <a:r>
              <a:rPr kumimoji="0" lang="es-ES" sz="1300" b="0" i="0" u="none" strike="noStrike" kern="1200" cap="none" spc="0" normalizeH="0" baseline="0" noProof="0" err="1">
                <a:ln>
                  <a:noFill/>
                </a:ln>
                <a:solidFill>
                  <a:prstClr val="black"/>
                </a:solidFill>
                <a:effectLst/>
                <a:uLnTx/>
                <a:uFillTx/>
                <a:latin typeface="Calibri" panose="020F0502020204030204"/>
                <a:ea typeface="+mn-ea"/>
                <a:cs typeface="+mn-cs"/>
              </a:rPr>
              <a:t>create</a:t>
            </a:r>
            <a:r>
              <a:rPr kumimoji="0" lang="es-ES" sz="1300" b="0" i="0" u="none" strike="noStrike" kern="1200" cap="none" spc="0" normalizeH="0" baseline="0" noProof="0">
                <a:ln>
                  <a:noFill/>
                </a:ln>
                <a:solidFill>
                  <a:prstClr val="black"/>
                </a:solidFill>
                <a:effectLst/>
                <a:uLnTx/>
                <a:uFillTx/>
                <a:latin typeface="Calibri" panose="020F0502020204030204"/>
                <a:ea typeface="+mn-ea"/>
                <a:cs typeface="+mn-cs"/>
              </a:rPr>
              <a:t>/" se observará que aparece el error "Page </a:t>
            </a:r>
            <a:r>
              <a:rPr kumimoji="0" lang="es-ES" sz="1300" b="0" i="0" u="none" strike="noStrike" kern="1200" cap="none" spc="0" normalizeH="0" baseline="0" noProof="0" err="1">
                <a:ln>
                  <a:noFill/>
                </a:ln>
                <a:solidFill>
                  <a:prstClr val="black"/>
                </a:solidFill>
                <a:effectLst/>
                <a:uLnTx/>
                <a:uFillTx/>
                <a:latin typeface="Calibri" panose="020F0502020204030204"/>
                <a:ea typeface="+mn-ea"/>
                <a:cs typeface="+mn-cs"/>
              </a:rPr>
              <a:t>not</a:t>
            </a:r>
            <a:r>
              <a:rPr kumimoji="0" lang="es-ES" sz="1300" b="0" i="0" u="none" strike="noStrike" kern="1200" cap="none" spc="0" normalizeH="0" baseline="0" noProof="0">
                <a:ln>
                  <a:noFill/>
                </a:ln>
                <a:solidFill>
                  <a:prstClr val="black"/>
                </a:solidFill>
                <a:effectLst/>
                <a:uLnTx/>
                <a:uFillTx/>
                <a:latin typeface="Calibri" panose="020F0502020204030204"/>
                <a:ea typeface="+mn-ea"/>
                <a:cs typeface="+mn-cs"/>
              </a:rPr>
              <a:t> </a:t>
            </a:r>
            <a:r>
              <a:rPr kumimoji="0" lang="es-ES" sz="1300" b="0" i="0" u="none" strike="noStrike" kern="1200" cap="none" spc="0" normalizeH="0" baseline="0" noProof="0" err="1">
                <a:ln>
                  <a:noFill/>
                </a:ln>
                <a:solidFill>
                  <a:prstClr val="black"/>
                </a:solidFill>
                <a:effectLst/>
                <a:uLnTx/>
                <a:uFillTx/>
                <a:latin typeface="Calibri" panose="020F0502020204030204"/>
                <a:ea typeface="+mn-ea"/>
                <a:cs typeface="+mn-cs"/>
              </a:rPr>
              <a:t>found</a:t>
            </a:r>
            <a:r>
              <a:rPr kumimoji="0" lang="es-ES" sz="1300" b="0" i="0" u="none" strike="noStrike" kern="1200" cap="none" spc="0" normalizeH="0" baseline="0" noProof="0">
                <a:ln>
                  <a:noFill/>
                </a:ln>
                <a:solidFill>
                  <a:prstClr val="black"/>
                </a:solidFill>
                <a:effectLst/>
                <a:uLnTx/>
                <a:uFillTx/>
                <a:latin typeface="Calibri" panose="020F0502020204030204"/>
                <a:ea typeface="+mn-ea"/>
                <a:cs typeface="+mn-cs"/>
              </a:rPr>
              <a:t>" pero con una </a:t>
            </a:r>
            <a:r>
              <a:rPr kumimoji="0" lang="es-ES" sz="1300" b="0" i="0" u="none" strike="noStrike" kern="1200" cap="none" spc="0" normalizeH="0" baseline="0" noProof="0" err="1">
                <a:ln>
                  <a:noFill/>
                </a:ln>
                <a:solidFill>
                  <a:prstClr val="black"/>
                </a:solidFill>
                <a:effectLst/>
                <a:uLnTx/>
                <a:uFillTx/>
                <a:latin typeface="Calibri" panose="020F0502020204030204"/>
                <a:ea typeface="+mn-ea"/>
                <a:cs typeface="+mn-cs"/>
              </a:rPr>
              <a:t>url</a:t>
            </a:r>
            <a:r>
              <a:rPr kumimoji="0" lang="es-ES" sz="1300" b="0" i="0" u="none" strike="noStrike" kern="1200" cap="none" spc="0" normalizeH="0" baseline="0" noProof="0">
                <a:ln>
                  <a:noFill/>
                </a:ln>
                <a:solidFill>
                  <a:prstClr val="black"/>
                </a:solidFill>
                <a:effectLst/>
                <a:uLnTx/>
                <a:uFillTx/>
                <a:latin typeface="Calibri" panose="020F0502020204030204"/>
                <a:ea typeface="+mn-ea"/>
                <a:cs typeface="+mn-cs"/>
              </a:rPr>
              <a:t> distinta, porque no se encuentra la ruta del </a:t>
            </a:r>
            <a:r>
              <a:rPr kumimoji="0" lang="es-ES" sz="1300" b="0" i="0" u="none" strike="noStrike" kern="1200" cap="none" spc="0" normalizeH="0" baseline="0" noProof="0" err="1">
                <a:ln>
                  <a:noFill/>
                </a:ln>
                <a:solidFill>
                  <a:prstClr val="black"/>
                </a:solidFill>
                <a:effectLst/>
                <a:uLnTx/>
                <a:uFillTx/>
                <a:latin typeface="Calibri" panose="020F0502020204030204"/>
                <a:ea typeface="+mn-ea"/>
                <a:cs typeface="+mn-cs"/>
              </a:rPr>
              <a:t>login</a:t>
            </a:r>
            <a:r>
              <a:rPr kumimoji="0" lang="es-ES" sz="1300" b="0" i="0" u="none" strike="noStrike" kern="1200" cap="none" spc="0" normalizeH="0" baseline="0" noProof="0">
                <a:ln>
                  <a:noFill/>
                </a:ln>
                <a:solidFill>
                  <a:prstClr val="black"/>
                </a:solidFill>
                <a:effectLst/>
                <a:uLnTx/>
                <a:uFillTx/>
                <a:latin typeface="Calibri" panose="020F0502020204030204"/>
                <a:ea typeface="+mn-ea"/>
                <a:cs typeface="+mn-cs"/>
              </a:rPr>
              <a:t> </a:t>
            </a:r>
            <a:r>
              <a:rPr kumimoji="0" lang="es-ES" sz="1300" b="1" i="0" u="none" strike="noStrike" kern="1200" cap="none" spc="0" normalizeH="0" baseline="0" noProof="0">
                <a:ln>
                  <a:noFill/>
                </a:ln>
                <a:solidFill>
                  <a:prstClr val="black"/>
                </a:solidFill>
                <a:effectLst/>
                <a:highlight>
                  <a:srgbClr val="FFFF00"/>
                </a:highlight>
                <a:uLnTx/>
                <a:uFillTx/>
                <a:latin typeface="Calibri" panose="020F0502020204030204"/>
                <a:ea typeface="+mn-ea"/>
                <a:cs typeface="+mn-cs"/>
              </a:rPr>
              <a:t>2)</a:t>
            </a:r>
            <a:r>
              <a:rPr kumimoji="0" lang="es-ES" sz="1300" b="0" i="0" u="none" strike="noStrike" kern="1200" cap="none" spc="0" normalizeH="0" baseline="0" noProof="0">
                <a:ln>
                  <a:noFill/>
                </a:ln>
                <a:solidFill>
                  <a:prstClr val="black"/>
                </a:solidFill>
                <a:effectLst/>
                <a:uLnTx/>
                <a:uFillTx/>
                <a:latin typeface="Calibri" panose="020F0502020204030204"/>
                <a:ea typeface="+mn-ea"/>
                <a:cs typeface="+mn-cs"/>
              </a:rPr>
              <a:t> En "</a:t>
            </a:r>
            <a:r>
              <a:rPr kumimoji="0" lang="es-ES" sz="1300" b="0" i="0" u="none" strike="noStrike" kern="1200" cap="none" spc="0" normalizeH="0" baseline="0" noProof="0" err="1">
                <a:ln>
                  <a:noFill/>
                </a:ln>
                <a:solidFill>
                  <a:prstClr val="black"/>
                </a:solidFill>
                <a:effectLst/>
                <a:uLnTx/>
                <a:uFillTx/>
                <a:latin typeface="Calibri" panose="020F0502020204030204"/>
                <a:ea typeface="+mn-ea"/>
                <a:cs typeface="+mn-cs"/>
              </a:rPr>
              <a:t>djangocrud</a:t>
            </a:r>
            <a:r>
              <a:rPr kumimoji="0" lang="es-ES" sz="1300" b="0" i="0" u="none" strike="noStrike" kern="1200" cap="none" spc="0" normalizeH="0" baseline="0" noProof="0">
                <a:ln>
                  <a:noFill/>
                </a:ln>
                <a:solidFill>
                  <a:prstClr val="black"/>
                </a:solidFill>
                <a:effectLst/>
                <a:uLnTx/>
                <a:uFillTx/>
                <a:latin typeface="Calibri" panose="020F0502020204030204"/>
                <a:ea typeface="+mn-ea"/>
                <a:cs typeface="+mn-cs"/>
              </a:rPr>
              <a:t>/settings.py" se agrega la propiedad "LOGIN_URL = "/</a:t>
            </a:r>
            <a:r>
              <a:rPr kumimoji="0" lang="es-ES" sz="1300" b="0" i="0" u="none" strike="noStrike" kern="1200" cap="none" spc="0" normalizeH="0" baseline="0" noProof="0" err="1">
                <a:ln>
                  <a:noFill/>
                </a:ln>
                <a:solidFill>
                  <a:prstClr val="black"/>
                </a:solidFill>
                <a:effectLst/>
                <a:uLnTx/>
                <a:uFillTx/>
                <a:latin typeface="Calibri" panose="020F0502020204030204"/>
                <a:ea typeface="+mn-ea"/>
                <a:cs typeface="+mn-cs"/>
              </a:rPr>
              <a:t>signin</a:t>
            </a:r>
            <a:r>
              <a:rPr kumimoji="0" lang="es-ES" sz="1300" b="0" i="0" u="none" strike="noStrike" kern="1200" cap="none" spc="0" normalizeH="0" baseline="0" noProof="0">
                <a:ln>
                  <a:noFill/>
                </a:ln>
                <a:solidFill>
                  <a:prstClr val="black"/>
                </a:solidFill>
                <a:effectLst/>
                <a:uLnTx/>
                <a:uFillTx/>
                <a:latin typeface="Calibri" panose="020F0502020204030204"/>
                <a:ea typeface="+mn-ea"/>
                <a:cs typeface="+mn-cs"/>
              </a:rPr>
              <a:t>"" para que se encuentre la ruta de </a:t>
            </a:r>
            <a:r>
              <a:rPr kumimoji="0" lang="es-ES" sz="1300" b="0" i="0" u="none" strike="noStrike" kern="1200" cap="none" spc="0" normalizeH="0" baseline="0" noProof="0" err="1">
                <a:ln>
                  <a:noFill/>
                </a:ln>
                <a:solidFill>
                  <a:prstClr val="black"/>
                </a:solidFill>
                <a:effectLst/>
                <a:uLnTx/>
                <a:uFillTx/>
                <a:latin typeface="Calibri" panose="020F0502020204030204"/>
                <a:ea typeface="+mn-ea"/>
                <a:cs typeface="+mn-cs"/>
              </a:rPr>
              <a:t>login</a:t>
            </a:r>
            <a:r>
              <a:rPr kumimoji="0" lang="es-ES" sz="1300" b="0" i="0" u="none" strike="noStrike" kern="1200" cap="none" spc="0" normalizeH="0" baseline="0" noProof="0">
                <a:ln>
                  <a:noFill/>
                </a:ln>
                <a:solidFill>
                  <a:prstClr val="black"/>
                </a:solidFill>
                <a:effectLst/>
                <a:uLnTx/>
                <a:uFillTx/>
                <a:latin typeface="Calibri" panose="020F0502020204030204"/>
                <a:ea typeface="+mn-ea"/>
                <a:cs typeface="+mn-cs"/>
              </a:rPr>
              <a:t>. (Se ubica "</a:t>
            </a:r>
            <a:r>
              <a:rPr kumimoji="0" lang="es-ES" sz="1300" b="0" i="0" u="none" strike="noStrike" kern="1200" cap="none" spc="0" normalizeH="0" baseline="0" noProof="0" err="1">
                <a:ln>
                  <a:noFill/>
                </a:ln>
                <a:solidFill>
                  <a:prstClr val="black"/>
                </a:solidFill>
                <a:effectLst/>
                <a:uLnTx/>
                <a:uFillTx/>
                <a:latin typeface="Calibri" panose="020F0502020204030204"/>
                <a:ea typeface="+mn-ea"/>
                <a:cs typeface="+mn-cs"/>
              </a:rPr>
              <a:t>signin</a:t>
            </a:r>
            <a:r>
              <a:rPr kumimoji="0" lang="es-ES" sz="1300" b="0" i="0" u="none" strike="noStrike" kern="1200" cap="none" spc="0" normalizeH="0" baseline="0" noProof="0">
                <a:ln>
                  <a:noFill/>
                </a:ln>
                <a:solidFill>
                  <a:prstClr val="black"/>
                </a:solidFill>
                <a:effectLst/>
                <a:uLnTx/>
                <a:uFillTx/>
                <a:latin typeface="Calibri" panose="020F0502020204030204"/>
                <a:ea typeface="+mn-ea"/>
                <a:cs typeface="+mn-cs"/>
              </a:rPr>
              <a:t>" porque esta ruta está definida en "</a:t>
            </a:r>
            <a:r>
              <a:rPr kumimoji="0" lang="es-ES" sz="1300" b="0" i="0" u="none" strike="noStrike" kern="1200" cap="none" spc="0" normalizeH="0" baseline="0" noProof="0" err="1">
                <a:ln>
                  <a:noFill/>
                </a:ln>
                <a:solidFill>
                  <a:prstClr val="black"/>
                </a:solidFill>
                <a:effectLst/>
                <a:uLnTx/>
                <a:uFillTx/>
                <a:latin typeface="Calibri" panose="020F0502020204030204"/>
                <a:ea typeface="+mn-ea"/>
                <a:cs typeface="+mn-cs"/>
              </a:rPr>
              <a:t>djangocrud</a:t>
            </a:r>
            <a:r>
              <a:rPr kumimoji="0" lang="es-ES" sz="1300" b="0" i="0" u="none" strike="noStrike" kern="1200" cap="none" spc="0" normalizeH="0" baseline="0" noProof="0">
                <a:ln>
                  <a:noFill/>
                </a:ln>
                <a:solidFill>
                  <a:prstClr val="black"/>
                </a:solidFill>
                <a:effectLst/>
                <a:uLnTx/>
                <a:uFillTx/>
                <a:latin typeface="Calibri" panose="020F0502020204030204"/>
                <a:ea typeface="+mn-ea"/>
                <a:cs typeface="+mn-cs"/>
              </a:rPr>
              <a:t>/urls.py“ para dirigir a la página de autenticación) </a:t>
            </a:r>
            <a:r>
              <a:rPr kumimoji="0" lang="es-ES" sz="1300" b="1" i="0" u="none" strike="noStrike" kern="1200" cap="none" spc="0" normalizeH="0" baseline="0" noProof="0">
                <a:ln>
                  <a:noFill/>
                </a:ln>
                <a:solidFill>
                  <a:prstClr val="black"/>
                </a:solidFill>
                <a:effectLst/>
                <a:highlight>
                  <a:srgbClr val="FFFF00"/>
                </a:highlight>
                <a:uLnTx/>
                <a:uFillTx/>
                <a:latin typeface="Calibri" panose="020F0502020204030204"/>
                <a:ea typeface="+mn-ea"/>
                <a:cs typeface="+mn-cs"/>
              </a:rPr>
              <a:t>3) </a:t>
            </a:r>
            <a:r>
              <a:rPr kumimoji="0" lang="es-ES" sz="1300" b="0" i="0" u="none" strike="noStrike" kern="1200" cap="none" spc="0" normalizeH="0" baseline="0" noProof="0">
                <a:ln>
                  <a:noFill/>
                </a:ln>
                <a:solidFill>
                  <a:prstClr val="black"/>
                </a:solidFill>
                <a:effectLst/>
                <a:uLnTx/>
                <a:uFillTx/>
                <a:latin typeface="Calibri" panose="020F0502020204030204"/>
                <a:ea typeface="+mn-ea"/>
                <a:cs typeface="+mn-cs"/>
              </a:rPr>
              <a:t>Al intentar entrar en las rutas protegidas sin estar autenticado como por ejemplo "http://127.0.0.1:8000/</a:t>
            </a:r>
            <a:r>
              <a:rPr kumimoji="0" lang="es-ES" sz="1300" b="0" i="0" u="none" strike="noStrike" kern="1200" cap="none" spc="0" normalizeH="0" baseline="0" noProof="0" err="1">
                <a:ln>
                  <a:noFill/>
                </a:ln>
                <a:solidFill>
                  <a:prstClr val="black"/>
                </a:solidFill>
                <a:effectLst/>
                <a:uLnTx/>
                <a:uFillTx/>
                <a:latin typeface="Calibri" panose="020F0502020204030204"/>
                <a:ea typeface="+mn-ea"/>
                <a:cs typeface="+mn-cs"/>
              </a:rPr>
              <a:t>tasks</a:t>
            </a:r>
            <a:r>
              <a:rPr kumimoji="0" lang="es-ES" sz="1300" b="0" i="0" u="none" strike="noStrike" kern="1200" cap="none" spc="0" normalizeH="0" baseline="0" noProof="0">
                <a:ln>
                  <a:noFill/>
                </a:ln>
                <a:solidFill>
                  <a:prstClr val="black"/>
                </a:solidFill>
                <a:effectLst/>
                <a:uLnTx/>
                <a:uFillTx/>
                <a:latin typeface="Calibri" panose="020F0502020204030204"/>
                <a:ea typeface="+mn-ea"/>
                <a:cs typeface="+mn-cs"/>
              </a:rPr>
              <a:t>/</a:t>
            </a:r>
            <a:r>
              <a:rPr kumimoji="0" lang="es-ES" sz="1300" b="0" i="0" u="none" strike="noStrike" kern="1200" cap="none" spc="0" normalizeH="0" baseline="0" noProof="0" err="1">
                <a:ln>
                  <a:noFill/>
                </a:ln>
                <a:solidFill>
                  <a:prstClr val="black"/>
                </a:solidFill>
                <a:effectLst/>
                <a:uLnTx/>
                <a:uFillTx/>
                <a:latin typeface="Calibri" panose="020F0502020204030204"/>
                <a:ea typeface="+mn-ea"/>
                <a:cs typeface="+mn-cs"/>
              </a:rPr>
              <a:t>create</a:t>
            </a:r>
            <a:r>
              <a:rPr kumimoji="0" lang="es-ES" sz="1300" b="0" i="0" u="none" strike="noStrike" kern="1200" cap="none" spc="0" normalizeH="0" baseline="0" noProof="0">
                <a:ln>
                  <a:noFill/>
                </a:ln>
                <a:solidFill>
                  <a:prstClr val="black"/>
                </a:solidFill>
                <a:effectLst/>
                <a:uLnTx/>
                <a:uFillTx/>
                <a:latin typeface="Calibri" panose="020F0502020204030204"/>
                <a:ea typeface="+mn-ea"/>
                <a:cs typeface="+mn-cs"/>
              </a:rPr>
              <a:t>/" y "http://127.0.0.1:8000/</a:t>
            </a:r>
            <a:r>
              <a:rPr kumimoji="0" lang="es-ES" sz="1300" b="0" i="0" u="none" strike="noStrike" kern="1200" cap="none" spc="0" normalizeH="0" baseline="0" noProof="0" err="1">
                <a:ln>
                  <a:noFill/>
                </a:ln>
                <a:solidFill>
                  <a:prstClr val="black"/>
                </a:solidFill>
                <a:effectLst/>
                <a:uLnTx/>
                <a:uFillTx/>
                <a:latin typeface="Calibri" panose="020F0502020204030204"/>
                <a:ea typeface="+mn-ea"/>
                <a:cs typeface="+mn-cs"/>
              </a:rPr>
              <a:t>tasks</a:t>
            </a:r>
            <a:r>
              <a:rPr kumimoji="0" lang="es-ES" sz="1300" b="0" i="0" u="none" strike="noStrike" kern="1200" cap="none" spc="0" normalizeH="0" baseline="0" noProof="0">
                <a:ln>
                  <a:noFill/>
                </a:ln>
                <a:solidFill>
                  <a:prstClr val="black"/>
                </a:solidFill>
                <a:effectLst/>
                <a:uLnTx/>
                <a:uFillTx/>
                <a:latin typeface="Calibri" panose="020F0502020204030204"/>
                <a:ea typeface="+mn-ea"/>
                <a:cs typeface="+mn-cs"/>
              </a:rPr>
              <a:t>/", la aplicación redireccionará a la página de </a:t>
            </a:r>
            <a:r>
              <a:rPr kumimoji="0" lang="es-ES" sz="1300" b="0" i="0" u="none" strike="noStrike" kern="1200" cap="none" spc="0" normalizeH="0" baseline="0" noProof="0" err="1">
                <a:ln>
                  <a:noFill/>
                </a:ln>
                <a:solidFill>
                  <a:prstClr val="black"/>
                </a:solidFill>
                <a:effectLst/>
                <a:uLnTx/>
                <a:uFillTx/>
                <a:latin typeface="Calibri" panose="020F0502020204030204"/>
                <a:ea typeface="+mn-ea"/>
                <a:cs typeface="+mn-cs"/>
              </a:rPr>
              <a:t>login</a:t>
            </a:r>
            <a:endParaRPr kumimoji="0" lang="es-E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3" name="Imagen 2" descr="Interfaz de usuario gráfica, Texto&#10;&#10;Descripción generada automáticamente">
            <a:extLst>
              <a:ext uri="{FF2B5EF4-FFF2-40B4-BE49-F238E27FC236}">
                <a16:creationId xmlns:a16="http://schemas.microsoft.com/office/drawing/2014/main" id="{F6D7C2B2-A071-2EEF-1759-5870A2436E2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13326" y="335017"/>
            <a:ext cx="4510074" cy="3199334"/>
          </a:xfrm>
          <a:prstGeom prst="rect">
            <a:avLst/>
          </a:prstGeom>
        </p:spPr>
      </p:pic>
      <p:pic>
        <p:nvPicPr>
          <p:cNvPr id="10" name="Imagen 9" descr="Texto&#10;&#10;Descripción generada automáticamente">
            <a:extLst>
              <a:ext uri="{FF2B5EF4-FFF2-40B4-BE49-F238E27FC236}">
                <a16:creationId xmlns:a16="http://schemas.microsoft.com/office/drawing/2014/main" id="{E58B888E-FD94-F72E-BF27-83D632BB6B3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87273" y="3573718"/>
            <a:ext cx="4766326" cy="1711373"/>
          </a:xfrm>
          <a:prstGeom prst="rect">
            <a:avLst/>
          </a:prstGeom>
        </p:spPr>
      </p:pic>
      <p:pic>
        <p:nvPicPr>
          <p:cNvPr id="28" name="Imagen 27" descr="Interfaz de usuario gráfica, Texto, Aplicación&#10;&#10;Descripción generada automáticamente">
            <a:extLst>
              <a:ext uri="{FF2B5EF4-FFF2-40B4-BE49-F238E27FC236}">
                <a16:creationId xmlns:a16="http://schemas.microsoft.com/office/drawing/2014/main" id="{AA5F2D0E-C86D-5D3A-3BA1-FE40903FE5B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099284" y="374384"/>
            <a:ext cx="3650568" cy="2790619"/>
          </a:xfrm>
          <a:prstGeom prst="rect">
            <a:avLst/>
          </a:prstGeom>
        </p:spPr>
      </p:pic>
      <p:sp>
        <p:nvSpPr>
          <p:cNvPr id="29" name="Rectángulo 28">
            <a:extLst>
              <a:ext uri="{FF2B5EF4-FFF2-40B4-BE49-F238E27FC236}">
                <a16:creationId xmlns:a16="http://schemas.microsoft.com/office/drawing/2014/main" id="{5A0914FC-C426-402C-8FFD-C36275EFFEA1}"/>
              </a:ext>
            </a:extLst>
          </p:cNvPr>
          <p:cNvSpPr/>
          <p:nvPr/>
        </p:nvSpPr>
        <p:spPr>
          <a:xfrm flipH="1">
            <a:off x="4618711" y="605217"/>
            <a:ext cx="3256927" cy="18468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w="3175">
                <a:solidFill>
                  <a:prstClr val="black"/>
                </a:solidFill>
              </a:ln>
              <a:solidFill>
                <a:prstClr val="white"/>
              </a:solidFill>
              <a:effectLst/>
              <a:uLnTx/>
              <a:uFillTx/>
              <a:latin typeface="Calibri" panose="020F0502020204030204"/>
              <a:ea typeface="+mn-ea"/>
              <a:cs typeface="+mn-cs"/>
            </a:endParaRPr>
          </a:p>
        </p:txBody>
      </p:sp>
      <p:sp>
        <p:nvSpPr>
          <p:cNvPr id="32" name="CuadroTexto 31">
            <a:extLst>
              <a:ext uri="{FF2B5EF4-FFF2-40B4-BE49-F238E27FC236}">
                <a16:creationId xmlns:a16="http://schemas.microsoft.com/office/drawing/2014/main" id="{591A778A-DC1D-470A-8F91-5FA6A8691196}"/>
              </a:ext>
            </a:extLst>
          </p:cNvPr>
          <p:cNvSpPr txBox="1"/>
          <p:nvPr/>
        </p:nvSpPr>
        <p:spPr>
          <a:xfrm>
            <a:off x="6634988" y="196517"/>
            <a:ext cx="57855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1" i="0" u="none" strike="noStrike" kern="1200" cap="none" spc="0" normalizeH="0" baseline="0" noProof="0">
                <a:ln>
                  <a:noFill/>
                </a:ln>
                <a:solidFill>
                  <a:srgbClr val="002060"/>
                </a:solidFill>
                <a:effectLst/>
                <a:highlight>
                  <a:srgbClr val="FFFF00"/>
                </a:highlight>
                <a:uLnTx/>
                <a:uFillTx/>
                <a:latin typeface="Calibri" panose="020F0502020204030204"/>
                <a:ea typeface="+mn-ea"/>
                <a:cs typeface="+mn-cs"/>
              </a:rPr>
              <a:t>-1-</a:t>
            </a:r>
            <a:endParaRPr kumimoji="0" lang="es-EC" sz="1800" b="1" i="0" u="none" strike="noStrike" kern="1200" cap="none" spc="0" normalizeH="0" baseline="0" noProof="0">
              <a:ln>
                <a:noFill/>
              </a:ln>
              <a:solidFill>
                <a:srgbClr val="002060"/>
              </a:solidFill>
              <a:effectLst/>
              <a:highlight>
                <a:srgbClr val="FFFF00"/>
              </a:highlight>
              <a:uLnTx/>
              <a:uFillTx/>
              <a:latin typeface="Calibri" panose="020F0502020204030204"/>
              <a:ea typeface="+mn-ea"/>
              <a:cs typeface="+mn-cs"/>
            </a:endParaRPr>
          </a:p>
        </p:txBody>
      </p:sp>
      <p:sp>
        <p:nvSpPr>
          <p:cNvPr id="33" name="Rectángulo 32">
            <a:extLst>
              <a:ext uri="{FF2B5EF4-FFF2-40B4-BE49-F238E27FC236}">
                <a16:creationId xmlns:a16="http://schemas.microsoft.com/office/drawing/2014/main" id="{B40CD706-EF84-2622-DC77-8514D59F1983}"/>
              </a:ext>
            </a:extLst>
          </p:cNvPr>
          <p:cNvSpPr/>
          <p:nvPr/>
        </p:nvSpPr>
        <p:spPr>
          <a:xfrm flipH="1">
            <a:off x="5412960" y="4472298"/>
            <a:ext cx="1579369" cy="23115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w="3175">
                <a:solidFill>
                  <a:prstClr val="black"/>
                </a:solidFill>
              </a:ln>
              <a:solidFill>
                <a:prstClr val="white"/>
              </a:solidFill>
              <a:effectLst/>
              <a:uLnTx/>
              <a:uFillTx/>
              <a:latin typeface="Calibri" panose="020F0502020204030204"/>
              <a:ea typeface="+mn-ea"/>
              <a:cs typeface="+mn-cs"/>
            </a:endParaRPr>
          </a:p>
        </p:txBody>
      </p:sp>
      <p:sp>
        <p:nvSpPr>
          <p:cNvPr id="34" name="CuadroTexto 33">
            <a:extLst>
              <a:ext uri="{FF2B5EF4-FFF2-40B4-BE49-F238E27FC236}">
                <a16:creationId xmlns:a16="http://schemas.microsoft.com/office/drawing/2014/main" id="{21EB9989-593D-3AE7-0324-EBC1525AD3DC}"/>
              </a:ext>
            </a:extLst>
          </p:cNvPr>
          <p:cNvSpPr txBox="1"/>
          <p:nvPr/>
        </p:nvSpPr>
        <p:spPr>
          <a:xfrm>
            <a:off x="6992329" y="4429404"/>
            <a:ext cx="57855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1" i="0" u="none" strike="noStrike" kern="1200" cap="none" spc="0" normalizeH="0" baseline="0" noProof="0">
                <a:ln>
                  <a:noFill/>
                </a:ln>
                <a:solidFill>
                  <a:srgbClr val="002060"/>
                </a:solidFill>
                <a:effectLst/>
                <a:highlight>
                  <a:srgbClr val="FFFF00"/>
                </a:highlight>
                <a:uLnTx/>
                <a:uFillTx/>
                <a:latin typeface="Calibri" panose="020F0502020204030204"/>
                <a:ea typeface="+mn-ea"/>
                <a:cs typeface="+mn-cs"/>
              </a:rPr>
              <a:t>-2-</a:t>
            </a:r>
            <a:endParaRPr kumimoji="0" lang="es-EC" sz="1800" b="1" i="0" u="none" strike="noStrike" kern="1200" cap="none" spc="0" normalizeH="0" baseline="0" noProof="0">
              <a:ln>
                <a:noFill/>
              </a:ln>
              <a:solidFill>
                <a:srgbClr val="002060"/>
              </a:solidFill>
              <a:effectLst/>
              <a:highlight>
                <a:srgbClr val="FFFF00"/>
              </a:highlight>
              <a:uLnTx/>
              <a:uFillTx/>
              <a:latin typeface="Calibri" panose="020F0502020204030204"/>
              <a:ea typeface="+mn-ea"/>
              <a:cs typeface="+mn-cs"/>
            </a:endParaRPr>
          </a:p>
        </p:txBody>
      </p:sp>
      <p:sp>
        <p:nvSpPr>
          <p:cNvPr id="36" name="Rectángulo 35">
            <a:extLst>
              <a:ext uri="{FF2B5EF4-FFF2-40B4-BE49-F238E27FC236}">
                <a16:creationId xmlns:a16="http://schemas.microsoft.com/office/drawing/2014/main" id="{C32CF02F-315F-D62D-381F-5AECB1F46257}"/>
              </a:ext>
            </a:extLst>
          </p:cNvPr>
          <p:cNvSpPr/>
          <p:nvPr/>
        </p:nvSpPr>
        <p:spPr>
          <a:xfrm flipH="1">
            <a:off x="8825026" y="663746"/>
            <a:ext cx="3286423" cy="15993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w="3175">
                <a:solidFill>
                  <a:prstClr val="black"/>
                </a:solidFill>
              </a:ln>
              <a:solidFill>
                <a:prstClr val="white"/>
              </a:solidFill>
              <a:effectLst/>
              <a:uLnTx/>
              <a:uFillTx/>
              <a:latin typeface="Calibri" panose="020F0502020204030204"/>
              <a:ea typeface="+mn-ea"/>
              <a:cs typeface="+mn-cs"/>
            </a:endParaRPr>
          </a:p>
        </p:txBody>
      </p:sp>
      <p:sp>
        <p:nvSpPr>
          <p:cNvPr id="37" name="CuadroTexto 36">
            <a:extLst>
              <a:ext uri="{FF2B5EF4-FFF2-40B4-BE49-F238E27FC236}">
                <a16:creationId xmlns:a16="http://schemas.microsoft.com/office/drawing/2014/main" id="{1081B34E-C48E-D161-2229-93714335FB96}"/>
              </a:ext>
            </a:extLst>
          </p:cNvPr>
          <p:cNvSpPr txBox="1"/>
          <p:nvPr/>
        </p:nvSpPr>
        <p:spPr>
          <a:xfrm>
            <a:off x="10727704" y="1054888"/>
            <a:ext cx="57855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1" i="0" u="none" strike="noStrike" kern="1200" cap="none" spc="0" normalizeH="0" baseline="0" noProof="0">
                <a:ln>
                  <a:noFill/>
                </a:ln>
                <a:solidFill>
                  <a:srgbClr val="002060"/>
                </a:solidFill>
                <a:effectLst/>
                <a:highlight>
                  <a:srgbClr val="FFFF00"/>
                </a:highlight>
                <a:uLnTx/>
                <a:uFillTx/>
                <a:latin typeface="Calibri" panose="020F0502020204030204"/>
                <a:ea typeface="+mn-ea"/>
                <a:cs typeface="+mn-cs"/>
              </a:rPr>
              <a:t>-3-</a:t>
            </a:r>
            <a:endParaRPr kumimoji="0" lang="es-EC" sz="1800" b="1" i="0" u="none" strike="noStrike" kern="1200" cap="none" spc="0" normalizeH="0" baseline="0" noProof="0">
              <a:ln>
                <a:noFill/>
              </a:ln>
              <a:solidFill>
                <a:srgbClr val="002060"/>
              </a:solidFill>
              <a:effectLst/>
              <a:highlight>
                <a:srgbClr val="FFFF00"/>
              </a:highlight>
              <a:uLnTx/>
              <a:uFillTx/>
              <a:latin typeface="Calibri" panose="020F0502020204030204"/>
              <a:ea typeface="+mn-ea"/>
              <a:cs typeface="+mn-cs"/>
            </a:endParaRPr>
          </a:p>
        </p:txBody>
      </p:sp>
    </p:spTree>
    <p:extLst>
      <p:ext uri="{BB962C8B-B14F-4D97-AF65-F5344CB8AC3E}">
        <p14:creationId xmlns:p14="http://schemas.microsoft.com/office/powerpoint/2010/main" val="390219566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9DF72ADE-BAE9-484E-84CE-E8979DDABC94}"/>
              </a:ext>
            </a:extLst>
          </p:cNvPr>
          <p:cNvSpPr>
            <a:spLocks noGrp="1"/>
          </p:cNvSpPr>
          <p:nvPr>
            <p:ph type="title"/>
          </p:nvPr>
        </p:nvSpPr>
        <p:spPr>
          <a:xfrm>
            <a:off x="1" y="1"/>
            <a:ext cx="3256367" cy="709119"/>
          </a:xfrm>
          <a:solidFill>
            <a:schemeClr val="accent4">
              <a:lumMod val="60000"/>
              <a:lumOff val="40000"/>
            </a:schemeClr>
          </a:solidFill>
        </p:spPr>
        <p:style>
          <a:lnRef idx="2">
            <a:schemeClr val="accent1"/>
          </a:lnRef>
          <a:fillRef idx="1">
            <a:schemeClr val="lt1"/>
          </a:fillRef>
          <a:effectRef idx="0">
            <a:schemeClr val="accent1"/>
          </a:effectRef>
          <a:fontRef idx="minor">
            <a:schemeClr val="dk1"/>
          </a:fontRef>
        </p:style>
        <p:txBody>
          <a:bodyPr>
            <a:normAutofit/>
          </a:bodyPr>
          <a:lstStyle/>
          <a:p>
            <a:r>
              <a:rPr lang="es-MX" sz="1400">
                <a:latin typeface="AcmeFont" pitchFamily="2" charset="0"/>
              </a:rPr>
              <a:t>Taller: </a:t>
            </a:r>
            <a:r>
              <a:rPr lang="es-MX" sz="1400"/>
              <a:t>Ejercicio 81</a:t>
            </a:r>
            <a:endParaRPr lang="es-ES" sz="1400"/>
          </a:p>
        </p:txBody>
      </p:sp>
      <p:cxnSp>
        <p:nvCxnSpPr>
          <p:cNvPr id="5" name="Conector recto 4">
            <a:extLst>
              <a:ext uri="{FF2B5EF4-FFF2-40B4-BE49-F238E27FC236}">
                <a16:creationId xmlns:a16="http://schemas.microsoft.com/office/drawing/2014/main" id="{B56C916C-A930-4B45-9FEB-EAC26D680858}"/>
              </a:ext>
            </a:extLst>
          </p:cNvPr>
          <p:cNvCxnSpPr>
            <a:cxnSpLocks/>
          </p:cNvCxnSpPr>
          <p:nvPr/>
        </p:nvCxnSpPr>
        <p:spPr>
          <a:xfrm>
            <a:off x="3256383" y="709120"/>
            <a:ext cx="0" cy="6148880"/>
          </a:xfrm>
          <a:prstGeom prst="line">
            <a:avLst/>
          </a:prstGeom>
        </p:spPr>
        <p:style>
          <a:lnRef idx="3">
            <a:schemeClr val="accent1"/>
          </a:lnRef>
          <a:fillRef idx="0">
            <a:schemeClr val="accent1"/>
          </a:fillRef>
          <a:effectRef idx="2">
            <a:schemeClr val="accent1"/>
          </a:effectRef>
          <a:fontRef idx="minor">
            <a:schemeClr val="tx1"/>
          </a:fontRef>
        </p:style>
      </p:cxnSp>
      <p:sp>
        <p:nvSpPr>
          <p:cNvPr id="16" name="CuadroTexto 15">
            <a:extLst>
              <a:ext uri="{FF2B5EF4-FFF2-40B4-BE49-F238E27FC236}">
                <a16:creationId xmlns:a16="http://schemas.microsoft.com/office/drawing/2014/main" id="{B1925488-C881-4A19-A93C-2E217166D1A0}"/>
              </a:ext>
            </a:extLst>
          </p:cNvPr>
          <p:cNvSpPr txBox="1"/>
          <p:nvPr/>
        </p:nvSpPr>
        <p:spPr>
          <a:xfrm>
            <a:off x="106748" y="4958291"/>
            <a:ext cx="2891329" cy="7386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C" sz="1400" b="1" i="0" u="none" strike="noStrike" kern="1200" cap="none" spc="0" normalizeH="0" baseline="0" noProof="0" dirty="0">
                <a:ln>
                  <a:noFill/>
                </a:ln>
                <a:solidFill>
                  <a:prstClr val="black"/>
                </a:solidFill>
                <a:effectLst/>
                <a:uLnTx/>
                <a:uFillTx/>
                <a:latin typeface="Calibri" panose="020F0502020204030204"/>
                <a:ea typeface="+mn-ea"/>
                <a:cs typeface="+mn-cs"/>
              </a:rPr>
              <a:t>Objetivos de la lámina:</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ES" sz="1400" b="0" i="0" u="none" strike="noStrike" kern="1200" cap="none" spc="0" normalizeH="0" baseline="0" noProof="0" dirty="0">
                <a:ln>
                  <a:noFill/>
                </a:ln>
                <a:solidFill>
                  <a:prstClr val="black"/>
                </a:solidFill>
                <a:effectLst/>
                <a:uLnTx/>
                <a:uFillTx/>
                <a:latin typeface="Calibri" panose="020F0502020204030204"/>
                <a:ea typeface="+mn-ea"/>
                <a:cs typeface="+mn-cs"/>
              </a:rPr>
              <a:t>Incluir estilos </a:t>
            </a:r>
            <a:r>
              <a:rPr kumimoji="0" lang="es-ES" sz="1400" b="0" i="0" u="none" strike="noStrike" kern="1200" cap="none" spc="0" normalizeH="0" baseline="0" noProof="0" dirty="0" err="1">
                <a:ln>
                  <a:noFill/>
                </a:ln>
                <a:solidFill>
                  <a:prstClr val="black"/>
                </a:solidFill>
                <a:effectLst/>
                <a:uLnTx/>
                <a:uFillTx/>
                <a:latin typeface="Calibri" panose="020F0502020204030204"/>
                <a:ea typeface="+mn-ea"/>
                <a:cs typeface="+mn-cs"/>
              </a:rPr>
              <a:t>css</a:t>
            </a:r>
            <a:r>
              <a:rPr kumimoji="0" lang="es-ES" sz="14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s-ES" sz="1400" b="0" i="0" u="none" strike="noStrike" kern="1200" cap="none" spc="0" normalizeH="0" baseline="0" noProof="0" dirty="0" err="1">
                <a:ln>
                  <a:noFill/>
                </a:ln>
                <a:solidFill>
                  <a:prstClr val="black"/>
                </a:solidFill>
                <a:effectLst/>
                <a:uLnTx/>
                <a:uFillTx/>
                <a:latin typeface="Calibri" panose="020F0502020204030204"/>
                <a:ea typeface="+mn-ea"/>
                <a:cs typeface="+mn-cs"/>
              </a:rPr>
              <a:t>bootstrap</a:t>
            </a:r>
            <a:r>
              <a:rPr kumimoji="0" lang="es-ES" sz="1400" b="0" i="0" u="none" strike="noStrike" kern="1200" cap="none" spc="0" normalizeH="0" baseline="0" noProof="0" dirty="0">
                <a:ln>
                  <a:noFill/>
                </a:ln>
                <a:solidFill>
                  <a:prstClr val="black"/>
                </a:solidFill>
                <a:effectLst/>
                <a:uLnTx/>
                <a:uFillTx/>
                <a:latin typeface="Calibri" panose="020F0502020204030204"/>
                <a:ea typeface="+mn-ea"/>
                <a:cs typeface="+mn-cs"/>
              </a:rPr>
              <a:t> en el proyecto.</a:t>
            </a:r>
          </a:p>
        </p:txBody>
      </p:sp>
      <p:pic>
        <p:nvPicPr>
          <p:cNvPr id="17" name="Imagen 16">
            <a:extLst>
              <a:ext uri="{FF2B5EF4-FFF2-40B4-BE49-F238E27FC236}">
                <a16:creationId xmlns:a16="http://schemas.microsoft.com/office/drawing/2014/main" id="{07AF594D-2BC1-4EA0-9855-66C150454A4F}"/>
              </a:ext>
            </a:extLst>
          </p:cNvPr>
          <p:cNvPicPr>
            <a:picLocks noChangeAspect="1"/>
          </p:cNvPicPr>
          <p:nvPr/>
        </p:nvPicPr>
        <p:blipFill>
          <a:blip r:embed="rId3"/>
          <a:stretch>
            <a:fillRect/>
          </a:stretch>
        </p:blipFill>
        <p:spPr>
          <a:xfrm>
            <a:off x="76038" y="2011836"/>
            <a:ext cx="993895" cy="854078"/>
          </a:xfrm>
          <a:prstGeom prst="rect">
            <a:avLst/>
          </a:prstGeom>
        </p:spPr>
      </p:pic>
      <p:sp>
        <p:nvSpPr>
          <p:cNvPr id="18" name="CuadroTexto 17">
            <a:extLst>
              <a:ext uri="{FF2B5EF4-FFF2-40B4-BE49-F238E27FC236}">
                <a16:creationId xmlns:a16="http://schemas.microsoft.com/office/drawing/2014/main" id="{137D2C75-4FC0-4811-A9B7-F2AED8DD12CA}"/>
              </a:ext>
            </a:extLst>
          </p:cNvPr>
          <p:cNvSpPr txBox="1"/>
          <p:nvPr/>
        </p:nvSpPr>
        <p:spPr>
          <a:xfrm>
            <a:off x="80567" y="2926313"/>
            <a:ext cx="3098569" cy="209288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C" sz="1300" b="1" i="0" u="none" strike="noStrike" kern="1200" cap="none" spc="0" normalizeH="0" baseline="0" noProof="0">
                <a:ln>
                  <a:noFill/>
                </a:ln>
                <a:solidFill>
                  <a:prstClr val="black"/>
                </a:solidFill>
                <a:effectLst/>
                <a:uLnTx/>
                <a:uFillTx/>
                <a:latin typeface="Agency FB" panose="020B0503020202020204" pitchFamily="34" charset="0"/>
                <a:ea typeface="+mn-ea"/>
                <a:cs typeface="+mn-cs"/>
              </a:rPr>
              <a:t>Misión. </a:t>
            </a:r>
            <a:r>
              <a:rPr kumimoji="0" lang="es-MX" sz="1300" b="0" i="0" u="none" strike="noStrike" kern="1200" cap="none" spc="0" normalizeH="0" baseline="0" noProof="0">
                <a:ln>
                  <a:noFill/>
                </a:ln>
                <a:solidFill>
                  <a:prstClr val="black"/>
                </a:solidFill>
                <a:effectLst/>
                <a:uLnTx/>
                <a:uFillTx/>
                <a:latin typeface="Agency FB" panose="020B0503020202020204" pitchFamily="34" charset="0"/>
                <a:ea typeface="+mn-ea"/>
                <a:cs typeface="+mn-cs"/>
              </a:rPr>
              <a:t>Formar profesionales competentes y emprendedores desde lo académico, la investigación, y la vinculación, que contribuyan a mejorar la calidad de vida de la sociedad.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300" b="0" i="0" u="none" strike="noStrike" kern="1200" cap="none" spc="0" normalizeH="0" baseline="0" noProof="0">
              <a:ln>
                <a:noFill/>
              </a:ln>
              <a:solidFill>
                <a:prstClr val="black"/>
              </a:solidFill>
              <a:effectLst/>
              <a:uLnTx/>
              <a:uFillTx/>
              <a:latin typeface="Agency FB" panose="020B0503020202020204" pitchFamily="34" charset="0"/>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C" sz="1300" b="1" i="0" u="none" strike="noStrike" kern="1200" cap="none" spc="0" normalizeH="0" baseline="0" noProof="0">
                <a:ln>
                  <a:noFill/>
                </a:ln>
                <a:solidFill>
                  <a:prstClr val="black"/>
                </a:solidFill>
                <a:effectLst/>
                <a:uLnTx/>
                <a:uFillTx/>
                <a:latin typeface="Agency FB" panose="020B0503020202020204" pitchFamily="34" charset="0"/>
                <a:ea typeface="+mn-ea"/>
                <a:cs typeface="+mn-cs"/>
              </a:rPr>
              <a:t>Visión. </a:t>
            </a:r>
            <a:r>
              <a:rPr kumimoji="0" lang="es-MX" sz="1300" b="0" i="0" u="none" strike="noStrike" kern="1200" cap="none" spc="0" normalizeH="0" baseline="0" noProof="0">
                <a:ln>
                  <a:noFill/>
                </a:ln>
                <a:solidFill>
                  <a:prstClr val="black"/>
                </a:solidFill>
                <a:effectLst/>
                <a:uLnTx/>
                <a:uFillTx/>
                <a:latin typeface="Agency FB" panose="020B0503020202020204" pitchFamily="34" charset="0"/>
                <a:ea typeface="+mn-ea"/>
                <a:cs typeface="+mn-cs"/>
              </a:rPr>
              <a:t>Ser un referente nacional e internacional de Institución de Educación Superior que contribuye al desarrollo social, cultural y productivo con profesionales éticos, creativos, cualificados y con sentido de pertinencia.</a:t>
            </a:r>
            <a:endParaRPr kumimoji="0" lang="es-ES" sz="1300" b="0" i="0" u="none" strike="noStrike" kern="1200" cap="none" spc="0" normalizeH="0" baseline="0" noProof="0">
              <a:ln>
                <a:noFill/>
              </a:ln>
              <a:solidFill>
                <a:prstClr val="black"/>
              </a:solidFill>
              <a:effectLst/>
              <a:uLnTx/>
              <a:uFillTx/>
              <a:latin typeface="Agency FB" panose="020B0503020202020204" pitchFamily="34" charset="0"/>
              <a:ea typeface="+mn-ea"/>
              <a:cs typeface="+mn-cs"/>
            </a:endParaRPr>
          </a:p>
        </p:txBody>
      </p:sp>
      <p:sp>
        <p:nvSpPr>
          <p:cNvPr id="23" name="Rectángulo 22">
            <a:extLst>
              <a:ext uri="{FF2B5EF4-FFF2-40B4-BE49-F238E27FC236}">
                <a16:creationId xmlns:a16="http://schemas.microsoft.com/office/drawing/2014/main" id="{EAF93728-98EC-43CF-8689-136A3EE39D11}"/>
              </a:ext>
            </a:extLst>
          </p:cNvPr>
          <p:cNvSpPr/>
          <p:nvPr/>
        </p:nvSpPr>
        <p:spPr>
          <a:xfrm>
            <a:off x="93308" y="6489877"/>
            <a:ext cx="2530373" cy="292388"/>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C" sz="1300" b="0" i="0" u="none" strike="noStrike" kern="1200" cap="none" spc="0" normalizeH="0" baseline="0" noProof="0">
                <a:ln w="0"/>
                <a:solidFill>
                  <a:srgbClr val="00B050"/>
                </a:solidFill>
                <a:effectLst>
                  <a:outerShdw blurRad="38100" dist="25400" dir="5400000" algn="ctr" rotWithShape="0">
                    <a:srgbClr val="6E747A">
                      <a:alpha val="43000"/>
                    </a:srgbClr>
                  </a:outerShdw>
                </a:effectLst>
                <a:uLnTx/>
                <a:uFillTx/>
                <a:latin typeface="Calibri" panose="020F0502020204030204"/>
                <a:ea typeface="+mn-ea"/>
                <a:cs typeface="+mn-cs"/>
              </a:rPr>
              <a:t>M</a:t>
            </a:r>
            <a:r>
              <a:rPr kumimoji="0" lang="es-ES" sz="1300" b="0" i="0" u="none" strike="noStrike" kern="1200" cap="none" spc="0" normalizeH="0" baseline="0" noProof="0">
                <a:ln w="0"/>
                <a:solidFill>
                  <a:srgbClr val="00B050"/>
                </a:solidFill>
                <a:effectLst>
                  <a:outerShdw blurRad="38100" dist="25400" dir="5400000" algn="ctr" rotWithShape="0">
                    <a:srgbClr val="6E747A">
                      <a:alpha val="43000"/>
                    </a:srgbClr>
                  </a:outerShdw>
                </a:effectLst>
                <a:uLnTx/>
                <a:uFillTx/>
                <a:latin typeface="Calibri" panose="020F0502020204030204"/>
                <a:ea typeface="+mn-ea"/>
                <a:cs typeface="+mn-cs"/>
              </a:rPr>
              <a:t>sig. Ing. Robert Moreira Centeno</a:t>
            </a:r>
          </a:p>
        </p:txBody>
      </p:sp>
      <p:sp>
        <p:nvSpPr>
          <p:cNvPr id="6" name="CuadroTexto 5">
            <a:extLst>
              <a:ext uri="{FF2B5EF4-FFF2-40B4-BE49-F238E27FC236}">
                <a16:creationId xmlns:a16="http://schemas.microsoft.com/office/drawing/2014/main" id="{7FC1FBA4-F025-F269-BB7C-ECD5082576C2}"/>
              </a:ext>
            </a:extLst>
          </p:cNvPr>
          <p:cNvSpPr txBox="1"/>
          <p:nvPr/>
        </p:nvSpPr>
        <p:spPr>
          <a:xfrm>
            <a:off x="3437442" y="11851"/>
            <a:ext cx="729026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1" i="0" u="none" strike="noStrike" kern="1200" cap="none" spc="0" normalizeH="0" baseline="0" noProof="0">
                <a:ln>
                  <a:noFill/>
                </a:ln>
                <a:solidFill>
                  <a:prstClr val="black"/>
                </a:solidFill>
                <a:effectLst/>
                <a:uLnTx/>
                <a:uFillTx/>
                <a:latin typeface="Calibri" panose="020F0502020204030204"/>
                <a:ea typeface="+mn-ea"/>
                <a:cs typeface="+mn-cs"/>
              </a:rPr>
              <a:t>Figura 17. Incluir </a:t>
            </a:r>
            <a:r>
              <a:rPr kumimoji="0" lang="es-ES" sz="1800" b="1" i="0" u="none" strike="noStrike" kern="1200" cap="none" spc="0" normalizeH="0" baseline="0" noProof="0" err="1">
                <a:ln>
                  <a:noFill/>
                </a:ln>
                <a:solidFill>
                  <a:prstClr val="black"/>
                </a:solidFill>
                <a:effectLst/>
                <a:uLnTx/>
                <a:uFillTx/>
                <a:latin typeface="Calibri" panose="020F0502020204030204"/>
                <a:ea typeface="+mn-ea"/>
                <a:cs typeface="+mn-cs"/>
              </a:rPr>
              <a:t>bootstrap</a:t>
            </a:r>
            <a:r>
              <a:rPr kumimoji="0" lang="es-ES" sz="1800" b="1" i="0" u="none" strike="noStrike" kern="1200" cap="none" spc="0" normalizeH="0" baseline="0" noProof="0">
                <a:ln>
                  <a:noFill/>
                </a:ln>
                <a:solidFill>
                  <a:prstClr val="black"/>
                </a:solidFill>
                <a:effectLst/>
                <a:uLnTx/>
                <a:uFillTx/>
                <a:latin typeface="Calibri" panose="020F0502020204030204"/>
                <a:ea typeface="+mn-ea"/>
                <a:cs typeface="+mn-cs"/>
              </a:rPr>
              <a:t> en el proyecto.</a:t>
            </a:r>
            <a:endParaRPr kumimoji="0" lang="es-E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 name="Botón de acción: en blanco 23">
            <a:hlinkClick r:id="rId4" action="ppaction://hlinksldjump" highlightClick="1"/>
            <a:extLst>
              <a:ext uri="{FF2B5EF4-FFF2-40B4-BE49-F238E27FC236}">
                <a16:creationId xmlns:a16="http://schemas.microsoft.com/office/drawing/2014/main" id="{8D50BB14-2C13-8FD2-66DB-B49705E8729E}"/>
              </a:ext>
            </a:extLst>
          </p:cNvPr>
          <p:cNvSpPr/>
          <p:nvPr/>
        </p:nvSpPr>
        <p:spPr>
          <a:xfrm>
            <a:off x="10727704" y="-885"/>
            <a:ext cx="1464296" cy="335902"/>
          </a:xfrm>
          <a:prstGeom prst="actionButtonBlan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C" sz="1800" b="0" i="0" u="none" strike="noStrike" kern="1200" cap="none" spc="0" normalizeH="0" baseline="0" noProof="0">
                <a:ln>
                  <a:noFill/>
                </a:ln>
                <a:solidFill>
                  <a:prstClr val="white"/>
                </a:solidFill>
                <a:effectLst/>
                <a:uLnTx/>
                <a:uFillTx/>
                <a:latin typeface="Calibri" panose="020F0502020204030204"/>
                <a:ea typeface="+mn-ea"/>
                <a:cs typeface="+mn-cs"/>
              </a:rPr>
              <a:t>Índice</a:t>
            </a:r>
            <a:endParaRPr kumimoji="0" lang="es-E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 name="CuadroTexto 34">
            <a:extLst>
              <a:ext uri="{FF2B5EF4-FFF2-40B4-BE49-F238E27FC236}">
                <a16:creationId xmlns:a16="http://schemas.microsoft.com/office/drawing/2014/main" id="{94CF83BE-38AC-AB4F-9F6A-C8E6D4228201}"/>
              </a:ext>
            </a:extLst>
          </p:cNvPr>
          <p:cNvSpPr txBox="1"/>
          <p:nvPr/>
        </p:nvSpPr>
        <p:spPr>
          <a:xfrm>
            <a:off x="3256368" y="5654387"/>
            <a:ext cx="8777818" cy="830997"/>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C" sz="1600" b="1" i="0" u="none" strike="noStrike" kern="1200" cap="none" spc="0" normalizeH="0" baseline="0" noProof="0" dirty="0">
                <a:ln>
                  <a:noFill/>
                </a:ln>
                <a:solidFill>
                  <a:prstClr val="black"/>
                </a:solidFill>
                <a:effectLst/>
                <a:uLnTx/>
                <a:uFillTx/>
                <a:latin typeface="Calibri" panose="020F0502020204030204"/>
                <a:ea typeface="+mn-ea"/>
                <a:cs typeface="+mn-cs"/>
              </a:rPr>
              <a:t>Nota (08/07/2023). </a:t>
            </a:r>
            <a:r>
              <a:rPr kumimoji="0" lang="es-ES" sz="1600" b="1" i="0" u="none" strike="noStrike" kern="1200" cap="none" spc="0" normalizeH="0" baseline="0" noProof="0" dirty="0">
                <a:ln>
                  <a:noFill/>
                </a:ln>
                <a:solidFill>
                  <a:prstClr val="black"/>
                </a:solidFill>
                <a:effectLst/>
                <a:highlight>
                  <a:srgbClr val="FFFF00"/>
                </a:highlight>
                <a:uLnTx/>
                <a:uFillTx/>
                <a:latin typeface="Calibri" panose="020F0502020204030204"/>
                <a:ea typeface="+mn-ea"/>
                <a:cs typeface="+mn-cs"/>
              </a:rPr>
              <a:t>1) </a:t>
            </a:r>
            <a:r>
              <a:rPr kumimoji="0" lang="es-ES" sz="1600" b="0" i="0" u="none" strike="noStrike" kern="1200" cap="none" spc="0" normalizeH="0" baseline="0" noProof="0" dirty="0">
                <a:ln>
                  <a:noFill/>
                </a:ln>
                <a:solidFill>
                  <a:prstClr val="black"/>
                </a:solidFill>
                <a:effectLst/>
                <a:uLnTx/>
                <a:uFillTx/>
                <a:latin typeface="Calibri" panose="020F0502020204030204"/>
                <a:ea typeface="+mn-ea"/>
                <a:cs typeface="+mn-cs"/>
              </a:rPr>
              <a:t>Del </a:t>
            </a:r>
            <a:r>
              <a:rPr kumimoji="0" lang="es-ES" sz="1600" b="0" i="0" u="none" strike="noStrike" kern="1200" cap="none" spc="0" normalizeH="0" baseline="0" noProof="0">
                <a:ln>
                  <a:noFill/>
                </a:ln>
                <a:solidFill>
                  <a:prstClr val="black"/>
                </a:solidFill>
                <a:effectLst/>
                <a:uLnTx/>
                <a:uFillTx/>
                <a:latin typeface="Calibri" panose="020F0502020204030204"/>
                <a:ea typeface="+mn-ea"/>
                <a:cs typeface="+mn-cs"/>
              </a:rPr>
              <a:t>enlace “	copiar </a:t>
            </a:r>
            <a:r>
              <a:rPr kumimoji="0" lang="es-ES" sz="1600" b="0" i="0" u="none" strike="noStrike" kern="1200" cap="none" spc="0" normalizeH="0" baseline="0" noProof="0" dirty="0">
                <a:ln>
                  <a:noFill/>
                </a:ln>
                <a:solidFill>
                  <a:prstClr val="black"/>
                </a:solidFill>
                <a:effectLst/>
                <a:uLnTx/>
                <a:uFillTx/>
                <a:latin typeface="Calibri" panose="020F0502020204030204"/>
                <a:ea typeface="+mn-ea"/>
                <a:cs typeface="+mn-cs"/>
              </a:rPr>
              <a:t>la ruta CDN de estilos. </a:t>
            </a:r>
            <a:r>
              <a:rPr kumimoji="0" lang="es-ES" sz="1600" b="1" i="0" u="none" strike="noStrike" kern="1200" cap="none" spc="0" normalizeH="0" baseline="0" noProof="0" dirty="0">
                <a:ln>
                  <a:noFill/>
                </a:ln>
                <a:solidFill>
                  <a:prstClr val="black"/>
                </a:solidFill>
                <a:effectLst/>
                <a:highlight>
                  <a:srgbClr val="FFFF00"/>
                </a:highlight>
                <a:uLnTx/>
                <a:uFillTx/>
                <a:latin typeface="Calibri" panose="020F0502020204030204"/>
                <a:ea typeface="+mn-ea"/>
                <a:cs typeface="+mn-cs"/>
              </a:rPr>
              <a:t>2) </a:t>
            </a:r>
            <a:r>
              <a:rPr kumimoji="0" lang="es-ES" sz="1600" b="0" i="0" u="none" strike="noStrike" kern="1200" cap="none" spc="0" normalizeH="0" baseline="0" noProof="0" dirty="0">
                <a:ln>
                  <a:noFill/>
                </a:ln>
                <a:solidFill>
                  <a:prstClr val="black"/>
                </a:solidFill>
                <a:effectLst/>
                <a:uLnTx/>
                <a:uFillTx/>
                <a:latin typeface="Calibri" panose="020F0502020204030204"/>
                <a:ea typeface="+mn-ea"/>
                <a:cs typeface="+mn-cs"/>
              </a:rPr>
              <a:t>En "</a:t>
            </a:r>
            <a:r>
              <a:rPr kumimoji="0" lang="es-ES" sz="1600" b="0" i="0" u="none" strike="noStrike" kern="1200" cap="none" spc="0" normalizeH="0" baseline="0" noProof="0" dirty="0" err="1">
                <a:ln>
                  <a:noFill/>
                </a:ln>
                <a:solidFill>
                  <a:prstClr val="black"/>
                </a:solidFill>
                <a:effectLst/>
                <a:uLnTx/>
                <a:uFillTx/>
                <a:latin typeface="Calibri" panose="020F0502020204030204"/>
                <a:ea typeface="+mn-ea"/>
                <a:cs typeface="+mn-cs"/>
              </a:rPr>
              <a:t>tasks</a:t>
            </a:r>
            <a:r>
              <a:rPr kumimoji="0" lang="es-ES" sz="1600" b="0" i="0" u="none" strike="noStrike" kern="1200" cap="none" spc="0" normalizeH="0" baseline="0" noProof="0" dirty="0">
                <a:ln>
                  <a:noFill/>
                </a:ln>
                <a:solidFill>
                  <a:prstClr val="black"/>
                </a:solidFill>
                <a:effectLst/>
                <a:uLnTx/>
                <a:uFillTx/>
                <a:latin typeface="Calibri" panose="020F0502020204030204"/>
                <a:ea typeface="+mn-ea"/>
                <a:cs typeface="+mn-cs"/>
              </a:rPr>
              <a:t>/</a:t>
            </a:r>
            <a:r>
              <a:rPr kumimoji="0" lang="es-ES" sz="1600" b="0" i="0" u="none" strike="noStrike" kern="1200" cap="none" spc="0" normalizeH="0" baseline="0" noProof="0" dirty="0" err="1">
                <a:ln>
                  <a:noFill/>
                </a:ln>
                <a:solidFill>
                  <a:prstClr val="black"/>
                </a:solidFill>
                <a:effectLst/>
                <a:uLnTx/>
                <a:uFillTx/>
                <a:latin typeface="Calibri" panose="020F0502020204030204"/>
                <a:ea typeface="+mn-ea"/>
                <a:cs typeface="+mn-cs"/>
              </a:rPr>
              <a:t>templates</a:t>
            </a:r>
            <a:r>
              <a:rPr kumimoji="0" lang="es-ES" sz="1600" b="0" i="0" u="none" strike="noStrike" kern="1200" cap="none" spc="0" normalizeH="0" baseline="0" noProof="0" dirty="0">
                <a:ln>
                  <a:noFill/>
                </a:ln>
                <a:solidFill>
                  <a:prstClr val="black"/>
                </a:solidFill>
                <a:effectLst/>
                <a:uLnTx/>
                <a:uFillTx/>
                <a:latin typeface="Calibri" panose="020F0502020204030204"/>
                <a:ea typeface="+mn-ea"/>
                <a:cs typeface="+mn-cs"/>
              </a:rPr>
              <a:t>/base.html". Debajo de "</a:t>
            </a:r>
            <a:r>
              <a:rPr kumimoji="0" lang="es-ES" sz="1600" b="0" i="0" u="none" strike="noStrike" kern="1200" cap="none" spc="0" normalizeH="0" baseline="0" noProof="0" dirty="0" err="1">
                <a:ln>
                  <a:noFill/>
                </a:ln>
                <a:solidFill>
                  <a:prstClr val="black"/>
                </a:solidFill>
                <a:effectLst/>
                <a:uLnTx/>
                <a:uFillTx/>
                <a:latin typeface="Calibri" panose="020F0502020204030204"/>
                <a:ea typeface="+mn-ea"/>
                <a:cs typeface="+mn-cs"/>
              </a:rPr>
              <a:t>title</a:t>
            </a:r>
            <a:r>
              <a:rPr kumimoji="0" lang="es-ES" sz="1600" b="0" i="0" u="none" strike="noStrike" kern="1200" cap="none" spc="0" normalizeH="0" baseline="0" noProof="0" dirty="0">
                <a:ln>
                  <a:noFill/>
                </a:ln>
                <a:solidFill>
                  <a:prstClr val="black"/>
                </a:solidFill>
                <a:effectLst/>
                <a:uLnTx/>
                <a:uFillTx/>
                <a:latin typeface="Calibri" panose="020F0502020204030204"/>
                <a:ea typeface="+mn-ea"/>
                <a:cs typeface="+mn-cs"/>
              </a:rPr>
              <a:t>" se ubica el enlace a la ruta del CDN.</a:t>
            </a:r>
            <a:r>
              <a:rPr kumimoji="0" lang="es-ES" sz="1600" b="1" i="0" u="none" strike="noStrike" kern="1200" cap="none" spc="0" normalizeH="0" baseline="0" noProof="0" dirty="0">
                <a:ln>
                  <a:noFill/>
                </a:ln>
                <a:solidFill>
                  <a:prstClr val="black"/>
                </a:solidFill>
                <a:effectLst/>
                <a:highlight>
                  <a:srgbClr val="FFFF00"/>
                </a:highlight>
                <a:uLnTx/>
                <a:uFillTx/>
                <a:latin typeface="Calibri" panose="020F0502020204030204"/>
                <a:ea typeface="+mn-ea"/>
                <a:cs typeface="+mn-cs"/>
              </a:rPr>
              <a:t> 3) </a:t>
            </a:r>
            <a:r>
              <a:rPr kumimoji="0" lang="es-ES" sz="1600" b="0" i="0" u="none" strike="noStrike" kern="1200" cap="none" spc="0" normalizeH="0" baseline="0" noProof="0" dirty="0">
                <a:ln>
                  <a:noFill/>
                </a:ln>
                <a:solidFill>
                  <a:prstClr val="black"/>
                </a:solidFill>
                <a:effectLst/>
                <a:uLnTx/>
                <a:uFillTx/>
                <a:latin typeface="Calibri" panose="020F0502020204030204"/>
                <a:ea typeface="+mn-ea"/>
                <a:cs typeface="+mn-cs"/>
              </a:rPr>
              <a:t>Al actualizar la página "http://127.0.0.1:8000/" se observará que el estilo cambia.</a:t>
            </a:r>
          </a:p>
        </p:txBody>
      </p:sp>
      <p:pic>
        <p:nvPicPr>
          <p:cNvPr id="7" name="Imagen 6" descr="Interfaz de usuario gráfica, Aplicación&#10;&#10;Descripción generada automáticamente">
            <a:extLst>
              <a:ext uri="{FF2B5EF4-FFF2-40B4-BE49-F238E27FC236}">
                <a16:creationId xmlns:a16="http://schemas.microsoft.com/office/drawing/2014/main" id="{6EDAAED3-F3F2-10C7-515F-FBFE269222A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46206" y="418783"/>
            <a:ext cx="7952667" cy="3010217"/>
          </a:xfrm>
          <a:prstGeom prst="rect">
            <a:avLst/>
          </a:prstGeom>
        </p:spPr>
      </p:pic>
      <p:pic>
        <p:nvPicPr>
          <p:cNvPr id="9" name="Imagen 8">
            <a:extLst>
              <a:ext uri="{FF2B5EF4-FFF2-40B4-BE49-F238E27FC236}">
                <a16:creationId xmlns:a16="http://schemas.microsoft.com/office/drawing/2014/main" id="{491827D4-13FE-76BD-E47D-C88D9F15406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00842" y="3365142"/>
            <a:ext cx="7059010" cy="2124371"/>
          </a:xfrm>
          <a:prstGeom prst="rect">
            <a:avLst/>
          </a:prstGeom>
        </p:spPr>
      </p:pic>
      <p:sp>
        <p:nvSpPr>
          <p:cNvPr id="11" name="Rectángulo 10">
            <a:extLst>
              <a:ext uri="{FF2B5EF4-FFF2-40B4-BE49-F238E27FC236}">
                <a16:creationId xmlns:a16="http://schemas.microsoft.com/office/drawing/2014/main" id="{805ED405-EE73-B3A6-0B50-F530686410F9}"/>
              </a:ext>
            </a:extLst>
          </p:cNvPr>
          <p:cNvSpPr/>
          <p:nvPr/>
        </p:nvSpPr>
        <p:spPr>
          <a:xfrm flipH="1">
            <a:off x="3735108" y="546057"/>
            <a:ext cx="1918440" cy="250356"/>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w="3175">
                <a:solidFill>
                  <a:prstClr val="black"/>
                </a:solidFill>
              </a:ln>
              <a:solidFill>
                <a:prstClr val="white"/>
              </a:solidFill>
              <a:effectLst/>
              <a:uLnTx/>
              <a:uFillTx/>
              <a:latin typeface="Calibri" panose="020F0502020204030204"/>
              <a:ea typeface="+mn-ea"/>
              <a:cs typeface="+mn-cs"/>
            </a:endParaRPr>
          </a:p>
        </p:txBody>
      </p:sp>
      <p:sp>
        <p:nvSpPr>
          <p:cNvPr id="12" name="CuadroTexto 11">
            <a:extLst>
              <a:ext uri="{FF2B5EF4-FFF2-40B4-BE49-F238E27FC236}">
                <a16:creationId xmlns:a16="http://schemas.microsoft.com/office/drawing/2014/main" id="{E0A89608-B4E2-87AB-7C5F-ABCF890A1829}"/>
              </a:ext>
            </a:extLst>
          </p:cNvPr>
          <p:cNvSpPr txBox="1"/>
          <p:nvPr/>
        </p:nvSpPr>
        <p:spPr>
          <a:xfrm>
            <a:off x="5700473" y="486569"/>
            <a:ext cx="57855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1" i="0" u="none" strike="noStrike" kern="1200" cap="none" spc="0" normalizeH="0" baseline="0" noProof="0">
                <a:ln>
                  <a:noFill/>
                </a:ln>
                <a:solidFill>
                  <a:srgbClr val="002060"/>
                </a:solidFill>
                <a:effectLst/>
                <a:highlight>
                  <a:srgbClr val="FFFF00"/>
                </a:highlight>
                <a:uLnTx/>
                <a:uFillTx/>
                <a:latin typeface="Calibri" panose="020F0502020204030204"/>
                <a:ea typeface="+mn-ea"/>
                <a:cs typeface="+mn-cs"/>
              </a:rPr>
              <a:t>-1-</a:t>
            </a:r>
            <a:endParaRPr kumimoji="0" lang="es-EC" sz="1800" b="1" i="0" u="none" strike="noStrike" kern="1200" cap="none" spc="0" normalizeH="0" baseline="0" noProof="0">
              <a:ln>
                <a:noFill/>
              </a:ln>
              <a:solidFill>
                <a:srgbClr val="002060"/>
              </a:solidFill>
              <a:effectLst/>
              <a:highlight>
                <a:srgbClr val="FFFF00"/>
              </a:highlight>
              <a:uLnTx/>
              <a:uFillTx/>
              <a:latin typeface="Calibri" panose="020F0502020204030204"/>
              <a:ea typeface="+mn-ea"/>
              <a:cs typeface="+mn-cs"/>
            </a:endParaRPr>
          </a:p>
        </p:txBody>
      </p:sp>
      <p:sp>
        <p:nvSpPr>
          <p:cNvPr id="13" name="Rectángulo 12">
            <a:extLst>
              <a:ext uri="{FF2B5EF4-FFF2-40B4-BE49-F238E27FC236}">
                <a16:creationId xmlns:a16="http://schemas.microsoft.com/office/drawing/2014/main" id="{D7DF9615-7A07-A08E-6E50-9576F22ACA6B}"/>
              </a:ext>
            </a:extLst>
          </p:cNvPr>
          <p:cNvSpPr/>
          <p:nvPr/>
        </p:nvSpPr>
        <p:spPr>
          <a:xfrm flipH="1">
            <a:off x="8587327" y="2949912"/>
            <a:ext cx="3111546" cy="33146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w="3175">
                <a:solidFill>
                  <a:prstClr val="black"/>
                </a:solidFill>
              </a:ln>
              <a:solidFill>
                <a:prstClr val="white"/>
              </a:solidFill>
              <a:effectLst/>
              <a:uLnTx/>
              <a:uFillTx/>
              <a:latin typeface="Calibri" panose="020F0502020204030204"/>
              <a:ea typeface="+mn-ea"/>
              <a:cs typeface="+mn-cs"/>
            </a:endParaRPr>
          </a:p>
        </p:txBody>
      </p:sp>
      <p:sp>
        <p:nvSpPr>
          <p:cNvPr id="14" name="CuadroTexto 13">
            <a:extLst>
              <a:ext uri="{FF2B5EF4-FFF2-40B4-BE49-F238E27FC236}">
                <a16:creationId xmlns:a16="http://schemas.microsoft.com/office/drawing/2014/main" id="{5CAA4F60-5547-3D3C-9CA4-9939255B185F}"/>
              </a:ext>
            </a:extLst>
          </p:cNvPr>
          <p:cNvSpPr txBox="1"/>
          <p:nvPr/>
        </p:nvSpPr>
        <p:spPr>
          <a:xfrm>
            <a:off x="10706310" y="2606570"/>
            <a:ext cx="57855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1" i="0" u="none" strike="noStrike" kern="1200" cap="none" spc="0" normalizeH="0" baseline="0" noProof="0">
                <a:ln>
                  <a:noFill/>
                </a:ln>
                <a:solidFill>
                  <a:srgbClr val="002060"/>
                </a:solidFill>
                <a:effectLst/>
                <a:highlight>
                  <a:srgbClr val="FFFF00"/>
                </a:highlight>
                <a:uLnTx/>
                <a:uFillTx/>
                <a:latin typeface="Calibri" panose="020F0502020204030204"/>
                <a:ea typeface="+mn-ea"/>
                <a:cs typeface="+mn-cs"/>
              </a:rPr>
              <a:t>-1-</a:t>
            </a:r>
            <a:endParaRPr kumimoji="0" lang="es-EC" sz="1800" b="1" i="0" u="none" strike="noStrike" kern="1200" cap="none" spc="0" normalizeH="0" baseline="0" noProof="0">
              <a:ln>
                <a:noFill/>
              </a:ln>
              <a:solidFill>
                <a:srgbClr val="002060"/>
              </a:solidFill>
              <a:effectLst/>
              <a:highlight>
                <a:srgbClr val="FFFF00"/>
              </a:highlight>
              <a:uLnTx/>
              <a:uFillTx/>
              <a:latin typeface="Calibri" panose="020F0502020204030204"/>
              <a:ea typeface="+mn-ea"/>
              <a:cs typeface="+mn-cs"/>
            </a:endParaRPr>
          </a:p>
        </p:txBody>
      </p:sp>
      <p:sp>
        <p:nvSpPr>
          <p:cNvPr id="15" name="Rectángulo 14">
            <a:extLst>
              <a:ext uri="{FF2B5EF4-FFF2-40B4-BE49-F238E27FC236}">
                <a16:creationId xmlns:a16="http://schemas.microsoft.com/office/drawing/2014/main" id="{B1E2671F-61D6-1516-50EF-124EF57BFE87}"/>
              </a:ext>
            </a:extLst>
          </p:cNvPr>
          <p:cNvSpPr/>
          <p:nvPr/>
        </p:nvSpPr>
        <p:spPr>
          <a:xfrm flipH="1">
            <a:off x="5184526" y="5068815"/>
            <a:ext cx="6275325" cy="28009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w="3175">
                <a:solidFill>
                  <a:prstClr val="black"/>
                </a:solidFill>
              </a:ln>
              <a:solidFill>
                <a:prstClr val="white"/>
              </a:solidFill>
              <a:effectLst/>
              <a:uLnTx/>
              <a:uFillTx/>
              <a:latin typeface="Calibri" panose="020F0502020204030204"/>
              <a:ea typeface="+mn-ea"/>
              <a:cs typeface="+mn-cs"/>
            </a:endParaRPr>
          </a:p>
        </p:txBody>
      </p:sp>
      <p:sp>
        <p:nvSpPr>
          <p:cNvPr id="19" name="CuadroTexto 18">
            <a:extLst>
              <a:ext uri="{FF2B5EF4-FFF2-40B4-BE49-F238E27FC236}">
                <a16:creationId xmlns:a16="http://schemas.microsoft.com/office/drawing/2014/main" id="{1F6EDD8E-FF7F-3AB8-9781-42C34DEA1A7A}"/>
              </a:ext>
            </a:extLst>
          </p:cNvPr>
          <p:cNvSpPr txBox="1"/>
          <p:nvPr/>
        </p:nvSpPr>
        <p:spPr>
          <a:xfrm>
            <a:off x="4787029" y="4869490"/>
            <a:ext cx="57855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1" i="0" u="none" strike="noStrike" kern="1200" cap="none" spc="0" normalizeH="0" baseline="0" noProof="0">
                <a:ln>
                  <a:noFill/>
                </a:ln>
                <a:solidFill>
                  <a:srgbClr val="002060"/>
                </a:solidFill>
                <a:effectLst/>
                <a:highlight>
                  <a:srgbClr val="FFFF00"/>
                </a:highlight>
                <a:uLnTx/>
                <a:uFillTx/>
                <a:latin typeface="Calibri" panose="020F0502020204030204"/>
                <a:ea typeface="+mn-ea"/>
                <a:cs typeface="+mn-cs"/>
              </a:rPr>
              <a:t>-2-</a:t>
            </a:r>
            <a:endParaRPr kumimoji="0" lang="es-EC" sz="1800" b="1" i="0" u="none" strike="noStrike" kern="1200" cap="none" spc="0" normalizeH="0" baseline="0" noProof="0">
              <a:ln>
                <a:noFill/>
              </a:ln>
              <a:solidFill>
                <a:srgbClr val="002060"/>
              </a:solidFill>
              <a:effectLst/>
              <a:highlight>
                <a:srgbClr val="FFFF00"/>
              </a:highlight>
              <a:uLnTx/>
              <a:uFillTx/>
              <a:latin typeface="Calibri" panose="020F0502020204030204"/>
              <a:ea typeface="+mn-ea"/>
              <a:cs typeface="+mn-cs"/>
            </a:endParaRPr>
          </a:p>
        </p:txBody>
      </p:sp>
    </p:spTree>
    <p:extLst>
      <p:ext uri="{BB962C8B-B14F-4D97-AF65-F5344CB8AC3E}">
        <p14:creationId xmlns:p14="http://schemas.microsoft.com/office/powerpoint/2010/main" val="172801737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9DF72ADE-BAE9-484E-84CE-E8979DDABC94}"/>
              </a:ext>
            </a:extLst>
          </p:cNvPr>
          <p:cNvSpPr>
            <a:spLocks noGrp="1"/>
          </p:cNvSpPr>
          <p:nvPr>
            <p:ph type="title"/>
          </p:nvPr>
        </p:nvSpPr>
        <p:spPr>
          <a:xfrm>
            <a:off x="1" y="1"/>
            <a:ext cx="3256367" cy="709119"/>
          </a:xfrm>
          <a:solidFill>
            <a:schemeClr val="accent4">
              <a:lumMod val="60000"/>
              <a:lumOff val="40000"/>
            </a:schemeClr>
          </a:solidFill>
        </p:spPr>
        <p:style>
          <a:lnRef idx="2">
            <a:schemeClr val="accent1"/>
          </a:lnRef>
          <a:fillRef idx="1">
            <a:schemeClr val="lt1"/>
          </a:fillRef>
          <a:effectRef idx="0">
            <a:schemeClr val="accent1"/>
          </a:effectRef>
          <a:fontRef idx="minor">
            <a:schemeClr val="dk1"/>
          </a:fontRef>
        </p:style>
        <p:txBody>
          <a:bodyPr>
            <a:normAutofit/>
          </a:bodyPr>
          <a:lstStyle/>
          <a:p>
            <a:r>
              <a:rPr lang="es-MX" sz="1400">
                <a:latin typeface="AcmeFont" pitchFamily="2" charset="0"/>
              </a:rPr>
              <a:t>Taller: </a:t>
            </a:r>
            <a:r>
              <a:rPr lang="es-MX" sz="1400"/>
              <a:t>Ejercicio 81</a:t>
            </a:r>
            <a:endParaRPr lang="es-ES" sz="1400"/>
          </a:p>
        </p:txBody>
      </p:sp>
      <p:cxnSp>
        <p:nvCxnSpPr>
          <p:cNvPr id="5" name="Conector recto 4">
            <a:extLst>
              <a:ext uri="{FF2B5EF4-FFF2-40B4-BE49-F238E27FC236}">
                <a16:creationId xmlns:a16="http://schemas.microsoft.com/office/drawing/2014/main" id="{B56C916C-A930-4B45-9FEB-EAC26D680858}"/>
              </a:ext>
            </a:extLst>
          </p:cNvPr>
          <p:cNvCxnSpPr>
            <a:cxnSpLocks/>
          </p:cNvCxnSpPr>
          <p:nvPr/>
        </p:nvCxnSpPr>
        <p:spPr>
          <a:xfrm>
            <a:off x="3256383" y="709120"/>
            <a:ext cx="0" cy="6148880"/>
          </a:xfrm>
          <a:prstGeom prst="line">
            <a:avLst/>
          </a:prstGeom>
        </p:spPr>
        <p:style>
          <a:lnRef idx="3">
            <a:schemeClr val="accent1"/>
          </a:lnRef>
          <a:fillRef idx="0">
            <a:schemeClr val="accent1"/>
          </a:fillRef>
          <a:effectRef idx="2">
            <a:schemeClr val="accent1"/>
          </a:effectRef>
          <a:fontRef idx="minor">
            <a:schemeClr val="tx1"/>
          </a:fontRef>
        </p:style>
      </p:cxnSp>
      <p:sp>
        <p:nvSpPr>
          <p:cNvPr id="16" name="CuadroTexto 15">
            <a:extLst>
              <a:ext uri="{FF2B5EF4-FFF2-40B4-BE49-F238E27FC236}">
                <a16:creationId xmlns:a16="http://schemas.microsoft.com/office/drawing/2014/main" id="{B1925488-C881-4A19-A93C-2E217166D1A0}"/>
              </a:ext>
            </a:extLst>
          </p:cNvPr>
          <p:cNvSpPr txBox="1"/>
          <p:nvPr/>
        </p:nvSpPr>
        <p:spPr>
          <a:xfrm>
            <a:off x="106748" y="4958291"/>
            <a:ext cx="2891329" cy="7386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C" sz="1400" b="1" i="0" u="none" strike="noStrike" kern="1200" cap="none" spc="0" normalizeH="0" baseline="0" noProof="0">
                <a:ln>
                  <a:noFill/>
                </a:ln>
                <a:solidFill>
                  <a:prstClr val="black"/>
                </a:solidFill>
                <a:effectLst/>
                <a:uLnTx/>
                <a:uFillTx/>
                <a:latin typeface="Calibri" panose="020F0502020204030204"/>
                <a:ea typeface="+mn-ea"/>
                <a:cs typeface="+mn-cs"/>
              </a:rPr>
              <a:t>Objetivos de la lámina:</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ES" sz="1400" b="0" i="0" u="none" strike="noStrike" kern="1200" cap="none" spc="0" normalizeH="0" baseline="0" noProof="0">
                <a:ln>
                  <a:noFill/>
                </a:ln>
                <a:solidFill>
                  <a:prstClr val="black"/>
                </a:solidFill>
                <a:effectLst/>
                <a:uLnTx/>
                <a:uFillTx/>
                <a:latin typeface="Calibri" panose="020F0502020204030204"/>
                <a:ea typeface="+mn-ea"/>
                <a:cs typeface="+mn-cs"/>
              </a:rPr>
              <a:t>Modificar presentación de menú de navegación del proyecto. </a:t>
            </a:r>
          </a:p>
        </p:txBody>
      </p:sp>
      <p:pic>
        <p:nvPicPr>
          <p:cNvPr id="17" name="Imagen 16">
            <a:extLst>
              <a:ext uri="{FF2B5EF4-FFF2-40B4-BE49-F238E27FC236}">
                <a16:creationId xmlns:a16="http://schemas.microsoft.com/office/drawing/2014/main" id="{07AF594D-2BC1-4EA0-9855-66C150454A4F}"/>
              </a:ext>
            </a:extLst>
          </p:cNvPr>
          <p:cNvPicPr>
            <a:picLocks noChangeAspect="1"/>
          </p:cNvPicPr>
          <p:nvPr/>
        </p:nvPicPr>
        <p:blipFill>
          <a:blip r:embed="rId3"/>
          <a:stretch>
            <a:fillRect/>
          </a:stretch>
        </p:blipFill>
        <p:spPr>
          <a:xfrm>
            <a:off x="76038" y="2011836"/>
            <a:ext cx="993895" cy="854078"/>
          </a:xfrm>
          <a:prstGeom prst="rect">
            <a:avLst/>
          </a:prstGeom>
        </p:spPr>
      </p:pic>
      <p:sp>
        <p:nvSpPr>
          <p:cNvPr id="18" name="CuadroTexto 17">
            <a:extLst>
              <a:ext uri="{FF2B5EF4-FFF2-40B4-BE49-F238E27FC236}">
                <a16:creationId xmlns:a16="http://schemas.microsoft.com/office/drawing/2014/main" id="{137D2C75-4FC0-4811-A9B7-F2AED8DD12CA}"/>
              </a:ext>
            </a:extLst>
          </p:cNvPr>
          <p:cNvSpPr txBox="1"/>
          <p:nvPr/>
        </p:nvSpPr>
        <p:spPr>
          <a:xfrm>
            <a:off x="80567" y="2926313"/>
            <a:ext cx="3098569" cy="209288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C" sz="1300" b="1" i="0" u="none" strike="noStrike" kern="1200" cap="none" spc="0" normalizeH="0" baseline="0" noProof="0">
                <a:ln>
                  <a:noFill/>
                </a:ln>
                <a:solidFill>
                  <a:prstClr val="black"/>
                </a:solidFill>
                <a:effectLst/>
                <a:uLnTx/>
                <a:uFillTx/>
                <a:latin typeface="Agency FB" panose="020B0503020202020204" pitchFamily="34" charset="0"/>
                <a:ea typeface="+mn-ea"/>
                <a:cs typeface="+mn-cs"/>
              </a:rPr>
              <a:t>Misión. </a:t>
            </a:r>
            <a:r>
              <a:rPr kumimoji="0" lang="es-MX" sz="1300" b="0" i="0" u="none" strike="noStrike" kern="1200" cap="none" spc="0" normalizeH="0" baseline="0" noProof="0">
                <a:ln>
                  <a:noFill/>
                </a:ln>
                <a:solidFill>
                  <a:prstClr val="black"/>
                </a:solidFill>
                <a:effectLst/>
                <a:uLnTx/>
                <a:uFillTx/>
                <a:latin typeface="Agency FB" panose="020B0503020202020204" pitchFamily="34" charset="0"/>
                <a:ea typeface="+mn-ea"/>
                <a:cs typeface="+mn-cs"/>
              </a:rPr>
              <a:t>Formar profesionales competentes y emprendedores desde lo académico, la investigación, y la vinculación, que contribuyan a mejorar la calidad de vida de la sociedad.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300" b="0" i="0" u="none" strike="noStrike" kern="1200" cap="none" spc="0" normalizeH="0" baseline="0" noProof="0">
              <a:ln>
                <a:noFill/>
              </a:ln>
              <a:solidFill>
                <a:prstClr val="black"/>
              </a:solidFill>
              <a:effectLst/>
              <a:uLnTx/>
              <a:uFillTx/>
              <a:latin typeface="Agency FB" panose="020B0503020202020204" pitchFamily="34" charset="0"/>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C" sz="1300" b="1" i="0" u="none" strike="noStrike" kern="1200" cap="none" spc="0" normalizeH="0" baseline="0" noProof="0">
                <a:ln>
                  <a:noFill/>
                </a:ln>
                <a:solidFill>
                  <a:prstClr val="black"/>
                </a:solidFill>
                <a:effectLst/>
                <a:uLnTx/>
                <a:uFillTx/>
                <a:latin typeface="Agency FB" panose="020B0503020202020204" pitchFamily="34" charset="0"/>
                <a:ea typeface="+mn-ea"/>
                <a:cs typeface="+mn-cs"/>
              </a:rPr>
              <a:t>Visión. </a:t>
            </a:r>
            <a:r>
              <a:rPr kumimoji="0" lang="es-MX" sz="1300" b="0" i="0" u="none" strike="noStrike" kern="1200" cap="none" spc="0" normalizeH="0" baseline="0" noProof="0">
                <a:ln>
                  <a:noFill/>
                </a:ln>
                <a:solidFill>
                  <a:prstClr val="black"/>
                </a:solidFill>
                <a:effectLst/>
                <a:uLnTx/>
                <a:uFillTx/>
                <a:latin typeface="Agency FB" panose="020B0503020202020204" pitchFamily="34" charset="0"/>
                <a:ea typeface="+mn-ea"/>
                <a:cs typeface="+mn-cs"/>
              </a:rPr>
              <a:t>Ser un referente nacional e internacional de Institución de Educación Superior que contribuye al desarrollo social, cultural y productivo con profesionales éticos, creativos, cualificados y con sentido de pertinencia.</a:t>
            </a:r>
            <a:endParaRPr kumimoji="0" lang="es-ES" sz="1300" b="0" i="0" u="none" strike="noStrike" kern="1200" cap="none" spc="0" normalizeH="0" baseline="0" noProof="0">
              <a:ln>
                <a:noFill/>
              </a:ln>
              <a:solidFill>
                <a:prstClr val="black"/>
              </a:solidFill>
              <a:effectLst/>
              <a:uLnTx/>
              <a:uFillTx/>
              <a:latin typeface="Agency FB" panose="020B0503020202020204" pitchFamily="34" charset="0"/>
              <a:ea typeface="+mn-ea"/>
              <a:cs typeface="+mn-cs"/>
            </a:endParaRPr>
          </a:p>
        </p:txBody>
      </p:sp>
      <p:sp>
        <p:nvSpPr>
          <p:cNvPr id="23" name="Rectángulo 22">
            <a:extLst>
              <a:ext uri="{FF2B5EF4-FFF2-40B4-BE49-F238E27FC236}">
                <a16:creationId xmlns:a16="http://schemas.microsoft.com/office/drawing/2014/main" id="{EAF93728-98EC-43CF-8689-136A3EE39D11}"/>
              </a:ext>
            </a:extLst>
          </p:cNvPr>
          <p:cNvSpPr/>
          <p:nvPr/>
        </p:nvSpPr>
        <p:spPr>
          <a:xfrm>
            <a:off x="93308" y="6489877"/>
            <a:ext cx="2530373" cy="292388"/>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C" sz="1300" b="0" i="0" u="none" strike="noStrike" kern="1200" cap="none" spc="0" normalizeH="0" baseline="0" noProof="0">
                <a:ln w="0"/>
                <a:solidFill>
                  <a:srgbClr val="00B050"/>
                </a:solidFill>
                <a:effectLst>
                  <a:outerShdw blurRad="38100" dist="25400" dir="5400000" algn="ctr" rotWithShape="0">
                    <a:srgbClr val="6E747A">
                      <a:alpha val="43000"/>
                    </a:srgbClr>
                  </a:outerShdw>
                </a:effectLst>
                <a:uLnTx/>
                <a:uFillTx/>
                <a:latin typeface="Calibri" panose="020F0502020204030204"/>
                <a:ea typeface="+mn-ea"/>
                <a:cs typeface="+mn-cs"/>
              </a:rPr>
              <a:t>M</a:t>
            </a:r>
            <a:r>
              <a:rPr kumimoji="0" lang="es-ES" sz="1300" b="0" i="0" u="none" strike="noStrike" kern="1200" cap="none" spc="0" normalizeH="0" baseline="0" noProof="0">
                <a:ln w="0"/>
                <a:solidFill>
                  <a:srgbClr val="00B050"/>
                </a:solidFill>
                <a:effectLst>
                  <a:outerShdw blurRad="38100" dist="25400" dir="5400000" algn="ctr" rotWithShape="0">
                    <a:srgbClr val="6E747A">
                      <a:alpha val="43000"/>
                    </a:srgbClr>
                  </a:outerShdw>
                </a:effectLst>
                <a:uLnTx/>
                <a:uFillTx/>
                <a:latin typeface="Calibri" panose="020F0502020204030204"/>
                <a:ea typeface="+mn-ea"/>
                <a:cs typeface="+mn-cs"/>
              </a:rPr>
              <a:t>sig. Ing. Robert Moreira Centeno</a:t>
            </a:r>
          </a:p>
        </p:txBody>
      </p:sp>
      <p:sp>
        <p:nvSpPr>
          <p:cNvPr id="6" name="CuadroTexto 5">
            <a:extLst>
              <a:ext uri="{FF2B5EF4-FFF2-40B4-BE49-F238E27FC236}">
                <a16:creationId xmlns:a16="http://schemas.microsoft.com/office/drawing/2014/main" id="{7FC1FBA4-F025-F269-BB7C-ECD5082576C2}"/>
              </a:ext>
            </a:extLst>
          </p:cNvPr>
          <p:cNvSpPr txBox="1"/>
          <p:nvPr/>
        </p:nvSpPr>
        <p:spPr>
          <a:xfrm>
            <a:off x="3437442" y="11851"/>
            <a:ext cx="729026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1" i="0" u="none" strike="noStrike" kern="1200" cap="none" spc="0" normalizeH="0" baseline="0" noProof="0">
                <a:ln>
                  <a:noFill/>
                </a:ln>
                <a:solidFill>
                  <a:prstClr val="black"/>
                </a:solidFill>
                <a:effectLst/>
                <a:uLnTx/>
                <a:uFillTx/>
                <a:latin typeface="Calibri" panose="020F0502020204030204"/>
                <a:ea typeface="+mn-ea"/>
                <a:cs typeface="+mn-cs"/>
              </a:rPr>
              <a:t>Figura 17.1. Incluir </a:t>
            </a:r>
            <a:r>
              <a:rPr kumimoji="0" lang="es-ES" sz="1800" b="1" i="0" u="none" strike="noStrike" kern="1200" cap="none" spc="0" normalizeH="0" baseline="0" noProof="0" err="1">
                <a:ln>
                  <a:noFill/>
                </a:ln>
                <a:solidFill>
                  <a:prstClr val="black"/>
                </a:solidFill>
                <a:effectLst/>
                <a:uLnTx/>
                <a:uFillTx/>
                <a:latin typeface="Calibri" panose="020F0502020204030204"/>
                <a:ea typeface="+mn-ea"/>
                <a:cs typeface="+mn-cs"/>
              </a:rPr>
              <a:t>bootstrap</a:t>
            </a:r>
            <a:r>
              <a:rPr kumimoji="0" lang="es-ES" sz="1800" b="1" i="0" u="none" strike="noStrike" kern="1200" cap="none" spc="0" normalizeH="0" baseline="0" noProof="0">
                <a:ln>
                  <a:noFill/>
                </a:ln>
                <a:solidFill>
                  <a:prstClr val="black"/>
                </a:solidFill>
                <a:effectLst/>
                <a:uLnTx/>
                <a:uFillTx/>
                <a:latin typeface="Calibri" panose="020F0502020204030204"/>
                <a:ea typeface="+mn-ea"/>
                <a:cs typeface="+mn-cs"/>
              </a:rPr>
              <a:t> en el proyecto.</a:t>
            </a:r>
            <a:endParaRPr kumimoji="0" lang="es-E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 name="Botón de acción: en blanco 23">
            <a:hlinkClick r:id="rId4" action="ppaction://hlinksldjump" highlightClick="1"/>
            <a:extLst>
              <a:ext uri="{FF2B5EF4-FFF2-40B4-BE49-F238E27FC236}">
                <a16:creationId xmlns:a16="http://schemas.microsoft.com/office/drawing/2014/main" id="{8D50BB14-2C13-8FD2-66DB-B49705E8729E}"/>
              </a:ext>
            </a:extLst>
          </p:cNvPr>
          <p:cNvSpPr/>
          <p:nvPr/>
        </p:nvSpPr>
        <p:spPr>
          <a:xfrm>
            <a:off x="10727704" y="-885"/>
            <a:ext cx="1464296" cy="335902"/>
          </a:xfrm>
          <a:prstGeom prst="actionButtonBlan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C" sz="1800" b="0" i="0" u="none" strike="noStrike" kern="1200" cap="none" spc="0" normalizeH="0" baseline="0" noProof="0">
                <a:ln>
                  <a:noFill/>
                </a:ln>
                <a:solidFill>
                  <a:prstClr val="white"/>
                </a:solidFill>
                <a:effectLst/>
                <a:uLnTx/>
                <a:uFillTx/>
                <a:latin typeface="Calibri" panose="020F0502020204030204"/>
                <a:ea typeface="+mn-ea"/>
                <a:cs typeface="+mn-cs"/>
              </a:rPr>
              <a:t>Índice</a:t>
            </a:r>
            <a:endParaRPr kumimoji="0" lang="es-E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 name="CuadroTexto 34">
            <a:extLst>
              <a:ext uri="{FF2B5EF4-FFF2-40B4-BE49-F238E27FC236}">
                <a16:creationId xmlns:a16="http://schemas.microsoft.com/office/drawing/2014/main" id="{94CF83BE-38AC-AB4F-9F6A-C8E6D4228201}"/>
              </a:ext>
            </a:extLst>
          </p:cNvPr>
          <p:cNvSpPr txBox="1"/>
          <p:nvPr/>
        </p:nvSpPr>
        <p:spPr>
          <a:xfrm>
            <a:off x="9163260" y="393919"/>
            <a:ext cx="2948173" cy="3539430"/>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C" sz="1400" b="1" i="0" u="none" strike="noStrike" kern="1200" cap="none" spc="0" normalizeH="0" baseline="0" noProof="0">
                <a:ln>
                  <a:noFill/>
                </a:ln>
                <a:solidFill>
                  <a:prstClr val="black"/>
                </a:solidFill>
                <a:effectLst/>
                <a:uLnTx/>
                <a:uFillTx/>
                <a:latin typeface="Calibri" panose="020F0502020204030204"/>
                <a:ea typeface="+mn-ea"/>
                <a:cs typeface="+mn-cs"/>
              </a:rPr>
              <a:t>Nota (08/07/2023). </a:t>
            </a:r>
            <a:r>
              <a:rPr kumimoji="0" lang="es-ES" sz="1400" b="1" i="0" u="none" strike="noStrike" kern="1200" cap="none" spc="0" normalizeH="0" baseline="0" noProof="0">
                <a:ln>
                  <a:noFill/>
                </a:ln>
                <a:solidFill>
                  <a:prstClr val="black"/>
                </a:solidFill>
                <a:effectLst/>
                <a:highlight>
                  <a:srgbClr val="FFFF00"/>
                </a:highlight>
                <a:uLnTx/>
                <a:uFillTx/>
                <a:latin typeface="Calibri" panose="020F0502020204030204"/>
                <a:ea typeface="+mn-ea"/>
                <a:cs typeface="+mn-cs"/>
              </a:rPr>
              <a:t>1) </a:t>
            </a:r>
            <a:r>
              <a:rPr kumimoji="0" lang="es-ES" sz="1400" b="0" i="0" u="none" strike="noStrike" kern="1200" cap="none" spc="0" normalizeH="0" baseline="0" noProof="0">
                <a:ln>
                  <a:noFill/>
                </a:ln>
                <a:solidFill>
                  <a:prstClr val="black"/>
                </a:solidFill>
                <a:effectLst/>
                <a:uLnTx/>
                <a:uFillTx/>
                <a:latin typeface="Calibri" panose="020F0502020204030204"/>
                <a:ea typeface="+mn-ea"/>
                <a:cs typeface="+mn-cs"/>
              </a:rPr>
              <a:t>Se identifica el tipo de </a:t>
            </a:r>
            <a:r>
              <a:rPr kumimoji="0" lang="es-ES" sz="1400" b="0" i="0" u="none" strike="noStrike" kern="1200" cap="none" spc="0" normalizeH="0" baseline="0" noProof="0" err="1">
                <a:ln>
                  <a:noFill/>
                </a:ln>
                <a:solidFill>
                  <a:prstClr val="black"/>
                </a:solidFill>
                <a:effectLst/>
                <a:uLnTx/>
                <a:uFillTx/>
                <a:latin typeface="Calibri" panose="020F0502020204030204"/>
                <a:ea typeface="+mn-ea"/>
                <a:cs typeface="+mn-cs"/>
              </a:rPr>
              <a:t>navbar</a:t>
            </a:r>
            <a:r>
              <a:rPr kumimoji="0" lang="es-ES" sz="1400" b="0" i="0" u="none" strike="noStrike" kern="1200" cap="none" spc="0" normalizeH="0" baseline="0" noProof="0">
                <a:ln>
                  <a:noFill/>
                </a:ln>
                <a:solidFill>
                  <a:prstClr val="black"/>
                </a:solidFill>
                <a:effectLst/>
                <a:uLnTx/>
                <a:uFillTx/>
                <a:latin typeface="Calibri" panose="020F0502020204030204"/>
                <a:ea typeface="+mn-ea"/>
                <a:cs typeface="+mn-cs"/>
              </a:rPr>
              <a:t> que se desea en el proyecto en la sección "</a:t>
            </a:r>
            <a:r>
              <a:rPr kumimoji="0" lang="es-ES" sz="1400" b="0" i="0" u="none" strike="noStrike" kern="1200" cap="none" spc="0" normalizeH="0" baseline="0" noProof="0" err="1">
                <a:ln>
                  <a:noFill/>
                </a:ln>
                <a:solidFill>
                  <a:prstClr val="black"/>
                </a:solidFill>
                <a:effectLst/>
                <a:uLnTx/>
                <a:uFillTx/>
                <a:latin typeface="Calibri" panose="020F0502020204030204"/>
                <a:ea typeface="+mn-ea"/>
                <a:cs typeface="+mn-cs"/>
              </a:rPr>
              <a:t>components</a:t>
            </a:r>
            <a:r>
              <a:rPr kumimoji="0" lang="es-ES" sz="1400" b="0" i="0" u="none" strike="noStrike" kern="1200" cap="none" spc="0" normalizeH="0" baseline="0" noProof="0">
                <a:ln>
                  <a:noFill/>
                </a:ln>
                <a:solidFill>
                  <a:prstClr val="black"/>
                </a:solidFill>
                <a:effectLst/>
                <a:uLnTx/>
                <a:uFillTx/>
                <a:latin typeface="Calibri" panose="020F0502020204030204"/>
                <a:ea typeface="+mn-ea"/>
                <a:cs typeface="+mn-cs"/>
              </a:rPr>
              <a:t>" de </a:t>
            </a:r>
            <a:r>
              <a:rPr kumimoji="0" lang="es-ES" sz="1400" b="0" i="0" u="none" strike="noStrike" kern="1200" cap="none" spc="0" normalizeH="0" baseline="0" noProof="0" err="1">
                <a:ln>
                  <a:noFill/>
                </a:ln>
                <a:solidFill>
                  <a:prstClr val="black"/>
                </a:solidFill>
                <a:effectLst/>
                <a:uLnTx/>
                <a:uFillTx/>
                <a:latin typeface="Calibri" panose="020F0502020204030204"/>
                <a:ea typeface="+mn-ea"/>
                <a:cs typeface="+mn-cs"/>
              </a:rPr>
              <a:t>bootstrap</a:t>
            </a:r>
            <a:r>
              <a:rPr kumimoji="0" lang="es-ES" sz="1400" b="0" i="0" u="none" strike="noStrike" kern="1200" cap="none" spc="0" normalizeH="0" baseline="0" noProof="0">
                <a:ln>
                  <a:noFill/>
                </a:ln>
                <a:solidFill>
                  <a:prstClr val="black"/>
                </a:solidFill>
                <a:effectLst/>
                <a:uLnTx/>
                <a:uFillTx/>
                <a:latin typeface="Calibri" panose="020F0502020204030204"/>
                <a:ea typeface="+mn-ea"/>
                <a:cs typeface="+mn-cs"/>
              </a:rPr>
              <a:t>. </a:t>
            </a:r>
            <a:r>
              <a:rPr kumimoji="0" lang="es-ES" sz="1400" b="1" i="0" u="none" strike="noStrike" kern="1200" cap="none" spc="0" normalizeH="0" baseline="0" noProof="0">
                <a:ln>
                  <a:noFill/>
                </a:ln>
                <a:solidFill>
                  <a:prstClr val="black"/>
                </a:solidFill>
                <a:effectLst/>
                <a:highlight>
                  <a:srgbClr val="FFFF00"/>
                </a:highlight>
                <a:uLnTx/>
                <a:uFillTx/>
                <a:latin typeface="Calibri" panose="020F0502020204030204"/>
                <a:ea typeface="+mn-ea"/>
                <a:cs typeface="+mn-cs"/>
              </a:rPr>
              <a:t>2)</a:t>
            </a:r>
            <a:r>
              <a:rPr kumimoji="0" lang="es-ES" sz="1400" b="0" i="0" u="none" strike="noStrike" kern="1200" cap="none" spc="0" normalizeH="0" baseline="0" noProof="0">
                <a:ln>
                  <a:noFill/>
                </a:ln>
                <a:solidFill>
                  <a:prstClr val="black"/>
                </a:solidFill>
                <a:effectLst/>
                <a:uLnTx/>
                <a:uFillTx/>
                <a:latin typeface="Calibri" panose="020F0502020204030204"/>
                <a:ea typeface="+mn-ea"/>
                <a:cs typeface="+mn-cs"/>
              </a:rPr>
              <a:t> En "</a:t>
            </a:r>
            <a:r>
              <a:rPr kumimoji="0" lang="es-ES" sz="1400" b="0" i="0" u="none" strike="noStrike" kern="1200" cap="none" spc="0" normalizeH="0" baseline="0" noProof="0" err="1">
                <a:ln>
                  <a:noFill/>
                </a:ln>
                <a:solidFill>
                  <a:prstClr val="black"/>
                </a:solidFill>
                <a:effectLst/>
                <a:uLnTx/>
                <a:uFillTx/>
                <a:latin typeface="Calibri" panose="020F0502020204030204"/>
                <a:ea typeface="+mn-ea"/>
                <a:cs typeface="+mn-cs"/>
              </a:rPr>
              <a:t>tasks</a:t>
            </a:r>
            <a:r>
              <a:rPr kumimoji="0" lang="es-ES" sz="1400" b="0" i="0" u="none" strike="noStrike" kern="1200" cap="none" spc="0" normalizeH="0" baseline="0" noProof="0">
                <a:ln>
                  <a:noFill/>
                </a:ln>
                <a:solidFill>
                  <a:prstClr val="black"/>
                </a:solidFill>
                <a:effectLst/>
                <a:uLnTx/>
                <a:uFillTx/>
                <a:latin typeface="Calibri" panose="020F0502020204030204"/>
                <a:ea typeface="+mn-ea"/>
                <a:cs typeface="+mn-cs"/>
              </a:rPr>
              <a:t>/</a:t>
            </a:r>
            <a:r>
              <a:rPr kumimoji="0" lang="es-ES" sz="1400" b="0" i="0" u="none" strike="noStrike" kern="1200" cap="none" spc="0" normalizeH="0" baseline="0" noProof="0" err="1">
                <a:ln>
                  <a:noFill/>
                </a:ln>
                <a:solidFill>
                  <a:prstClr val="black"/>
                </a:solidFill>
                <a:effectLst/>
                <a:uLnTx/>
                <a:uFillTx/>
                <a:latin typeface="Calibri" panose="020F0502020204030204"/>
                <a:ea typeface="+mn-ea"/>
                <a:cs typeface="+mn-cs"/>
              </a:rPr>
              <a:t>templates</a:t>
            </a:r>
            <a:r>
              <a:rPr kumimoji="0" lang="es-ES" sz="1400" b="0" i="0" u="none" strike="noStrike" kern="1200" cap="none" spc="0" normalizeH="0" baseline="0" noProof="0">
                <a:ln>
                  <a:noFill/>
                </a:ln>
                <a:solidFill>
                  <a:prstClr val="black"/>
                </a:solidFill>
                <a:effectLst/>
                <a:uLnTx/>
                <a:uFillTx/>
                <a:latin typeface="Calibri" panose="020F0502020204030204"/>
                <a:ea typeface="+mn-ea"/>
                <a:cs typeface="+mn-cs"/>
              </a:rPr>
              <a:t>/base.html". Se copia todo el código y se lo ubica arriba de la etiqueta "</a:t>
            </a:r>
            <a:r>
              <a:rPr kumimoji="0" lang="es-ES" sz="1400" b="0" i="0" u="none" strike="noStrike" kern="1200" cap="none" spc="0" normalizeH="0" baseline="0" noProof="0" err="1">
                <a:ln>
                  <a:noFill/>
                </a:ln>
                <a:solidFill>
                  <a:prstClr val="black"/>
                </a:solidFill>
                <a:effectLst/>
                <a:uLnTx/>
                <a:uFillTx/>
                <a:latin typeface="Calibri" panose="020F0502020204030204"/>
                <a:ea typeface="+mn-ea"/>
                <a:cs typeface="+mn-cs"/>
              </a:rPr>
              <a:t>nav</a:t>
            </a:r>
            <a:r>
              <a:rPr kumimoji="0" lang="es-ES" sz="1400" b="0" i="0" u="none" strike="noStrike" kern="1200" cap="none" spc="0" normalizeH="0" baseline="0" noProof="0">
                <a:ln>
                  <a:noFill/>
                </a:ln>
                <a:solidFill>
                  <a:prstClr val="black"/>
                </a:solidFill>
                <a:effectLst/>
                <a:uLnTx/>
                <a:uFillTx/>
                <a:latin typeface="Calibri" panose="020F0502020204030204"/>
                <a:ea typeface="+mn-ea"/>
                <a:cs typeface="+mn-cs"/>
              </a:rPr>
              <a:t>" que se tiene, se hacen las modificaciones al código para que se muestre como queda en pantalla, se usan los estilos "</a:t>
            </a:r>
            <a:r>
              <a:rPr kumimoji="0" lang="es-ES" sz="1400" b="0" i="0" u="none" strike="noStrike" kern="1200" cap="none" spc="0" normalizeH="0" baseline="0" noProof="0" err="1">
                <a:ln>
                  <a:noFill/>
                </a:ln>
                <a:solidFill>
                  <a:prstClr val="black"/>
                </a:solidFill>
                <a:effectLst/>
                <a:uLnTx/>
                <a:uFillTx/>
                <a:latin typeface="Calibri" panose="020F0502020204030204"/>
                <a:ea typeface="+mn-ea"/>
                <a:cs typeface="+mn-cs"/>
              </a:rPr>
              <a:t>bg-dark</a:t>
            </a:r>
            <a:r>
              <a:rPr kumimoji="0" lang="es-ES" sz="1400" b="0" i="0" u="none" strike="noStrike" kern="1200" cap="none" spc="0" normalizeH="0" baseline="0" noProof="0">
                <a:ln>
                  <a:noFill/>
                </a:ln>
                <a:solidFill>
                  <a:prstClr val="black"/>
                </a:solidFill>
                <a:effectLst/>
                <a:uLnTx/>
                <a:uFillTx/>
                <a:latin typeface="Calibri" panose="020F0502020204030204"/>
                <a:ea typeface="+mn-ea"/>
                <a:cs typeface="+mn-cs"/>
              </a:rPr>
              <a:t>", "</a:t>
            </a:r>
            <a:r>
              <a:rPr kumimoji="0" lang="es-ES" sz="1400" b="0" i="0" u="none" strike="noStrike" kern="1200" cap="none" spc="0" normalizeH="0" baseline="0" noProof="0" err="1">
                <a:ln>
                  <a:noFill/>
                </a:ln>
                <a:solidFill>
                  <a:prstClr val="black"/>
                </a:solidFill>
                <a:effectLst/>
                <a:uLnTx/>
                <a:uFillTx/>
                <a:latin typeface="Calibri" panose="020F0502020204030204"/>
                <a:ea typeface="+mn-ea"/>
                <a:cs typeface="+mn-cs"/>
              </a:rPr>
              <a:t>navbar-dark</a:t>
            </a:r>
            <a:r>
              <a:rPr kumimoji="0" lang="es-ES" sz="1400" b="0" i="0" u="none" strike="noStrike" kern="1200" cap="none" spc="0" normalizeH="0" baseline="0" noProof="0">
                <a:ln>
                  <a:noFill/>
                </a:ln>
                <a:solidFill>
                  <a:prstClr val="black"/>
                </a:solidFill>
                <a:effectLst/>
                <a:uLnTx/>
                <a:uFillTx/>
                <a:latin typeface="Calibri" panose="020F0502020204030204"/>
                <a:ea typeface="+mn-ea"/>
                <a:cs typeface="+mn-cs"/>
              </a:rPr>
              <a:t>", "container-fluid", "ms-auto", "</a:t>
            </a:r>
            <a:r>
              <a:rPr kumimoji="0" lang="es-ES" sz="1400" b="0" i="0" u="none" strike="noStrike" kern="1200" cap="none" spc="0" normalizeH="0" baseline="0" noProof="0" err="1">
                <a:ln>
                  <a:noFill/>
                </a:ln>
                <a:solidFill>
                  <a:prstClr val="black"/>
                </a:solidFill>
                <a:effectLst/>
                <a:uLnTx/>
                <a:uFillTx/>
                <a:latin typeface="Calibri" panose="020F0502020204030204"/>
                <a:ea typeface="+mn-ea"/>
                <a:cs typeface="+mn-cs"/>
              </a:rPr>
              <a:t>nav_item</a:t>
            </a:r>
            <a:r>
              <a:rPr kumimoji="0" lang="es-ES" sz="1400" b="0" i="0" u="none" strike="noStrike" kern="1200" cap="none" spc="0" normalizeH="0" baseline="0" noProof="0">
                <a:ln>
                  <a:noFill/>
                </a:ln>
                <a:solidFill>
                  <a:prstClr val="black"/>
                </a:solidFill>
                <a:effectLst/>
                <a:uLnTx/>
                <a:uFillTx/>
                <a:latin typeface="Calibri" panose="020F0502020204030204"/>
                <a:ea typeface="+mn-ea"/>
                <a:cs typeface="+mn-cs"/>
              </a:rPr>
              <a:t>", "</a:t>
            </a:r>
            <a:r>
              <a:rPr kumimoji="0" lang="es-ES" sz="1400" b="0" i="0" u="none" strike="noStrike" kern="1200" cap="none" spc="0" normalizeH="0" baseline="0" noProof="0" err="1">
                <a:ln>
                  <a:noFill/>
                </a:ln>
                <a:solidFill>
                  <a:prstClr val="black"/>
                </a:solidFill>
                <a:effectLst/>
                <a:uLnTx/>
                <a:uFillTx/>
                <a:latin typeface="Calibri" panose="020F0502020204030204"/>
                <a:ea typeface="+mn-ea"/>
                <a:cs typeface="+mn-cs"/>
              </a:rPr>
              <a:t>nav_link</a:t>
            </a:r>
            <a:r>
              <a:rPr kumimoji="0" lang="es-ES" sz="1400" b="0" i="0" u="none" strike="noStrike" kern="1200" cap="none" spc="0" normalizeH="0" baseline="0" noProof="0">
                <a:ln>
                  <a:noFill/>
                </a:ln>
                <a:solidFill>
                  <a:prstClr val="black"/>
                </a:solidFill>
                <a:effectLst/>
                <a:uLnTx/>
                <a:uFillTx/>
                <a:latin typeface="Calibri" panose="020F0502020204030204"/>
                <a:ea typeface="+mn-ea"/>
                <a:cs typeface="+mn-cs"/>
              </a:rPr>
              <a:t>". Se ubicada todo el conjunto "</a:t>
            </a:r>
            <a:r>
              <a:rPr kumimoji="0" lang="es-ES" sz="1400" b="0" i="0" u="none" strike="noStrike" kern="1200" cap="none" spc="0" normalizeH="0" baseline="0" noProof="0" err="1">
                <a:ln>
                  <a:noFill/>
                </a:ln>
                <a:solidFill>
                  <a:prstClr val="black"/>
                </a:solidFill>
                <a:effectLst/>
                <a:uLnTx/>
                <a:uFillTx/>
                <a:latin typeface="Calibri" panose="020F0502020204030204"/>
                <a:ea typeface="+mn-ea"/>
                <a:cs typeface="+mn-cs"/>
              </a:rPr>
              <a:t>ul</a:t>
            </a:r>
            <a:r>
              <a:rPr kumimoji="0" lang="es-ES" sz="1400" b="0" i="0" u="none" strike="noStrike" kern="1200" cap="none" spc="0" normalizeH="0" baseline="0" noProof="0">
                <a:ln>
                  <a:noFill/>
                </a:ln>
                <a:solidFill>
                  <a:prstClr val="black"/>
                </a:solidFill>
                <a:effectLst/>
                <a:uLnTx/>
                <a:uFillTx/>
                <a:latin typeface="Calibri" panose="020F0502020204030204"/>
                <a:ea typeface="+mn-ea"/>
                <a:cs typeface="+mn-cs"/>
              </a:rPr>
              <a:t>" ya cuando este modificado, dentro de la etiqueta "</a:t>
            </a:r>
            <a:r>
              <a:rPr kumimoji="0" lang="es-ES" sz="1400" b="0" i="0" u="none" strike="noStrike" kern="1200" cap="none" spc="0" normalizeH="0" baseline="0" noProof="0" err="1">
                <a:ln>
                  <a:noFill/>
                </a:ln>
                <a:solidFill>
                  <a:prstClr val="black"/>
                </a:solidFill>
                <a:effectLst/>
                <a:uLnTx/>
                <a:uFillTx/>
                <a:latin typeface="Calibri" panose="020F0502020204030204"/>
                <a:ea typeface="+mn-ea"/>
                <a:cs typeface="+mn-cs"/>
              </a:rPr>
              <a:t>nav</a:t>
            </a:r>
            <a:r>
              <a:rPr kumimoji="0" lang="es-ES" sz="1400" b="0" i="0" u="none" strike="noStrike" kern="1200" cap="none" spc="0" normalizeH="0" baseline="0" noProof="0">
                <a:ln>
                  <a:noFill/>
                </a:ln>
                <a:solidFill>
                  <a:prstClr val="black"/>
                </a:solidFill>
                <a:effectLst/>
                <a:uLnTx/>
                <a:uFillTx/>
                <a:latin typeface="Calibri" panose="020F0502020204030204"/>
                <a:ea typeface="+mn-ea"/>
                <a:cs typeface="+mn-cs"/>
              </a:rPr>
              <a:t>" que se copió de "</a:t>
            </a:r>
            <a:r>
              <a:rPr kumimoji="0" lang="es-ES" sz="1400" b="0" i="0" u="none" strike="noStrike" kern="1200" cap="none" spc="0" normalizeH="0" baseline="0" noProof="0" err="1">
                <a:ln>
                  <a:noFill/>
                </a:ln>
                <a:solidFill>
                  <a:prstClr val="black"/>
                </a:solidFill>
                <a:effectLst/>
                <a:uLnTx/>
                <a:uFillTx/>
                <a:latin typeface="Calibri" panose="020F0502020204030204"/>
                <a:ea typeface="+mn-ea"/>
                <a:cs typeface="+mn-cs"/>
              </a:rPr>
              <a:t>ul</a:t>
            </a:r>
            <a:r>
              <a:rPr kumimoji="0" lang="es-ES" sz="1400" b="0" i="0" u="none" strike="noStrike" kern="1200" cap="none" spc="0" normalizeH="0" baseline="0" noProof="0">
                <a:ln>
                  <a:noFill/>
                </a:ln>
                <a:solidFill>
                  <a:prstClr val="black"/>
                </a:solidFill>
                <a:effectLst/>
                <a:uLnTx/>
                <a:uFillTx/>
                <a:latin typeface="Calibri" panose="020F0502020204030204"/>
                <a:ea typeface="+mn-ea"/>
                <a:cs typeface="+mn-cs"/>
              </a:rPr>
              <a:t>".</a:t>
            </a:r>
          </a:p>
        </p:txBody>
      </p:sp>
      <p:pic>
        <p:nvPicPr>
          <p:cNvPr id="10" name="Imagen 9" descr="Texto&#10;&#10;Descripción generada automáticamente">
            <a:extLst>
              <a:ext uri="{FF2B5EF4-FFF2-40B4-BE49-F238E27FC236}">
                <a16:creationId xmlns:a16="http://schemas.microsoft.com/office/drawing/2014/main" id="{B477B5D8-1DEB-4757-3F99-503A131DEAA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72717" y="537779"/>
            <a:ext cx="5863668" cy="5550938"/>
          </a:xfrm>
          <a:prstGeom prst="rect">
            <a:avLst/>
          </a:prstGeom>
        </p:spPr>
      </p:pic>
      <p:pic>
        <p:nvPicPr>
          <p:cNvPr id="3" name="Imagen 2" descr="Interfaz de usuario gráfica, Texto, Aplicación, Correo electrónico&#10;&#10;Descripción generada automáticamente">
            <a:extLst>
              <a:ext uri="{FF2B5EF4-FFF2-40B4-BE49-F238E27FC236}">
                <a16:creationId xmlns:a16="http://schemas.microsoft.com/office/drawing/2014/main" id="{DCCE726D-20DF-84E5-A438-E6AD5D58902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555956" y="4002249"/>
            <a:ext cx="4578121" cy="2693519"/>
          </a:xfrm>
          <a:prstGeom prst="rect">
            <a:avLst/>
          </a:prstGeom>
        </p:spPr>
      </p:pic>
      <p:sp>
        <p:nvSpPr>
          <p:cNvPr id="20" name="Rectángulo 19">
            <a:extLst>
              <a:ext uri="{FF2B5EF4-FFF2-40B4-BE49-F238E27FC236}">
                <a16:creationId xmlns:a16="http://schemas.microsoft.com/office/drawing/2014/main" id="{B16D2B28-EE43-AA49-1BC8-81D003BDC904}"/>
              </a:ext>
            </a:extLst>
          </p:cNvPr>
          <p:cNvSpPr/>
          <p:nvPr/>
        </p:nvSpPr>
        <p:spPr>
          <a:xfrm flipH="1">
            <a:off x="7523685" y="4626827"/>
            <a:ext cx="853399" cy="19097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w="3175">
                <a:solidFill>
                  <a:prstClr val="black"/>
                </a:solidFill>
              </a:ln>
              <a:solidFill>
                <a:prstClr val="white"/>
              </a:solidFill>
              <a:effectLst/>
              <a:uLnTx/>
              <a:uFillTx/>
              <a:latin typeface="Calibri" panose="020F0502020204030204"/>
              <a:ea typeface="+mn-ea"/>
              <a:cs typeface="+mn-cs"/>
            </a:endParaRPr>
          </a:p>
        </p:txBody>
      </p:sp>
      <p:sp>
        <p:nvSpPr>
          <p:cNvPr id="22" name="Rectángulo 21">
            <a:extLst>
              <a:ext uri="{FF2B5EF4-FFF2-40B4-BE49-F238E27FC236}">
                <a16:creationId xmlns:a16="http://schemas.microsoft.com/office/drawing/2014/main" id="{54EFABF8-2CE0-F8D7-E711-073ACF0A2675}"/>
              </a:ext>
            </a:extLst>
          </p:cNvPr>
          <p:cNvSpPr/>
          <p:nvPr/>
        </p:nvSpPr>
        <p:spPr>
          <a:xfrm flipH="1">
            <a:off x="7523684" y="6427872"/>
            <a:ext cx="764902" cy="15974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w="3175">
                <a:solidFill>
                  <a:prstClr val="black"/>
                </a:solidFill>
              </a:ln>
              <a:solidFill>
                <a:prstClr val="white"/>
              </a:solidFill>
              <a:effectLst/>
              <a:uLnTx/>
              <a:uFillTx/>
              <a:latin typeface="Calibri" panose="020F0502020204030204"/>
              <a:ea typeface="+mn-ea"/>
              <a:cs typeface="+mn-cs"/>
            </a:endParaRPr>
          </a:p>
        </p:txBody>
      </p:sp>
      <p:cxnSp>
        <p:nvCxnSpPr>
          <p:cNvPr id="26" name="Conector recto de flecha 25">
            <a:extLst>
              <a:ext uri="{FF2B5EF4-FFF2-40B4-BE49-F238E27FC236}">
                <a16:creationId xmlns:a16="http://schemas.microsoft.com/office/drawing/2014/main" id="{D6F78EE6-794A-3C8F-6D3D-CAA552ECB967}"/>
              </a:ext>
            </a:extLst>
          </p:cNvPr>
          <p:cNvCxnSpPr/>
          <p:nvPr/>
        </p:nvCxnSpPr>
        <p:spPr>
          <a:xfrm>
            <a:off x="8170606" y="4817806"/>
            <a:ext cx="0" cy="1582994"/>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7" name="CuadroTexto 26">
            <a:extLst>
              <a:ext uri="{FF2B5EF4-FFF2-40B4-BE49-F238E27FC236}">
                <a16:creationId xmlns:a16="http://schemas.microsoft.com/office/drawing/2014/main" id="{7328E888-DB30-9634-8CAB-36431A55A2C3}"/>
              </a:ext>
            </a:extLst>
          </p:cNvPr>
          <p:cNvSpPr txBox="1"/>
          <p:nvPr/>
        </p:nvSpPr>
        <p:spPr>
          <a:xfrm>
            <a:off x="8087805" y="5548255"/>
            <a:ext cx="57855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1" i="0" u="none" strike="noStrike" kern="1200" cap="none" spc="0" normalizeH="0" baseline="0" noProof="0">
                <a:ln>
                  <a:noFill/>
                </a:ln>
                <a:solidFill>
                  <a:srgbClr val="002060"/>
                </a:solidFill>
                <a:effectLst/>
                <a:highlight>
                  <a:srgbClr val="FFFF00"/>
                </a:highlight>
                <a:uLnTx/>
                <a:uFillTx/>
                <a:latin typeface="Calibri" panose="020F0502020204030204"/>
                <a:ea typeface="+mn-ea"/>
                <a:cs typeface="+mn-cs"/>
              </a:rPr>
              <a:t>-1-</a:t>
            </a:r>
            <a:endParaRPr kumimoji="0" lang="es-EC" sz="1800" b="1" i="0" u="none" strike="noStrike" kern="1200" cap="none" spc="0" normalizeH="0" baseline="0" noProof="0">
              <a:ln>
                <a:noFill/>
              </a:ln>
              <a:solidFill>
                <a:srgbClr val="002060"/>
              </a:solidFill>
              <a:effectLst/>
              <a:highlight>
                <a:srgbClr val="FFFF00"/>
              </a:highlight>
              <a:uLnTx/>
              <a:uFillTx/>
              <a:latin typeface="Calibri" panose="020F0502020204030204"/>
              <a:ea typeface="+mn-ea"/>
              <a:cs typeface="+mn-cs"/>
            </a:endParaRPr>
          </a:p>
        </p:txBody>
      </p:sp>
      <p:sp>
        <p:nvSpPr>
          <p:cNvPr id="2" name="Rectángulo 1">
            <a:extLst>
              <a:ext uri="{FF2B5EF4-FFF2-40B4-BE49-F238E27FC236}">
                <a16:creationId xmlns:a16="http://schemas.microsoft.com/office/drawing/2014/main" id="{CC32B3BC-240E-A6B7-C2FB-BD4E6B7FC975}"/>
              </a:ext>
            </a:extLst>
          </p:cNvPr>
          <p:cNvSpPr/>
          <p:nvPr/>
        </p:nvSpPr>
        <p:spPr>
          <a:xfrm flipH="1">
            <a:off x="4541194" y="1005880"/>
            <a:ext cx="2727706" cy="174738"/>
          </a:xfrm>
          <a:prstGeom prst="rect">
            <a:avLst/>
          </a:prstGeom>
          <a:noFill/>
          <a:ln w="952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w="3175">
                <a:solidFill>
                  <a:prstClr val="black"/>
                </a:solidFill>
              </a:ln>
              <a:solidFill>
                <a:prstClr val="white"/>
              </a:solidFill>
              <a:effectLst/>
              <a:uLnTx/>
              <a:uFillTx/>
              <a:latin typeface="Calibri" panose="020F0502020204030204"/>
              <a:ea typeface="+mn-ea"/>
              <a:cs typeface="+mn-cs"/>
            </a:endParaRPr>
          </a:p>
        </p:txBody>
      </p:sp>
      <p:sp>
        <p:nvSpPr>
          <p:cNvPr id="7" name="Rectángulo 6">
            <a:extLst>
              <a:ext uri="{FF2B5EF4-FFF2-40B4-BE49-F238E27FC236}">
                <a16:creationId xmlns:a16="http://schemas.microsoft.com/office/drawing/2014/main" id="{F2542E3D-8F2F-9D3F-C95D-EAD4021BFD7A}"/>
              </a:ext>
            </a:extLst>
          </p:cNvPr>
          <p:cNvSpPr/>
          <p:nvPr/>
        </p:nvSpPr>
        <p:spPr>
          <a:xfrm flipH="1">
            <a:off x="4078977" y="1216368"/>
            <a:ext cx="5084279" cy="648000"/>
          </a:xfrm>
          <a:prstGeom prst="rect">
            <a:avLst/>
          </a:prstGeom>
          <a:noFill/>
          <a:ln w="9525">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w="3175">
                <a:solidFill>
                  <a:prstClr val="black"/>
                </a:solidFill>
              </a:ln>
              <a:solidFill>
                <a:prstClr val="white"/>
              </a:solidFill>
              <a:effectLst/>
              <a:uLnTx/>
              <a:uFillTx/>
              <a:latin typeface="Calibri" panose="020F0502020204030204"/>
              <a:ea typeface="+mn-ea"/>
              <a:cs typeface="+mn-cs"/>
            </a:endParaRPr>
          </a:p>
        </p:txBody>
      </p:sp>
      <p:sp>
        <p:nvSpPr>
          <p:cNvPr id="8" name="Rectángulo 7">
            <a:extLst>
              <a:ext uri="{FF2B5EF4-FFF2-40B4-BE49-F238E27FC236}">
                <a16:creationId xmlns:a16="http://schemas.microsoft.com/office/drawing/2014/main" id="{38B9AC03-0C7A-7BFF-CBFA-BD4C7AF9A347}"/>
              </a:ext>
            </a:extLst>
          </p:cNvPr>
          <p:cNvSpPr/>
          <p:nvPr/>
        </p:nvSpPr>
        <p:spPr>
          <a:xfrm flipH="1" flipV="1">
            <a:off x="4052104" y="5794244"/>
            <a:ext cx="1080000" cy="144000"/>
          </a:xfrm>
          <a:prstGeom prst="rect">
            <a:avLst/>
          </a:prstGeom>
          <a:noFill/>
          <a:ln w="9525">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w="3175">
                <a:solidFill>
                  <a:prstClr val="black"/>
                </a:solidFill>
              </a:ln>
              <a:solidFill>
                <a:prstClr val="white"/>
              </a:solidFill>
              <a:effectLst/>
              <a:uLnTx/>
              <a:uFillTx/>
              <a:latin typeface="Calibri" panose="020F0502020204030204"/>
              <a:ea typeface="+mn-ea"/>
              <a:cs typeface="+mn-cs"/>
            </a:endParaRPr>
          </a:p>
        </p:txBody>
      </p:sp>
      <p:sp>
        <p:nvSpPr>
          <p:cNvPr id="9" name="Rectángulo 8">
            <a:extLst>
              <a:ext uri="{FF2B5EF4-FFF2-40B4-BE49-F238E27FC236}">
                <a16:creationId xmlns:a16="http://schemas.microsoft.com/office/drawing/2014/main" id="{5754A600-1DE2-0E4F-428C-067B937F58B2}"/>
              </a:ext>
            </a:extLst>
          </p:cNvPr>
          <p:cNvSpPr/>
          <p:nvPr/>
        </p:nvSpPr>
        <p:spPr>
          <a:xfrm flipH="1" flipV="1">
            <a:off x="4215230" y="1861990"/>
            <a:ext cx="3053670" cy="158973"/>
          </a:xfrm>
          <a:prstGeom prst="rect">
            <a:avLst/>
          </a:prstGeom>
          <a:noFill/>
          <a:ln w="9525">
            <a:solidFill>
              <a:srgbClr val="FFFF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w="3175">
                <a:solidFill>
                  <a:prstClr val="black"/>
                </a:solidFill>
              </a:ln>
              <a:solidFill>
                <a:prstClr val="white"/>
              </a:solidFill>
              <a:effectLst/>
              <a:uLnTx/>
              <a:uFillTx/>
              <a:latin typeface="Calibri" panose="020F0502020204030204"/>
              <a:ea typeface="+mn-ea"/>
              <a:cs typeface="+mn-cs"/>
            </a:endParaRPr>
          </a:p>
        </p:txBody>
      </p:sp>
      <p:sp>
        <p:nvSpPr>
          <p:cNvPr id="11" name="Rectángulo 10">
            <a:extLst>
              <a:ext uri="{FF2B5EF4-FFF2-40B4-BE49-F238E27FC236}">
                <a16:creationId xmlns:a16="http://schemas.microsoft.com/office/drawing/2014/main" id="{588DAFD3-4071-C1A1-9762-305294859094}"/>
              </a:ext>
            </a:extLst>
          </p:cNvPr>
          <p:cNvSpPr/>
          <p:nvPr/>
        </p:nvSpPr>
        <p:spPr>
          <a:xfrm flipH="1" flipV="1">
            <a:off x="4068357" y="5653434"/>
            <a:ext cx="769861" cy="158972"/>
          </a:xfrm>
          <a:prstGeom prst="rect">
            <a:avLst/>
          </a:prstGeom>
          <a:noFill/>
          <a:ln w="9525">
            <a:solidFill>
              <a:srgbClr val="FFFF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w="3175">
                <a:solidFill>
                  <a:prstClr val="black"/>
                </a:solidFill>
              </a:ln>
              <a:solidFill>
                <a:prstClr val="white"/>
              </a:solidFill>
              <a:effectLst/>
              <a:uLnTx/>
              <a:uFillTx/>
              <a:latin typeface="Calibri" panose="020F0502020204030204"/>
              <a:ea typeface="+mn-ea"/>
              <a:cs typeface="+mn-cs"/>
            </a:endParaRPr>
          </a:p>
        </p:txBody>
      </p:sp>
      <p:sp>
        <p:nvSpPr>
          <p:cNvPr id="12" name="Rectángulo 11">
            <a:extLst>
              <a:ext uri="{FF2B5EF4-FFF2-40B4-BE49-F238E27FC236}">
                <a16:creationId xmlns:a16="http://schemas.microsoft.com/office/drawing/2014/main" id="{A4962A6C-7525-695F-6190-7F64A6BE98CD}"/>
              </a:ext>
            </a:extLst>
          </p:cNvPr>
          <p:cNvSpPr/>
          <p:nvPr/>
        </p:nvSpPr>
        <p:spPr>
          <a:xfrm flipH="1">
            <a:off x="4890365" y="2003234"/>
            <a:ext cx="1464136" cy="144000"/>
          </a:xfrm>
          <a:prstGeom prst="rect">
            <a:avLst/>
          </a:prstGeom>
          <a:noFill/>
          <a:ln w="952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w="3175">
                <a:solidFill>
                  <a:prstClr val="black"/>
                </a:solidFill>
              </a:ln>
              <a:solidFill>
                <a:prstClr val="white"/>
              </a:solidFill>
              <a:effectLst/>
              <a:uLnTx/>
              <a:uFillTx/>
              <a:latin typeface="Calibri" panose="020F0502020204030204"/>
              <a:ea typeface="+mn-ea"/>
              <a:cs typeface="+mn-cs"/>
            </a:endParaRPr>
          </a:p>
        </p:txBody>
      </p:sp>
      <p:sp>
        <p:nvSpPr>
          <p:cNvPr id="13" name="CuadroTexto 12">
            <a:extLst>
              <a:ext uri="{FF2B5EF4-FFF2-40B4-BE49-F238E27FC236}">
                <a16:creationId xmlns:a16="http://schemas.microsoft.com/office/drawing/2014/main" id="{794B8B15-BA77-910A-7B16-66A3625C189D}"/>
              </a:ext>
            </a:extLst>
          </p:cNvPr>
          <p:cNvSpPr txBox="1"/>
          <p:nvPr/>
        </p:nvSpPr>
        <p:spPr>
          <a:xfrm>
            <a:off x="6927450" y="2043624"/>
            <a:ext cx="2284173" cy="89255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300" b="0" i="0" u="none" strike="noStrike" kern="1200" cap="none" spc="0" normalizeH="0" baseline="0" noProof="0">
                <a:ln>
                  <a:noFill/>
                </a:ln>
                <a:solidFill>
                  <a:srgbClr val="FF0000"/>
                </a:solidFill>
                <a:effectLst/>
                <a:uLnTx/>
                <a:uFillTx/>
                <a:latin typeface="Calibri" panose="020F0502020204030204"/>
                <a:ea typeface="+mn-ea"/>
                <a:cs typeface="+mn-cs"/>
              </a:rPr>
              <a:t>No se marcan los </a:t>
            </a:r>
            <a:r>
              <a:rPr kumimoji="0" lang="es-ES" sz="1300" b="0" i="0" u="none" strike="noStrike" kern="1200" cap="none" spc="0" normalizeH="0" baseline="0" noProof="0" err="1">
                <a:ln>
                  <a:noFill/>
                </a:ln>
                <a:solidFill>
                  <a:srgbClr val="FF0000"/>
                </a:solidFill>
                <a:effectLst/>
                <a:uLnTx/>
                <a:uFillTx/>
                <a:latin typeface="Calibri" panose="020F0502020204030204"/>
                <a:ea typeface="+mn-ea"/>
                <a:cs typeface="+mn-cs"/>
              </a:rPr>
              <a:t>elmentos</a:t>
            </a:r>
            <a:r>
              <a:rPr kumimoji="0" lang="es-ES" sz="1300" b="0" i="0" u="none" strike="noStrike" kern="1200" cap="none" spc="0" normalizeH="0" baseline="0" noProof="0">
                <a:ln>
                  <a:noFill/>
                </a:ln>
                <a:solidFill>
                  <a:srgbClr val="FF0000"/>
                </a:solidFill>
                <a:effectLst/>
                <a:uLnTx/>
                <a:uFillTx/>
                <a:latin typeface="Calibri" panose="020F0502020204030204"/>
                <a:ea typeface="+mn-ea"/>
                <a:cs typeface="+mn-cs"/>
              </a:rPr>
              <a:t> “</a:t>
            </a:r>
            <a:r>
              <a:rPr kumimoji="0" lang="es-ES" sz="1300" b="0" i="0" u="none" strike="noStrike" kern="1200" cap="none" spc="0" normalizeH="0" baseline="0" noProof="0" err="1">
                <a:ln>
                  <a:noFill/>
                </a:ln>
                <a:solidFill>
                  <a:srgbClr val="FF0000"/>
                </a:solidFill>
                <a:effectLst/>
                <a:uLnTx/>
                <a:uFillTx/>
                <a:latin typeface="Calibri" panose="020F0502020204030204"/>
                <a:ea typeface="+mn-ea"/>
                <a:cs typeface="+mn-cs"/>
              </a:rPr>
              <a:t>li</a:t>
            </a:r>
            <a:r>
              <a:rPr kumimoji="0" lang="es-ES" sz="1300" b="0" i="0" u="none" strike="noStrike" kern="1200" cap="none" spc="0" normalizeH="0" baseline="0" noProof="0">
                <a:ln>
                  <a:noFill/>
                </a:ln>
                <a:solidFill>
                  <a:srgbClr val="FF0000"/>
                </a:solidFill>
                <a:effectLst/>
                <a:uLnTx/>
                <a:uFillTx/>
                <a:latin typeface="Calibri" panose="020F0502020204030204"/>
                <a:ea typeface="+mn-ea"/>
                <a:cs typeface="+mn-cs"/>
              </a:rPr>
              <a:t>” y “a” pero hay que ponerles los atributos “</a:t>
            </a:r>
            <a:r>
              <a:rPr kumimoji="0" lang="es-ES" sz="1300" b="0" i="0" u="none" strike="noStrike" kern="1200" cap="none" spc="0" normalizeH="0" baseline="0" noProof="0" err="1">
                <a:ln>
                  <a:noFill/>
                </a:ln>
                <a:solidFill>
                  <a:srgbClr val="FF0000"/>
                </a:solidFill>
                <a:effectLst/>
                <a:uLnTx/>
                <a:uFillTx/>
                <a:latin typeface="Calibri" panose="020F0502020204030204"/>
                <a:ea typeface="+mn-ea"/>
                <a:cs typeface="+mn-cs"/>
              </a:rPr>
              <a:t>nav-item</a:t>
            </a:r>
            <a:r>
              <a:rPr kumimoji="0" lang="es-ES" sz="1300" b="0" i="0" u="none" strike="noStrike" kern="1200" cap="none" spc="0" normalizeH="0" baseline="0" noProof="0">
                <a:ln>
                  <a:noFill/>
                </a:ln>
                <a:solidFill>
                  <a:srgbClr val="FF0000"/>
                </a:solidFill>
                <a:effectLst/>
                <a:uLnTx/>
                <a:uFillTx/>
                <a:latin typeface="Calibri" panose="020F0502020204030204"/>
                <a:ea typeface="+mn-ea"/>
                <a:cs typeface="+mn-cs"/>
              </a:rPr>
              <a:t>” y “</a:t>
            </a:r>
            <a:r>
              <a:rPr kumimoji="0" lang="es-ES" sz="1300" b="0" i="0" u="none" strike="noStrike" kern="1200" cap="none" spc="0" normalizeH="0" baseline="0" noProof="0" err="1">
                <a:ln>
                  <a:noFill/>
                </a:ln>
                <a:solidFill>
                  <a:srgbClr val="FF0000"/>
                </a:solidFill>
                <a:effectLst/>
                <a:uLnTx/>
                <a:uFillTx/>
                <a:latin typeface="Calibri" panose="020F0502020204030204"/>
                <a:ea typeface="+mn-ea"/>
                <a:cs typeface="+mn-cs"/>
              </a:rPr>
              <a:t>nav</a:t>
            </a:r>
            <a:r>
              <a:rPr kumimoji="0" lang="es-ES" sz="1300" b="0" i="0" u="none" strike="noStrike" kern="1200" cap="none" spc="0" normalizeH="0" baseline="0" noProof="0">
                <a:ln>
                  <a:noFill/>
                </a:ln>
                <a:solidFill>
                  <a:srgbClr val="FF0000"/>
                </a:solidFill>
                <a:effectLst/>
                <a:uLnTx/>
                <a:uFillTx/>
                <a:latin typeface="Calibri" panose="020F0502020204030204"/>
                <a:ea typeface="+mn-ea"/>
                <a:cs typeface="+mn-cs"/>
              </a:rPr>
              <a:t>-link” respectivamente</a:t>
            </a:r>
            <a:endParaRPr kumimoji="0" lang="es-EC" sz="1300" b="0" i="0" u="none" strike="noStrike" kern="1200" cap="none" spc="0" normalizeH="0" baseline="0" noProof="0">
              <a:ln>
                <a:noFill/>
              </a:ln>
              <a:solidFill>
                <a:srgbClr val="FF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1114855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9DF72ADE-BAE9-484E-84CE-E8979DDABC94}"/>
              </a:ext>
            </a:extLst>
          </p:cNvPr>
          <p:cNvSpPr>
            <a:spLocks noGrp="1"/>
          </p:cNvSpPr>
          <p:nvPr>
            <p:ph type="title"/>
          </p:nvPr>
        </p:nvSpPr>
        <p:spPr>
          <a:xfrm>
            <a:off x="1" y="1"/>
            <a:ext cx="3256367" cy="709119"/>
          </a:xfrm>
          <a:solidFill>
            <a:schemeClr val="accent4">
              <a:lumMod val="60000"/>
              <a:lumOff val="40000"/>
            </a:schemeClr>
          </a:solidFill>
        </p:spPr>
        <p:style>
          <a:lnRef idx="2">
            <a:schemeClr val="accent1"/>
          </a:lnRef>
          <a:fillRef idx="1">
            <a:schemeClr val="lt1"/>
          </a:fillRef>
          <a:effectRef idx="0">
            <a:schemeClr val="accent1"/>
          </a:effectRef>
          <a:fontRef idx="minor">
            <a:schemeClr val="dk1"/>
          </a:fontRef>
        </p:style>
        <p:txBody>
          <a:bodyPr>
            <a:normAutofit/>
          </a:bodyPr>
          <a:lstStyle/>
          <a:p>
            <a:r>
              <a:rPr lang="es-MX" sz="1400">
                <a:latin typeface="AcmeFont" pitchFamily="2" charset="0"/>
              </a:rPr>
              <a:t>Taller: </a:t>
            </a:r>
            <a:r>
              <a:rPr lang="es-MX" sz="1400"/>
              <a:t>Ejercicio 81</a:t>
            </a:r>
            <a:endParaRPr lang="es-ES" sz="1400"/>
          </a:p>
        </p:txBody>
      </p:sp>
      <p:cxnSp>
        <p:nvCxnSpPr>
          <p:cNvPr id="5" name="Conector recto 4">
            <a:extLst>
              <a:ext uri="{FF2B5EF4-FFF2-40B4-BE49-F238E27FC236}">
                <a16:creationId xmlns:a16="http://schemas.microsoft.com/office/drawing/2014/main" id="{B56C916C-A930-4B45-9FEB-EAC26D680858}"/>
              </a:ext>
            </a:extLst>
          </p:cNvPr>
          <p:cNvCxnSpPr>
            <a:cxnSpLocks/>
          </p:cNvCxnSpPr>
          <p:nvPr/>
        </p:nvCxnSpPr>
        <p:spPr>
          <a:xfrm>
            <a:off x="3256383" y="709120"/>
            <a:ext cx="0" cy="6148880"/>
          </a:xfrm>
          <a:prstGeom prst="line">
            <a:avLst/>
          </a:prstGeom>
        </p:spPr>
        <p:style>
          <a:lnRef idx="3">
            <a:schemeClr val="accent1"/>
          </a:lnRef>
          <a:fillRef idx="0">
            <a:schemeClr val="accent1"/>
          </a:fillRef>
          <a:effectRef idx="2">
            <a:schemeClr val="accent1"/>
          </a:effectRef>
          <a:fontRef idx="minor">
            <a:schemeClr val="tx1"/>
          </a:fontRef>
        </p:style>
      </p:cxnSp>
      <p:sp>
        <p:nvSpPr>
          <p:cNvPr id="16" name="CuadroTexto 15">
            <a:extLst>
              <a:ext uri="{FF2B5EF4-FFF2-40B4-BE49-F238E27FC236}">
                <a16:creationId xmlns:a16="http://schemas.microsoft.com/office/drawing/2014/main" id="{B1925488-C881-4A19-A93C-2E217166D1A0}"/>
              </a:ext>
            </a:extLst>
          </p:cNvPr>
          <p:cNvSpPr txBox="1"/>
          <p:nvPr/>
        </p:nvSpPr>
        <p:spPr>
          <a:xfrm>
            <a:off x="106748" y="4958291"/>
            <a:ext cx="2891329" cy="7386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C" sz="1400" b="1" i="0" u="none" strike="noStrike" kern="1200" cap="none" spc="0" normalizeH="0" baseline="0" noProof="0">
                <a:ln>
                  <a:noFill/>
                </a:ln>
                <a:solidFill>
                  <a:prstClr val="black"/>
                </a:solidFill>
                <a:effectLst/>
                <a:uLnTx/>
                <a:uFillTx/>
                <a:latin typeface="Calibri" panose="020F0502020204030204"/>
                <a:ea typeface="+mn-ea"/>
                <a:cs typeface="+mn-cs"/>
              </a:rPr>
              <a:t>Objetivos de la lámina:</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ES" sz="1400" b="0" i="0" u="none" strike="noStrike" kern="1200" cap="none" spc="0" normalizeH="0" baseline="0" noProof="0">
                <a:ln>
                  <a:noFill/>
                </a:ln>
                <a:solidFill>
                  <a:prstClr val="black"/>
                </a:solidFill>
                <a:effectLst/>
                <a:uLnTx/>
                <a:uFillTx/>
                <a:latin typeface="Calibri" panose="020F0502020204030204"/>
                <a:ea typeface="+mn-ea"/>
                <a:cs typeface="+mn-cs"/>
              </a:rPr>
              <a:t>Incluir estilos </a:t>
            </a:r>
            <a:r>
              <a:rPr kumimoji="0" lang="es-ES" sz="1400" b="0" i="0" u="none" strike="noStrike" kern="1200" cap="none" spc="0" normalizeH="0" baseline="0" noProof="0" err="1">
                <a:ln>
                  <a:noFill/>
                </a:ln>
                <a:solidFill>
                  <a:prstClr val="black"/>
                </a:solidFill>
                <a:effectLst/>
                <a:uLnTx/>
                <a:uFillTx/>
                <a:latin typeface="Calibri" panose="020F0502020204030204"/>
                <a:ea typeface="+mn-ea"/>
                <a:cs typeface="+mn-cs"/>
              </a:rPr>
              <a:t>css</a:t>
            </a:r>
            <a:r>
              <a:rPr kumimoji="0" lang="es-ES" sz="1400" b="0" i="0" u="none" strike="noStrike" kern="1200" cap="none" spc="0" normalizeH="0" baseline="0" noProof="0">
                <a:ln>
                  <a:noFill/>
                </a:ln>
                <a:solidFill>
                  <a:prstClr val="black"/>
                </a:solidFill>
                <a:effectLst/>
                <a:uLnTx/>
                <a:uFillTx/>
                <a:latin typeface="Calibri" panose="020F0502020204030204"/>
                <a:ea typeface="+mn-ea"/>
                <a:cs typeface="+mn-cs"/>
              </a:rPr>
              <a:t> </a:t>
            </a:r>
            <a:r>
              <a:rPr kumimoji="0" lang="es-ES" sz="1400" b="0" i="0" u="none" strike="noStrike" kern="1200" cap="none" spc="0" normalizeH="0" baseline="0" noProof="0" err="1">
                <a:ln>
                  <a:noFill/>
                </a:ln>
                <a:solidFill>
                  <a:prstClr val="black"/>
                </a:solidFill>
                <a:effectLst/>
                <a:uLnTx/>
                <a:uFillTx/>
                <a:latin typeface="Calibri" panose="020F0502020204030204"/>
                <a:ea typeface="+mn-ea"/>
                <a:cs typeface="+mn-cs"/>
              </a:rPr>
              <a:t>bootstrap</a:t>
            </a:r>
            <a:r>
              <a:rPr kumimoji="0" lang="es-ES" sz="1400" b="0" i="0" u="none" strike="noStrike" kern="1200" cap="none" spc="0" normalizeH="0" baseline="0" noProof="0">
                <a:ln>
                  <a:noFill/>
                </a:ln>
                <a:solidFill>
                  <a:prstClr val="black"/>
                </a:solidFill>
                <a:effectLst/>
                <a:uLnTx/>
                <a:uFillTx/>
                <a:latin typeface="Calibri" panose="020F0502020204030204"/>
                <a:ea typeface="+mn-ea"/>
                <a:cs typeface="+mn-cs"/>
              </a:rPr>
              <a:t> en el proyecto.</a:t>
            </a:r>
          </a:p>
        </p:txBody>
      </p:sp>
      <p:pic>
        <p:nvPicPr>
          <p:cNvPr id="17" name="Imagen 16">
            <a:extLst>
              <a:ext uri="{FF2B5EF4-FFF2-40B4-BE49-F238E27FC236}">
                <a16:creationId xmlns:a16="http://schemas.microsoft.com/office/drawing/2014/main" id="{07AF594D-2BC1-4EA0-9855-66C150454A4F}"/>
              </a:ext>
            </a:extLst>
          </p:cNvPr>
          <p:cNvPicPr>
            <a:picLocks noChangeAspect="1"/>
          </p:cNvPicPr>
          <p:nvPr/>
        </p:nvPicPr>
        <p:blipFill>
          <a:blip r:embed="rId3"/>
          <a:stretch>
            <a:fillRect/>
          </a:stretch>
        </p:blipFill>
        <p:spPr>
          <a:xfrm>
            <a:off x="76038" y="2011836"/>
            <a:ext cx="993895" cy="854078"/>
          </a:xfrm>
          <a:prstGeom prst="rect">
            <a:avLst/>
          </a:prstGeom>
        </p:spPr>
      </p:pic>
      <p:sp>
        <p:nvSpPr>
          <p:cNvPr id="18" name="CuadroTexto 17">
            <a:extLst>
              <a:ext uri="{FF2B5EF4-FFF2-40B4-BE49-F238E27FC236}">
                <a16:creationId xmlns:a16="http://schemas.microsoft.com/office/drawing/2014/main" id="{137D2C75-4FC0-4811-A9B7-F2AED8DD12CA}"/>
              </a:ext>
            </a:extLst>
          </p:cNvPr>
          <p:cNvSpPr txBox="1"/>
          <p:nvPr/>
        </p:nvSpPr>
        <p:spPr>
          <a:xfrm>
            <a:off x="80567" y="2926313"/>
            <a:ext cx="3098569" cy="209288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C" sz="1300" b="1" i="0" u="none" strike="noStrike" kern="1200" cap="none" spc="0" normalizeH="0" baseline="0" noProof="0">
                <a:ln>
                  <a:noFill/>
                </a:ln>
                <a:solidFill>
                  <a:prstClr val="black"/>
                </a:solidFill>
                <a:effectLst/>
                <a:uLnTx/>
                <a:uFillTx/>
                <a:latin typeface="Agency FB" panose="020B0503020202020204" pitchFamily="34" charset="0"/>
                <a:ea typeface="+mn-ea"/>
                <a:cs typeface="+mn-cs"/>
              </a:rPr>
              <a:t>Misión. </a:t>
            </a:r>
            <a:r>
              <a:rPr kumimoji="0" lang="es-MX" sz="1300" b="0" i="0" u="none" strike="noStrike" kern="1200" cap="none" spc="0" normalizeH="0" baseline="0" noProof="0">
                <a:ln>
                  <a:noFill/>
                </a:ln>
                <a:solidFill>
                  <a:prstClr val="black"/>
                </a:solidFill>
                <a:effectLst/>
                <a:uLnTx/>
                <a:uFillTx/>
                <a:latin typeface="Agency FB" panose="020B0503020202020204" pitchFamily="34" charset="0"/>
                <a:ea typeface="+mn-ea"/>
                <a:cs typeface="+mn-cs"/>
              </a:rPr>
              <a:t>Formar profesionales competentes y emprendedores desde lo académico, la investigación, y la vinculación, que contribuyan a mejorar la calidad de vida de la sociedad.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300" b="0" i="0" u="none" strike="noStrike" kern="1200" cap="none" spc="0" normalizeH="0" baseline="0" noProof="0">
              <a:ln>
                <a:noFill/>
              </a:ln>
              <a:solidFill>
                <a:prstClr val="black"/>
              </a:solidFill>
              <a:effectLst/>
              <a:uLnTx/>
              <a:uFillTx/>
              <a:latin typeface="Agency FB" panose="020B0503020202020204" pitchFamily="34" charset="0"/>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C" sz="1300" b="1" i="0" u="none" strike="noStrike" kern="1200" cap="none" spc="0" normalizeH="0" baseline="0" noProof="0">
                <a:ln>
                  <a:noFill/>
                </a:ln>
                <a:solidFill>
                  <a:prstClr val="black"/>
                </a:solidFill>
                <a:effectLst/>
                <a:uLnTx/>
                <a:uFillTx/>
                <a:latin typeface="Agency FB" panose="020B0503020202020204" pitchFamily="34" charset="0"/>
                <a:ea typeface="+mn-ea"/>
                <a:cs typeface="+mn-cs"/>
              </a:rPr>
              <a:t>Visión. </a:t>
            </a:r>
            <a:r>
              <a:rPr kumimoji="0" lang="es-MX" sz="1300" b="0" i="0" u="none" strike="noStrike" kern="1200" cap="none" spc="0" normalizeH="0" baseline="0" noProof="0">
                <a:ln>
                  <a:noFill/>
                </a:ln>
                <a:solidFill>
                  <a:prstClr val="black"/>
                </a:solidFill>
                <a:effectLst/>
                <a:uLnTx/>
                <a:uFillTx/>
                <a:latin typeface="Agency FB" panose="020B0503020202020204" pitchFamily="34" charset="0"/>
                <a:ea typeface="+mn-ea"/>
                <a:cs typeface="+mn-cs"/>
              </a:rPr>
              <a:t>Ser un referente nacional e internacional de Institución de Educación Superior que contribuye al desarrollo social, cultural y productivo con profesionales éticos, creativos, cualificados y con sentido de pertinencia.</a:t>
            </a:r>
            <a:endParaRPr kumimoji="0" lang="es-ES" sz="1300" b="0" i="0" u="none" strike="noStrike" kern="1200" cap="none" spc="0" normalizeH="0" baseline="0" noProof="0">
              <a:ln>
                <a:noFill/>
              </a:ln>
              <a:solidFill>
                <a:prstClr val="black"/>
              </a:solidFill>
              <a:effectLst/>
              <a:uLnTx/>
              <a:uFillTx/>
              <a:latin typeface="Agency FB" panose="020B0503020202020204" pitchFamily="34" charset="0"/>
              <a:ea typeface="+mn-ea"/>
              <a:cs typeface="+mn-cs"/>
            </a:endParaRPr>
          </a:p>
        </p:txBody>
      </p:sp>
      <p:sp>
        <p:nvSpPr>
          <p:cNvPr id="23" name="Rectángulo 22">
            <a:extLst>
              <a:ext uri="{FF2B5EF4-FFF2-40B4-BE49-F238E27FC236}">
                <a16:creationId xmlns:a16="http://schemas.microsoft.com/office/drawing/2014/main" id="{EAF93728-98EC-43CF-8689-136A3EE39D11}"/>
              </a:ext>
            </a:extLst>
          </p:cNvPr>
          <p:cNvSpPr/>
          <p:nvPr/>
        </p:nvSpPr>
        <p:spPr>
          <a:xfrm>
            <a:off x="93308" y="6489877"/>
            <a:ext cx="2530373" cy="292388"/>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C" sz="1300" b="0" i="0" u="none" strike="noStrike" kern="1200" cap="none" spc="0" normalizeH="0" baseline="0" noProof="0">
                <a:ln w="0"/>
                <a:solidFill>
                  <a:srgbClr val="00B050"/>
                </a:solidFill>
                <a:effectLst>
                  <a:outerShdw blurRad="38100" dist="25400" dir="5400000" algn="ctr" rotWithShape="0">
                    <a:srgbClr val="6E747A">
                      <a:alpha val="43000"/>
                    </a:srgbClr>
                  </a:outerShdw>
                </a:effectLst>
                <a:uLnTx/>
                <a:uFillTx/>
                <a:latin typeface="Calibri" panose="020F0502020204030204"/>
                <a:ea typeface="+mn-ea"/>
                <a:cs typeface="+mn-cs"/>
              </a:rPr>
              <a:t>M</a:t>
            </a:r>
            <a:r>
              <a:rPr kumimoji="0" lang="es-ES" sz="1300" b="0" i="0" u="none" strike="noStrike" kern="1200" cap="none" spc="0" normalizeH="0" baseline="0" noProof="0">
                <a:ln w="0"/>
                <a:solidFill>
                  <a:srgbClr val="00B050"/>
                </a:solidFill>
                <a:effectLst>
                  <a:outerShdw blurRad="38100" dist="25400" dir="5400000" algn="ctr" rotWithShape="0">
                    <a:srgbClr val="6E747A">
                      <a:alpha val="43000"/>
                    </a:srgbClr>
                  </a:outerShdw>
                </a:effectLst>
                <a:uLnTx/>
                <a:uFillTx/>
                <a:latin typeface="Calibri" panose="020F0502020204030204"/>
                <a:ea typeface="+mn-ea"/>
                <a:cs typeface="+mn-cs"/>
              </a:rPr>
              <a:t>sig. Ing. Robert Moreira Centeno</a:t>
            </a:r>
          </a:p>
        </p:txBody>
      </p:sp>
      <p:sp>
        <p:nvSpPr>
          <p:cNvPr id="6" name="CuadroTexto 5">
            <a:extLst>
              <a:ext uri="{FF2B5EF4-FFF2-40B4-BE49-F238E27FC236}">
                <a16:creationId xmlns:a16="http://schemas.microsoft.com/office/drawing/2014/main" id="{7FC1FBA4-F025-F269-BB7C-ECD5082576C2}"/>
              </a:ext>
            </a:extLst>
          </p:cNvPr>
          <p:cNvSpPr txBox="1"/>
          <p:nvPr/>
        </p:nvSpPr>
        <p:spPr>
          <a:xfrm>
            <a:off x="3437442" y="11851"/>
            <a:ext cx="729026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1" i="0" u="none" strike="noStrike" kern="1200" cap="none" spc="0" normalizeH="0" baseline="0" noProof="0">
                <a:ln>
                  <a:noFill/>
                </a:ln>
                <a:solidFill>
                  <a:prstClr val="black"/>
                </a:solidFill>
                <a:effectLst/>
                <a:uLnTx/>
                <a:uFillTx/>
                <a:latin typeface="Calibri" panose="020F0502020204030204"/>
                <a:ea typeface="+mn-ea"/>
                <a:cs typeface="+mn-cs"/>
              </a:rPr>
              <a:t>Figura 17.2 Incluir </a:t>
            </a:r>
            <a:r>
              <a:rPr kumimoji="0" lang="es-ES" sz="1800" b="1" i="0" u="none" strike="noStrike" kern="1200" cap="none" spc="0" normalizeH="0" baseline="0" noProof="0" err="1">
                <a:ln>
                  <a:noFill/>
                </a:ln>
                <a:solidFill>
                  <a:prstClr val="black"/>
                </a:solidFill>
                <a:effectLst/>
                <a:uLnTx/>
                <a:uFillTx/>
                <a:latin typeface="Calibri" panose="020F0502020204030204"/>
                <a:ea typeface="+mn-ea"/>
                <a:cs typeface="+mn-cs"/>
              </a:rPr>
              <a:t>bootstrap</a:t>
            </a:r>
            <a:r>
              <a:rPr kumimoji="0" lang="es-ES" sz="1800" b="1" i="0" u="none" strike="noStrike" kern="1200" cap="none" spc="0" normalizeH="0" baseline="0" noProof="0">
                <a:ln>
                  <a:noFill/>
                </a:ln>
                <a:solidFill>
                  <a:prstClr val="black"/>
                </a:solidFill>
                <a:effectLst/>
                <a:uLnTx/>
                <a:uFillTx/>
                <a:latin typeface="Calibri" panose="020F0502020204030204"/>
                <a:ea typeface="+mn-ea"/>
                <a:cs typeface="+mn-cs"/>
              </a:rPr>
              <a:t> en el proyecto.</a:t>
            </a:r>
            <a:endParaRPr kumimoji="0" lang="es-E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 name="Botón de acción: en blanco 23">
            <a:hlinkClick r:id="rId4" action="ppaction://hlinksldjump" highlightClick="1"/>
            <a:extLst>
              <a:ext uri="{FF2B5EF4-FFF2-40B4-BE49-F238E27FC236}">
                <a16:creationId xmlns:a16="http://schemas.microsoft.com/office/drawing/2014/main" id="{8D50BB14-2C13-8FD2-66DB-B49705E8729E}"/>
              </a:ext>
            </a:extLst>
          </p:cNvPr>
          <p:cNvSpPr/>
          <p:nvPr/>
        </p:nvSpPr>
        <p:spPr>
          <a:xfrm>
            <a:off x="10727704" y="-885"/>
            <a:ext cx="1464296" cy="335902"/>
          </a:xfrm>
          <a:prstGeom prst="actionButtonBlan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C" sz="1800" b="0" i="0" u="none" strike="noStrike" kern="1200" cap="none" spc="0" normalizeH="0" baseline="0" noProof="0">
                <a:ln>
                  <a:noFill/>
                </a:ln>
                <a:solidFill>
                  <a:prstClr val="white"/>
                </a:solidFill>
                <a:effectLst/>
                <a:uLnTx/>
                <a:uFillTx/>
                <a:latin typeface="Calibri" panose="020F0502020204030204"/>
                <a:ea typeface="+mn-ea"/>
                <a:cs typeface="+mn-cs"/>
              </a:rPr>
              <a:t>Índice</a:t>
            </a:r>
            <a:endParaRPr kumimoji="0" lang="es-E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 name="CuadroTexto 34">
            <a:extLst>
              <a:ext uri="{FF2B5EF4-FFF2-40B4-BE49-F238E27FC236}">
                <a16:creationId xmlns:a16="http://schemas.microsoft.com/office/drawing/2014/main" id="{94CF83BE-38AC-AB4F-9F6A-C8E6D4228201}"/>
              </a:ext>
            </a:extLst>
          </p:cNvPr>
          <p:cNvSpPr txBox="1"/>
          <p:nvPr/>
        </p:nvSpPr>
        <p:spPr>
          <a:xfrm>
            <a:off x="8023103" y="4051266"/>
            <a:ext cx="4062149" cy="1077218"/>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C" sz="1600" b="1" i="0" u="none" strike="noStrike" kern="1200" cap="none" spc="0" normalizeH="0" baseline="0" noProof="0">
                <a:ln>
                  <a:noFill/>
                </a:ln>
                <a:solidFill>
                  <a:prstClr val="black"/>
                </a:solidFill>
                <a:effectLst/>
                <a:uLnTx/>
                <a:uFillTx/>
                <a:latin typeface="Calibri" panose="020F0502020204030204"/>
                <a:ea typeface="+mn-ea"/>
                <a:cs typeface="+mn-cs"/>
              </a:rPr>
              <a:t>Nota (08/07/2023). </a:t>
            </a:r>
            <a:r>
              <a:rPr kumimoji="0" lang="es-ES" sz="1600" b="0" i="0" u="none" strike="noStrike" kern="1200" cap="none" spc="0" normalizeH="0" baseline="0" noProof="0">
                <a:ln>
                  <a:noFill/>
                </a:ln>
                <a:solidFill>
                  <a:prstClr val="black"/>
                </a:solidFill>
                <a:effectLst/>
                <a:uLnTx/>
                <a:uFillTx/>
                <a:latin typeface="Calibri" panose="020F0502020204030204"/>
                <a:ea typeface="+mn-ea"/>
                <a:cs typeface="+mn-cs"/>
              </a:rPr>
              <a:t>1) En "home.html". Utilizar las clases "container", "py-5", "</a:t>
            </a:r>
            <a:r>
              <a:rPr kumimoji="0" lang="es-ES" sz="1600" b="0" i="0" u="none" strike="noStrike" kern="1200" cap="none" spc="0" normalizeH="0" baseline="0" noProof="0" err="1">
                <a:ln>
                  <a:noFill/>
                </a:ln>
                <a:solidFill>
                  <a:prstClr val="black"/>
                </a:solidFill>
                <a:effectLst/>
                <a:uLnTx/>
                <a:uFillTx/>
                <a:latin typeface="Calibri" panose="020F0502020204030204"/>
                <a:ea typeface="+mn-ea"/>
                <a:cs typeface="+mn-cs"/>
              </a:rPr>
              <a:t>card</a:t>
            </a:r>
            <a:r>
              <a:rPr kumimoji="0" lang="es-ES" sz="1600" b="0" i="0" u="none" strike="noStrike" kern="1200" cap="none" spc="0" normalizeH="0" baseline="0" noProof="0">
                <a:ln>
                  <a:noFill/>
                </a:ln>
                <a:solidFill>
                  <a:prstClr val="black"/>
                </a:solidFill>
                <a:effectLst/>
                <a:uLnTx/>
                <a:uFillTx/>
                <a:latin typeface="Calibri" panose="020F0502020204030204"/>
                <a:ea typeface="+mn-ea"/>
                <a:cs typeface="+mn-cs"/>
              </a:rPr>
              <a:t>", "</a:t>
            </a:r>
            <a:r>
              <a:rPr kumimoji="0" lang="es-ES" sz="1600" b="0" i="0" u="none" strike="noStrike" kern="1200" cap="none" spc="0" normalizeH="0" baseline="0" noProof="0" err="1">
                <a:ln>
                  <a:noFill/>
                </a:ln>
                <a:solidFill>
                  <a:prstClr val="black"/>
                </a:solidFill>
                <a:effectLst/>
                <a:uLnTx/>
                <a:uFillTx/>
                <a:latin typeface="Calibri" panose="020F0502020204030204"/>
                <a:ea typeface="+mn-ea"/>
                <a:cs typeface="+mn-cs"/>
              </a:rPr>
              <a:t>card-body</a:t>
            </a:r>
            <a:r>
              <a:rPr kumimoji="0" lang="es-ES" sz="1600" b="0" i="0" u="none" strike="noStrike" kern="1200" cap="none" spc="0" normalizeH="0" baseline="0" noProof="0">
                <a:ln>
                  <a:noFill/>
                </a:ln>
                <a:solidFill>
                  <a:prstClr val="black"/>
                </a:solidFill>
                <a:effectLst/>
                <a:uLnTx/>
                <a:uFillTx/>
                <a:latin typeface="Calibri" panose="020F0502020204030204"/>
                <a:ea typeface="+mn-ea"/>
                <a:cs typeface="+mn-cs"/>
              </a:rPr>
              <a:t>", "display-1", "</a:t>
            </a:r>
            <a:r>
              <a:rPr kumimoji="0" lang="es-ES" sz="1600" b="0" i="0" u="none" strike="noStrike" kern="1200" cap="none" spc="0" normalizeH="0" baseline="0" noProof="0" err="1">
                <a:ln>
                  <a:noFill/>
                </a:ln>
                <a:solidFill>
                  <a:prstClr val="black"/>
                </a:solidFill>
                <a:effectLst/>
                <a:uLnTx/>
                <a:uFillTx/>
                <a:latin typeface="Calibri" panose="020F0502020204030204"/>
                <a:ea typeface="+mn-ea"/>
                <a:cs typeface="+mn-cs"/>
              </a:rPr>
              <a:t>text</a:t>
            </a:r>
            <a:r>
              <a:rPr kumimoji="0" lang="es-ES" sz="1600" b="0" i="0" u="none" strike="noStrike" kern="1200" cap="none" spc="0" normalizeH="0" baseline="0" noProof="0">
                <a:ln>
                  <a:noFill/>
                </a:ln>
                <a:solidFill>
                  <a:prstClr val="black"/>
                </a:solidFill>
                <a:effectLst/>
                <a:uLnTx/>
                <a:uFillTx/>
                <a:latin typeface="Calibri" panose="020F0502020204030204"/>
                <a:ea typeface="+mn-ea"/>
                <a:cs typeface="+mn-cs"/>
              </a:rPr>
              <a:t>-center", "</a:t>
            </a:r>
            <a:r>
              <a:rPr kumimoji="0" lang="es-ES" sz="1600" b="0" i="0" u="none" strike="noStrike" kern="1200" cap="none" spc="0" normalizeH="0" baseline="0" noProof="0" err="1">
                <a:ln>
                  <a:noFill/>
                </a:ln>
                <a:solidFill>
                  <a:prstClr val="black"/>
                </a:solidFill>
                <a:effectLst/>
                <a:uLnTx/>
                <a:uFillTx/>
                <a:latin typeface="Calibri" panose="020F0502020204030204"/>
                <a:ea typeface="+mn-ea"/>
                <a:cs typeface="+mn-cs"/>
              </a:rPr>
              <a:t>btn</a:t>
            </a:r>
            <a:r>
              <a:rPr kumimoji="0" lang="es-ES" sz="1600" b="0" i="0" u="none" strike="noStrike" kern="1200" cap="none" spc="0" normalizeH="0" baseline="0" noProof="0">
                <a:ln>
                  <a:noFill/>
                </a:ln>
                <a:solidFill>
                  <a:prstClr val="black"/>
                </a:solidFill>
                <a:effectLst/>
                <a:uLnTx/>
                <a:uFillTx/>
                <a:latin typeface="Calibri" panose="020F0502020204030204"/>
                <a:ea typeface="+mn-ea"/>
                <a:cs typeface="+mn-cs"/>
              </a:rPr>
              <a:t>", "</a:t>
            </a:r>
            <a:r>
              <a:rPr kumimoji="0" lang="es-ES" sz="1600" b="0" i="0" u="none" strike="noStrike" kern="1200" cap="none" spc="0" normalizeH="0" baseline="0" noProof="0" err="1">
                <a:ln>
                  <a:noFill/>
                </a:ln>
                <a:solidFill>
                  <a:prstClr val="black"/>
                </a:solidFill>
                <a:effectLst/>
                <a:uLnTx/>
                <a:uFillTx/>
                <a:latin typeface="Calibri" panose="020F0502020204030204"/>
                <a:ea typeface="+mn-ea"/>
                <a:cs typeface="+mn-cs"/>
              </a:rPr>
              <a:t>btn-secondary</a:t>
            </a:r>
            <a:r>
              <a:rPr kumimoji="0" lang="es-ES" sz="1600" b="0" i="0" u="none" strike="noStrike" kern="1200" cap="none" spc="0" normalizeH="0" baseline="0" noProof="0">
                <a:ln>
                  <a:noFill/>
                </a:ln>
                <a:solidFill>
                  <a:prstClr val="black"/>
                </a:solidFill>
                <a:effectLst/>
                <a:uLnTx/>
                <a:uFillTx/>
                <a:latin typeface="Calibri" panose="020F0502020204030204"/>
                <a:ea typeface="+mn-ea"/>
                <a:cs typeface="+mn-cs"/>
              </a:rPr>
              <a:t>", "</a:t>
            </a:r>
            <a:r>
              <a:rPr kumimoji="0" lang="es-ES" sz="1600" b="0" i="0" u="none" strike="noStrike" kern="1200" cap="none" spc="0" normalizeH="0" baseline="0" noProof="0" err="1">
                <a:ln>
                  <a:noFill/>
                </a:ln>
                <a:solidFill>
                  <a:prstClr val="black"/>
                </a:solidFill>
                <a:effectLst/>
                <a:uLnTx/>
                <a:uFillTx/>
                <a:latin typeface="Calibri" panose="020F0502020204030204"/>
                <a:ea typeface="+mn-ea"/>
                <a:cs typeface="+mn-cs"/>
              </a:rPr>
              <a:t>btn-dark</a:t>
            </a:r>
            <a:r>
              <a:rPr kumimoji="0" lang="es-ES" sz="1600" b="0" i="0" u="none" strike="noStrike" kern="1200" cap="none" spc="0" normalizeH="0" baseline="0" noProof="0">
                <a:ln>
                  <a:noFill/>
                </a:ln>
                <a:solidFill>
                  <a:prstClr val="black"/>
                </a:solidFill>
                <a:effectLst/>
                <a:uLnTx/>
                <a:uFillTx/>
                <a:latin typeface="Calibri" panose="020F0502020204030204"/>
                <a:ea typeface="+mn-ea"/>
                <a:cs typeface="+mn-cs"/>
              </a:rPr>
              <a:t>"</a:t>
            </a:r>
          </a:p>
        </p:txBody>
      </p:sp>
      <p:pic>
        <p:nvPicPr>
          <p:cNvPr id="10" name="Imagen 9" descr="Interfaz de usuario gráfica, Texto, Aplicación, Correo electrónico, Sitio web&#10;&#10;Descripción generada automáticamente">
            <a:extLst>
              <a:ext uri="{FF2B5EF4-FFF2-40B4-BE49-F238E27FC236}">
                <a16:creationId xmlns:a16="http://schemas.microsoft.com/office/drawing/2014/main" id="{361B9D55-3C03-6683-ADA6-2BA7A77B0F1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33615" y="354560"/>
            <a:ext cx="8787338" cy="3677163"/>
          </a:xfrm>
          <a:prstGeom prst="rect">
            <a:avLst/>
          </a:prstGeom>
        </p:spPr>
      </p:pic>
      <p:pic>
        <p:nvPicPr>
          <p:cNvPr id="3" name="Imagen 2" descr="Texto&#10;&#10;Descripción generada automáticamente">
            <a:extLst>
              <a:ext uri="{FF2B5EF4-FFF2-40B4-BE49-F238E27FC236}">
                <a16:creationId xmlns:a16="http://schemas.microsoft.com/office/drawing/2014/main" id="{2929900B-001D-991D-4677-52126A7CF9E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85863" y="3524168"/>
            <a:ext cx="4707761" cy="3346585"/>
          </a:xfrm>
          <a:prstGeom prst="rect">
            <a:avLst/>
          </a:prstGeom>
        </p:spPr>
      </p:pic>
      <p:sp>
        <p:nvSpPr>
          <p:cNvPr id="20" name="Rectángulo 19">
            <a:extLst>
              <a:ext uri="{FF2B5EF4-FFF2-40B4-BE49-F238E27FC236}">
                <a16:creationId xmlns:a16="http://schemas.microsoft.com/office/drawing/2014/main" id="{D5C3E3A2-860C-E213-4958-E386EB6A122D}"/>
              </a:ext>
            </a:extLst>
          </p:cNvPr>
          <p:cNvSpPr/>
          <p:nvPr/>
        </p:nvSpPr>
        <p:spPr>
          <a:xfrm flipH="1">
            <a:off x="4638593" y="4344936"/>
            <a:ext cx="2047341" cy="53186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w="3175">
                <a:solidFill>
                  <a:prstClr val="black"/>
                </a:solidFill>
              </a:ln>
              <a:solidFill>
                <a:prstClr val="white"/>
              </a:solidFill>
              <a:effectLst/>
              <a:uLnTx/>
              <a:uFillTx/>
              <a:latin typeface="Calibri" panose="020F0502020204030204"/>
              <a:ea typeface="+mn-ea"/>
              <a:cs typeface="+mn-cs"/>
            </a:endParaRPr>
          </a:p>
        </p:txBody>
      </p:sp>
      <p:sp>
        <p:nvSpPr>
          <p:cNvPr id="21" name="Rectángulo 20">
            <a:extLst>
              <a:ext uri="{FF2B5EF4-FFF2-40B4-BE49-F238E27FC236}">
                <a16:creationId xmlns:a16="http://schemas.microsoft.com/office/drawing/2014/main" id="{A3616D75-54E4-139E-8E82-3E7BBE8450FE}"/>
              </a:ext>
            </a:extLst>
          </p:cNvPr>
          <p:cNvSpPr/>
          <p:nvPr/>
        </p:nvSpPr>
        <p:spPr>
          <a:xfrm flipH="1">
            <a:off x="4840154" y="5003524"/>
            <a:ext cx="1501652" cy="35505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w="3175">
                <a:solidFill>
                  <a:prstClr val="black"/>
                </a:solidFill>
              </a:ln>
              <a:solidFill>
                <a:prstClr val="white"/>
              </a:solidFill>
              <a:effectLst/>
              <a:uLnTx/>
              <a:uFillTx/>
              <a:latin typeface="Calibri" panose="020F0502020204030204"/>
              <a:ea typeface="+mn-ea"/>
              <a:cs typeface="+mn-cs"/>
            </a:endParaRPr>
          </a:p>
        </p:txBody>
      </p:sp>
      <p:sp>
        <p:nvSpPr>
          <p:cNvPr id="22" name="Rectángulo 21">
            <a:extLst>
              <a:ext uri="{FF2B5EF4-FFF2-40B4-BE49-F238E27FC236}">
                <a16:creationId xmlns:a16="http://schemas.microsoft.com/office/drawing/2014/main" id="{4F069966-B50D-FA54-17AF-D3840816569C}"/>
              </a:ext>
            </a:extLst>
          </p:cNvPr>
          <p:cNvSpPr/>
          <p:nvPr/>
        </p:nvSpPr>
        <p:spPr>
          <a:xfrm flipH="1">
            <a:off x="4911436" y="5667459"/>
            <a:ext cx="1105905" cy="17682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w="3175">
                <a:solidFill>
                  <a:prstClr val="black"/>
                </a:solid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5902490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9DF72ADE-BAE9-484E-84CE-E8979DDABC94}"/>
              </a:ext>
            </a:extLst>
          </p:cNvPr>
          <p:cNvSpPr>
            <a:spLocks noGrp="1"/>
          </p:cNvSpPr>
          <p:nvPr>
            <p:ph type="title"/>
          </p:nvPr>
        </p:nvSpPr>
        <p:spPr>
          <a:xfrm>
            <a:off x="1" y="1"/>
            <a:ext cx="3256367" cy="709119"/>
          </a:xfrm>
          <a:solidFill>
            <a:schemeClr val="accent4">
              <a:lumMod val="60000"/>
              <a:lumOff val="40000"/>
            </a:schemeClr>
          </a:solidFill>
        </p:spPr>
        <p:style>
          <a:lnRef idx="2">
            <a:schemeClr val="accent1"/>
          </a:lnRef>
          <a:fillRef idx="1">
            <a:schemeClr val="lt1"/>
          </a:fillRef>
          <a:effectRef idx="0">
            <a:schemeClr val="accent1"/>
          </a:effectRef>
          <a:fontRef idx="minor">
            <a:schemeClr val="dk1"/>
          </a:fontRef>
        </p:style>
        <p:txBody>
          <a:bodyPr>
            <a:normAutofit/>
          </a:bodyPr>
          <a:lstStyle/>
          <a:p>
            <a:r>
              <a:rPr lang="es-MX" sz="1400">
                <a:latin typeface="AcmeFont" pitchFamily="2" charset="0"/>
              </a:rPr>
              <a:t>Taller: </a:t>
            </a:r>
            <a:r>
              <a:rPr lang="es-MX" sz="1400"/>
              <a:t>Ejercicio 81</a:t>
            </a:r>
            <a:endParaRPr lang="es-ES" sz="1400"/>
          </a:p>
        </p:txBody>
      </p:sp>
      <p:cxnSp>
        <p:nvCxnSpPr>
          <p:cNvPr id="5" name="Conector recto 4">
            <a:extLst>
              <a:ext uri="{FF2B5EF4-FFF2-40B4-BE49-F238E27FC236}">
                <a16:creationId xmlns:a16="http://schemas.microsoft.com/office/drawing/2014/main" id="{B56C916C-A930-4B45-9FEB-EAC26D680858}"/>
              </a:ext>
            </a:extLst>
          </p:cNvPr>
          <p:cNvCxnSpPr>
            <a:cxnSpLocks/>
          </p:cNvCxnSpPr>
          <p:nvPr/>
        </p:nvCxnSpPr>
        <p:spPr>
          <a:xfrm>
            <a:off x="3256383" y="709120"/>
            <a:ext cx="0" cy="6148880"/>
          </a:xfrm>
          <a:prstGeom prst="line">
            <a:avLst/>
          </a:prstGeom>
        </p:spPr>
        <p:style>
          <a:lnRef idx="3">
            <a:schemeClr val="accent1"/>
          </a:lnRef>
          <a:fillRef idx="0">
            <a:schemeClr val="accent1"/>
          </a:fillRef>
          <a:effectRef idx="2">
            <a:schemeClr val="accent1"/>
          </a:effectRef>
          <a:fontRef idx="minor">
            <a:schemeClr val="tx1"/>
          </a:fontRef>
        </p:style>
      </p:cxnSp>
      <p:sp>
        <p:nvSpPr>
          <p:cNvPr id="16" name="CuadroTexto 15">
            <a:extLst>
              <a:ext uri="{FF2B5EF4-FFF2-40B4-BE49-F238E27FC236}">
                <a16:creationId xmlns:a16="http://schemas.microsoft.com/office/drawing/2014/main" id="{B1925488-C881-4A19-A93C-2E217166D1A0}"/>
              </a:ext>
            </a:extLst>
          </p:cNvPr>
          <p:cNvSpPr txBox="1"/>
          <p:nvPr/>
        </p:nvSpPr>
        <p:spPr>
          <a:xfrm>
            <a:off x="106748" y="4958291"/>
            <a:ext cx="2891329" cy="523220"/>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C" sz="1400" b="1" i="0" u="none" strike="noStrike" kern="1200" cap="none" spc="0" normalizeH="0" baseline="0" noProof="0">
                <a:ln>
                  <a:noFill/>
                </a:ln>
                <a:solidFill>
                  <a:prstClr val="black"/>
                </a:solidFill>
                <a:effectLst/>
                <a:uLnTx/>
                <a:uFillTx/>
                <a:latin typeface="Calibri" panose="020F0502020204030204"/>
                <a:ea typeface="+mn-ea"/>
                <a:cs typeface="+mn-cs"/>
              </a:rPr>
              <a:t>Objetivos de la lámina:</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ES" sz="1400" b="0" i="0" u="none" strike="noStrike" kern="1200" cap="none" spc="0" normalizeH="0" baseline="0" noProof="0">
                <a:ln>
                  <a:noFill/>
                </a:ln>
                <a:solidFill>
                  <a:prstClr val="black"/>
                </a:solidFill>
                <a:effectLst/>
                <a:uLnTx/>
                <a:uFillTx/>
                <a:latin typeface="Calibri" panose="020F0502020204030204"/>
                <a:ea typeface="+mn-ea"/>
                <a:cs typeface="+mn-cs"/>
              </a:rPr>
              <a:t>Configurar página de </a:t>
            </a:r>
            <a:r>
              <a:rPr kumimoji="0" lang="es-ES" sz="1400" b="0" i="0" u="none" strike="noStrike" kern="1200" cap="none" spc="0" normalizeH="0" baseline="0" noProof="0" err="1">
                <a:ln>
                  <a:noFill/>
                </a:ln>
                <a:solidFill>
                  <a:prstClr val="black"/>
                </a:solidFill>
                <a:effectLst/>
                <a:uLnTx/>
                <a:uFillTx/>
                <a:latin typeface="Calibri" panose="020F0502020204030204"/>
                <a:ea typeface="+mn-ea"/>
                <a:cs typeface="+mn-cs"/>
              </a:rPr>
              <a:t>singup</a:t>
            </a:r>
            <a:r>
              <a:rPr kumimoji="0" lang="es-ES" sz="1400" b="0" i="0" u="none" strike="noStrike" kern="1200" cap="none" spc="0" normalizeH="0" baseline="0" noProof="0">
                <a:ln>
                  <a:noFill/>
                </a:ln>
                <a:solidFill>
                  <a:prstClr val="black"/>
                </a:solidFill>
                <a:effectLst/>
                <a:uLnTx/>
                <a:uFillTx/>
                <a:latin typeface="Calibri" panose="020F0502020204030204"/>
                <a:ea typeface="+mn-ea"/>
                <a:cs typeface="+mn-cs"/>
              </a:rPr>
              <a:t>.</a:t>
            </a:r>
          </a:p>
        </p:txBody>
      </p:sp>
      <p:pic>
        <p:nvPicPr>
          <p:cNvPr id="17" name="Imagen 16">
            <a:extLst>
              <a:ext uri="{FF2B5EF4-FFF2-40B4-BE49-F238E27FC236}">
                <a16:creationId xmlns:a16="http://schemas.microsoft.com/office/drawing/2014/main" id="{07AF594D-2BC1-4EA0-9855-66C150454A4F}"/>
              </a:ext>
            </a:extLst>
          </p:cNvPr>
          <p:cNvPicPr>
            <a:picLocks noChangeAspect="1"/>
          </p:cNvPicPr>
          <p:nvPr/>
        </p:nvPicPr>
        <p:blipFill>
          <a:blip r:embed="rId3"/>
          <a:stretch>
            <a:fillRect/>
          </a:stretch>
        </p:blipFill>
        <p:spPr>
          <a:xfrm>
            <a:off x="76038" y="2011836"/>
            <a:ext cx="993895" cy="854078"/>
          </a:xfrm>
          <a:prstGeom prst="rect">
            <a:avLst/>
          </a:prstGeom>
        </p:spPr>
      </p:pic>
      <p:sp>
        <p:nvSpPr>
          <p:cNvPr id="18" name="CuadroTexto 17">
            <a:extLst>
              <a:ext uri="{FF2B5EF4-FFF2-40B4-BE49-F238E27FC236}">
                <a16:creationId xmlns:a16="http://schemas.microsoft.com/office/drawing/2014/main" id="{137D2C75-4FC0-4811-A9B7-F2AED8DD12CA}"/>
              </a:ext>
            </a:extLst>
          </p:cNvPr>
          <p:cNvSpPr txBox="1"/>
          <p:nvPr/>
        </p:nvSpPr>
        <p:spPr>
          <a:xfrm>
            <a:off x="80567" y="2926313"/>
            <a:ext cx="3098569" cy="209288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C" sz="1300" b="1" i="0" u="none" strike="noStrike" kern="1200" cap="none" spc="0" normalizeH="0" baseline="0" noProof="0">
                <a:ln>
                  <a:noFill/>
                </a:ln>
                <a:solidFill>
                  <a:prstClr val="black"/>
                </a:solidFill>
                <a:effectLst/>
                <a:uLnTx/>
                <a:uFillTx/>
                <a:latin typeface="Agency FB" panose="020B0503020202020204" pitchFamily="34" charset="0"/>
                <a:ea typeface="+mn-ea"/>
                <a:cs typeface="+mn-cs"/>
              </a:rPr>
              <a:t>Misión. </a:t>
            </a:r>
            <a:r>
              <a:rPr kumimoji="0" lang="es-MX" sz="1300" b="0" i="0" u="none" strike="noStrike" kern="1200" cap="none" spc="0" normalizeH="0" baseline="0" noProof="0">
                <a:ln>
                  <a:noFill/>
                </a:ln>
                <a:solidFill>
                  <a:prstClr val="black"/>
                </a:solidFill>
                <a:effectLst/>
                <a:uLnTx/>
                <a:uFillTx/>
                <a:latin typeface="Agency FB" panose="020B0503020202020204" pitchFamily="34" charset="0"/>
                <a:ea typeface="+mn-ea"/>
                <a:cs typeface="+mn-cs"/>
              </a:rPr>
              <a:t>Formar profesionales competentes y emprendedores desde lo académico, la investigación, y la vinculación, que contribuyan a mejorar la calidad de vida de la sociedad.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300" b="0" i="0" u="none" strike="noStrike" kern="1200" cap="none" spc="0" normalizeH="0" baseline="0" noProof="0">
              <a:ln>
                <a:noFill/>
              </a:ln>
              <a:solidFill>
                <a:prstClr val="black"/>
              </a:solidFill>
              <a:effectLst/>
              <a:uLnTx/>
              <a:uFillTx/>
              <a:latin typeface="Agency FB" panose="020B0503020202020204" pitchFamily="34" charset="0"/>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C" sz="1300" b="1" i="0" u="none" strike="noStrike" kern="1200" cap="none" spc="0" normalizeH="0" baseline="0" noProof="0">
                <a:ln>
                  <a:noFill/>
                </a:ln>
                <a:solidFill>
                  <a:prstClr val="black"/>
                </a:solidFill>
                <a:effectLst/>
                <a:uLnTx/>
                <a:uFillTx/>
                <a:latin typeface="Agency FB" panose="020B0503020202020204" pitchFamily="34" charset="0"/>
                <a:ea typeface="+mn-ea"/>
                <a:cs typeface="+mn-cs"/>
              </a:rPr>
              <a:t>Visión. </a:t>
            </a:r>
            <a:r>
              <a:rPr kumimoji="0" lang="es-MX" sz="1300" b="0" i="0" u="none" strike="noStrike" kern="1200" cap="none" spc="0" normalizeH="0" baseline="0" noProof="0">
                <a:ln>
                  <a:noFill/>
                </a:ln>
                <a:solidFill>
                  <a:prstClr val="black"/>
                </a:solidFill>
                <a:effectLst/>
                <a:uLnTx/>
                <a:uFillTx/>
                <a:latin typeface="Agency FB" panose="020B0503020202020204" pitchFamily="34" charset="0"/>
                <a:ea typeface="+mn-ea"/>
                <a:cs typeface="+mn-cs"/>
              </a:rPr>
              <a:t>Ser un referente nacional e internacional de Institución de Educación Superior que contribuye al desarrollo social, cultural y productivo con profesionales éticos, creativos, cualificados y con sentido de pertinencia.</a:t>
            </a:r>
            <a:endParaRPr kumimoji="0" lang="es-ES" sz="1300" b="0" i="0" u="none" strike="noStrike" kern="1200" cap="none" spc="0" normalizeH="0" baseline="0" noProof="0">
              <a:ln>
                <a:noFill/>
              </a:ln>
              <a:solidFill>
                <a:prstClr val="black"/>
              </a:solidFill>
              <a:effectLst/>
              <a:uLnTx/>
              <a:uFillTx/>
              <a:latin typeface="Agency FB" panose="020B0503020202020204" pitchFamily="34" charset="0"/>
              <a:ea typeface="+mn-ea"/>
              <a:cs typeface="+mn-cs"/>
            </a:endParaRPr>
          </a:p>
        </p:txBody>
      </p:sp>
      <p:sp>
        <p:nvSpPr>
          <p:cNvPr id="23" name="Rectángulo 22">
            <a:extLst>
              <a:ext uri="{FF2B5EF4-FFF2-40B4-BE49-F238E27FC236}">
                <a16:creationId xmlns:a16="http://schemas.microsoft.com/office/drawing/2014/main" id="{EAF93728-98EC-43CF-8689-136A3EE39D11}"/>
              </a:ext>
            </a:extLst>
          </p:cNvPr>
          <p:cNvSpPr/>
          <p:nvPr/>
        </p:nvSpPr>
        <p:spPr>
          <a:xfrm>
            <a:off x="93308" y="6489877"/>
            <a:ext cx="2530373" cy="292388"/>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C" sz="1300" b="0" i="0" u="none" strike="noStrike" kern="1200" cap="none" spc="0" normalizeH="0" baseline="0" noProof="0">
                <a:ln w="0"/>
                <a:solidFill>
                  <a:srgbClr val="00B050"/>
                </a:solidFill>
                <a:effectLst>
                  <a:outerShdw blurRad="38100" dist="25400" dir="5400000" algn="ctr" rotWithShape="0">
                    <a:srgbClr val="6E747A">
                      <a:alpha val="43000"/>
                    </a:srgbClr>
                  </a:outerShdw>
                </a:effectLst>
                <a:uLnTx/>
                <a:uFillTx/>
                <a:latin typeface="Calibri" panose="020F0502020204030204"/>
                <a:ea typeface="+mn-ea"/>
                <a:cs typeface="+mn-cs"/>
              </a:rPr>
              <a:t>M</a:t>
            </a:r>
            <a:r>
              <a:rPr kumimoji="0" lang="es-ES" sz="1300" b="0" i="0" u="none" strike="noStrike" kern="1200" cap="none" spc="0" normalizeH="0" baseline="0" noProof="0">
                <a:ln w="0"/>
                <a:solidFill>
                  <a:srgbClr val="00B050"/>
                </a:solidFill>
                <a:effectLst>
                  <a:outerShdw blurRad="38100" dist="25400" dir="5400000" algn="ctr" rotWithShape="0">
                    <a:srgbClr val="6E747A">
                      <a:alpha val="43000"/>
                    </a:srgbClr>
                  </a:outerShdw>
                </a:effectLst>
                <a:uLnTx/>
                <a:uFillTx/>
                <a:latin typeface="Calibri" panose="020F0502020204030204"/>
                <a:ea typeface="+mn-ea"/>
                <a:cs typeface="+mn-cs"/>
              </a:rPr>
              <a:t>sig. Ing. Robert Moreira Centeno</a:t>
            </a:r>
          </a:p>
        </p:txBody>
      </p:sp>
      <p:sp>
        <p:nvSpPr>
          <p:cNvPr id="6" name="CuadroTexto 5">
            <a:extLst>
              <a:ext uri="{FF2B5EF4-FFF2-40B4-BE49-F238E27FC236}">
                <a16:creationId xmlns:a16="http://schemas.microsoft.com/office/drawing/2014/main" id="{7FC1FBA4-F025-F269-BB7C-ECD5082576C2}"/>
              </a:ext>
            </a:extLst>
          </p:cNvPr>
          <p:cNvSpPr txBox="1"/>
          <p:nvPr/>
        </p:nvSpPr>
        <p:spPr>
          <a:xfrm>
            <a:off x="3437442" y="11851"/>
            <a:ext cx="729026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1" i="0" u="none" strike="noStrike" kern="1200" cap="none" spc="0" normalizeH="0" baseline="0" noProof="0">
                <a:ln>
                  <a:noFill/>
                </a:ln>
                <a:solidFill>
                  <a:prstClr val="black"/>
                </a:solidFill>
                <a:effectLst/>
                <a:uLnTx/>
                <a:uFillTx/>
                <a:latin typeface="Calibri" panose="020F0502020204030204"/>
                <a:ea typeface="+mn-ea"/>
                <a:cs typeface="+mn-cs"/>
              </a:rPr>
              <a:t>Figura 17.3. Incluir </a:t>
            </a:r>
            <a:r>
              <a:rPr kumimoji="0" lang="es-ES" sz="1800" b="1" i="0" u="none" strike="noStrike" kern="1200" cap="none" spc="0" normalizeH="0" baseline="0" noProof="0" err="1">
                <a:ln>
                  <a:noFill/>
                </a:ln>
                <a:solidFill>
                  <a:prstClr val="black"/>
                </a:solidFill>
                <a:effectLst/>
                <a:uLnTx/>
                <a:uFillTx/>
                <a:latin typeface="Calibri" panose="020F0502020204030204"/>
                <a:ea typeface="+mn-ea"/>
                <a:cs typeface="+mn-cs"/>
              </a:rPr>
              <a:t>bootstrap</a:t>
            </a:r>
            <a:r>
              <a:rPr kumimoji="0" lang="es-ES" sz="1800" b="1" i="0" u="none" strike="noStrike" kern="1200" cap="none" spc="0" normalizeH="0" baseline="0" noProof="0">
                <a:ln>
                  <a:noFill/>
                </a:ln>
                <a:solidFill>
                  <a:prstClr val="black"/>
                </a:solidFill>
                <a:effectLst/>
                <a:uLnTx/>
                <a:uFillTx/>
                <a:latin typeface="Calibri" panose="020F0502020204030204"/>
                <a:ea typeface="+mn-ea"/>
                <a:cs typeface="+mn-cs"/>
              </a:rPr>
              <a:t> en el </a:t>
            </a:r>
            <a:r>
              <a:rPr kumimoji="0" lang="es-ES" sz="1800" b="1" i="0" u="none" strike="noStrike" kern="1200" cap="none" spc="0" normalizeH="0" baseline="0" noProof="0" err="1">
                <a:ln>
                  <a:noFill/>
                </a:ln>
                <a:solidFill>
                  <a:prstClr val="black"/>
                </a:solidFill>
                <a:effectLst/>
                <a:uLnTx/>
                <a:uFillTx/>
                <a:latin typeface="Calibri" panose="020F0502020204030204"/>
                <a:ea typeface="+mn-ea"/>
                <a:cs typeface="+mn-cs"/>
              </a:rPr>
              <a:t>proyecto.Configurar</a:t>
            </a:r>
            <a:r>
              <a:rPr kumimoji="0" lang="es-ES" sz="1800" b="1" i="0" u="none" strike="noStrike" kern="1200" cap="none" spc="0" normalizeH="0" baseline="0" noProof="0">
                <a:ln>
                  <a:noFill/>
                </a:ln>
                <a:solidFill>
                  <a:prstClr val="black"/>
                </a:solidFill>
                <a:effectLst/>
                <a:uLnTx/>
                <a:uFillTx/>
                <a:latin typeface="Calibri" panose="020F0502020204030204"/>
                <a:ea typeface="+mn-ea"/>
                <a:cs typeface="+mn-cs"/>
              </a:rPr>
              <a:t> </a:t>
            </a:r>
            <a:r>
              <a:rPr kumimoji="0" lang="es-ES" sz="1800" b="1" i="0" u="none" strike="noStrike" kern="1200" cap="none" spc="0" normalizeH="0" baseline="0" noProof="0" err="1">
                <a:ln>
                  <a:noFill/>
                </a:ln>
                <a:solidFill>
                  <a:prstClr val="black"/>
                </a:solidFill>
                <a:effectLst/>
                <a:uLnTx/>
                <a:uFillTx/>
                <a:latin typeface="Calibri" panose="020F0502020204030204"/>
                <a:ea typeface="+mn-ea"/>
                <a:cs typeface="+mn-cs"/>
              </a:rPr>
              <a:t>Signup</a:t>
            </a:r>
            <a:endParaRPr kumimoji="0" lang="es-E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 name="Botón de acción: en blanco 23">
            <a:hlinkClick r:id="rId4" action="ppaction://hlinksldjump" highlightClick="1"/>
            <a:extLst>
              <a:ext uri="{FF2B5EF4-FFF2-40B4-BE49-F238E27FC236}">
                <a16:creationId xmlns:a16="http://schemas.microsoft.com/office/drawing/2014/main" id="{8D50BB14-2C13-8FD2-66DB-B49705E8729E}"/>
              </a:ext>
            </a:extLst>
          </p:cNvPr>
          <p:cNvSpPr/>
          <p:nvPr/>
        </p:nvSpPr>
        <p:spPr>
          <a:xfrm>
            <a:off x="10727704" y="-885"/>
            <a:ext cx="1464296" cy="335902"/>
          </a:xfrm>
          <a:prstGeom prst="actionButtonBlan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C" sz="1800" b="0" i="0" u="none" strike="noStrike" kern="1200" cap="none" spc="0" normalizeH="0" baseline="0" noProof="0">
                <a:ln>
                  <a:noFill/>
                </a:ln>
                <a:solidFill>
                  <a:prstClr val="white"/>
                </a:solidFill>
                <a:effectLst/>
                <a:uLnTx/>
                <a:uFillTx/>
                <a:latin typeface="Calibri" panose="020F0502020204030204"/>
                <a:ea typeface="+mn-ea"/>
                <a:cs typeface="+mn-cs"/>
              </a:rPr>
              <a:t>Índice</a:t>
            </a:r>
            <a:endParaRPr kumimoji="0" lang="es-E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 name="CuadroTexto 34">
            <a:extLst>
              <a:ext uri="{FF2B5EF4-FFF2-40B4-BE49-F238E27FC236}">
                <a16:creationId xmlns:a16="http://schemas.microsoft.com/office/drawing/2014/main" id="{94CF83BE-38AC-AB4F-9F6A-C8E6D4228201}"/>
              </a:ext>
            </a:extLst>
          </p:cNvPr>
          <p:cNvSpPr txBox="1"/>
          <p:nvPr/>
        </p:nvSpPr>
        <p:spPr>
          <a:xfrm>
            <a:off x="3333631" y="5458826"/>
            <a:ext cx="8858368" cy="1077218"/>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C" sz="1600" b="1" i="0" u="none" strike="noStrike" kern="1200" cap="none" spc="0" normalizeH="0" baseline="0" noProof="0">
                <a:ln>
                  <a:noFill/>
                </a:ln>
                <a:solidFill>
                  <a:prstClr val="black"/>
                </a:solidFill>
                <a:effectLst/>
                <a:uLnTx/>
                <a:uFillTx/>
                <a:latin typeface="Calibri" panose="020F0502020204030204"/>
                <a:ea typeface="+mn-ea"/>
                <a:cs typeface="+mn-cs"/>
              </a:rPr>
              <a:t>Nota (09/07/2023). </a:t>
            </a:r>
            <a:r>
              <a:rPr kumimoji="0" lang="es-EC" sz="1600" b="0" i="0" u="none" strike="noStrike" kern="1200" cap="none" spc="0" normalizeH="0" baseline="0" noProof="0">
                <a:ln>
                  <a:noFill/>
                </a:ln>
                <a:solidFill>
                  <a:prstClr val="black"/>
                </a:solidFill>
                <a:effectLst/>
                <a:uLnTx/>
                <a:uFillTx/>
                <a:latin typeface="Calibri" panose="020F0502020204030204"/>
                <a:ea typeface="+mn-ea"/>
                <a:cs typeface="+mn-cs"/>
              </a:rPr>
              <a:t>El bloque h1 y error que estaban previamente en este archivo se bajan después del </a:t>
            </a:r>
            <a:r>
              <a:rPr kumimoji="0" lang="es-EC" sz="1600" b="0" i="0" u="none" strike="noStrike" kern="1200" cap="none" spc="0" normalizeH="0" baseline="0" noProof="0" err="1">
                <a:ln>
                  <a:noFill/>
                </a:ln>
                <a:solidFill>
                  <a:prstClr val="black"/>
                </a:solidFill>
                <a:effectLst/>
                <a:uLnTx/>
                <a:uFillTx/>
                <a:latin typeface="Calibri" panose="020F0502020204030204"/>
                <a:ea typeface="+mn-ea"/>
                <a:cs typeface="+mn-cs"/>
              </a:rPr>
              <a:t>form</a:t>
            </a:r>
            <a:r>
              <a:rPr kumimoji="0" lang="es-EC" sz="1600" b="0" i="0" u="none" strike="noStrike" kern="1200" cap="none" spc="0" normalizeH="0" baseline="0" noProof="0">
                <a:ln>
                  <a:noFill/>
                </a:ln>
                <a:solidFill>
                  <a:prstClr val="black"/>
                </a:solidFill>
                <a:effectLst/>
                <a:uLnTx/>
                <a:uFillTx/>
                <a:latin typeface="Calibri" panose="020F0502020204030204"/>
                <a:ea typeface="+mn-ea"/>
                <a:cs typeface="+mn-cs"/>
              </a:rPr>
              <a:t>, el resto de código es nuevo </a:t>
            </a:r>
            <a:r>
              <a:rPr kumimoji="0" lang="es-ES" sz="1600" b="1" i="0" u="none" strike="noStrike" kern="1200" cap="none" spc="0" normalizeH="0" baseline="0" noProof="0">
                <a:ln>
                  <a:noFill/>
                </a:ln>
                <a:solidFill>
                  <a:prstClr val="black"/>
                </a:solidFill>
                <a:effectLst/>
                <a:highlight>
                  <a:srgbClr val="FFFF00"/>
                </a:highlight>
                <a:uLnTx/>
                <a:uFillTx/>
                <a:latin typeface="Calibri" panose="020F0502020204030204"/>
                <a:ea typeface="+mn-ea"/>
                <a:cs typeface="+mn-cs"/>
              </a:rPr>
              <a:t>1)</a:t>
            </a:r>
            <a:r>
              <a:rPr kumimoji="0" lang="es-ES" sz="1600" b="0" i="0" u="none" strike="noStrike" kern="1200" cap="none" spc="0" normalizeH="0" baseline="0" noProof="0">
                <a:ln>
                  <a:noFill/>
                </a:ln>
                <a:solidFill>
                  <a:prstClr val="black"/>
                </a:solidFill>
                <a:effectLst/>
                <a:uLnTx/>
                <a:uFillTx/>
                <a:latin typeface="Calibri" panose="020F0502020204030204"/>
                <a:ea typeface="+mn-ea"/>
                <a:cs typeface="+mn-cs"/>
              </a:rPr>
              <a:t> En "</a:t>
            </a:r>
            <a:r>
              <a:rPr kumimoji="0" lang="es-ES" sz="1600" b="0" i="0" u="none" strike="noStrike" kern="1200" cap="none" spc="0" normalizeH="0" baseline="0" noProof="0" err="1">
                <a:ln>
                  <a:noFill/>
                </a:ln>
                <a:solidFill>
                  <a:prstClr val="black"/>
                </a:solidFill>
                <a:effectLst/>
                <a:uLnTx/>
                <a:uFillTx/>
                <a:latin typeface="Calibri" panose="020F0502020204030204"/>
                <a:ea typeface="+mn-ea"/>
                <a:cs typeface="+mn-cs"/>
              </a:rPr>
              <a:t>tasks</a:t>
            </a:r>
            <a:r>
              <a:rPr kumimoji="0" lang="es-ES" sz="1600" b="0" i="0" u="none" strike="noStrike" kern="1200" cap="none" spc="0" normalizeH="0" baseline="0" noProof="0">
                <a:ln>
                  <a:noFill/>
                </a:ln>
                <a:solidFill>
                  <a:prstClr val="black"/>
                </a:solidFill>
                <a:effectLst/>
                <a:uLnTx/>
                <a:uFillTx/>
                <a:latin typeface="Calibri" panose="020F0502020204030204"/>
                <a:ea typeface="+mn-ea"/>
                <a:cs typeface="+mn-cs"/>
              </a:rPr>
              <a:t>/</a:t>
            </a:r>
            <a:r>
              <a:rPr kumimoji="0" lang="es-ES" sz="1600" b="0" i="0" u="none" strike="noStrike" kern="1200" cap="none" spc="0" normalizeH="0" baseline="0" noProof="0" err="1">
                <a:ln>
                  <a:noFill/>
                </a:ln>
                <a:solidFill>
                  <a:prstClr val="black"/>
                </a:solidFill>
                <a:effectLst/>
                <a:uLnTx/>
                <a:uFillTx/>
                <a:latin typeface="Calibri" panose="020F0502020204030204"/>
                <a:ea typeface="+mn-ea"/>
                <a:cs typeface="+mn-cs"/>
              </a:rPr>
              <a:t>templates</a:t>
            </a:r>
            <a:r>
              <a:rPr kumimoji="0" lang="es-ES" sz="1600" b="0" i="0" u="none" strike="noStrike" kern="1200" cap="none" spc="0" normalizeH="0" baseline="0" noProof="0">
                <a:ln>
                  <a:noFill/>
                </a:ln>
                <a:solidFill>
                  <a:prstClr val="black"/>
                </a:solidFill>
                <a:effectLst/>
                <a:uLnTx/>
                <a:uFillTx/>
                <a:latin typeface="Calibri" panose="020F0502020204030204"/>
                <a:ea typeface="+mn-ea"/>
                <a:cs typeface="+mn-cs"/>
              </a:rPr>
              <a:t>/signup.html". agregar controles para ingresar el </a:t>
            </a:r>
            <a:r>
              <a:rPr kumimoji="0" lang="es-ES" sz="1600" b="0" i="0" u="none" strike="noStrike" kern="1200" cap="none" spc="0" normalizeH="0" baseline="0" noProof="0" err="1">
                <a:ln>
                  <a:noFill/>
                </a:ln>
                <a:solidFill>
                  <a:prstClr val="black"/>
                </a:solidFill>
                <a:effectLst/>
                <a:uLnTx/>
                <a:uFillTx/>
                <a:latin typeface="Calibri" panose="020F0502020204030204"/>
                <a:ea typeface="+mn-ea"/>
                <a:cs typeface="+mn-cs"/>
              </a:rPr>
              <a:t>password</a:t>
            </a:r>
            <a:r>
              <a:rPr kumimoji="0" lang="es-ES" sz="1600" b="0" i="0" u="none" strike="noStrike" kern="1200" cap="none" spc="0" normalizeH="0" baseline="0" noProof="0">
                <a:ln>
                  <a:noFill/>
                </a:ln>
                <a:solidFill>
                  <a:prstClr val="black"/>
                </a:solidFill>
                <a:effectLst/>
                <a:uLnTx/>
                <a:uFillTx/>
                <a:latin typeface="Calibri" panose="020F0502020204030204"/>
                <a:ea typeface="+mn-ea"/>
                <a:cs typeface="+mn-cs"/>
              </a:rPr>
              <a:t>, al cargar la ruta "http://127.0.0.1:8000/</a:t>
            </a:r>
            <a:r>
              <a:rPr kumimoji="0" lang="es-ES" sz="1600" b="0" i="0" u="none" strike="noStrike" kern="1200" cap="none" spc="0" normalizeH="0" baseline="0" noProof="0" err="1">
                <a:ln>
                  <a:noFill/>
                </a:ln>
                <a:solidFill>
                  <a:prstClr val="black"/>
                </a:solidFill>
                <a:effectLst/>
                <a:uLnTx/>
                <a:uFillTx/>
                <a:latin typeface="Calibri" panose="020F0502020204030204"/>
                <a:ea typeface="+mn-ea"/>
                <a:cs typeface="+mn-cs"/>
              </a:rPr>
              <a:t>signup</a:t>
            </a:r>
            <a:r>
              <a:rPr kumimoji="0" lang="es-ES" sz="1600" b="0" i="0" u="none" strike="noStrike" kern="1200" cap="none" spc="0" normalizeH="0" baseline="0" noProof="0">
                <a:ln>
                  <a:noFill/>
                </a:ln>
                <a:solidFill>
                  <a:prstClr val="black"/>
                </a:solidFill>
                <a:effectLst/>
                <a:uLnTx/>
                <a:uFillTx/>
                <a:latin typeface="Calibri" panose="020F0502020204030204"/>
                <a:ea typeface="+mn-ea"/>
                <a:cs typeface="+mn-cs"/>
              </a:rPr>
              <a:t>/" se observará la página nueva de </a:t>
            </a:r>
            <a:r>
              <a:rPr kumimoji="0" lang="es-ES" sz="1600" b="0" i="0" u="none" strike="noStrike" kern="1200" cap="none" spc="0" normalizeH="0" baseline="0" noProof="0" err="1">
                <a:ln>
                  <a:noFill/>
                </a:ln>
                <a:solidFill>
                  <a:prstClr val="black"/>
                </a:solidFill>
                <a:effectLst/>
                <a:uLnTx/>
                <a:uFillTx/>
                <a:latin typeface="Calibri" panose="020F0502020204030204"/>
                <a:ea typeface="+mn-ea"/>
                <a:cs typeface="+mn-cs"/>
              </a:rPr>
              <a:t>signup</a:t>
            </a:r>
            <a:r>
              <a:rPr kumimoji="0" lang="es-ES" sz="1600" b="0" i="0" u="none" strike="noStrike" kern="1200" cap="none" spc="0" normalizeH="0" baseline="0" noProof="0">
                <a:ln>
                  <a:noFill/>
                </a:ln>
                <a:solidFill>
                  <a:prstClr val="black"/>
                </a:solidFill>
                <a:effectLst/>
                <a:uLnTx/>
                <a:uFillTx/>
                <a:latin typeface="Calibri" panose="020F0502020204030204"/>
                <a:ea typeface="+mn-ea"/>
                <a:cs typeface="+mn-cs"/>
              </a:rPr>
              <a:t>. </a:t>
            </a:r>
            <a:r>
              <a:rPr kumimoji="0" lang="es-ES" sz="1600" b="1" i="0" u="none" strike="noStrike" kern="1200" cap="none" spc="0" normalizeH="0" baseline="0" noProof="0">
                <a:ln>
                  <a:noFill/>
                </a:ln>
                <a:solidFill>
                  <a:prstClr val="black"/>
                </a:solidFill>
                <a:effectLst/>
                <a:highlight>
                  <a:srgbClr val="FFFF00"/>
                </a:highlight>
                <a:uLnTx/>
                <a:uFillTx/>
                <a:latin typeface="Calibri" panose="020F0502020204030204"/>
                <a:ea typeface="+mn-ea"/>
                <a:cs typeface="+mn-cs"/>
              </a:rPr>
              <a:t>2)</a:t>
            </a:r>
            <a:r>
              <a:rPr kumimoji="0" lang="es-ES" sz="1600" b="0" i="0" u="none" strike="noStrike" kern="1200" cap="none" spc="0" normalizeH="0" baseline="0" noProof="0">
                <a:ln>
                  <a:noFill/>
                </a:ln>
                <a:solidFill>
                  <a:prstClr val="black"/>
                </a:solidFill>
                <a:effectLst/>
                <a:uLnTx/>
                <a:uFillTx/>
                <a:latin typeface="Calibri" panose="020F0502020204030204"/>
                <a:ea typeface="+mn-ea"/>
                <a:cs typeface="+mn-cs"/>
              </a:rPr>
              <a:t> Luego de estos cambios al entrar en la </a:t>
            </a:r>
            <a:r>
              <a:rPr kumimoji="0" lang="es-ES" sz="1600" b="0" i="0" u="none" strike="noStrike" kern="1200" cap="none" spc="0" normalizeH="0" baseline="0" noProof="0" err="1">
                <a:ln>
                  <a:noFill/>
                </a:ln>
                <a:solidFill>
                  <a:prstClr val="black"/>
                </a:solidFill>
                <a:effectLst/>
                <a:uLnTx/>
                <a:uFillTx/>
                <a:latin typeface="Calibri" panose="020F0502020204030204"/>
                <a:ea typeface="+mn-ea"/>
                <a:cs typeface="+mn-cs"/>
              </a:rPr>
              <a:t>url</a:t>
            </a:r>
            <a:r>
              <a:rPr kumimoji="0" lang="es-ES" sz="1600" b="0" i="0" u="none" strike="noStrike" kern="1200" cap="none" spc="0" normalizeH="0" baseline="0" noProof="0">
                <a:ln>
                  <a:noFill/>
                </a:ln>
                <a:solidFill>
                  <a:prstClr val="black"/>
                </a:solidFill>
                <a:effectLst/>
                <a:uLnTx/>
                <a:uFillTx/>
                <a:latin typeface="Calibri" panose="020F0502020204030204"/>
                <a:ea typeface="+mn-ea"/>
                <a:cs typeface="+mn-cs"/>
              </a:rPr>
              <a:t> "http://127.0.0.1:8000/</a:t>
            </a:r>
            <a:r>
              <a:rPr kumimoji="0" lang="es-ES" sz="1600" b="0" i="0" u="none" strike="noStrike" kern="1200" cap="none" spc="0" normalizeH="0" baseline="0" noProof="0" err="1">
                <a:ln>
                  <a:noFill/>
                </a:ln>
                <a:solidFill>
                  <a:prstClr val="black"/>
                </a:solidFill>
                <a:effectLst/>
                <a:uLnTx/>
                <a:uFillTx/>
                <a:latin typeface="Calibri" panose="020F0502020204030204"/>
                <a:ea typeface="+mn-ea"/>
                <a:cs typeface="+mn-cs"/>
              </a:rPr>
              <a:t>tasks</a:t>
            </a:r>
            <a:r>
              <a:rPr kumimoji="0" lang="es-ES" sz="1600" b="0" i="0" u="none" strike="noStrike" kern="1200" cap="none" spc="0" normalizeH="0" baseline="0" noProof="0">
                <a:ln>
                  <a:noFill/>
                </a:ln>
                <a:solidFill>
                  <a:prstClr val="black"/>
                </a:solidFill>
                <a:effectLst/>
                <a:uLnTx/>
                <a:uFillTx/>
                <a:latin typeface="Calibri" panose="020F0502020204030204"/>
                <a:ea typeface="+mn-ea"/>
                <a:cs typeface="+mn-cs"/>
              </a:rPr>
              <a:t>/" redirigirá a páginas pendientes.</a:t>
            </a:r>
          </a:p>
        </p:txBody>
      </p:sp>
      <p:pic>
        <p:nvPicPr>
          <p:cNvPr id="7" name="Imagen 6" descr="Texto&#10;&#10;Descripción generada automáticamente">
            <a:extLst>
              <a:ext uri="{FF2B5EF4-FFF2-40B4-BE49-F238E27FC236}">
                <a16:creationId xmlns:a16="http://schemas.microsoft.com/office/drawing/2014/main" id="{CFCF54AC-AB59-147C-4E40-FD6F05D7574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36931" y="424293"/>
            <a:ext cx="8648687" cy="5057218"/>
          </a:xfrm>
          <a:prstGeom prst="rect">
            <a:avLst/>
          </a:prstGeom>
        </p:spPr>
      </p:pic>
    </p:spTree>
    <p:extLst>
      <p:ext uri="{BB962C8B-B14F-4D97-AF65-F5344CB8AC3E}">
        <p14:creationId xmlns:p14="http://schemas.microsoft.com/office/powerpoint/2010/main" val="29344833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9DF72ADE-BAE9-484E-84CE-E8979DDABC94}"/>
              </a:ext>
            </a:extLst>
          </p:cNvPr>
          <p:cNvSpPr>
            <a:spLocks noGrp="1"/>
          </p:cNvSpPr>
          <p:nvPr>
            <p:ph type="title"/>
          </p:nvPr>
        </p:nvSpPr>
        <p:spPr>
          <a:xfrm>
            <a:off x="1" y="1"/>
            <a:ext cx="3256367" cy="709119"/>
          </a:xfrm>
          <a:solidFill>
            <a:schemeClr val="accent4">
              <a:lumMod val="60000"/>
              <a:lumOff val="40000"/>
            </a:schemeClr>
          </a:solidFill>
        </p:spPr>
        <p:style>
          <a:lnRef idx="2">
            <a:schemeClr val="accent1"/>
          </a:lnRef>
          <a:fillRef idx="1">
            <a:schemeClr val="lt1"/>
          </a:fillRef>
          <a:effectRef idx="0">
            <a:schemeClr val="accent1"/>
          </a:effectRef>
          <a:fontRef idx="minor">
            <a:schemeClr val="dk1"/>
          </a:fontRef>
        </p:style>
        <p:txBody>
          <a:bodyPr>
            <a:normAutofit/>
          </a:bodyPr>
          <a:lstStyle/>
          <a:p>
            <a:r>
              <a:rPr lang="es-MX" sz="1400">
                <a:latin typeface="AcmeFont" pitchFamily="2" charset="0"/>
              </a:rPr>
              <a:t>Taller: </a:t>
            </a:r>
            <a:r>
              <a:rPr lang="es-MX" sz="1400"/>
              <a:t>Ejercicio 81</a:t>
            </a:r>
            <a:endParaRPr lang="es-ES" sz="1400"/>
          </a:p>
        </p:txBody>
      </p:sp>
      <p:cxnSp>
        <p:nvCxnSpPr>
          <p:cNvPr id="5" name="Conector recto 4">
            <a:extLst>
              <a:ext uri="{FF2B5EF4-FFF2-40B4-BE49-F238E27FC236}">
                <a16:creationId xmlns:a16="http://schemas.microsoft.com/office/drawing/2014/main" id="{B56C916C-A930-4B45-9FEB-EAC26D680858}"/>
              </a:ext>
            </a:extLst>
          </p:cNvPr>
          <p:cNvCxnSpPr>
            <a:cxnSpLocks/>
          </p:cNvCxnSpPr>
          <p:nvPr/>
        </p:nvCxnSpPr>
        <p:spPr>
          <a:xfrm>
            <a:off x="3256383" y="709120"/>
            <a:ext cx="0" cy="6148880"/>
          </a:xfrm>
          <a:prstGeom prst="line">
            <a:avLst/>
          </a:prstGeom>
        </p:spPr>
        <p:style>
          <a:lnRef idx="3">
            <a:schemeClr val="accent1"/>
          </a:lnRef>
          <a:fillRef idx="0">
            <a:schemeClr val="accent1"/>
          </a:fillRef>
          <a:effectRef idx="2">
            <a:schemeClr val="accent1"/>
          </a:effectRef>
          <a:fontRef idx="minor">
            <a:schemeClr val="tx1"/>
          </a:fontRef>
        </p:style>
      </p:cxnSp>
      <p:sp>
        <p:nvSpPr>
          <p:cNvPr id="16" name="CuadroTexto 15">
            <a:extLst>
              <a:ext uri="{FF2B5EF4-FFF2-40B4-BE49-F238E27FC236}">
                <a16:creationId xmlns:a16="http://schemas.microsoft.com/office/drawing/2014/main" id="{B1925488-C881-4A19-A93C-2E217166D1A0}"/>
              </a:ext>
            </a:extLst>
          </p:cNvPr>
          <p:cNvSpPr txBox="1"/>
          <p:nvPr/>
        </p:nvSpPr>
        <p:spPr>
          <a:xfrm>
            <a:off x="106748" y="4958291"/>
            <a:ext cx="2891329" cy="523220"/>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C" sz="1400" b="1" i="0" u="none" strike="noStrike" kern="1200" cap="none" spc="0" normalizeH="0" baseline="0" noProof="0">
                <a:ln>
                  <a:noFill/>
                </a:ln>
                <a:solidFill>
                  <a:prstClr val="black"/>
                </a:solidFill>
                <a:effectLst/>
                <a:uLnTx/>
                <a:uFillTx/>
                <a:latin typeface="Calibri" panose="020F0502020204030204"/>
                <a:ea typeface="+mn-ea"/>
                <a:cs typeface="+mn-cs"/>
              </a:rPr>
              <a:t>Objetivos de la lámina:</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ES" sz="1400" b="0" i="0" u="none" strike="noStrike" kern="1200" cap="none" spc="0" normalizeH="0" baseline="0" noProof="0">
                <a:ln>
                  <a:noFill/>
                </a:ln>
                <a:solidFill>
                  <a:prstClr val="black"/>
                </a:solidFill>
                <a:effectLst/>
                <a:uLnTx/>
                <a:uFillTx/>
                <a:latin typeface="Calibri" panose="020F0502020204030204"/>
                <a:ea typeface="+mn-ea"/>
                <a:cs typeface="+mn-cs"/>
              </a:rPr>
              <a:t>Configurar página de </a:t>
            </a:r>
            <a:r>
              <a:rPr kumimoji="0" lang="es-ES" sz="1400" b="0" i="0" u="none" strike="noStrike" kern="1200" cap="none" spc="0" normalizeH="0" baseline="0" noProof="0" err="1">
                <a:ln>
                  <a:noFill/>
                </a:ln>
                <a:solidFill>
                  <a:prstClr val="black"/>
                </a:solidFill>
                <a:effectLst/>
                <a:uLnTx/>
                <a:uFillTx/>
                <a:latin typeface="Calibri" panose="020F0502020204030204"/>
                <a:ea typeface="+mn-ea"/>
                <a:cs typeface="+mn-cs"/>
              </a:rPr>
              <a:t>signin</a:t>
            </a:r>
            <a:endParaRPr kumimoji="0" lang="es-ES" sz="14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17" name="Imagen 16">
            <a:extLst>
              <a:ext uri="{FF2B5EF4-FFF2-40B4-BE49-F238E27FC236}">
                <a16:creationId xmlns:a16="http://schemas.microsoft.com/office/drawing/2014/main" id="{07AF594D-2BC1-4EA0-9855-66C150454A4F}"/>
              </a:ext>
            </a:extLst>
          </p:cNvPr>
          <p:cNvPicPr>
            <a:picLocks noChangeAspect="1"/>
          </p:cNvPicPr>
          <p:nvPr/>
        </p:nvPicPr>
        <p:blipFill>
          <a:blip r:embed="rId3"/>
          <a:stretch>
            <a:fillRect/>
          </a:stretch>
        </p:blipFill>
        <p:spPr>
          <a:xfrm>
            <a:off x="76038" y="2011836"/>
            <a:ext cx="993895" cy="854078"/>
          </a:xfrm>
          <a:prstGeom prst="rect">
            <a:avLst/>
          </a:prstGeom>
        </p:spPr>
      </p:pic>
      <p:sp>
        <p:nvSpPr>
          <p:cNvPr id="18" name="CuadroTexto 17">
            <a:extLst>
              <a:ext uri="{FF2B5EF4-FFF2-40B4-BE49-F238E27FC236}">
                <a16:creationId xmlns:a16="http://schemas.microsoft.com/office/drawing/2014/main" id="{137D2C75-4FC0-4811-A9B7-F2AED8DD12CA}"/>
              </a:ext>
            </a:extLst>
          </p:cNvPr>
          <p:cNvSpPr txBox="1"/>
          <p:nvPr/>
        </p:nvSpPr>
        <p:spPr>
          <a:xfrm>
            <a:off x="80567" y="2926313"/>
            <a:ext cx="3098569" cy="209288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C" sz="1300" b="1" i="0" u="none" strike="noStrike" kern="1200" cap="none" spc="0" normalizeH="0" baseline="0" noProof="0">
                <a:ln>
                  <a:noFill/>
                </a:ln>
                <a:solidFill>
                  <a:prstClr val="black"/>
                </a:solidFill>
                <a:effectLst/>
                <a:uLnTx/>
                <a:uFillTx/>
                <a:latin typeface="Agency FB" panose="020B0503020202020204" pitchFamily="34" charset="0"/>
                <a:ea typeface="+mn-ea"/>
                <a:cs typeface="+mn-cs"/>
              </a:rPr>
              <a:t>Misión. </a:t>
            </a:r>
            <a:r>
              <a:rPr kumimoji="0" lang="es-MX" sz="1300" b="0" i="0" u="none" strike="noStrike" kern="1200" cap="none" spc="0" normalizeH="0" baseline="0" noProof="0">
                <a:ln>
                  <a:noFill/>
                </a:ln>
                <a:solidFill>
                  <a:prstClr val="black"/>
                </a:solidFill>
                <a:effectLst/>
                <a:uLnTx/>
                <a:uFillTx/>
                <a:latin typeface="Agency FB" panose="020B0503020202020204" pitchFamily="34" charset="0"/>
                <a:ea typeface="+mn-ea"/>
                <a:cs typeface="+mn-cs"/>
              </a:rPr>
              <a:t>Formar profesionales competentes y emprendedores desde lo académico, la investigación, y la vinculación, que contribuyan a mejorar la calidad de vida de la sociedad.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300" b="0" i="0" u="none" strike="noStrike" kern="1200" cap="none" spc="0" normalizeH="0" baseline="0" noProof="0">
              <a:ln>
                <a:noFill/>
              </a:ln>
              <a:solidFill>
                <a:prstClr val="black"/>
              </a:solidFill>
              <a:effectLst/>
              <a:uLnTx/>
              <a:uFillTx/>
              <a:latin typeface="Agency FB" panose="020B0503020202020204" pitchFamily="34" charset="0"/>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C" sz="1300" b="1" i="0" u="none" strike="noStrike" kern="1200" cap="none" spc="0" normalizeH="0" baseline="0" noProof="0">
                <a:ln>
                  <a:noFill/>
                </a:ln>
                <a:solidFill>
                  <a:prstClr val="black"/>
                </a:solidFill>
                <a:effectLst/>
                <a:uLnTx/>
                <a:uFillTx/>
                <a:latin typeface="Agency FB" panose="020B0503020202020204" pitchFamily="34" charset="0"/>
                <a:ea typeface="+mn-ea"/>
                <a:cs typeface="+mn-cs"/>
              </a:rPr>
              <a:t>Visión. </a:t>
            </a:r>
            <a:r>
              <a:rPr kumimoji="0" lang="es-MX" sz="1300" b="0" i="0" u="none" strike="noStrike" kern="1200" cap="none" spc="0" normalizeH="0" baseline="0" noProof="0">
                <a:ln>
                  <a:noFill/>
                </a:ln>
                <a:solidFill>
                  <a:prstClr val="black"/>
                </a:solidFill>
                <a:effectLst/>
                <a:uLnTx/>
                <a:uFillTx/>
                <a:latin typeface="Agency FB" panose="020B0503020202020204" pitchFamily="34" charset="0"/>
                <a:ea typeface="+mn-ea"/>
                <a:cs typeface="+mn-cs"/>
              </a:rPr>
              <a:t>Ser un referente nacional e internacional de Institución de Educación Superior que contribuye al desarrollo social, cultural y productivo con profesionales éticos, creativos, cualificados y con sentido de pertinencia.</a:t>
            </a:r>
            <a:endParaRPr kumimoji="0" lang="es-ES" sz="1300" b="0" i="0" u="none" strike="noStrike" kern="1200" cap="none" spc="0" normalizeH="0" baseline="0" noProof="0">
              <a:ln>
                <a:noFill/>
              </a:ln>
              <a:solidFill>
                <a:prstClr val="black"/>
              </a:solidFill>
              <a:effectLst/>
              <a:uLnTx/>
              <a:uFillTx/>
              <a:latin typeface="Agency FB" panose="020B0503020202020204" pitchFamily="34" charset="0"/>
              <a:ea typeface="+mn-ea"/>
              <a:cs typeface="+mn-cs"/>
            </a:endParaRPr>
          </a:p>
        </p:txBody>
      </p:sp>
      <p:sp>
        <p:nvSpPr>
          <p:cNvPr id="23" name="Rectángulo 22">
            <a:extLst>
              <a:ext uri="{FF2B5EF4-FFF2-40B4-BE49-F238E27FC236}">
                <a16:creationId xmlns:a16="http://schemas.microsoft.com/office/drawing/2014/main" id="{EAF93728-98EC-43CF-8689-136A3EE39D11}"/>
              </a:ext>
            </a:extLst>
          </p:cNvPr>
          <p:cNvSpPr/>
          <p:nvPr/>
        </p:nvSpPr>
        <p:spPr>
          <a:xfrm>
            <a:off x="93308" y="6489877"/>
            <a:ext cx="2530373" cy="292388"/>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C" sz="1300" b="0" i="0" u="none" strike="noStrike" kern="1200" cap="none" spc="0" normalizeH="0" baseline="0" noProof="0">
                <a:ln w="0"/>
                <a:solidFill>
                  <a:srgbClr val="00B050"/>
                </a:solidFill>
                <a:effectLst>
                  <a:outerShdw blurRad="38100" dist="25400" dir="5400000" algn="ctr" rotWithShape="0">
                    <a:srgbClr val="6E747A">
                      <a:alpha val="43000"/>
                    </a:srgbClr>
                  </a:outerShdw>
                </a:effectLst>
                <a:uLnTx/>
                <a:uFillTx/>
                <a:latin typeface="Calibri" panose="020F0502020204030204"/>
                <a:ea typeface="+mn-ea"/>
                <a:cs typeface="+mn-cs"/>
              </a:rPr>
              <a:t>M</a:t>
            </a:r>
            <a:r>
              <a:rPr kumimoji="0" lang="es-ES" sz="1300" b="0" i="0" u="none" strike="noStrike" kern="1200" cap="none" spc="0" normalizeH="0" baseline="0" noProof="0">
                <a:ln w="0"/>
                <a:solidFill>
                  <a:srgbClr val="00B050"/>
                </a:solidFill>
                <a:effectLst>
                  <a:outerShdw blurRad="38100" dist="25400" dir="5400000" algn="ctr" rotWithShape="0">
                    <a:srgbClr val="6E747A">
                      <a:alpha val="43000"/>
                    </a:srgbClr>
                  </a:outerShdw>
                </a:effectLst>
                <a:uLnTx/>
                <a:uFillTx/>
                <a:latin typeface="Calibri" panose="020F0502020204030204"/>
                <a:ea typeface="+mn-ea"/>
                <a:cs typeface="+mn-cs"/>
              </a:rPr>
              <a:t>sig. Ing. Robert Moreira Centeno</a:t>
            </a:r>
          </a:p>
        </p:txBody>
      </p:sp>
      <p:sp>
        <p:nvSpPr>
          <p:cNvPr id="6" name="CuadroTexto 5">
            <a:extLst>
              <a:ext uri="{FF2B5EF4-FFF2-40B4-BE49-F238E27FC236}">
                <a16:creationId xmlns:a16="http://schemas.microsoft.com/office/drawing/2014/main" id="{7FC1FBA4-F025-F269-BB7C-ECD5082576C2}"/>
              </a:ext>
            </a:extLst>
          </p:cNvPr>
          <p:cNvSpPr txBox="1"/>
          <p:nvPr/>
        </p:nvSpPr>
        <p:spPr>
          <a:xfrm>
            <a:off x="3437442" y="11851"/>
            <a:ext cx="729026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1" i="0" u="none" strike="noStrike" kern="1200" cap="none" spc="0" normalizeH="0" baseline="0" noProof="0">
                <a:ln>
                  <a:noFill/>
                </a:ln>
                <a:solidFill>
                  <a:prstClr val="black"/>
                </a:solidFill>
                <a:effectLst/>
                <a:uLnTx/>
                <a:uFillTx/>
                <a:latin typeface="Calibri" panose="020F0502020204030204"/>
                <a:ea typeface="+mn-ea"/>
                <a:cs typeface="+mn-cs"/>
              </a:rPr>
              <a:t>Figura 17.4. Incluir </a:t>
            </a:r>
            <a:r>
              <a:rPr kumimoji="0" lang="es-ES" sz="1800" b="1" i="0" u="none" strike="noStrike" kern="1200" cap="none" spc="0" normalizeH="0" baseline="0" noProof="0" err="1">
                <a:ln>
                  <a:noFill/>
                </a:ln>
                <a:solidFill>
                  <a:prstClr val="black"/>
                </a:solidFill>
                <a:effectLst/>
                <a:uLnTx/>
                <a:uFillTx/>
                <a:latin typeface="Calibri" panose="020F0502020204030204"/>
                <a:ea typeface="+mn-ea"/>
                <a:cs typeface="+mn-cs"/>
              </a:rPr>
              <a:t>bootstrap</a:t>
            </a:r>
            <a:r>
              <a:rPr kumimoji="0" lang="es-ES" sz="1800" b="1" i="0" u="none" strike="noStrike" kern="1200" cap="none" spc="0" normalizeH="0" baseline="0" noProof="0">
                <a:ln>
                  <a:noFill/>
                </a:ln>
                <a:solidFill>
                  <a:prstClr val="black"/>
                </a:solidFill>
                <a:effectLst/>
                <a:uLnTx/>
                <a:uFillTx/>
                <a:latin typeface="Calibri" panose="020F0502020204030204"/>
                <a:ea typeface="+mn-ea"/>
                <a:cs typeface="+mn-cs"/>
              </a:rPr>
              <a:t> en el </a:t>
            </a:r>
            <a:r>
              <a:rPr kumimoji="0" lang="es-ES" sz="1800" b="1" i="0" u="none" strike="noStrike" kern="1200" cap="none" spc="0" normalizeH="0" baseline="0" noProof="0" err="1">
                <a:ln>
                  <a:noFill/>
                </a:ln>
                <a:solidFill>
                  <a:prstClr val="black"/>
                </a:solidFill>
                <a:effectLst/>
                <a:uLnTx/>
                <a:uFillTx/>
                <a:latin typeface="Calibri" panose="020F0502020204030204"/>
                <a:ea typeface="+mn-ea"/>
                <a:cs typeface="+mn-cs"/>
              </a:rPr>
              <a:t>proyecto.Configurar</a:t>
            </a:r>
            <a:r>
              <a:rPr kumimoji="0" lang="es-ES" sz="1800" b="1" i="0" u="none" strike="noStrike" kern="1200" cap="none" spc="0" normalizeH="0" baseline="0" noProof="0">
                <a:ln>
                  <a:noFill/>
                </a:ln>
                <a:solidFill>
                  <a:prstClr val="black"/>
                </a:solidFill>
                <a:effectLst/>
                <a:uLnTx/>
                <a:uFillTx/>
                <a:latin typeface="Calibri" panose="020F0502020204030204"/>
                <a:ea typeface="+mn-ea"/>
                <a:cs typeface="+mn-cs"/>
              </a:rPr>
              <a:t> </a:t>
            </a:r>
            <a:r>
              <a:rPr kumimoji="0" lang="es-ES" sz="1800" b="1" i="0" u="none" strike="noStrike" kern="1200" cap="none" spc="0" normalizeH="0" baseline="0" noProof="0" err="1">
                <a:ln>
                  <a:noFill/>
                </a:ln>
                <a:solidFill>
                  <a:prstClr val="black"/>
                </a:solidFill>
                <a:effectLst/>
                <a:uLnTx/>
                <a:uFillTx/>
                <a:latin typeface="Calibri" panose="020F0502020204030204"/>
                <a:ea typeface="+mn-ea"/>
                <a:cs typeface="+mn-cs"/>
              </a:rPr>
              <a:t>Signin</a:t>
            </a:r>
            <a:endParaRPr kumimoji="0" lang="es-E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 name="Botón de acción: en blanco 23">
            <a:hlinkClick r:id="rId4" action="ppaction://hlinksldjump" highlightClick="1"/>
            <a:extLst>
              <a:ext uri="{FF2B5EF4-FFF2-40B4-BE49-F238E27FC236}">
                <a16:creationId xmlns:a16="http://schemas.microsoft.com/office/drawing/2014/main" id="{8D50BB14-2C13-8FD2-66DB-B49705E8729E}"/>
              </a:ext>
            </a:extLst>
          </p:cNvPr>
          <p:cNvSpPr/>
          <p:nvPr/>
        </p:nvSpPr>
        <p:spPr>
          <a:xfrm>
            <a:off x="10727704" y="-885"/>
            <a:ext cx="1464296" cy="335902"/>
          </a:xfrm>
          <a:prstGeom prst="actionButtonBlan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C" sz="1800" b="0" i="0" u="none" strike="noStrike" kern="1200" cap="none" spc="0" normalizeH="0" baseline="0" noProof="0">
                <a:ln>
                  <a:noFill/>
                </a:ln>
                <a:solidFill>
                  <a:prstClr val="white"/>
                </a:solidFill>
                <a:effectLst/>
                <a:uLnTx/>
                <a:uFillTx/>
                <a:latin typeface="Calibri" panose="020F0502020204030204"/>
                <a:ea typeface="+mn-ea"/>
                <a:cs typeface="+mn-cs"/>
              </a:rPr>
              <a:t>Índice</a:t>
            </a:r>
            <a:endParaRPr kumimoji="0" lang="es-E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 name="CuadroTexto 34">
            <a:extLst>
              <a:ext uri="{FF2B5EF4-FFF2-40B4-BE49-F238E27FC236}">
                <a16:creationId xmlns:a16="http://schemas.microsoft.com/office/drawing/2014/main" id="{94CF83BE-38AC-AB4F-9F6A-C8E6D4228201}"/>
              </a:ext>
            </a:extLst>
          </p:cNvPr>
          <p:cNvSpPr txBox="1"/>
          <p:nvPr/>
        </p:nvSpPr>
        <p:spPr>
          <a:xfrm>
            <a:off x="3333615" y="5630808"/>
            <a:ext cx="8858385" cy="1169551"/>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C" sz="1400" b="1" i="0" u="none" strike="noStrike" kern="1200" cap="none" spc="0" normalizeH="0" baseline="0" noProof="0">
                <a:ln>
                  <a:noFill/>
                </a:ln>
                <a:solidFill>
                  <a:prstClr val="black"/>
                </a:solidFill>
                <a:effectLst/>
                <a:uLnTx/>
                <a:uFillTx/>
                <a:latin typeface="Calibri" panose="020F0502020204030204"/>
                <a:ea typeface="+mn-ea"/>
                <a:cs typeface="+mn-cs"/>
              </a:rPr>
              <a:t>Nota (09/07/2023). </a:t>
            </a:r>
            <a:r>
              <a:rPr kumimoji="0" lang="es-ES" sz="1400" b="1" i="0" u="none" strike="noStrike" kern="1200" cap="none" spc="0" normalizeH="0" baseline="0" noProof="0">
                <a:ln>
                  <a:noFill/>
                </a:ln>
                <a:solidFill>
                  <a:prstClr val="black"/>
                </a:solidFill>
                <a:effectLst/>
                <a:highlight>
                  <a:srgbClr val="FFFF00"/>
                </a:highlight>
                <a:uLnTx/>
                <a:uFillTx/>
                <a:latin typeface="Calibri" panose="020F0502020204030204"/>
                <a:ea typeface="+mn-ea"/>
                <a:cs typeface="+mn-cs"/>
              </a:rPr>
              <a:t>1)</a:t>
            </a:r>
            <a:r>
              <a:rPr kumimoji="0" lang="es-ES" sz="1400" b="0" i="0" u="none" strike="noStrike" kern="1200" cap="none" spc="0" normalizeH="0" baseline="0" noProof="0">
                <a:ln>
                  <a:noFill/>
                </a:ln>
                <a:solidFill>
                  <a:prstClr val="black"/>
                </a:solidFill>
                <a:effectLst/>
                <a:uLnTx/>
                <a:uFillTx/>
                <a:latin typeface="Calibri" panose="020F0502020204030204"/>
                <a:ea typeface="+mn-ea"/>
                <a:cs typeface="+mn-cs"/>
              </a:rPr>
              <a:t> En "</a:t>
            </a:r>
            <a:r>
              <a:rPr kumimoji="0" lang="es-ES" sz="1400" b="0" i="0" u="none" strike="noStrike" kern="1200" cap="none" spc="0" normalizeH="0" baseline="0" noProof="0" err="1">
                <a:ln>
                  <a:noFill/>
                </a:ln>
                <a:solidFill>
                  <a:prstClr val="black"/>
                </a:solidFill>
                <a:effectLst/>
                <a:uLnTx/>
                <a:uFillTx/>
                <a:latin typeface="Calibri" panose="020F0502020204030204"/>
                <a:ea typeface="+mn-ea"/>
                <a:cs typeface="+mn-cs"/>
              </a:rPr>
              <a:t>tasks</a:t>
            </a:r>
            <a:r>
              <a:rPr kumimoji="0" lang="es-ES" sz="1400" b="0" i="0" u="none" strike="noStrike" kern="1200" cap="none" spc="0" normalizeH="0" baseline="0" noProof="0">
                <a:ln>
                  <a:noFill/>
                </a:ln>
                <a:solidFill>
                  <a:prstClr val="black"/>
                </a:solidFill>
                <a:effectLst/>
                <a:uLnTx/>
                <a:uFillTx/>
                <a:latin typeface="Calibri" panose="020F0502020204030204"/>
                <a:ea typeface="+mn-ea"/>
                <a:cs typeface="+mn-cs"/>
              </a:rPr>
              <a:t>/</a:t>
            </a:r>
            <a:r>
              <a:rPr kumimoji="0" lang="es-ES" sz="1400" b="0" i="0" u="none" strike="noStrike" kern="1200" cap="none" spc="0" normalizeH="0" baseline="0" noProof="0" err="1">
                <a:ln>
                  <a:noFill/>
                </a:ln>
                <a:solidFill>
                  <a:prstClr val="black"/>
                </a:solidFill>
                <a:effectLst/>
                <a:uLnTx/>
                <a:uFillTx/>
                <a:latin typeface="Calibri" panose="020F0502020204030204"/>
                <a:ea typeface="+mn-ea"/>
                <a:cs typeface="+mn-cs"/>
              </a:rPr>
              <a:t>templates</a:t>
            </a:r>
            <a:r>
              <a:rPr kumimoji="0" lang="es-ES" sz="1400" b="0" i="0" u="none" strike="noStrike" kern="1200" cap="none" spc="0" normalizeH="0" baseline="0" noProof="0">
                <a:ln>
                  <a:noFill/>
                </a:ln>
                <a:solidFill>
                  <a:prstClr val="black"/>
                </a:solidFill>
                <a:effectLst/>
                <a:uLnTx/>
                <a:uFillTx/>
                <a:latin typeface="Calibri" panose="020F0502020204030204"/>
                <a:ea typeface="+mn-ea"/>
                <a:cs typeface="+mn-cs"/>
              </a:rPr>
              <a:t>/signup.html". Se copia todo lo que está dentro de la etiqueta "</a:t>
            </a:r>
            <a:r>
              <a:rPr kumimoji="0" lang="es-ES" sz="1400" b="0" i="0" u="none" strike="noStrike" kern="1200" cap="none" spc="0" normalizeH="0" baseline="0" noProof="0" err="1">
                <a:ln>
                  <a:noFill/>
                </a:ln>
                <a:solidFill>
                  <a:prstClr val="black"/>
                </a:solidFill>
                <a:effectLst/>
                <a:uLnTx/>
                <a:uFillTx/>
                <a:latin typeface="Calibri" panose="020F0502020204030204"/>
                <a:ea typeface="+mn-ea"/>
                <a:cs typeface="+mn-cs"/>
              </a:rPr>
              <a:t>form</a:t>
            </a:r>
            <a:r>
              <a:rPr kumimoji="0" lang="es-ES" sz="1400" b="0" i="0" u="none" strike="noStrike" kern="1200" cap="none" spc="0" normalizeH="0" baseline="0" noProof="0">
                <a:ln>
                  <a:noFill/>
                </a:ln>
                <a:solidFill>
                  <a:prstClr val="black"/>
                </a:solidFill>
                <a:effectLst/>
                <a:uLnTx/>
                <a:uFillTx/>
                <a:latin typeface="Calibri" panose="020F0502020204030204"/>
                <a:ea typeface="+mn-ea"/>
                <a:cs typeface="+mn-cs"/>
              </a:rPr>
              <a:t>" </a:t>
            </a:r>
            <a:r>
              <a:rPr kumimoji="0" lang="es-ES" sz="1400" b="1" i="0" u="none" strike="noStrike" kern="1200" cap="none" spc="0" normalizeH="0" baseline="0" noProof="0">
                <a:ln>
                  <a:noFill/>
                </a:ln>
                <a:solidFill>
                  <a:prstClr val="black"/>
                </a:solidFill>
                <a:effectLst/>
                <a:highlight>
                  <a:srgbClr val="FFFF00"/>
                </a:highlight>
                <a:uLnTx/>
                <a:uFillTx/>
                <a:latin typeface="Calibri" panose="020F0502020204030204"/>
                <a:ea typeface="+mn-ea"/>
                <a:cs typeface="+mn-cs"/>
              </a:rPr>
              <a:t>2)</a:t>
            </a:r>
            <a:r>
              <a:rPr kumimoji="0" lang="es-ES" sz="1400" b="0" i="0" u="none" strike="noStrike" kern="1200" cap="none" spc="0" normalizeH="0" baseline="0" noProof="0">
                <a:ln>
                  <a:noFill/>
                </a:ln>
                <a:solidFill>
                  <a:prstClr val="black"/>
                </a:solidFill>
                <a:effectLst/>
                <a:uLnTx/>
                <a:uFillTx/>
                <a:latin typeface="Calibri" panose="020F0502020204030204"/>
                <a:ea typeface="+mn-ea"/>
                <a:cs typeface="+mn-cs"/>
              </a:rPr>
              <a:t> En "</a:t>
            </a:r>
            <a:r>
              <a:rPr kumimoji="0" lang="es-ES" sz="1400" b="0" i="0" u="none" strike="noStrike" kern="1200" cap="none" spc="0" normalizeH="0" baseline="0" noProof="0" err="1">
                <a:ln>
                  <a:noFill/>
                </a:ln>
                <a:solidFill>
                  <a:prstClr val="black"/>
                </a:solidFill>
                <a:effectLst/>
                <a:uLnTx/>
                <a:uFillTx/>
                <a:latin typeface="Calibri" panose="020F0502020204030204"/>
                <a:ea typeface="+mn-ea"/>
                <a:cs typeface="+mn-cs"/>
              </a:rPr>
              <a:t>tasks</a:t>
            </a:r>
            <a:r>
              <a:rPr kumimoji="0" lang="es-ES" sz="1400" b="0" i="0" u="none" strike="noStrike" kern="1200" cap="none" spc="0" normalizeH="0" baseline="0" noProof="0">
                <a:ln>
                  <a:noFill/>
                </a:ln>
                <a:solidFill>
                  <a:prstClr val="black"/>
                </a:solidFill>
                <a:effectLst/>
                <a:uLnTx/>
                <a:uFillTx/>
                <a:latin typeface="Calibri" panose="020F0502020204030204"/>
                <a:ea typeface="+mn-ea"/>
                <a:cs typeface="+mn-cs"/>
              </a:rPr>
              <a:t>/</a:t>
            </a:r>
            <a:r>
              <a:rPr kumimoji="0" lang="es-ES" sz="1400" b="0" i="0" u="none" strike="noStrike" kern="1200" cap="none" spc="0" normalizeH="0" baseline="0" noProof="0" err="1">
                <a:ln>
                  <a:noFill/>
                </a:ln>
                <a:solidFill>
                  <a:prstClr val="black"/>
                </a:solidFill>
                <a:effectLst/>
                <a:uLnTx/>
                <a:uFillTx/>
                <a:latin typeface="Calibri" panose="020F0502020204030204"/>
                <a:ea typeface="+mn-ea"/>
                <a:cs typeface="+mn-cs"/>
              </a:rPr>
              <a:t>templates</a:t>
            </a:r>
            <a:r>
              <a:rPr kumimoji="0" lang="es-ES" sz="1400" b="0" i="0" u="none" strike="noStrike" kern="1200" cap="none" spc="0" normalizeH="0" baseline="0" noProof="0">
                <a:ln>
                  <a:noFill/>
                </a:ln>
                <a:solidFill>
                  <a:prstClr val="black"/>
                </a:solidFill>
                <a:effectLst/>
                <a:uLnTx/>
                <a:uFillTx/>
                <a:latin typeface="Calibri" panose="020F0502020204030204"/>
                <a:ea typeface="+mn-ea"/>
                <a:cs typeface="+mn-cs"/>
              </a:rPr>
              <a:t>/signin.html". Se quita etiqueta "{{</a:t>
            </a:r>
            <a:r>
              <a:rPr kumimoji="0" lang="es-ES" sz="1400" b="0" i="0" u="none" strike="noStrike" kern="1200" cap="none" spc="0" normalizeH="0" baseline="0" noProof="0" err="1">
                <a:ln>
                  <a:noFill/>
                </a:ln>
                <a:solidFill>
                  <a:prstClr val="black"/>
                </a:solidFill>
                <a:effectLst/>
                <a:uLnTx/>
                <a:uFillTx/>
                <a:latin typeface="Calibri" panose="020F0502020204030204"/>
                <a:ea typeface="+mn-ea"/>
                <a:cs typeface="+mn-cs"/>
              </a:rPr>
              <a:t>form.as_p</a:t>
            </a:r>
            <a:r>
              <a:rPr kumimoji="0" lang="es-ES" sz="1400" b="0" i="0" u="none" strike="noStrike" kern="1200" cap="none" spc="0" normalizeH="0" baseline="0" noProof="0">
                <a:ln>
                  <a:noFill/>
                </a:ln>
                <a:solidFill>
                  <a:prstClr val="black"/>
                </a:solidFill>
                <a:effectLst/>
                <a:uLnTx/>
                <a:uFillTx/>
                <a:latin typeface="Calibri" panose="020F0502020204030204"/>
                <a:ea typeface="+mn-ea"/>
                <a:cs typeface="+mn-cs"/>
              </a:rPr>
              <a:t>}}" y se pega lo copiado, tener cuidado de solo dejar el botón "</a:t>
            </a:r>
            <a:r>
              <a:rPr kumimoji="0" lang="es-ES" sz="1400" b="0" i="0" u="none" strike="noStrike" kern="1200" cap="none" spc="0" normalizeH="0" baseline="0" noProof="0" err="1">
                <a:ln>
                  <a:noFill/>
                </a:ln>
                <a:solidFill>
                  <a:prstClr val="black"/>
                </a:solidFill>
                <a:effectLst/>
                <a:uLnTx/>
                <a:uFillTx/>
                <a:latin typeface="Calibri" panose="020F0502020204030204"/>
                <a:ea typeface="+mn-ea"/>
                <a:cs typeface="+mn-cs"/>
              </a:rPr>
              <a:t>signin</a:t>
            </a:r>
            <a:r>
              <a:rPr kumimoji="0" lang="es-ES" sz="1400" b="0" i="0" u="none" strike="noStrike" kern="1200" cap="none" spc="0" normalizeH="0" baseline="0" noProof="0">
                <a:ln>
                  <a:noFill/>
                </a:ln>
                <a:solidFill>
                  <a:prstClr val="black"/>
                </a:solidFill>
                <a:effectLst/>
                <a:uLnTx/>
                <a:uFillTx/>
                <a:latin typeface="Calibri" panose="020F0502020204030204"/>
                <a:ea typeface="+mn-ea"/>
                <a:cs typeface="+mn-cs"/>
              </a:rPr>
              <a:t>", se borra un </a:t>
            </a:r>
            <a:r>
              <a:rPr kumimoji="0" lang="es-ES" sz="1400" b="0" i="0" u="none" strike="noStrike" kern="1200" cap="none" spc="0" normalizeH="0" baseline="0" noProof="0" err="1">
                <a:ln>
                  <a:noFill/>
                </a:ln>
                <a:solidFill>
                  <a:prstClr val="black"/>
                </a:solidFill>
                <a:effectLst/>
                <a:uLnTx/>
                <a:uFillTx/>
                <a:latin typeface="Calibri" panose="020F0502020204030204"/>
                <a:ea typeface="+mn-ea"/>
                <a:cs typeface="+mn-cs"/>
              </a:rPr>
              <a:t>div</a:t>
            </a:r>
            <a:r>
              <a:rPr kumimoji="0" lang="es-ES" sz="1400" b="0" i="0" u="none" strike="noStrike" kern="1200" cap="none" spc="0" normalizeH="0" baseline="0" noProof="0">
                <a:ln>
                  <a:noFill/>
                </a:ln>
                <a:solidFill>
                  <a:prstClr val="black"/>
                </a:solidFill>
                <a:effectLst/>
                <a:uLnTx/>
                <a:uFillTx/>
                <a:latin typeface="Calibri" panose="020F0502020204030204"/>
                <a:ea typeface="+mn-ea"/>
                <a:cs typeface="+mn-cs"/>
              </a:rPr>
              <a:t> de </a:t>
            </a:r>
            <a:r>
              <a:rPr kumimoji="0" lang="es-ES" sz="1400" b="0" i="0" u="none" strike="noStrike" kern="1200" cap="none" spc="0" normalizeH="0" baseline="0" noProof="0" err="1">
                <a:ln>
                  <a:noFill/>
                </a:ln>
                <a:solidFill>
                  <a:prstClr val="black"/>
                </a:solidFill>
                <a:effectLst/>
                <a:uLnTx/>
                <a:uFillTx/>
                <a:latin typeface="Calibri" panose="020F0502020204030204"/>
                <a:ea typeface="+mn-ea"/>
                <a:cs typeface="+mn-cs"/>
              </a:rPr>
              <a:t>password</a:t>
            </a:r>
            <a:r>
              <a:rPr kumimoji="0" lang="es-ES" sz="1400" b="0" i="0" u="none" strike="noStrike" kern="1200" cap="none" spc="0" normalizeH="0" baseline="0" noProof="0">
                <a:ln>
                  <a:noFill/>
                </a:ln>
                <a:solidFill>
                  <a:prstClr val="black"/>
                </a:solidFill>
                <a:effectLst/>
                <a:uLnTx/>
                <a:uFillTx/>
                <a:latin typeface="Calibri" panose="020F0502020204030204"/>
                <a:ea typeface="+mn-ea"/>
                <a:cs typeface="+mn-cs"/>
              </a:rPr>
              <a:t> pues solo se necesita uno, se hacen fuertes modificaciones al código original: Se agrega error y token dentro de </a:t>
            </a:r>
            <a:r>
              <a:rPr kumimoji="0" lang="es-ES" sz="1400" b="0" i="0" u="none" strike="noStrike" kern="1200" cap="none" spc="0" normalizeH="0" baseline="0" noProof="0" err="1">
                <a:ln>
                  <a:noFill/>
                </a:ln>
                <a:solidFill>
                  <a:prstClr val="black"/>
                </a:solidFill>
                <a:effectLst/>
                <a:uLnTx/>
                <a:uFillTx/>
                <a:latin typeface="Calibri" panose="020F0502020204030204"/>
                <a:ea typeface="+mn-ea"/>
                <a:cs typeface="+mn-cs"/>
              </a:rPr>
              <a:t>form</a:t>
            </a:r>
            <a:r>
              <a:rPr kumimoji="0" lang="es-ES" sz="1400" b="0" i="0" u="none" strike="noStrike" kern="1200" cap="none" spc="0" normalizeH="0" baseline="0" noProof="0">
                <a:ln>
                  <a:noFill/>
                </a:ln>
                <a:solidFill>
                  <a:prstClr val="black"/>
                </a:solidFill>
                <a:effectLst/>
                <a:uLnTx/>
                <a:uFillTx/>
                <a:latin typeface="Calibri" panose="020F0502020204030204"/>
                <a:ea typeface="+mn-ea"/>
                <a:cs typeface="+mn-cs"/>
              </a:rPr>
              <a:t>,  se ubica todo el </a:t>
            </a:r>
            <a:r>
              <a:rPr kumimoji="0" lang="es-ES" sz="1400" b="0" i="0" u="none" strike="noStrike" kern="1200" cap="none" spc="0" normalizeH="0" baseline="0" noProof="0" err="1">
                <a:ln>
                  <a:noFill/>
                </a:ln>
                <a:solidFill>
                  <a:prstClr val="black"/>
                </a:solidFill>
                <a:effectLst/>
                <a:uLnTx/>
                <a:uFillTx/>
                <a:latin typeface="Calibri" panose="020F0502020204030204"/>
                <a:ea typeface="+mn-ea"/>
                <a:cs typeface="+mn-cs"/>
              </a:rPr>
              <a:t>form</a:t>
            </a:r>
            <a:r>
              <a:rPr kumimoji="0" lang="es-ES" sz="1400" b="0" i="0" u="none" strike="noStrike" kern="1200" cap="none" spc="0" normalizeH="0" baseline="0" noProof="0">
                <a:ln>
                  <a:noFill/>
                </a:ln>
                <a:solidFill>
                  <a:prstClr val="black"/>
                </a:solidFill>
                <a:effectLst/>
                <a:uLnTx/>
                <a:uFillTx/>
                <a:latin typeface="Calibri" panose="020F0502020204030204"/>
                <a:ea typeface="+mn-ea"/>
                <a:cs typeface="+mn-cs"/>
              </a:rPr>
              <a:t> en una etiqueta </a:t>
            </a:r>
            <a:r>
              <a:rPr kumimoji="0" lang="es-ES" sz="1400" b="0" i="0" u="none" strike="noStrike" kern="1200" cap="none" spc="0" normalizeH="0" baseline="0" noProof="0" err="1">
                <a:ln>
                  <a:noFill/>
                </a:ln>
                <a:solidFill>
                  <a:prstClr val="black"/>
                </a:solidFill>
                <a:effectLst/>
                <a:uLnTx/>
                <a:uFillTx/>
                <a:latin typeface="Calibri" panose="020F0502020204030204"/>
                <a:ea typeface="+mn-ea"/>
                <a:cs typeface="+mn-cs"/>
              </a:rPr>
              <a:t>section</a:t>
            </a:r>
            <a:r>
              <a:rPr kumimoji="0" lang="es-ES" sz="1400" b="0" i="0" u="none" strike="noStrike" kern="1200" cap="none" spc="0" normalizeH="0" baseline="0" noProof="0">
                <a:ln>
                  <a:noFill/>
                </a:ln>
                <a:solidFill>
                  <a:prstClr val="black"/>
                </a:solidFill>
                <a:effectLst/>
                <a:uLnTx/>
                <a:uFillTx/>
                <a:latin typeface="Calibri" panose="020F0502020204030204"/>
                <a:ea typeface="+mn-ea"/>
                <a:cs typeface="+mn-cs"/>
              </a:rPr>
              <a:t>, todo el </a:t>
            </a:r>
            <a:r>
              <a:rPr kumimoji="0" lang="es-ES" sz="1400" b="0" i="0" u="none" strike="noStrike" kern="1200" cap="none" spc="0" normalizeH="0" baseline="0" noProof="0" err="1">
                <a:ln>
                  <a:noFill/>
                </a:ln>
                <a:solidFill>
                  <a:prstClr val="black"/>
                </a:solidFill>
                <a:effectLst/>
                <a:uLnTx/>
                <a:uFillTx/>
                <a:latin typeface="Calibri" panose="020F0502020204030204"/>
                <a:ea typeface="+mn-ea"/>
                <a:cs typeface="+mn-cs"/>
              </a:rPr>
              <a:t>section</a:t>
            </a:r>
            <a:r>
              <a:rPr kumimoji="0" lang="es-ES" sz="1400" b="0" i="0" u="none" strike="noStrike" kern="1200" cap="none" spc="0" normalizeH="0" baseline="0" noProof="0">
                <a:ln>
                  <a:noFill/>
                </a:ln>
                <a:solidFill>
                  <a:prstClr val="black"/>
                </a:solidFill>
                <a:effectLst/>
                <a:uLnTx/>
                <a:uFillTx/>
                <a:latin typeface="Calibri" panose="020F0502020204030204"/>
                <a:ea typeface="+mn-ea"/>
                <a:cs typeface="+mn-cs"/>
              </a:rPr>
              <a:t> va dentro de una clase "</a:t>
            </a:r>
            <a:r>
              <a:rPr kumimoji="0" lang="es-ES" sz="1400" b="0" i="0" u="none" strike="noStrike" kern="1200" cap="none" spc="0" normalizeH="0" baseline="0" noProof="0" err="1">
                <a:ln>
                  <a:noFill/>
                </a:ln>
                <a:solidFill>
                  <a:prstClr val="black"/>
                </a:solidFill>
                <a:effectLst/>
                <a:uLnTx/>
                <a:uFillTx/>
                <a:latin typeface="Calibri" panose="020F0502020204030204"/>
                <a:ea typeface="+mn-ea"/>
                <a:cs typeface="+mn-cs"/>
              </a:rPr>
              <a:t>main</a:t>
            </a:r>
            <a:r>
              <a:rPr kumimoji="0" lang="es-ES" sz="1400" b="0" i="0" u="none" strike="noStrike" kern="1200" cap="none" spc="0" normalizeH="0" baseline="0" noProof="0">
                <a:ln>
                  <a:noFill/>
                </a:ln>
                <a:solidFill>
                  <a:prstClr val="black"/>
                </a:solidFill>
                <a:effectLst/>
                <a:uLnTx/>
                <a:uFillTx/>
                <a:latin typeface="Calibri" panose="020F0502020204030204"/>
                <a:ea typeface="+mn-ea"/>
                <a:cs typeface="+mn-cs"/>
              </a:rPr>
              <a:t>".  </a:t>
            </a:r>
            <a:r>
              <a:rPr kumimoji="0" lang="es-ES" sz="1400" b="1" i="0" u="none" strike="noStrike" kern="1200" cap="none" spc="0" normalizeH="0" baseline="0" noProof="0">
                <a:ln>
                  <a:noFill/>
                </a:ln>
                <a:solidFill>
                  <a:prstClr val="black"/>
                </a:solidFill>
                <a:effectLst/>
                <a:highlight>
                  <a:srgbClr val="FFFF00"/>
                </a:highlight>
                <a:uLnTx/>
                <a:uFillTx/>
                <a:latin typeface="Calibri" panose="020F0502020204030204"/>
                <a:ea typeface="+mn-ea"/>
                <a:cs typeface="+mn-cs"/>
              </a:rPr>
              <a:t>3) </a:t>
            </a:r>
            <a:r>
              <a:rPr kumimoji="0" lang="es-ES" sz="1400" b="0" i="0" u="none" strike="noStrike" kern="1200" cap="none" spc="0" normalizeH="0" baseline="0" noProof="0">
                <a:ln>
                  <a:noFill/>
                </a:ln>
                <a:solidFill>
                  <a:prstClr val="black"/>
                </a:solidFill>
                <a:effectLst/>
                <a:uLnTx/>
                <a:uFillTx/>
                <a:latin typeface="Calibri" panose="020F0502020204030204"/>
                <a:ea typeface="+mn-ea"/>
                <a:cs typeface="+mn-cs"/>
              </a:rPr>
              <a:t>Al navegar en la </a:t>
            </a:r>
            <a:r>
              <a:rPr kumimoji="0" lang="es-ES" sz="1400" b="0" i="0" u="none" strike="noStrike" kern="1200" cap="none" spc="0" normalizeH="0" baseline="0" noProof="0" err="1">
                <a:ln>
                  <a:noFill/>
                </a:ln>
                <a:solidFill>
                  <a:prstClr val="black"/>
                </a:solidFill>
                <a:effectLst/>
                <a:uLnTx/>
                <a:uFillTx/>
                <a:latin typeface="Calibri" panose="020F0502020204030204"/>
                <a:ea typeface="+mn-ea"/>
                <a:cs typeface="+mn-cs"/>
              </a:rPr>
              <a:t>url</a:t>
            </a:r>
            <a:r>
              <a:rPr kumimoji="0" lang="es-ES" sz="1400" b="0" i="0" u="none" strike="noStrike" kern="1200" cap="none" spc="0" normalizeH="0" baseline="0" noProof="0">
                <a:ln>
                  <a:noFill/>
                </a:ln>
                <a:solidFill>
                  <a:prstClr val="black"/>
                </a:solidFill>
                <a:effectLst/>
                <a:uLnTx/>
                <a:uFillTx/>
                <a:latin typeface="Calibri" panose="020F0502020204030204"/>
                <a:ea typeface="+mn-ea"/>
                <a:cs typeface="+mn-cs"/>
              </a:rPr>
              <a:t> </a:t>
            </a:r>
            <a:r>
              <a:rPr kumimoji="0" lang="es-ES" sz="1400" b="0" i="0" u="none" strike="noStrike" kern="1200" cap="none" spc="0" normalizeH="0" baseline="0" noProof="0">
                <a:ln>
                  <a:noFill/>
                </a:ln>
                <a:solidFill>
                  <a:prstClr val="black"/>
                </a:solidFill>
                <a:effectLst/>
                <a:uLnTx/>
                <a:uFillTx/>
                <a:latin typeface="Calibri" panose="020F0502020204030204"/>
                <a:ea typeface="+mn-ea"/>
                <a:cs typeface="+mn-cs"/>
                <a:hlinkClick r:id="rId5"/>
              </a:rPr>
              <a:t>http://127.0.0.1:8000/signin/</a:t>
            </a:r>
            <a:r>
              <a:rPr kumimoji="0" lang="es-ES" sz="1400" b="0" i="0" u="none" strike="noStrike" kern="1200" cap="none" spc="0" normalizeH="0" baseline="0" noProof="0">
                <a:ln>
                  <a:noFill/>
                </a:ln>
                <a:solidFill>
                  <a:prstClr val="black"/>
                </a:solidFill>
                <a:effectLst/>
                <a:uLnTx/>
                <a:uFillTx/>
                <a:latin typeface="Calibri" panose="020F0502020204030204"/>
                <a:ea typeface="+mn-ea"/>
                <a:cs typeface="+mn-cs"/>
              </a:rPr>
              <a:t> se observa el cambio de estilo.</a:t>
            </a:r>
          </a:p>
        </p:txBody>
      </p:sp>
      <p:pic>
        <p:nvPicPr>
          <p:cNvPr id="3" name="Imagen 2" descr="Texto&#10;&#10;Descripción generada automáticamente">
            <a:extLst>
              <a:ext uri="{FF2B5EF4-FFF2-40B4-BE49-F238E27FC236}">
                <a16:creationId xmlns:a16="http://schemas.microsoft.com/office/drawing/2014/main" id="{416C7985-6284-EE15-9221-BF8D36711C3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37442" y="366404"/>
            <a:ext cx="8496229" cy="5219800"/>
          </a:xfrm>
          <a:prstGeom prst="rect">
            <a:avLst/>
          </a:prstGeom>
        </p:spPr>
      </p:pic>
    </p:spTree>
    <p:extLst>
      <p:ext uri="{BB962C8B-B14F-4D97-AF65-F5344CB8AC3E}">
        <p14:creationId xmlns:p14="http://schemas.microsoft.com/office/powerpoint/2010/main" val="116006057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2507826C-2DC0-462F-6A2C-A7AB3A35596B}"/>
              </a:ext>
            </a:extLst>
          </p:cNvPr>
          <p:cNvPicPr>
            <a:picLocks noChangeAspect="1"/>
          </p:cNvPicPr>
          <p:nvPr/>
        </p:nvPicPr>
        <p:blipFill>
          <a:blip r:embed="rId3"/>
          <a:stretch>
            <a:fillRect/>
          </a:stretch>
        </p:blipFill>
        <p:spPr>
          <a:xfrm>
            <a:off x="4091253" y="393920"/>
            <a:ext cx="6726185" cy="5281136"/>
          </a:xfrm>
          <a:prstGeom prst="rect">
            <a:avLst/>
          </a:prstGeom>
        </p:spPr>
      </p:pic>
      <p:sp>
        <p:nvSpPr>
          <p:cNvPr id="4" name="Título 3">
            <a:extLst>
              <a:ext uri="{FF2B5EF4-FFF2-40B4-BE49-F238E27FC236}">
                <a16:creationId xmlns:a16="http://schemas.microsoft.com/office/drawing/2014/main" id="{9DF72ADE-BAE9-484E-84CE-E8979DDABC94}"/>
              </a:ext>
            </a:extLst>
          </p:cNvPr>
          <p:cNvSpPr>
            <a:spLocks noGrp="1"/>
          </p:cNvSpPr>
          <p:nvPr>
            <p:ph type="title"/>
          </p:nvPr>
        </p:nvSpPr>
        <p:spPr>
          <a:xfrm>
            <a:off x="1" y="1"/>
            <a:ext cx="3256367" cy="709119"/>
          </a:xfrm>
          <a:solidFill>
            <a:schemeClr val="accent4">
              <a:lumMod val="60000"/>
              <a:lumOff val="40000"/>
            </a:schemeClr>
          </a:solidFill>
        </p:spPr>
        <p:style>
          <a:lnRef idx="2">
            <a:schemeClr val="accent1"/>
          </a:lnRef>
          <a:fillRef idx="1">
            <a:schemeClr val="lt1"/>
          </a:fillRef>
          <a:effectRef idx="0">
            <a:schemeClr val="accent1"/>
          </a:effectRef>
          <a:fontRef idx="minor">
            <a:schemeClr val="dk1"/>
          </a:fontRef>
        </p:style>
        <p:txBody>
          <a:bodyPr>
            <a:normAutofit/>
          </a:bodyPr>
          <a:lstStyle/>
          <a:p>
            <a:r>
              <a:rPr lang="es-MX" sz="1400">
                <a:latin typeface="AcmeFont" pitchFamily="2" charset="0"/>
              </a:rPr>
              <a:t>Taller: </a:t>
            </a:r>
            <a:r>
              <a:rPr lang="es-MX" sz="1400"/>
              <a:t>Ejercicio 81</a:t>
            </a:r>
            <a:endParaRPr lang="es-ES" sz="1400"/>
          </a:p>
        </p:txBody>
      </p:sp>
      <p:cxnSp>
        <p:nvCxnSpPr>
          <p:cNvPr id="5" name="Conector recto 4">
            <a:extLst>
              <a:ext uri="{FF2B5EF4-FFF2-40B4-BE49-F238E27FC236}">
                <a16:creationId xmlns:a16="http://schemas.microsoft.com/office/drawing/2014/main" id="{B56C916C-A930-4B45-9FEB-EAC26D680858}"/>
              </a:ext>
            </a:extLst>
          </p:cNvPr>
          <p:cNvCxnSpPr>
            <a:cxnSpLocks/>
          </p:cNvCxnSpPr>
          <p:nvPr/>
        </p:nvCxnSpPr>
        <p:spPr>
          <a:xfrm>
            <a:off x="3256383" y="709120"/>
            <a:ext cx="0" cy="6148880"/>
          </a:xfrm>
          <a:prstGeom prst="line">
            <a:avLst/>
          </a:prstGeom>
        </p:spPr>
        <p:style>
          <a:lnRef idx="3">
            <a:schemeClr val="accent1"/>
          </a:lnRef>
          <a:fillRef idx="0">
            <a:schemeClr val="accent1"/>
          </a:fillRef>
          <a:effectRef idx="2">
            <a:schemeClr val="accent1"/>
          </a:effectRef>
          <a:fontRef idx="minor">
            <a:schemeClr val="tx1"/>
          </a:fontRef>
        </p:style>
      </p:cxnSp>
      <p:sp>
        <p:nvSpPr>
          <p:cNvPr id="16" name="CuadroTexto 15">
            <a:extLst>
              <a:ext uri="{FF2B5EF4-FFF2-40B4-BE49-F238E27FC236}">
                <a16:creationId xmlns:a16="http://schemas.microsoft.com/office/drawing/2014/main" id="{B1925488-C881-4A19-A93C-2E217166D1A0}"/>
              </a:ext>
            </a:extLst>
          </p:cNvPr>
          <p:cNvSpPr txBox="1"/>
          <p:nvPr/>
        </p:nvSpPr>
        <p:spPr>
          <a:xfrm>
            <a:off x="106748" y="4958291"/>
            <a:ext cx="2891329" cy="7386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C" sz="1400" b="1" i="0" u="none" strike="noStrike" kern="1200" cap="none" spc="0" normalizeH="0" baseline="0" noProof="0">
                <a:ln>
                  <a:noFill/>
                </a:ln>
                <a:solidFill>
                  <a:prstClr val="black"/>
                </a:solidFill>
                <a:effectLst/>
                <a:uLnTx/>
                <a:uFillTx/>
                <a:latin typeface="Calibri" panose="020F0502020204030204"/>
                <a:ea typeface="+mn-ea"/>
                <a:cs typeface="+mn-cs"/>
              </a:rPr>
              <a:t>Objetivos de la lámina:</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ES" sz="1400" b="0" i="0" u="none" strike="noStrike" kern="1200" cap="none" spc="0" normalizeH="0" baseline="0" noProof="0">
                <a:ln>
                  <a:noFill/>
                </a:ln>
                <a:solidFill>
                  <a:prstClr val="black"/>
                </a:solidFill>
                <a:effectLst/>
                <a:uLnTx/>
                <a:uFillTx/>
                <a:latin typeface="Calibri" panose="020F0502020204030204"/>
                <a:ea typeface="+mn-ea"/>
                <a:cs typeface="+mn-cs"/>
              </a:rPr>
              <a:t>Configurar la página de vista general de tareas.</a:t>
            </a:r>
          </a:p>
        </p:txBody>
      </p:sp>
      <p:pic>
        <p:nvPicPr>
          <p:cNvPr id="17" name="Imagen 16">
            <a:extLst>
              <a:ext uri="{FF2B5EF4-FFF2-40B4-BE49-F238E27FC236}">
                <a16:creationId xmlns:a16="http://schemas.microsoft.com/office/drawing/2014/main" id="{07AF594D-2BC1-4EA0-9855-66C150454A4F}"/>
              </a:ext>
            </a:extLst>
          </p:cNvPr>
          <p:cNvPicPr>
            <a:picLocks noChangeAspect="1"/>
          </p:cNvPicPr>
          <p:nvPr/>
        </p:nvPicPr>
        <p:blipFill>
          <a:blip r:embed="rId4"/>
          <a:stretch>
            <a:fillRect/>
          </a:stretch>
        </p:blipFill>
        <p:spPr>
          <a:xfrm>
            <a:off x="76038" y="2011836"/>
            <a:ext cx="993895" cy="854078"/>
          </a:xfrm>
          <a:prstGeom prst="rect">
            <a:avLst/>
          </a:prstGeom>
        </p:spPr>
      </p:pic>
      <p:sp>
        <p:nvSpPr>
          <p:cNvPr id="18" name="CuadroTexto 17">
            <a:extLst>
              <a:ext uri="{FF2B5EF4-FFF2-40B4-BE49-F238E27FC236}">
                <a16:creationId xmlns:a16="http://schemas.microsoft.com/office/drawing/2014/main" id="{137D2C75-4FC0-4811-A9B7-F2AED8DD12CA}"/>
              </a:ext>
            </a:extLst>
          </p:cNvPr>
          <p:cNvSpPr txBox="1"/>
          <p:nvPr/>
        </p:nvSpPr>
        <p:spPr>
          <a:xfrm>
            <a:off x="80567" y="2926313"/>
            <a:ext cx="3098569" cy="209288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C" sz="1300" b="1" i="0" u="none" strike="noStrike" kern="1200" cap="none" spc="0" normalizeH="0" baseline="0" noProof="0">
                <a:ln>
                  <a:noFill/>
                </a:ln>
                <a:solidFill>
                  <a:prstClr val="black"/>
                </a:solidFill>
                <a:effectLst/>
                <a:uLnTx/>
                <a:uFillTx/>
                <a:latin typeface="Agency FB" panose="020B0503020202020204" pitchFamily="34" charset="0"/>
                <a:ea typeface="+mn-ea"/>
                <a:cs typeface="+mn-cs"/>
              </a:rPr>
              <a:t>Misión. </a:t>
            </a:r>
            <a:r>
              <a:rPr kumimoji="0" lang="es-MX" sz="1300" b="0" i="0" u="none" strike="noStrike" kern="1200" cap="none" spc="0" normalizeH="0" baseline="0" noProof="0">
                <a:ln>
                  <a:noFill/>
                </a:ln>
                <a:solidFill>
                  <a:prstClr val="black"/>
                </a:solidFill>
                <a:effectLst/>
                <a:uLnTx/>
                <a:uFillTx/>
                <a:latin typeface="Agency FB" panose="020B0503020202020204" pitchFamily="34" charset="0"/>
                <a:ea typeface="+mn-ea"/>
                <a:cs typeface="+mn-cs"/>
              </a:rPr>
              <a:t>Formar profesionales competentes y emprendedores desde lo académico, la investigación, y la vinculación, que contribuyan a mejorar la calidad de vida de la sociedad.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300" b="0" i="0" u="none" strike="noStrike" kern="1200" cap="none" spc="0" normalizeH="0" baseline="0" noProof="0">
              <a:ln>
                <a:noFill/>
              </a:ln>
              <a:solidFill>
                <a:prstClr val="black"/>
              </a:solidFill>
              <a:effectLst/>
              <a:uLnTx/>
              <a:uFillTx/>
              <a:latin typeface="Agency FB" panose="020B0503020202020204" pitchFamily="34" charset="0"/>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C" sz="1300" b="1" i="0" u="none" strike="noStrike" kern="1200" cap="none" spc="0" normalizeH="0" baseline="0" noProof="0">
                <a:ln>
                  <a:noFill/>
                </a:ln>
                <a:solidFill>
                  <a:prstClr val="black"/>
                </a:solidFill>
                <a:effectLst/>
                <a:uLnTx/>
                <a:uFillTx/>
                <a:latin typeface="Agency FB" panose="020B0503020202020204" pitchFamily="34" charset="0"/>
                <a:ea typeface="+mn-ea"/>
                <a:cs typeface="+mn-cs"/>
              </a:rPr>
              <a:t>Visión. </a:t>
            </a:r>
            <a:r>
              <a:rPr kumimoji="0" lang="es-MX" sz="1300" b="0" i="0" u="none" strike="noStrike" kern="1200" cap="none" spc="0" normalizeH="0" baseline="0" noProof="0">
                <a:ln>
                  <a:noFill/>
                </a:ln>
                <a:solidFill>
                  <a:prstClr val="black"/>
                </a:solidFill>
                <a:effectLst/>
                <a:uLnTx/>
                <a:uFillTx/>
                <a:latin typeface="Agency FB" panose="020B0503020202020204" pitchFamily="34" charset="0"/>
                <a:ea typeface="+mn-ea"/>
                <a:cs typeface="+mn-cs"/>
              </a:rPr>
              <a:t>Ser un referente nacional e internacional de Institución de Educación Superior que contribuye al desarrollo social, cultural y productivo con profesionales éticos, creativos, cualificados y con sentido de pertinencia.</a:t>
            </a:r>
            <a:endParaRPr kumimoji="0" lang="es-ES" sz="1300" b="0" i="0" u="none" strike="noStrike" kern="1200" cap="none" spc="0" normalizeH="0" baseline="0" noProof="0">
              <a:ln>
                <a:noFill/>
              </a:ln>
              <a:solidFill>
                <a:prstClr val="black"/>
              </a:solidFill>
              <a:effectLst/>
              <a:uLnTx/>
              <a:uFillTx/>
              <a:latin typeface="Agency FB" panose="020B0503020202020204" pitchFamily="34" charset="0"/>
              <a:ea typeface="+mn-ea"/>
              <a:cs typeface="+mn-cs"/>
            </a:endParaRPr>
          </a:p>
        </p:txBody>
      </p:sp>
      <p:sp>
        <p:nvSpPr>
          <p:cNvPr id="23" name="Rectángulo 22">
            <a:extLst>
              <a:ext uri="{FF2B5EF4-FFF2-40B4-BE49-F238E27FC236}">
                <a16:creationId xmlns:a16="http://schemas.microsoft.com/office/drawing/2014/main" id="{EAF93728-98EC-43CF-8689-136A3EE39D11}"/>
              </a:ext>
            </a:extLst>
          </p:cNvPr>
          <p:cNvSpPr/>
          <p:nvPr/>
        </p:nvSpPr>
        <p:spPr>
          <a:xfrm>
            <a:off x="93308" y="6489877"/>
            <a:ext cx="2530373" cy="292388"/>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C" sz="1300" b="0" i="0" u="none" strike="noStrike" kern="1200" cap="none" spc="0" normalizeH="0" baseline="0" noProof="0">
                <a:ln w="0"/>
                <a:solidFill>
                  <a:srgbClr val="00B050"/>
                </a:solidFill>
                <a:effectLst>
                  <a:outerShdw blurRad="38100" dist="25400" dir="5400000" algn="ctr" rotWithShape="0">
                    <a:srgbClr val="6E747A">
                      <a:alpha val="43000"/>
                    </a:srgbClr>
                  </a:outerShdw>
                </a:effectLst>
                <a:uLnTx/>
                <a:uFillTx/>
                <a:latin typeface="Calibri" panose="020F0502020204030204"/>
                <a:ea typeface="+mn-ea"/>
                <a:cs typeface="+mn-cs"/>
              </a:rPr>
              <a:t>M</a:t>
            </a:r>
            <a:r>
              <a:rPr kumimoji="0" lang="es-ES" sz="1300" b="0" i="0" u="none" strike="noStrike" kern="1200" cap="none" spc="0" normalizeH="0" baseline="0" noProof="0">
                <a:ln w="0"/>
                <a:solidFill>
                  <a:srgbClr val="00B050"/>
                </a:solidFill>
                <a:effectLst>
                  <a:outerShdw blurRad="38100" dist="25400" dir="5400000" algn="ctr" rotWithShape="0">
                    <a:srgbClr val="6E747A">
                      <a:alpha val="43000"/>
                    </a:srgbClr>
                  </a:outerShdw>
                </a:effectLst>
                <a:uLnTx/>
                <a:uFillTx/>
                <a:latin typeface="Calibri" panose="020F0502020204030204"/>
                <a:ea typeface="+mn-ea"/>
                <a:cs typeface="+mn-cs"/>
              </a:rPr>
              <a:t>sig. Ing. Robert Moreira Centeno</a:t>
            </a:r>
          </a:p>
        </p:txBody>
      </p:sp>
      <p:sp>
        <p:nvSpPr>
          <p:cNvPr id="6" name="CuadroTexto 5">
            <a:extLst>
              <a:ext uri="{FF2B5EF4-FFF2-40B4-BE49-F238E27FC236}">
                <a16:creationId xmlns:a16="http://schemas.microsoft.com/office/drawing/2014/main" id="{7FC1FBA4-F025-F269-BB7C-ECD5082576C2}"/>
              </a:ext>
            </a:extLst>
          </p:cNvPr>
          <p:cNvSpPr txBox="1"/>
          <p:nvPr/>
        </p:nvSpPr>
        <p:spPr>
          <a:xfrm>
            <a:off x="3437442" y="11851"/>
            <a:ext cx="729026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1" i="0" u="none" strike="noStrike" kern="1200" cap="none" spc="0" normalizeH="0" baseline="0" noProof="0">
                <a:ln>
                  <a:noFill/>
                </a:ln>
                <a:solidFill>
                  <a:prstClr val="black"/>
                </a:solidFill>
                <a:effectLst/>
                <a:uLnTx/>
                <a:uFillTx/>
                <a:latin typeface="Calibri" panose="020F0502020204030204"/>
                <a:ea typeface="+mn-ea"/>
                <a:cs typeface="+mn-cs"/>
              </a:rPr>
              <a:t>Figura 17.5. Incluir </a:t>
            </a:r>
            <a:r>
              <a:rPr kumimoji="0" lang="es-ES" sz="1800" b="1" i="0" u="none" strike="noStrike" kern="1200" cap="none" spc="0" normalizeH="0" baseline="0" noProof="0" err="1">
                <a:ln>
                  <a:noFill/>
                </a:ln>
                <a:solidFill>
                  <a:prstClr val="black"/>
                </a:solidFill>
                <a:effectLst/>
                <a:uLnTx/>
                <a:uFillTx/>
                <a:latin typeface="Calibri" panose="020F0502020204030204"/>
                <a:ea typeface="+mn-ea"/>
                <a:cs typeface="+mn-cs"/>
              </a:rPr>
              <a:t>bootstrap</a:t>
            </a:r>
            <a:r>
              <a:rPr kumimoji="0" lang="es-ES" sz="1800" b="1" i="0" u="none" strike="noStrike" kern="1200" cap="none" spc="0" normalizeH="0" baseline="0" noProof="0">
                <a:ln>
                  <a:noFill/>
                </a:ln>
                <a:solidFill>
                  <a:prstClr val="black"/>
                </a:solidFill>
                <a:effectLst/>
                <a:uLnTx/>
                <a:uFillTx/>
                <a:latin typeface="Calibri" panose="020F0502020204030204"/>
                <a:ea typeface="+mn-ea"/>
                <a:cs typeface="+mn-cs"/>
              </a:rPr>
              <a:t> en el proyecto. Configurar Tareas en grillas</a:t>
            </a:r>
            <a:endParaRPr kumimoji="0" lang="es-E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 name="Botón de acción: en blanco 23">
            <a:hlinkClick r:id="rId5" action="ppaction://hlinksldjump" highlightClick="1"/>
            <a:extLst>
              <a:ext uri="{FF2B5EF4-FFF2-40B4-BE49-F238E27FC236}">
                <a16:creationId xmlns:a16="http://schemas.microsoft.com/office/drawing/2014/main" id="{8D50BB14-2C13-8FD2-66DB-B49705E8729E}"/>
              </a:ext>
            </a:extLst>
          </p:cNvPr>
          <p:cNvSpPr/>
          <p:nvPr/>
        </p:nvSpPr>
        <p:spPr>
          <a:xfrm>
            <a:off x="10727704" y="-885"/>
            <a:ext cx="1464296" cy="335902"/>
          </a:xfrm>
          <a:prstGeom prst="actionButtonBlan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C" sz="1800" b="0" i="0" u="none" strike="noStrike" kern="1200" cap="none" spc="0" normalizeH="0" baseline="0" noProof="0">
                <a:ln>
                  <a:noFill/>
                </a:ln>
                <a:solidFill>
                  <a:prstClr val="white"/>
                </a:solidFill>
                <a:effectLst/>
                <a:uLnTx/>
                <a:uFillTx/>
                <a:latin typeface="Calibri" panose="020F0502020204030204"/>
                <a:ea typeface="+mn-ea"/>
                <a:cs typeface="+mn-cs"/>
              </a:rPr>
              <a:t>Índice</a:t>
            </a:r>
            <a:endParaRPr kumimoji="0" lang="es-E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 name="CuadroTexto 34">
            <a:extLst>
              <a:ext uri="{FF2B5EF4-FFF2-40B4-BE49-F238E27FC236}">
                <a16:creationId xmlns:a16="http://schemas.microsoft.com/office/drawing/2014/main" id="{94CF83BE-38AC-AB4F-9F6A-C8E6D4228201}"/>
              </a:ext>
            </a:extLst>
          </p:cNvPr>
          <p:cNvSpPr txBox="1"/>
          <p:nvPr/>
        </p:nvSpPr>
        <p:spPr>
          <a:xfrm>
            <a:off x="3333615" y="5630808"/>
            <a:ext cx="8858385" cy="1169551"/>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C" sz="1400" b="1" i="0" u="none" strike="noStrike" kern="1200" cap="none" spc="0" normalizeH="0" baseline="0" noProof="0" dirty="0">
                <a:ln>
                  <a:noFill/>
                </a:ln>
                <a:solidFill>
                  <a:prstClr val="black"/>
                </a:solidFill>
                <a:effectLst/>
                <a:uLnTx/>
                <a:uFillTx/>
                <a:latin typeface="Calibri" panose="020F0502020204030204"/>
                <a:ea typeface="+mn-ea"/>
                <a:cs typeface="+mn-cs"/>
              </a:rPr>
              <a:t>Nota (09/07/2023). </a:t>
            </a:r>
            <a:r>
              <a:rPr kumimoji="0" lang="es-ES" sz="1400" b="1" i="0" u="none" strike="noStrike" kern="1200" cap="none" spc="0" normalizeH="0" baseline="0" noProof="0" dirty="0">
                <a:ln>
                  <a:noFill/>
                </a:ln>
                <a:solidFill>
                  <a:prstClr val="black"/>
                </a:solidFill>
                <a:effectLst/>
                <a:highlight>
                  <a:srgbClr val="FFFF00"/>
                </a:highlight>
                <a:uLnTx/>
                <a:uFillTx/>
                <a:latin typeface="Calibri" panose="020F0502020204030204"/>
                <a:ea typeface="+mn-ea"/>
                <a:cs typeface="+mn-cs"/>
              </a:rPr>
              <a:t>1) </a:t>
            </a:r>
            <a:r>
              <a:rPr kumimoji="0" lang="es-ES" sz="1400" b="0" i="0" u="none" strike="noStrike" kern="1200" cap="none" spc="0" normalizeH="0" baseline="0" noProof="0" dirty="0">
                <a:ln>
                  <a:noFill/>
                </a:ln>
                <a:solidFill>
                  <a:prstClr val="black"/>
                </a:solidFill>
                <a:effectLst/>
                <a:uLnTx/>
                <a:uFillTx/>
                <a:latin typeface="Calibri" panose="020F0502020204030204"/>
                <a:ea typeface="+mn-ea"/>
                <a:cs typeface="+mn-cs"/>
              </a:rPr>
              <a:t>En "</a:t>
            </a:r>
            <a:r>
              <a:rPr kumimoji="0" lang="es-ES" sz="1400" b="0" i="0" u="none" strike="noStrike" kern="1200" cap="none" spc="0" normalizeH="0" baseline="0" noProof="0" dirty="0" err="1">
                <a:ln>
                  <a:noFill/>
                </a:ln>
                <a:solidFill>
                  <a:prstClr val="black"/>
                </a:solidFill>
                <a:effectLst/>
                <a:uLnTx/>
                <a:uFillTx/>
                <a:latin typeface="Calibri" panose="020F0502020204030204"/>
                <a:ea typeface="+mn-ea"/>
                <a:cs typeface="+mn-cs"/>
              </a:rPr>
              <a:t>tasks</a:t>
            </a:r>
            <a:r>
              <a:rPr kumimoji="0" lang="es-ES" sz="1400" b="0" i="0" u="none" strike="noStrike" kern="1200" cap="none" spc="0" normalizeH="0" baseline="0" noProof="0" dirty="0">
                <a:ln>
                  <a:noFill/>
                </a:ln>
                <a:solidFill>
                  <a:prstClr val="black"/>
                </a:solidFill>
                <a:effectLst/>
                <a:uLnTx/>
                <a:uFillTx/>
                <a:latin typeface="Calibri" panose="020F0502020204030204"/>
                <a:ea typeface="+mn-ea"/>
                <a:cs typeface="+mn-cs"/>
              </a:rPr>
              <a:t>/</a:t>
            </a:r>
            <a:r>
              <a:rPr kumimoji="0" lang="es-ES" sz="1400" b="0" i="0" u="none" strike="noStrike" kern="1200" cap="none" spc="0" normalizeH="0" baseline="0" noProof="0" dirty="0" err="1">
                <a:ln>
                  <a:noFill/>
                </a:ln>
                <a:solidFill>
                  <a:prstClr val="black"/>
                </a:solidFill>
                <a:effectLst/>
                <a:uLnTx/>
                <a:uFillTx/>
                <a:latin typeface="Calibri" panose="020F0502020204030204"/>
                <a:ea typeface="+mn-ea"/>
                <a:cs typeface="+mn-cs"/>
              </a:rPr>
              <a:t>templates</a:t>
            </a:r>
            <a:r>
              <a:rPr kumimoji="0" lang="es-ES" sz="1400" b="0" i="0" u="none" strike="noStrike" kern="1200" cap="none" spc="0" normalizeH="0" baseline="0" noProof="0" dirty="0">
                <a:ln>
                  <a:noFill/>
                </a:ln>
                <a:solidFill>
                  <a:prstClr val="black"/>
                </a:solidFill>
                <a:effectLst/>
                <a:uLnTx/>
                <a:uFillTx/>
                <a:latin typeface="Calibri" panose="020F0502020204030204"/>
                <a:ea typeface="+mn-ea"/>
                <a:cs typeface="+mn-cs"/>
              </a:rPr>
              <a:t>/</a:t>
            </a:r>
            <a:r>
              <a:rPr kumimoji="0" lang="es-ES" sz="1400" b="1" i="0" u="none" strike="noStrike" kern="1200" cap="none" spc="0" normalizeH="0" baseline="0" noProof="0" dirty="0">
                <a:ln>
                  <a:noFill/>
                </a:ln>
                <a:solidFill>
                  <a:prstClr val="black"/>
                </a:solidFill>
                <a:effectLst/>
                <a:uLnTx/>
                <a:uFillTx/>
                <a:latin typeface="Calibri" panose="020F0502020204030204"/>
                <a:ea typeface="+mn-ea"/>
                <a:cs typeface="+mn-cs"/>
              </a:rPr>
              <a:t>tasks.html</a:t>
            </a:r>
            <a:r>
              <a:rPr kumimoji="0" lang="es-ES" sz="1400" b="0" i="0" u="none" strike="noStrike" kern="1200" cap="none" spc="0" normalizeH="0" baseline="0" noProof="0" dirty="0">
                <a:ln>
                  <a:noFill/>
                </a:ln>
                <a:solidFill>
                  <a:prstClr val="black"/>
                </a:solidFill>
                <a:effectLst/>
                <a:uLnTx/>
                <a:uFillTx/>
                <a:latin typeface="Calibri" panose="020F0502020204030204"/>
                <a:ea typeface="+mn-ea"/>
                <a:cs typeface="+mn-cs"/>
              </a:rPr>
              <a:t>".  Se hacen varios cambios: Se corta todo lo que está dentro de block </a:t>
            </a:r>
            <a:r>
              <a:rPr kumimoji="0" lang="es-ES" sz="1400" b="0" i="0" u="none" strike="noStrike" kern="1200" cap="none" spc="0" normalizeH="0" baseline="0" noProof="0" dirty="0" err="1">
                <a:ln>
                  <a:noFill/>
                </a:ln>
                <a:solidFill>
                  <a:prstClr val="black"/>
                </a:solidFill>
                <a:effectLst/>
                <a:uLnTx/>
                <a:uFillTx/>
                <a:latin typeface="Calibri" panose="020F0502020204030204"/>
                <a:ea typeface="+mn-ea"/>
                <a:cs typeface="+mn-cs"/>
              </a:rPr>
              <a:t>content</a:t>
            </a:r>
            <a:r>
              <a:rPr kumimoji="0" lang="es-ES" sz="1400" b="0" i="0" u="none" strike="noStrike" kern="1200" cap="none" spc="0" normalizeH="0" baseline="0" noProof="0" dirty="0">
                <a:ln>
                  <a:noFill/>
                </a:ln>
                <a:solidFill>
                  <a:prstClr val="black"/>
                </a:solidFill>
                <a:effectLst/>
                <a:uLnTx/>
                <a:uFillTx/>
                <a:latin typeface="Calibri" panose="020F0502020204030204"/>
                <a:ea typeface="+mn-ea"/>
                <a:cs typeface="+mn-cs"/>
              </a:rPr>
              <a:t>, colocándolo dentro de un </a:t>
            </a:r>
            <a:r>
              <a:rPr kumimoji="0" lang="es-ES" sz="1400" b="0" i="0" u="none" strike="noStrike" kern="1200" cap="none" spc="0" normalizeH="0" baseline="0" noProof="0" dirty="0" err="1">
                <a:ln>
                  <a:noFill/>
                </a:ln>
                <a:solidFill>
                  <a:prstClr val="black"/>
                </a:solidFill>
                <a:effectLst/>
                <a:uLnTx/>
                <a:uFillTx/>
                <a:latin typeface="Calibri" panose="020F0502020204030204"/>
                <a:ea typeface="+mn-ea"/>
                <a:cs typeface="+mn-cs"/>
              </a:rPr>
              <a:t>main</a:t>
            </a:r>
            <a:r>
              <a:rPr kumimoji="0" lang="es-ES" sz="14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s-ES" sz="1400" b="0" i="0" u="none" strike="noStrike" kern="1200" cap="none" spc="0" normalizeH="0" baseline="0" noProof="0" dirty="0" err="1">
                <a:ln>
                  <a:noFill/>
                </a:ln>
                <a:solidFill>
                  <a:prstClr val="black"/>
                </a:solidFill>
                <a:effectLst/>
                <a:uLnTx/>
                <a:uFillTx/>
                <a:latin typeface="Calibri" panose="020F0502020204030204"/>
                <a:ea typeface="+mn-ea"/>
                <a:cs typeface="+mn-cs"/>
              </a:rPr>
              <a:t>class</a:t>
            </a:r>
            <a:r>
              <a:rPr kumimoji="0" lang="es-ES" sz="1400" b="0" i="0" u="none" strike="noStrike" kern="1200" cap="none" spc="0" normalizeH="0" baseline="0" noProof="0" dirty="0">
                <a:ln>
                  <a:noFill/>
                </a:ln>
                <a:solidFill>
                  <a:prstClr val="black"/>
                </a:solidFill>
                <a:effectLst/>
                <a:uLnTx/>
                <a:uFillTx/>
                <a:latin typeface="Calibri" panose="020F0502020204030204"/>
                <a:ea typeface="+mn-ea"/>
                <a:cs typeface="+mn-cs"/>
              </a:rPr>
              <a:t> y un </a:t>
            </a:r>
            <a:r>
              <a:rPr kumimoji="0" lang="es-ES" sz="1400" b="0" i="0" u="none" strike="noStrike" kern="1200" cap="none" spc="0" normalizeH="0" baseline="0" noProof="0" dirty="0" err="1">
                <a:ln>
                  <a:noFill/>
                </a:ln>
                <a:solidFill>
                  <a:prstClr val="black"/>
                </a:solidFill>
                <a:effectLst/>
                <a:uLnTx/>
                <a:uFillTx/>
                <a:latin typeface="Calibri" panose="020F0502020204030204"/>
                <a:ea typeface="+mn-ea"/>
                <a:cs typeface="+mn-cs"/>
              </a:rPr>
              <a:t>row</a:t>
            </a:r>
            <a:r>
              <a:rPr kumimoji="0" lang="es-ES" sz="1400" b="0" i="0" u="none" strike="noStrike" kern="1200" cap="none" spc="0" normalizeH="0" baseline="0" noProof="0" dirty="0">
                <a:ln>
                  <a:noFill/>
                </a:ln>
                <a:solidFill>
                  <a:prstClr val="black"/>
                </a:solidFill>
                <a:effectLst/>
                <a:uLnTx/>
                <a:uFillTx/>
                <a:latin typeface="Calibri" panose="020F0502020204030204"/>
                <a:ea typeface="+mn-ea"/>
                <a:cs typeface="+mn-cs"/>
              </a:rPr>
              <a:t>, se cambia la etiqueta "</a:t>
            </a:r>
            <a:r>
              <a:rPr kumimoji="0" lang="es-ES" sz="1400" b="0" i="0" u="none" strike="noStrike" kern="1200" cap="none" spc="0" normalizeH="0" baseline="0" noProof="0" dirty="0" err="1">
                <a:ln>
                  <a:noFill/>
                </a:ln>
                <a:solidFill>
                  <a:prstClr val="black"/>
                </a:solidFill>
                <a:effectLst/>
                <a:uLnTx/>
                <a:uFillTx/>
                <a:latin typeface="Calibri" panose="020F0502020204030204"/>
                <a:ea typeface="+mn-ea"/>
                <a:cs typeface="+mn-cs"/>
              </a:rPr>
              <a:t>li</a:t>
            </a:r>
            <a:r>
              <a:rPr kumimoji="0" lang="es-ES" sz="1400" b="0" i="0" u="none" strike="noStrike" kern="1200" cap="none" spc="0" normalizeH="0" baseline="0" noProof="0" dirty="0">
                <a:ln>
                  <a:noFill/>
                </a:ln>
                <a:solidFill>
                  <a:prstClr val="black"/>
                </a:solidFill>
                <a:effectLst/>
                <a:uLnTx/>
                <a:uFillTx/>
                <a:latin typeface="Calibri" panose="020F0502020204030204"/>
                <a:ea typeface="+mn-ea"/>
                <a:cs typeface="+mn-cs"/>
              </a:rPr>
              <a:t>" por "a" (para lograr múltiples enlaces dentro de un "</a:t>
            </a:r>
            <a:r>
              <a:rPr kumimoji="0" lang="es-ES" sz="1400" b="0" i="0" u="none" strike="noStrike" kern="1200" cap="none" spc="0" normalizeH="0" baseline="0" noProof="0" dirty="0" err="1">
                <a:ln>
                  <a:noFill/>
                </a:ln>
                <a:solidFill>
                  <a:prstClr val="black"/>
                </a:solidFill>
                <a:effectLst/>
                <a:uLnTx/>
                <a:uFillTx/>
                <a:latin typeface="Calibri" panose="020F0502020204030204"/>
                <a:ea typeface="+mn-ea"/>
                <a:cs typeface="+mn-cs"/>
              </a:rPr>
              <a:t>ul</a:t>
            </a:r>
            <a:r>
              <a:rPr kumimoji="0" lang="es-ES" sz="1400" b="0" i="0" u="none" strike="noStrike" kern="1200" cap="none" spc="0" normalizeH="0" baseline="0" noProof="0" dirty="0">
                <a:ln>
                  <a:noFill/>
                </a:ln>
                <a:solidFill>
                  <a:prstClr val="black"/>
                </a:solidFill>
                <a:effectLst/>
                <a:uLnTx/>
                <a:uFillTx/>
                <a:latin typeface="Calibri" panose="020F0502020204030204"/>
                <a:ea typeface="+mn-ea"/>
                <a:cs typeface="+mn-cs"/>
              </a:rPr>
              <a:t>"), toda la estructura condicional se ubica dentro de una clase "d-</a:t>
            </a:r>
            <a:r>
              <a:rPr kumimoji="0" lang="es-ES" sz="1400" b="0" i="0" u="none" strike="noStrike" kern="1200" cap="none" spc="0" normalizeH="0" baseline="0" noProof="0" dirty="0" err="1">
                <a:ln>
                  <a:noFill/>
                </a:ln>
                <a:solidFill>
                  <a:prstClr val="black"/>
                </a:solidFill>
                <a:effectLst/>
                <a:uLnTx/>
                <a:uFillTx/>
                <a:latin typeface="Calibri" panose="020F0502020204030204"/>
                <a:ea typeface="+mn-ea"/>
                <a:cs typeface="+mn-cs"/>
              </a:rPr>
              <a:t>flex</a:t>
            </a:r>
            <a:r>
              <a:rPr kumimoji="0" lang="es-ES" sz="14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s-ES" sz="1400" b="1" i="0" u="none" strike="noStrike" kern="1200" cap="none" spc="0" normalizeH="0" baseline="0" noProof="0" dirty="0">
                <a:ln>
                  <a:noFill/>
                </a:ln>
                <a:solidFill>
                  <a:prstClr val="black"/>
                </a:solidFill>
                <a:effectLst/>
                <a:highlight>
                  <a:srgbClr val="FFFF00"/>
                </a:highlight>
                <a:uLnTx/>
                <a:uFillTx/>
                <a:latin typeface="Calibri" panose="020F0502020204030204"/>
                <a:ea typeface="+mn-ea"/>
                <a:cs typeface="+mn-cs"/>
              </a:rPr>
              <a:t>2)</a:t>
            </a:r>
            <a:r>
              <a:rPr kumimoji="0" lang="es-ES" sz="1400" b="0" i="0" u="none" strike="noStrike" kern="1200" cap="none" spc="0" normalizeH="0" baseline="0" noProof="0" dirty="0">
                <a:ln>
                  <a:noFill/>
                </a:ln>
                <a:solidFill>
                  <a:prstClr val="black"/>
                </a:solidFill>
                <a:effectLst/>
                <a:uLnTx/>
                <a:uFillTx/>
                <a:latin typeface="Calibri" panose="020F0502020204030204"/>
                <a:ea typeface="+mn-ea"/>
                <a:cs typeface="+mn-cs"/>
              </a:rPr>
              <a:t> Al autenticarse con cualquier usuario creado y abrir la página "http://127.0.0.1:8000/</a:t>
            </a:r>
            <a:r>
              <a:rPr kumimoji="0" lang="es-ES" sz="1400" b="0" i="0" u="none" strike="noStrike" kern="1200" cap="none" spc="0" normalizeH="0" baseline="0" noProof="0" dirty="0" err="1">
                <a:ln>
                  <a:noFill/>
                </a:ln>
                <a:solidFill>
                  <a:prstClr val="black"/>
                </a:solidFill>
                <a:effectLst/>
                <a:uLnTx/>
                <a:uFillTx/>
                <a:latin typeface="Calibri" panose="020F0502020204030204"/>
                <a:ea typeface="+mn-ea"/>
                <a:cs typeface="+mn-cs"/>
              </a:rPr>
              <a:t>tasks</a:t>
            </a:r>
            <a:r>
              <a:rPr kumimoji="0" lang="es-ES" sz="1400" b="0" i="0" u="none" strike="noStrike" kern="1200" cap="none" spc="0" normalizeH="0" baseline="0" noProof="0" dirty="0">
                <a:ln>
                  <a:noFill/>
                </a:ln>
                <a:solidFill>
                  <a:prstClr val="black"/>
                </a:solidFill>
                <a:effectLst/>
                <a:uLnTx/>
                <a:uFillTx/>
                <a:latin typeface="Calibri" panose="020F0502020204030204"/>
                <a:ea typeface="+mn-ea"/>
                <a:cs typeface="+mn-cs"/>
              </a:rPr>
              <a:t>/" se observa el resultado de los cambios hechos a la página.</a:t>
            </a:r>
          </a:p>
        </p:txBody>
      </p:sp>
      <p:sp>
        <p:nvSpPr>
          <p:cNvPr id="8" name="Rectángulo 7">
            <a:extLst>
              <a:ext uri="{FF2B5EF4-FFF2-40B4-BE49-F238E27FC236}">
                <a16:creationId xmlns:a16="http://schemas.microsoft.com/office/drawing/2014/main" id="{FAD69BD7-531B-F43E-0404-40BA2683C57F}"/>
              </a:ext>
            </a:extLst>
          </p:cNvPr>
          <p:cNvSpPr/>
          <p:nvPr/>
        </p:nvSpPr>
        <p:spPr>
          <a:xfrm flipH="1">
            <a:off x="6828166" y="2466442"/>
            <a:ext cx="3151016" cy="16659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w="3175">
                <a:solidFill>
                  <a:prstClr val="black"/>
                </a:solid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594855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n 7">
            <a:extLst>
              <a:ext uri="{FF2B5EF4-FFF2-40B4-BE49-F238E27FC236}">
                <a16:creationId xmlns:a16="http://schemas.microsoft.com/office/drawing/2014/main" id="{20BC2C72-34ED-FD27-A583-D8B9270E78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56368" y="658182"/>
            <a:ext cx="4726644" cy="2501861"/>
          </a:xfrm>
          <a:prstGeom prst="rect">
            <a:avLst/>
          </a:prstGeom>
        </p:spPr>
      </p:pic>
      <p:sp>
        <p:nvSpPr>
          <p:cNvPr id="4" name="Título 3">
            <a:extLst>
              <a:ext uri="{FF2B5EF4-FFF2-40B4-BE49-F238E27FC236}">
                <a16:creationId xmlns:a16="http://schemas.microsoft.com/office/drawing/2014/main" id="{9DF72ADE-BAE9-484E-84CE-E8979DDABC94}"/>
              </a:ext>
            </a:extLst>
          </p:cNvPr>
          <p:cNvSpPr>
            <a:spLocks noGrp="1"/>
          </p:cNvSpPr>
          <p:nvPr>
            <p:ph type="title"/>
          </p:nvPr>
        </p:nvSpPr>
        <p:spPr>
          <a:xfrm>
            <a:off x="1" y="1"/>
            <a:ext cx="3256367" cy="709119"/>
          </a:xfrm>
          <a:solidFill>
            <a:schemeClr val="accent4">
              <a:lumMod val="60000"/>
              <a:lumOff val="40000"/>
            </a:schemeClr>
          </a:solidFill>
        </p:spPr>
        <p:style>
          <a:lnRef idx="2">
            <a:schemeClr val="accent1"/>
          </a:lnRef>
          <a:fillRef idx="1">
            <a:schemeClr val="lt1"/>
          </a:fillRef>
          <a:effectRef idx="0">
            <a:schemeClr val="accent1"/>
          </a:effectRef>
          <a:fontRef idx="minor">
            <a:schemeClr val="dk1"/>
          </a:fontRef>
        </p:style>
        <p:txBody>
          <a:bodyPr>
            <a:normAutofit/>
          </a:bodyPr>
          <a:lstStyle/>
          <a:p>
            <a:r>
              <a:rPr lang="es-MX" sz="1400">
                <a:latin typeface="AcmeFont" pitchFamily="2" charset="0"/>
              </a:rPr>
              <a:t>Taller: </a:t>
            </a:r>
            <a:r>
              <a:rPr lang="es-MX" sz="1400"/>
              <a:t>Ejercicio 81</a:t>
            </a:r>
            <a:endParaRPr lang="es-ES" sz="1400"/>
          </a:p>
        </p:txBody>
      </p:sp>
      <p:cxnSp>
        <p:nvCxnSpPr>
          <p:cNvPr id="5" name="Conector recto 4">
            <a:extLst>
              <a:ext uri="{FF2B5EF4-FFF2-40B4-BE49-F238E27FC236}">
                <a16:creationId xmlns:a16="http://schemas.microsoft.com/office/drawing/2014/main" id="{B56C916C-A930-4B45-9FEB-EAC26D680858}"/>
              </a:ext>
            </a:extLst>
          </p:cNvPr>
          <p:cNvCxnSpPr>
            <a:cxnSpLocks/>
          </p:cNvCxnSpPr>
          <p:nvPr/>
        </p:nvCxnSpPr>
        <p:spPr>
          <a:xfrm>
            <a:off x="3256383" y="709120"/>
            <a:ext cx="0" cy="6148880"/>
          </a:xfrm>
          <a:prstGeom prst="line">
            <a:avLst/>
          </a:prstGeom>
        </p:spPr>
        <p:style>
          <a:lnRef idx="3">
            <a:schemeClr val="accent1"/>
          </a:lnRef>
          <a:fillRef idx="0">
            <a:schemeClr val="accent1"/>
          </a:fillRef>
          <a:effectRef idx="2">
            <a:schemeClr val="accent1"/>
          </a:effectRef>
          <a:fontRef idx="minor">
            <a:schemeClr val="tx1"/>
          </a:fontRef>
        </p:style>
      </p:cxnSp>
      <p:sp>
        <p:nvSpPr>
          <p:cNvPr id="16" name="CuadroTexto 15">
            <a:extLst>
              <a:ext uri="{FF2B5EF4-FFF2-40B4-BE49-F238E27FC236}">
                <a16:creationId xmlns:a16="http://schemas.microsoft.com/office/drawing/2014/main" id="{B1925488-C881-4A19-A93C-2E217166D1A0}"/>
              </a:ext>
            </a:extLst>
          </p:cNvPr>
          <p:cNvSpPr txBox="1"/>
          <p:nvPr/>
        </p:nvSpPr>
        <p:spPr>
          <a:xfrm>
            <a:off x="106748" y="4958291"/>
            <a:ext cx="2891329" cy="7386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C" sz="1400" b="1" i="0" u="none" strike="noStrike" kern="1200" cap="none" spc="0" normalizeH="0" baseline="0" noProof="0">
                <a:ln>
                  <a:noFill/>
                </a:ln>
                <a:solidFill>
                  <a:prstClr val="black"/>
                </a:solidFill>
                <a:effectLst/>
                <a:uLnTx/>
                <a:uFillTx/>
                <a:latin typeface="Calibri" panose="020F0502020204030204"/>
                <a:ea typeface="+mn-ea"/>
                <a:cs typeface="+mn-cs"/>
              </a:rPr>
              <a:t>Objetivos de la lámina:</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ES" sz="1400" b="0" i="0" u="none" strike="noStrike" kern="1200" cap="none" spc="0" normalizeH="0" baseline="0" noProof="0">
                <a:ln>
                  <a:noFill/>
                </a:ln>
                <a:solidFill>
                  <a:prstClr val="black"/>
                </a:solidFill>
                <a:effectLst/>
                <a:uLnTx/>
                <a:uFillTx/>
                <a:latin typeface="Calibri" panose="020F0502020204030204"/>
                <a:ea typeface="+mn-ea"/>
                <a:cs typeface="+mn-cs"/>
              </a:rPr>
              <a:t>Visualizar página de plantilla generada automáticamente.</a:t>
            </a:r>
          </a:p>
        </p:txBody>
      </p:sp>
      <p:pic>
        <p:nvPicPr>
          <p:cNvPr id="17" name="Imagen 16">
            <a:extLst>
              <a:ext uri="{FF2B5EF4-FFF2-40B4-BE49-F238E27FC236}">
                <a16:creationId xmlns:a16="http://schemas.microsoft.com/office/drawing/2014/main" id="{07AF594D-2BC1-4EA0-9855-66C150454A4F}"/>
              </a:ext>
            </a:extLst>
          </p:cNvPr>
          <p:cNvPicPr>
            <a:picLocks noChangeAspect="1"/>
          </p:cNvPicPr>
          <p:nvPr/>
        </p:nvPicPr>
        <p:blipFill>
          <a:blip r:embed="rId4"/>
          <a:stretch>
            <a:fillRect/>
          </a:stretch>
        </p:blipFill>
        <p:spPr>
          <a:xfrm>
            <a:off x="76038" y="2011836"/>
            <a:ext cx="993895" cy="854078"/>
          </a:xfrm>
          <a:prstGeom prst="rect">
            <a:avLst/>
          </a:prstGeom>
        </p:spPr>
      </p:pic>
      <p:sp>
        <p:nvSpPr>
          <p:cNvPr id="18" name="CuadroTexto 17">
            <a:extLst>
              <a:ext uri="{FF2B5EF4-FFF2-40B4-BE49-F238E27FC236}">
                <a16:creationId xmlns:a16="http://schemas.microsoft.com/office/drawing/2014/main" id="{137D2C75-4FC0-4811-A9B7-F2AED8DD12CA}"/>
              </a:ext>
            </a:extLst>
          </p:cNvPr>
          <p:cNvSpPr txBox="1"/>
          <p:nvPr/>
        </p:nvSpPr>
        <p:spPr>
          <a:xfrm>
            <a:off x="80567" y="2926313"/>
            <a:ext cx="3098569" cy="209288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C" sz="1300" b="1" i="0" u="none" strike="noStrike" kern="1200" cap="none" spc="0" normalizeH="0" baseline="0" noProof="0" dirty="0">
                <a:ln>
                  <a:noFill/>
                </a:ln>
                <a:solidFill>
                  <a:prstClr val="black"/>
                </a:solidFill>
                <a:effectLst/>
                <a:uLnTx/>
                <a:uFillTx/>
                <a:latin typeface="Agency FB" panose="020B0503020202020204" pitchFamily="34" charset="0"/>
                <a:ea typeface="+mn-ea"/>
                <a:cs typeface="+mn-cs"/>
              </a:rPr>
              <a:t>Misión. </a:t>
            </a:r>
            <a:r>
              <a:rPr kumimoji="0" lang="es-MX" sz="1300" b="0" i="0" u="none" strike="noStrike" kern="1200" cap="none" spc="0" normalizeH="0" baseline="0" noProof="0" dirty="0">
                <a:ln>
                  <a:noFill/>
                </a:ln>
                <a:solidFill>
                  <a:prstClr val="black"/>
                </a:solidFill>
                <a:effectLst/>
                <a:uLnTx/>
                <a:uFillTx/>
                <a:latin typeface="Agency FB" panose="020B0503020202020204" pitchFamily="34" charset="0"/>
                <a:ea typeface="+mn-ea"/>
                <a:cs typeface="+mn-cs"/>
              </a:rPr>
              <a:t>Formar profesionales competentes y emprendedores desde lo académico, la investigación, y la vinculación, que contribuyan a mejorar la calidad de vida de la sociedad.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300" b="0" i="0" u="none" strike="noStrike" kern="1200" cap="none" spc="0" normalizeH="0" baseline="0" noProof="0" dirty="0">
              <a:ln>
                <a:noFill/>
              </a:ln>
              <a:solidFill>
                <a:prstClr val="black"/>
              </a:solidFill>
              <a:effectLst/>
              <a:uLnTx/>
              <a:uFillTx/>
              <a:latin typeface="Agency FB" panose="020B0503020202020204" pitchFamily="34" charset="0"/>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C" sz="1300" b="1" i="0" u="none" strike="noStrike" kern="1200" cap="none" spc="0" normalizeH="0" baseline="0" noProof="0" dirty="0">
                <a:ln>
                  <a:noFill/>
                </a:ln>
                <a:solidFill>
                  <a:prstClr val="black"/>
                </a:solidFill>
                <a:effectLst/>
                <a:uLnTx/>
                <a:uFillTx/>
                <a:latin typeface="Agency FB" panose="020B0503020202020204" pitchFamily="34" charset="0"/>
                <a:ea typeface="+mn-ea"/>
                <a:cs typeface="+mn-cs"/>
              </a:rPr>
              <a:t>Visión. </a:t>
            </a:r>
            <a:r>
              <a:rPr kumimoji="0" lang="es-MX" sz="1300" b="0" i="0" u="none" strike="noStrike" kern="1200" cap="none" spc="0" normalizeH="0" baseline="0" noProof="0" dirty="0">
                <a:ln>
                  <a:noFill/>
                </a:ln>
                <a:solidFill>
                  <a:prstClr val="black"/>
                </a:solidFill>
                <a:effectLst/>
                <a:uLnTx/>
                <a:uFillTx/>
                <a:latin typeface="Agency FB" panose="020B0503020202020204" pitchFamily="34" charset="0"/>
                <a:ea typeface="+mn-ea"/>
                <a:cs typeface="+mn-cs"/>
              </a:rPr>
              <a:t>Ser un referente nacional e internacional de Institución de Educación Superior que contribuye al desarrollo social, cultural y productivo con profesionales éticos, creativos, cualificados y con sentido de pertinencia.</a:t>
            </a:r>
            <a:endParaRPr kumimoji="0" lang="es-ES" sz="1300" b="0" i="0" u="none" strike="noStrike" kern="1200" cap="none" spc="0" normalizeH="0" baseline="0" noProof="0" dirty="0">
              <a:ln>
                <a:noFill/>
              </a:ln>
              <a:solidFill>
                <a:prstClr val="black"/>
              </a:solidFill>
              <a:effectLst/>
              <a:uLnTx/>
              <a:uFillTx/>
              <a:latin typeface="Agency FB" panose="020B0503020202020204" pitchFamily="34" charset="0"/>
              <a:ea typeface="+mn-ea"/>
              <a:cs typeface="+mn-cs"/>
            </a:endParaRPr>
          </a:p>
        </p:txBody>
      </p:sp>
      <p:sp>
        <p:nvSpPr>
          <p:cNvPr id="23" name="Rectángulo 22">
            <a:extLst>
              <a:ext uri="{FF2B5EF4-FFF2-40B4-BE49-F238E27FC236}">
                <a16:creationId xmlns:a16="http://schemas.microsoft.com/office/drawing/2014/main" id="{EAF93728-98EC-43CF-8689-136A3EE39D11}"/>
              </a:ext>
            </a:extLst>
          </p:cNvPr>
          <p:cNvSpPr/>
          <p:nvPr/>
        </p:nvSpPr>
        <p:spPr>
          <a:xfrm>
            <a:off x="93308" y="6489877"/>
            <a:ext cx="2530373" cy="292388"/>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C" sz="1300" b="0" i="0" u="none" strike="noStrike" kern="1200" cap="none" spc="0" normalizeH="0" baseline="0" noProof="0">
                <a:ln w="0"/>
                <a:solidFill>
                  <a:srgbClr val="00B050"/>
                </a:solidFill>
                <a:effectLst>
                  <a:outerShdw blurRad="38100" dist="25400" dir="5400000" algn="ctr" rotWithShape="0">
                    <a:srgbClr val="6E747A">
                      <a:alpha val="43000"/>
                    </a:srgbClr>
                  </a:outerShdw>
                </a:effectLst>
                <a:uLnTx/>
                <a:uFillTx/>
                <a:latin typeface="Calibri" panose="020F0502020204030204"/>
                <a:ea typeface="+mn-ea"/>
                <a:cs typeface="+mn-cs"/>
              </a:rPr>
              <a:t>M</a:t>
            </a:r>
            <a:r>
              <a:rPr kumimoji="0" lang="es-ES" sz="1300" b="0" i="0" u="none" strike="noStrike" kern="1200" cap="none" spc="0" normalizeH="0" baseline="0" noProof="0">
                <a:ln w="0"/>
                <a:solidFill>
                  <a:srgbClr val="00B050"/>
                </a:solidFill>
                <a:effectLst>
                  <a:outerShdw blurRad="38100" dist="25400" dir="5400000" algn="ctr" rotWithShape="0">
                    <a:srgbClr val="6E747A">
                      <a:alpha val="43000"/>
                    </a:srgbClr>
                  </a:outerShdw>
                </a:effectLst>
                <a:uLnTx/>
                <a:uFillTx/>
                <a:latin typeface="Calibri" panose="020F0502020204030204"/>
                <a:ea typeface="+mn-ea"/>
                <a:cs typeface="+mn-cs"/>
              </a:rPr>
              <a:t>sig. Ing. Robert Moreira Centeno</a:t>
            </a:r>
          </a:p>
        </p:txBody>
      </p:sp>
      <p:sp>
        <p:nvSpPr>
          <p:cNvPr id="6" name="CuadroTexto 5">
            <a:extLst>
              <a:ext uri="{FF2B5EF4-FFF2-40B4-BE49-F238E27FC236}">
                <a16:creationId xmlns:a16="http://schemas.microsoft.com/office/drawing/2014/main" id="{7FC1FBA4-F025-F269-BB7C-ECD5082576C2}"/>
              </a:ext>
            </a:extLst>
          </p:cNvPr>
          <p:cNvSpPr txBox="1"/>
          <p:nvPr/>
        </p:nvSpPr>
        <p:spPr>
          <a:xfrm>
            <a:off x="3437442" y="11851"/>
            <a:ext cx="7151906"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C" sz="1800" b="1" i="0" u="none" strike="noStrike" kern="1200" cap="none" spc="0" normalizeH="0" baseline="0" noProof="0" dirty="0">
                <a:ln>
                  <a:noFill/>
                </a:ln>
                <a:solidFill>
                  <a:prstClr val="black"/>
                </a:solidFill>
                <a:effectLst/>
                <a:uLnTx/>
                <a:uFillTx/>
                <a:latin typeface="Calibri" panose="020F0502020204030204"/>
                <a:ea typeface="+mn-ea"/>
                <a:cs typeface="+mn-cs"/>
              </a:rPr>
              <a:t>Figura 3.2.</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0" i="0" u="none" strike="noStrike" kern="1200" cap="none" spc="0" normalizeH="0" baseline="0" noProof="0" dirty="0">
                <a:ln>
                  <a:noFill/>
                </a:ln>
                <a:solidFill>
                  <a:prstClr val="black"/>
                </a:solidFill>
                <a:effectLst/>
                <a:uLnTx/>
                <a:uFillTx/>
                <a:latin typeface="Calibri" panose="020F0502020204030204"/>
                <a:ea typeface="+mn-ea"/>
                <a:cs typeface="+mn-cs"/>
              </a:rPr>
              <a:t>Creando formulario </a:t>
            </a:r>
            <a:r>
              <a:rPr kumimoji="0" lang="es-ES" sz="1800" b="0" i="0" u="none" strike="noStrike" kern="1200" cap="none" spc="0" normalizeH="0" baseline="0" noProof="0" dirty="0" err="1">
                <a:ln>
                  <a:noFill/>
                </a:ln>
                <a:solidFill>
                  <a:prstClr val="black"/>
                </a:solidFill>
                <a:effectLst/>
                <a:uLnTx/>
                <a:uFillTx/>
                <a:latin typeface="Calibri" panose="020F0502020204030204"/>
                <a:ea typeface="+mn-ea"/>
                <a:cs typeface="+mn-cs"/>
              </a:rPr>
              <a:t>Signup</a:t>
            </a:r>
            <a:r>
              <a:rPr kumimoji="0" lang="es-ES" sz="1800" b="0" i="0" u="none" strike="noStrike" kern="1200" cap="none" spc="0" normalizeH="0" baseline="0" noProof="0" dirty="0">
                <a:ln>
                  <a:noFill/>
                </a:ln>
                <a:solidFill>
                  <a:prstClr val="black"/>
                </a:solidFill>
                <a:effectLst/>
                <a:uLnTx/>
                <a:uFillTx/>
                <a:latin typeface="Calibri" panose="020F0502020204030204"/>
                <a:ea typeface="+mn-ea"/>
                <a:cs typeface="+mn-cs"/>
              </a:rPr>
              <a:t>. Mostrando el formulario en plantilla.</a:t>
            </a:r>
          </a:p>
        </p:txBody>
      </p:sp>
      <p:sp>
        <p:nvSpPr>
          <p:cNvPr id="7" name="CuadroTexto 6">
            <a:extLst>
              <a:ext uri="{FF2B5EF4-FFF2-40B4-BE49-F238E27FC236}">
                <a16:creationId xmlns:a16="http://schemas.microsoft.com/office/drawing/2014/main" id="{79B18310-CAF6-0AF9-995F-7B87F9DF5596}"/>
              </a:ext>
            </a:extLst>
          </p:cNvPr>
          <p:cNvSpPr txBox="1"/>
          <p:nvPr/>
        </p:nvSpPr>
        <p:spPr>
          <a:xfrm>
            <a:off x="3256368" y="5273921"/>
            <a:ext cx="8935632" cy="1492716"/>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S" sz="1300" b="1" i="0" u="none" strike="noStrike" kern="1200" cap="none" spc="0" normalizeH="0" baseline="0" noProof="0">
                <a:ln>
                  <a:noFill/>
                </a:ln>
                <a:solidFill>
                  <a:prstClr val="black"/>
                </a:solidFill>
                <a:effectLst/>
                <a:uLnTx/>
                <a:uFillTx/>
                <a:latin typeface="Calibri" panose="020F0502020204030204"/>
                <a:ea typeface="+mn-ea"/>
                <a:cs typeface="+mn-cs"/>
              </a:rPr>
              <a:t>Nota (17/04/2023). 1) </a:t>
            </a:r>
            <a:r>
              <a:rPr kumimoji="0" lang="es-ES" sz="1300" b="0" i="0" u="none" strike="noStrike" kern="1200" cap="none" spc="0" normalizeH="0" baseline="0" noProof="0">
                <a:ln>
                  <a:noFill/>
                </a:ln>
                <a:solidFill>
                  <a:prstClr val="black"/>
                </a:solidFill>
                <a:effectLst/>
                <a:uLnTx/>
                <a:uFillTx/>
                <a:latin typeface="Calibri" panose="020F0502020204030204"/>
                <a:ea typeface="+mn-ea"/>
                <a:cs typeface="+mn-cs"/>
              </a:rPr>
              <a:t>No es necesario crear desde cero un formulario de registro pues </a:t>
            </a:r>
            <a:r>
              <a:rPr kumimoji="0" lang="es-ES" sz="1300" b="0" i="0" u="none" strike="noStrike" kern="1200" cap="none" spc="0" normalizeH="0" baseline="0" noProof="0" err="1">
                <a:ln>
                  <a:noFill/>
                </a:ln>
                <a:solidFill>
                  <a:prstClr val="black"/>
                </a:solidFill>
                <a:effectLst/>
                <a:uLnTx/>
                <a:uFillTx/>
                <a:latin typeface="Calibri" panose="020F0502020204030204"/>
                <a:ea typeface="+mn-ea"/>
                <a:cs typeface="+mn-cs"/>
              </a:rPr>
              <a:t>django</a:t>
            </a:r>
            <a:r>
              <a:rPr kumimoji="0" lang="es-ES" sz="1300" b="0" i="0" u="none" strike="noStrike" kern="1200" cap="none" spc="0" normalizeH="0" baseline="0" noProof="0">
                <a:ln>
                  <a:noFill/>
                </a:ln>
                <a:solidFill>
                  <a:prstClr val="black"/>
                </a:solidFill>
                <a:effectLst/>
                <a:uLnTx/>
                <a:uFillTx/>
                <a:latin typeface="Calibri" panose="020F0502020204030204"/>
                <a:ea typeface="+mn-ea"/>
                <a:cs typeface="+mn-cs"/>
              </a:rPr>
              <a:t> ya tiene esa funcionalidad con "</a:t>
            </a:r>
            <a:r>
              <a:rPr kumimoji="0" lang="es-ES" sz="1300" b="0" i="0" u="none" strike="noStrike" kern="1200" cap="none" spc="0" normalizeH="0" baseline="0" noProof="0" err="1">
                <a:ln>
                  <a:noFill/>
                </a:ln>
                <a:solidFill>
                  <a:prstClr val="black"/>
                </a:solidFill>
                <a:effectLst/>
                <a:uLnTx/>
                <a:uFillTx/>
                <a:latin typeface="Calibri" panose="020F0502020204030204"/>
                <a:ea typeface="+mn-ea"/>
                <a:cs typeface="+mn-cs"/>
              </a:rPr>
              <a:t>UserCreationForm</a:t>
            </a:r>
            <a:r>
              <a:rPr kumimoji="0" lang="es-ES" sz="1300" b="0" i="0" u="none" strike="noStrike" kern="1200" cap="none" spc="0" normalizeH="0" baseline="0" noProof="0">
                <a:ln>
                  <a:noFill/>
                </a:ln>
                <a:solidFill>
                  <a:prstClr val="black"/>
                </a:solidFill>
                <a:effectLst/>
                <a:uLnTx/>
                <a:uFillTx/>
                <a:latin typeface="Calibri" panose="020F0502020204030204"/>
                <a:ea typeface="+mn-ea"/>
                <a:cs typeface="+mn-cs"/>
              </a:rPr>
              <a:t>", al ejecutar esta clase, cuando se ejecute la vista automáticamente se ejecutará un formulario </a:t>
            </a:r>
            <a:r>
              <a:rPr kumimoji="0" lang="es-ES" sz="1300" b="1" i="0" u="none" strike="noStrike" kern="1200" cap="none" spc="0" normalizeH="0" baseline="0" noProof="0">
                <a:ln>
                  <a:noFill/>
                </a:ln>
                <a:solidFill>
                  <a:prstClr val="black"/>
                </a:solidFill>
                <a:effectLst/>
                <a:uLnTx/>
                <a:uFillTx/>
                <a:latin typeface="Calibri" panose="020F0502020204030204"/>
                <a:ea typeface="+mn-ea"/>
                <a:cs typeface="+mn-cs"/>
              </a:rPr>
              <a:t>2) </a:t>
            </a:r>
            <a:r>
              <a:rPr kumimoji="0" lang="es-ES" sz="1300" b="0" i="0" u="none" strike="noStrike" kern="1200" cap="none" spc="0" normalizeH="0" baseline="0" noProof="0">
                <a:ln>
                  <a:noFill/>
                </a:ln>
                <a:solidFill>
                  <a:prstClr val="black"/>
                </a:solidFill>
                <a:effectLst/>
                <a:uLnTx/>
                <a:uFillTx/>
                <a:latin typeface="Calibri" panose="020F0502020204030204"/>
                <a:ea typeface="+mn-ea"/>
                <a:cs typeface="+mn-cs"/>
              </a:rPr>
              <a:t>Se pasará un parámetro en la función "render" con un diccionario de datos. Como se puede pasar un dato </a:t>
            </a:r>
            <a:r>
              <a:rPr kumimoji="0" lang="es-ES" sz="1300" b="0" i="0" u="none" strike="noStrike" kern="1200" cap="none" spc="0" normalizeH="0" baseline="0" noProof="0" err="1">
                <a:ln>
                  <a:noFill/>
                </a:ln>
                <a:solidFill>
                  <a:prstClr val="black"/>
                </a:solidFill>
                <a:effectLst/>
                <a:uLnTx/>
                <a:uFillTx/>
                <a:latin typeface="Calibri" panose="020F0502020204030204"/>
                <a:ea typeface="+mn-ea"/>
                <a:cs typeface="+mn-cs"/>
              </a:rPr>
              <a:t>string</a:t>
            </a:r>
            <a:r>
              <a:rPr kumimoji="0" lang="es-ES" sz="1300" b="0" i="0" u="none" strike="noStrike" kern="1200" cap="none" spc="0" normalizeH="0" baseline="0" noProof="0">
                <a:ln>
                  <a:noFill/>
                </a:ln>
                <a:solidFill>
                  <a:prstClr val="black"/>
                </a:solidFill>
                <a:effectLst/>
                <a:uLnTx/>
                <a:uFillTx/>
                <a:latin typeface="Calibri" panose="020F0502020204030204"/>
                <a:ea typeface="+mn-ea"/>
                <a:cs typeface="+mn-cs"/>
              </a:rPr>
              <a:t> según la lámina anterior, también se puede pasar lo que "</a:t>
            </a:r>
            <a:r>
              <a:rPr kumimoji="0" lang="es-ES" sz="1300" b="0" i="0" u="none" strike="noStrike" kern="1200" cap="none" spc="0" normalizeH="0" baseline="0" noProof="0" err="1">
                <a:ln>
                  <a:noFill/>
                </a:ln>
                <a:solidFill>
                  <a:prstClr val="black"/>
                </a:solidFill>
                <a:effectLst/>
                <a:uLnTx/>
                <a:uFillTx/>
                <a:latin typeface="Calibri" panose="020F0502020204030204"/>
                <a:ea typeface="+mn-ea"/>
                <a:cs typeface="+mn-cs"/>
              </a:rPr>
              <a:t>UserCreationForm</a:t>
            </a:r>
            <a:r>
              <a:rPr kumimoji="0" lang="es-ES" sz="1300" b="0" i="0" u="none" strike="noStrike" kern="1200" cap="none" spc="0" normalizeH="0" baseline="0" noProof="0">
                <a:ln>
                  <a:noFill/>
                </a:ln>
                <a:solidFill>
                  <a:prstClr val="black"/>
                </a:solidFill>
                <a:effectLst/>
                <a:uLnTx/>
                <a:uFillTx/>
                <a:latin typeface="Calibri" panose="020F0502020204030204"/>
                <a:ea typeface="+mn-ea"/>
                <a:cs typeface="+mn-cs"/>
              </a:rPr>
              <a:t>" devuelva por ello se usa la sintaxis "</a:t>
            </a:r>
            <a:r>
              <a:rPr kumimoji="0" lang="es-ES" sz="1300" b="0" i="0" u="none" strike="noStrike" kern="1200" cap="none" spc="0" normalizeH="0" baseline="0" noProof="0" err="1">
                <a:ln>
                  <a:noFill/>
                </a:ln>
                <a:solidFill>
                  <a:prstClr val="black"/>
                </a:solidFill>
                <a:effectLst/>
                <a:uLnTx/>
                <a:uFillTx/>
                <a:latin typeface="Calibri" panose="020F0502020204030204"/>
                <a:ea typeface="+mn-ea"/>
                <a:cs typeface="+mn-cs"/>
              </a:rPr>
              <a:t>return</a:t>
            </a:r>
            <a:r>
              <a:rPr kumimoji="0" lang="es-ES" sz="1300" b="0" i="0" u="none" strike="noStrike" kern="1200" cap="none" spc="0" normalizeH="0" baseline="0" noProof="0">
                <a:ln>
                  <a:noFill/>
                </a:ln>
                <a:solidFill>
                  <a:prstClr val="black"/>
                </a:solidFill>
                <a:effectLst/>
                <a:uLnTx/>
                <a:uFillTx/>
                <a:latin typeface="Calibri" panose="020F0502020204030204"/>
                <a:ea typeface="+mn-ea"/>
                <a:cs typeface="+mn-cs"/>
              </a:rPr>
              <a:t> render(request,'signup.html',{'</a:t>
            </a:r>
            <a:r>
              <a:rPr kumimoji="0" lang="es-ES" sz="1300" b="0" i="0" u="none" strike="noStrike" kern="1200" cap="none" spc="0" normalizeH="0" baseline="0" noProof="0" err="1">
                <a:ln>
                  <a:noFill/>
                </a:ln>
                <a:solidFill>
                  <a:prstClr val="black"/>
                </a:solidFill>
                <a:effectLst/>
                <a:uLnTx/>
                <a:uFillTx/>
                <a:latin typeface="Calibri" panose="020F0502020204030204"/>
                <a:ea typeface="+mn-ea"/>
                <a:cs typeface="+mn-cs"/>
              </a:rPr>
              <a:t>form</a:t>
            </a:r>
            <a:r>
              <a:rPr kumimoji="0" lang="es-ES" sz="1300" b="0" i="0" u="none" strike="noStrike" kern="1200" cap="none" spc="0" normalizeH="0" baseline="0" noProof="0">
                <a:ln>
                  <a:noFill/>
                </a:ln>
                <a:solidFill>
                  <a:prstClr val="black"/>
                </a:solidFill>
                <a:effectLst/>
                <a:uLnTx/>
                <a:uFillTx/>
                <a:latin typeface="Calibri" panose="020F0502020204030204"/>
                <a:ea typeface="+mn-ea"/>
                <a:cs typeface="+mn-cs"/>
              </a:rPr>
              <a:t>':</a:t>
            </a:r>
            <a:r>
              <a:rPr kumimoji="0" lang="es-ES" sz="1300" b="0" i="0" u="none" strike="noStrike" kern="1200" cap="none" spc="0" normalizeH="0" baseline="0" noProof="0" err="1">
                <a:ln>
                  <a:noFill/>
                </a:ln>
                <a:solidFill>
                  <a:prstClr val="black"/>
                </a:solidFill>
                <a:effectLst/>
                <a:uLnTx/>
                <a:uFillTx/>
                <a:latin typeface="Calibri" panose="020F0502020204030204"/>
                <a:ea typeface="+mn-ea"/>
                <a:cs typeface="+mn-cs"/>
              </a:rPr>
              <a:t>UserCreationForm</a:t>
            </a:r>
            <a:r>
              <a:rPr kumimoji="0" lang="es-ES" sz="1300" b="0" i="0" u="none" strike="noStrike" kern="1200" cap="none" spc="0" normalizeH="0" baseline="0" noProof="0">
                <a:ln>
                  <a:noFill/>
                </a:ln>
                <a:solidFill>
                  <a:prstClr val="black"/>
                </a:solidFill>
                <a:effectLst/>
                <a:uLnTx/>
                <a:uFillTx/>
                <a:latin typeface="Calibri" panose="020F0502020204030204"/>
                <a:ea typeface="+mn-ea"/>
                <a:cs typeface="+mn-cs"/>
              </a:rPr>
              <a:t>})" </a:t>
            </a:r>
            <a:r>
              <a:rPr kumimoji="0" lang="es-ES" sz="1300" b="1" i="0" u="none" strike="noStrike" kern="1200" cap="none" spc="0" normalizeH="0" baseline="0" noProof="0">
                <a:ln>
                  <a:noFill/>
                </a:ln>
                <a:solidFill>
                  <a:prstClr val="black"/>
                </a:solidFill>
                <a:effectLst/>
                <a:uLnTx/>
                <a:uFillTx/>
                <a:latin typeface="Calibri" panose="020F0502020204030204"/>
                <a:ea typeface="+mn-ea"/>
                <a:cs typeface="+mn-cs"/>
              </a:rPr>
              <a:t>3) </a:t>
            </a:r>
            <a:r>
              <a:rPr kumimoji="0" lang="es-ES" sz="1300" b="0" i="0" u="none" strike="noStrike" kern="1200" cap="none" spc="0" normalizeH="0" baseline="0" noProof="0">
                <a:ln>
                  <a:noFill/>
                </a:ln>
                <a:solidFill>
                  <a:prstClr val="black"/>
                </a:solidFill>
                <a:effectLst/>
                <a:uLnTx/>
                <a:uFillTx/>
                <a:latin typeface="Calibri" panose="020F0502020204030204"/>
                <a:ea typeface="+mn-ea"/>
                <a:cs typeface="+mn-cs"/>
              </a:rPr>
              <a:t>Al ejecutar la ruta "http://127.0.0.1:8000/" ya proporciona un formulario completamente creado, el formulario creado a parte de solo estilos y etiquetas creadas tiene propiedades ya completadas en "</a:t>
            </a:r>
            <a:r>
              <a:rPr kumimoji="0" lang="es-ES" sz="1300" b="0" i="0" u="none" strike="noStrike" kern="1200" cap="none" spc="0" normalizeH="0" baseline="0" noProof="0" err="1">
                <a:ln>
                  <a:noFill/>
                </a:ln>
                <a:solidFill>
                  <a:prstClr val="black"/>
                </a:solidFill>
                <a:effectLst/>
                <a:uLnTx/>
                <a:uFillTx/>
                <a:latin typeface="Calibri" panose="020F0502020204030204"/>
                <a:ea typeface="+mn-ea"/>
                <a:cs typeface="+mn-cs"/>
              </a:rPr>
              <a:t>label</a:t>
            </a:r>
            <a:r>
              <a:rPr kumimoji="0" lang="es-ES" sz="1300" b="0" i="0" u="none" strike="noStrike" kern="1200" cap="none" spc="0" normalizeH="0" baseline="0" noProof="0">
                <a:ln>
                  <a:noFill/>
                </a:ln>
                <a:solidFill>
                  <a:prstClr val="black"/>
                </a:solidFill>
                <a:effectLst/>
                <a:uLnTx/>
                <a:uFillTx/>
                <a:latin typeface="Calibri" panose="020F0502020204030204"/>
                <a:ea typeface="+mn-ea"/>
                <a:cs typeface="+mn-cs"/>
              </a:rPr>
              <a:t>", "</a:t>
            </a:r>
            <a:r>
              <a:rPr kumimoji="0" lang="es-ES" sz="1300" b="0" i="0" u="none" strike="noStrike" kern="1200" cap="none" spc="0" normalizeH="0" baseline="0" noProof="0" err="1">
                <a:ln>
                  <a:noFill/>
                </a:ln>
                <a:solidFill>
                  <a:prstClr val="black"/>
                </a:solidFill>
                <a:effectLst/>
                <a:uLnTx/>
                <a:uFillTx/>
                <a:latin typeface="Calibri" panose="020F0502020204030204"/>
                <a:ea typeface="+mn-ea"/>
                <a:cs typeface="+mn-cs"/>
              </a:rPr>
              <a:t>maxlenght</a:t>
            </a:r>
            <a:r>
              <a:rPr kumimoji="0" lang="es-ES" sz="1300" b="0" i="0" u="none" strike="noStrike" kern="1200" cap="none" spc="0" normalizeH="0" baseline="0" noProof="0">
                <a:ln>
                  <a:noFill/>
                </a:ln>
                <a:solidFill>
                  <a:prstClr val="black"/>
                </a:solidFill>
                <a:effectLst/>
                <a:uLnTx/>
                <a:uFillTx/>
                <a:latin typeface="Calibri" panose="020F0502020204030204"/>
                <a:ea typeface="+mn-ea"/>
                <a:cs typeface="+mn-cs"/>
              </a:rPr>
              <a:t>", "</a:t>
            </a:r>
            <a:r>
              <a:rPr kumimoji="0" lang="es-ES" sz="1300" b="0" i="0" u="none" strike="noStrike" kern="1200" cap="none" spc="0" normalizeH="0" baseline="0" noProof="0" err="1">
                <a:ln>
                  <a:noFill/>
                </a:ln>
                <a:solidFill>
                  <a:prstClr val="black"/>
                </a:solidFill>
                <a:effectLst/>
                <a:uLnTx/>
                <a:uFillTx/>
                <a:latin typeface="Calibri" panose="020F0502020204030204"/>
                <a:ea typeface="+mn-ea"/>
                <a:cs typeface="+mn-cs"/>
              </a:rPr>
              <a:t>required</a:t>
            </a:r>
            <a:r>
              <a:rPr kumimoji="0" lang="es-ES" sz="1300" b="0" i="0" u="none" strike="noStrike" kern="1200" cap="none" spc="0" normalizeH="0" baseline="0" noProof="0">
                <a:ln>
                  <a:noFill/>
                </a:ln>
                <a:solidFill>
                  <a:prstClr val="black"/>
                </a:solidFill>
                <a:effectLst/>
                <a:uLnTx/>
                <a:uFillTx/>
                <a:latin typeface="Calibri" panose="020F0502020204030204"/>
                <a:ea typeface="+mn-ea"/>
                <a:cs typeface="+mn-cs"/>
              </a:rPr>
              <a:t>"</a:t>
            </a:r>
            <a:endParaRPr kumimoji="0" lang="es-EC"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Rectángulo 8">
            <a:extLst>
              <a:ext uri="{FF2B5EF4-FFF2-40B4-BE49-F238E27FC236}">
                <a16:creationId xmlns:a16="http://schemas.microsoft.com/office/drawing/2014/main" id="{0576A104-56AD-0744-1036-08977805C32B}"/>
              </a:ext>
            </a:extLst>
          </p:cNvPr>
          <p:cNvSpPr/>
          <p:nvPr/>
        </p:nvSpPr>
        <p:spPr>
          <a:xfrm>
            <a:off x="3839698" y="2926314"/>
            <a:ext cx="4035937" cy="23373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w="3175">
                <a:solidFill>
                  <a:prstClr val="black"/>
                </a:solidFill>
              </a:ln>
              <a:solidFill>
                <a:prstClr val="white"/>
              </a:solidFill>
              <a:effectLst/>
              <a:uLnTx/>
              <a:uFillTx/>
              <a:latin typeface="Calibri" panose="020F0502020204030204"/>
              <a:ea typeface="+mn-ea"/>
              <a:cs typeface="+mn-cs"/>
            </a:endParaRPr>
          </a:p>
        </p:txBody>
      </p:sp>
      <p:sp>
        <p:nvSpPr>
          <p:cNvPr id="14" name="Rectángulo 13">
            <a:extLst>
              <a:ext uri="{FF2B5EF4-FFF2-40B4-BE49-F238E27FC236}">
                <a16:creationId xmlns:a16="http://schemas.microsoft.com/office/drawing/2014/main" id="{6456271E-7207-2074-17E4-5C7C84B475E4}"/>
              </a:ext>
            </a:extLst>
          </p:cNvPr>
          <p:cNvSpPr/>
          <p:nvPr/>
        </p:nvSpPr>
        <p:spPr>
          <a:xfrm>
            <a:off x="3677250" y="2452097"/>
            <a:ext cx="3588788" cy="23373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w="3175">
                <a:solidFill>
                  <a:prstClr val="black"/>
                </a:solidFill>
              </a:ln>
              <a:solidFill>
                <a:prstClr val="white"/>
              </a:solidFill>
              <a:effectLst/>
              <a:uLnTx/>
              <a:uFillTx/>
              <a:latin typeface="Calibri" panose="020F0502020204030204"/>
              <a:ea typeface="+mn-ea"/>
              <a:cs typeface="+mn-cs"/>
            </a:endParaRPr>
          </a:p>
        </p:txBody>
      </p:sp>
      <p:pic>
        <p:nvPicPr>
          <p:cNvPr id="12" name="Imagen 11" descr="Interfaz de usuario gráfica, Texto, Aplicación, Correo electrónico&#10;&#10;Descripción generada automáticamente">
            <a:extLst>
              <a:ext uri="{FF2B5EF4-FFF2-40B4-BE49-F238E27FC236}">
                <a16:creationId xmlns:a16="http://schemas.microsoft.com/office/drawing/2014/main" id="{048CB45E-C161-FC43-A1FF-81B97FEBE0F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10168" y="3181258"/>
            <a:ext cx="4393109" cy="2080285"/>
          </a:xfrm>
          <a:prstGeom prst="rect">
            <a:avLst/>
          </a:prstGeom>
        </p:spPr>
      </p:pic>
      <p:sp>
        <p:nvSpPr>
          <p:cNvPr id="3" name="Botón de acción: en blanco 2">
            <a:hlinkClick r:id="rId6" action="ppaction://hlinksldjump" highlightClick="1"/>
            <a:extLst>
              <a:ext uri="{FF2B5EF4-FFF2-40B4-BE49-F238E27FC236}">
                <a16:creationId xmlns:a16="http://schemas.microsoft.com/office/drawing/2014/main" id="{6F17D39D-EDF7-03DD-F07C-527E5C32C9F3}"/>
              </a:ext>
            </a:extLst>
          </p:cNvPr>
          <p:cNvSpPr/>
          <p:nvPr/>
        </p:nvSpPr>
        <p:spPr>
          <a:xfrm>
            <a:off x="10727704" y="-885"/>
            <a:ext cx="1464296" cy="335902"/>
          </a:xfrm>
          <a:prstGeom prst="actionButtonBlan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C" sz="1800" b="0" i="0" u="none" strike="noStrike" kern="1200" cap="none" spc="0" normalizeH="0" baseline="0" noProof="0">
                <a:ln>
                  <a:noFill/>
                </a:ln>
                <a:solidFill>
                  <a:prstClr val="white"/>
                </a:solidFill>
                <a:effectLst/>
                <a:uLnTx/>
                <a:uFillTx/>
                <a:latin typeface="Calibri" panose="020F0502020204030204"/>
                <a:ea typeface="+mn-ea"/>
                <a:cs typeface="+mn-cs"/>
              </a:rPr>
              <a:t>Índice</a:t>
            </a:r>
            <a:endParaRPr kumimoji="0" lang="es-E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Rectángulo 1">
            <a:extLst>
              <a:ext uri="{FF2B5EF4-FFF2-40B4-BE49-F238E27FC236}">
                <a16:creationId xmlns:a16="http://schemas.microsoft.com/office/drawing/2014/main" id="{24D6AE9F-FF2A-981F-9AFA-FA39323C907D}"/>
              </a:ext>
            </a:extLst>
          </p:cNvPr>
          <p:cNvSpPr/>
          <p:nvPr/>
        </p:nvSpPr>
        <p:spPr>
          <a:xfrm>
            <a:off x="3677250" y="1272747"/>
            <a:ext cx="707179" cy="23373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w="3175">
                <a:solidFill>
                  <a:prstClr val="black"/>
                </a:solidFill>
              </a:ln>
              <a:solidFill>
                <a:prstClr val="white"/>
              </a:solidFill>
              <a:effectLst/>
              <a:uLnTx/>
              <a:uFillTx/>
              <a:latin typeface="Calibri" panose="020F0502020204030204"/>
              <a:ea typeface="+mn-ea"/>
              <a:cs typeface="+mn-cs"/>
            </a:endParaRPr>
          </a:p>
        </p:txBody>
      </p:sp>
      <p:sp>
        <p:nvSpPr>
          <p:cNvPr id="10" name="CuadroTexto 9">
            <a:extLst>
              <a:ext uri="{FF2B5EF4-FFF2-40B4-BE49-F238E27FC236}">
                <a16:creationId xmlns:a16="http://schemas.microsoft.com/office/drawing/2014/main" id="{C1216CCD-40BA-3A7A-2E40-615D78F64452}"/>
              </a:ext>
            </a:extLst>
          </p:cNvPr>
          <p:cNvSpPr txBox="1"/>
          <p:nvPr/>
        </p:nvSpPr>
        <p:spPr>
          <a:xfrm>
            <a:off x="7266038" y="2361709"/>
            <a:ext cx="54077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1" i="0" u="none" strike="noStrike" kern="1200" cap="none" spc="0" normalizeH="0" baseline="0" noProof="0" dirty="0">
                <a:ln>
                  <a:noFill/>
                </a:ln>
                <a:solidFill>
                  <a:srgbClr val="00B050"/>
                </a:solidFill>
                <a:effectLst/>
                <a:uLnTx/>
                <a:uFillTx/>
                <a:latin typeface="Calibri" panose="020F0502020204030204"/>
                <a:ea typeface="+mn-ea"/>
                <a:cs typeface="+mn-cs"/>
              </a:rPr>
              <a:t>-1-</a:t>
            </a:r>
            <a:endParaRPr kumimoji="0" lang="es-EC" sz="1800" b="1" i="0" u="none" strike="noStrike" kern="1200" cap="none" spc="0" normalizeH="0" baseline="0" noProof="0" dirty="0">
              <a:ln>
                <a:noFill/>
              </a:ln>
              <a:solidFill>
                <a:srgbClr val="00B050"/>
              </a:solidFill>
              <a:effectLst/>
              <a:uLnTx/>
              <a:uFillTx/>
              <a:latin typeface="Calibri" panose="020F0502020204030204"/>
              <a:ea typeface="+mn-ea"/>
              <a:cs typeface="+mn-cs"/>
            </a:endParaRPr>
          </a:p>
        </p:txBody>
      </p:sp>
      <p:sp>
        <p:nvSpPr>
          <p:cNvPr id="11" name="CuadroTexto 10">
            <a:extLst>
              <a:ext uri="{FF2B5EF4-FFF2-40B4-BE49-F238E27FC236}">
                <a16:creationId xmlns:a16="http://schemas.microsoft.com/office/drawing/2014/main" id="{47E4A220-C106-B065-DA28-71FAD3A2CFFB}"/>
              </a:ext>
            </a:extLst>
          </p:cNvPr>
          <p:cNvSpPr txBox="1"/>
          <p:nvPr/>
        </p:nvSpPr>
        <p:spPr>
          <a:xfrm>
            <a:off x="7463508" y="2612011"/>
            <a:ext cx="54077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1" i="0" u="none" strike="noStrike" kern="1200" cap="none" spc="0" normalizeH="0" baseline="0" noProof="0" dirty="0">
                <a:ln>
                  <a:noFill/>
                </a:ln>
                <a:solidFill>
                  <a:srgbClr val="00B050"/>
                </a:solidFill>
                <a:effectLst/>
                <a:uLnTx/>
                <a:uFillTx/>
                <a:latin typeface="Calibri" panose="020F0502020204030204"/>
                <a:ea typeface="+mn-ea"/>
                <a:cs typeface="+mn-cs"/>
              </a:rPr>
              <a:t>-2-</a:t>
            </a:r>
            <a:endParaRPr kumimoji="0" lang="es-EC" sz="1800" b="1" i="0" u="none" strike="noStrike" kern="1200" cap="none" spc="0" normalizeH="0" baseline="0" noProof="0" dirty="0">
              <a:ln>
                <a:noFill/>
              </a:ln>
              <a:solidFill>
                <a:srgbClr val="00B050"/>
              </a:solidFill>
              <a:effectLst/>
              <a:uLnTx/>
              <a:uFillTx/>
              <a:latin typeface="Calibri" panose="020F0502020204030204"/>
              <a:ea typeface="+mn-ea"/>
              <a:cs typeface="+mn-cs"/>
            </a:endParaRPr>
          </a:p>
        </p:txBody>
      </p:sp>
      <p:cxnSp>
        <p:nvCxnSpPr>
          <p:cNvPr id="15" name="Conector: curvado 14">
            <a:extLst>
              <a:ext uri="{FF2B5EF4-FFF2-40B4-BE49-F238E27FC236}">
                <a16:creationId xmlns:a16="http://schemas.microsoft.com/office/drawing/2014/main" id="{26533D86-1446-4B20-AC73-FB7BD3F518C0}"/>
              </a:ext>
            </a:extLst>
          </p:cNvPr>
          <p:cNvCxnSpPr>
            <a:stCxn id="9" idx="3"/>
          </p:cNvCxnSpPr>
          <p:nvPr/>
        </p:nvCxnSpPr>
        <p:spPr>
          <a:xfrm flipH="1" flipV="1">
            <a:off x="4384429" y="1389612"/>
            <a:ext cx="3491206" cy="1653567"/>
          </a:xfrm>
          <a:prstGeom prst="curvedConnector3">
            <a:avLst>
              <a:gd name="adj1" fmla="val -6548"/>
            </a:avLst>
          </a:prstGeom>
          <a:ln w="38100" cap="flat" cmpd="sng" algn="ctr">
            <a:solidFill>
              <a:srgbClr val="92D05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303864602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9DF72ADE-BAE9-484E-84CE-E8979DDABC94}"/>
              </a:ext>
            </a:extLst>
          </p:cNvPr>
          <p:cNvSpPr>
            <a:spLocks noGrp="1"/>
          </p:cNvSpPr>
          <p:nvPr>
            <p:ph type="title"/>
          </p:nvPr>
        </p:nvSpPr>
        <p:spPr>
          <a:xfrm>
            <a:off x="1" y="1"/>
            <a:ext cx="3256367" cy="709119"/>
          </a:xfrm>
          <a:solidFill>
            <a:schemeClr val="accent4">
              <a:lumMod val="60000"/>
              <a:lumOff val="40000"/>
            </a:schemeClr>
          </a:solidFill>
        </p:spPr>
        <p:style>
          <a:lnRef idx="2">
            <a:schemeClr val="accent1"/>
          </a:lnRef>
          <a:fillRef idx="1">
            <a:schemeClr val="lt1"/>
          </a:fillRef>
          <a:effectRef idx="0">
            <a:schemeClr val="accent1"/>
          </a:effectRef>
          <a:fontRef idx="minor">
            <a:schemeClr val="dk1"/>
          </a:fontRef>
        </p:style>
        <p:txBody>
          <a:bodyPr>
            <a:normAutofit/>
          </a:bodyPr>
          <a:lstStyle/>
          <a:p>
            <a:r>
              <a:rPr lang="es-MX" sz="1400">
                <a:latin typeface="AcmeFont" pitchFamily="2" charset="0"/>
              </a:rPr>
              <a:t>Taller: </a:t>
            </a:r>
            <a:r>
              <a:rPr lang="es-MX" sz="1400"/>
              <a:t>Ejercicio 81</a:t>
            </a:r>
            <a:endParaRPr lang="es-ES" sz="1400"/>
          </a:p>
        </p:txBody>
      </p:sp>
      <p:cxnSp>
        <p:nvCxnSpPr>
          <p:cNvPr id="5" name="Conector recto 4">
            <a:extLst>
              <a:ext uri="{FF2B5EF4-FFF2-40B4-BE49-F238E27FC236}">
                <a16:creationId xmlns:a16="http://schemas.microsoft.com/office/drawing/2014/main" id="{B56C916C-A930-4B45-9FEB-EAC26D680858}"/>
              </a:ext>
            </a:extLst>
          </p:cNvPr>
          <p:cNvCxnSpPr>
            <a:cxnSpLocks/>
          </p:cNvCxnSpPr>
          <p:nvPr/>
        </p:nvCxnSpPr>
        <p:spPr>
          <a:xfrm>
            <a:off x="3256383" y="709120"/>
            <a:ext cx="0" cy="6148880"/>
          </a:xfrm>
          <a:prstGeom prst="line">
            <a:avLst/>
          </a:prstGeom>
        </p:spPr>
        <p:style>
          <a:lnRef idx="3">
            <a:schemeClr val="accent1"/>
          </a:lnRef>
          <a:fillRef idx="0">
            <a:schemeClr val="accent1"/>
          </a:fillRef>
          <a:effectRef idx="2">
            <a:schemeClr val="accent1"/>
          </a:effectRef>
          <a:fontRef idx="minor">
            <a:schemeClr val="tx1"/>
          </a:fontRef>
        </p:style>
      </p:cxnSp>
      <p:sp>
        <p:nvSpPr>
          <p:cNvPr id="16" name="CuadroTexto 15">
            <a:extLst>
              <a:ext uri="{FF2B5EF4-FFF2-40B4-BE49-F238E27FC236}">
                <a16:creationId xmlns:a16="http://schemas.microsoft.com/office/drawing/2014/main" id="{B1925488-C881-4A19-A93C-2E217166D1A0}"/>
              </a:ext>
            </a:extLst>
          </p:cNvPr>
          <p:cNvSpPr txBox="1"/>
          <p:nvPr/>
        </p:nvSpPr>
        <p:spPr>
          <a:xfrm>
            <a:off x="106748" y="4958291"/>
            <a:ext cx="2891329" cy="116955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C" sz="1400" b="1" i="0" u="none" strike="noStrike" kern="1200" cap="none" spc="0" normalizeH="0" baseline="0" noProof="0">
                <a:ln>
                  <a:noFill/>
                </a:ln>
                <a:solidFill>
                  <a:prstClr val="black"/>
                </a:solidFill>
                <a:effectLst/>
                <a:uLnTx/>
                <a:uFillTx/>
                <a:latin typeface="Calibri" panose="020F0502020204030204"/>
                <a:ea typeface="+mn-ea"/>
                <a:cs typeface="+mn-cs"/>
              </a:rPr>
              <a:t>Objetivos de la lámina:</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ES" sz="1400" b="0" i="0" u="none" strike="noStrike" kern="1200" cap="none" spc="0" normalizeH="0" baseline="0" noProof="0">
                <a:ln>
                  <a:noFill/>
                </a:ln>
                <a:solidFill>
                  <a:prstClr val="black"/>
                </a:solidFill>
                <a:effectLst/>
                <a:uLnTx/>
                <a:uFillTx/>
                <a:latin typeface="Calibri" panose="020F0502020204030204"/>
                <a:ea typeface="+mn-ea"/>
                <a:cs typeface="+mn-cs"/>
              </a:rPr>
              <a:t>Configurar la creación de tareas de "http://127.0.0.1:8000/</a:t>
            </a:r>
            <a:r>
              <a:rPr kumimoji="0" lang="es-ES" sz="1400" b="0" i="0" u="none" strike="noStrike" kern="1200" cap="none" spc="0" normalizeH="0" baseline="0" noProof="0" err="1">
                <a:ln>
                  <a:noFill/>
                </a:ln>
                <a:solidFill>
                  <a:prstClr val="black"/>
                </a:solidFill>
                <a:effectLst/>
                <a:uLnTx/>
                <a:uFillTx/>
                <a:latin typeface="Calibri" panose="020F0502020204030204"/>
                <a:ea typeface="+mn-ea"/>
                <a:cs typeface="+mn-cs"/>
              </a:rPr>
              <a:t>tasks</a:t>
            </a:r>
            <a:r>
              <a:rPr kumimoji="0" lang="es-ES" sz="1400" b="0" i="0" u="none" strike="noStrike" kern="1200" cap="none" spc="0" normalizeH="0" baseline="0" noProof="0">
                <a:ln>
                  <a:noFill/>
                </a:ln>
                <a:solidFill>
                  <a:prstClr val="black"/>
                </a:solidFill>
                <a:effectLst/>
                <a:uLnTx/>
                <a:uFillTx/>
                <a:latin typeface="Calibri" panose="020F0502020204030204"/>
                <a:ea typeface="+mn-ea"/>
                <a:cs typeface="+mn-cs"/>
              </a:rPr>
              <a:t>/</a:t>
            </a:r>
            <a:r>
              <a:rPr kumimoji="0" lang="es-ES" sz="1400" b="0" i="0" u="none" strike="noStrike" kern="1200" cap="none" spc="0" normalizeH="0" baseline="0" noProof="0" err="1">
                <a:ln>
                  <a:noFill/>
                </a:ln>
                <a:solidFill>
                  <a:prstClr val="black"/>
                </a:solidFill>
                <a:effectLst/>
                <a:uLnTx/>
                <a:uFillTx/>
                <a:latin typeface="Calibri" panose="020F0502020204030204"/>
                <a:ea typeface="+mn-ea"/>
                <a:cs typeface="+mn-cs"/>
              </a:rPr>
              <a:t>create</a:t>
            </a:r>
            <a:r>
              <a:rPr kumimoji="0" lang="es-ES" sz="1400" b="0" i="0" u="none" strike="noStrike" kern="1200" cap="none" spc="0" normalizeH="0" baseline="0" noProof="0">
                <a:ln>
                  <a:noFill/>
                </a:ln>
                <a:solidFill>
                  <a:prstClr val="black"/>
                </a:solidFill>
                <a:effectLst/>
                <a:uLnTx/>
                <a:uFillTx/>
                <a:latin typeface="Calibri" panose="020F0502020204030204"/>
                <a:ea typeface="+mn-ea"/>
                <a:cs typeface="+mn-cs"/>
              </a:rPr>
              <a:t>/"</a:t>
            </a:r>
          </a:p>
        </p:txBody>
      </p:sp>
      <p:pic>
        <p:nvPicPr>
          <p:cNvPr id="17" name="Imagen 16">
            <a:extLst>
              <a:ext uri="{FF2B5EF4-FFF2-40B4-BE49-F238E27FC236}">
                <a16:creationId xmlns:a16="http://schemas.microsoft.com/office/drawing/2014/main" id="{07AF594D-2BC1-4EA0-9855-66C150454A4F}"/>
              </a:ext>
            </a:extLst>
          </p:cNvPr>
          <p:cNvPicPr>
            <a:picLocks noChangeAspect="1"/>
          </p:cNvPicPr>
          <p:nvPr/>
        </p:nvPicPr>
        <p:blipFill>
          <a:blip r:embed="rId3"/>
          <a:stretch>
            <a:fillRect/>
          </a:stretch>
        </p:blipFill>
        <p:spPr>
          <a:xfrm>
            <a:off x="76038" y="2011836"/>
            <a:ext cx="993895" cy="854078"/>
          </a:xfrm>
          <a:prstGeom prst="rect">
            <a:avLst/>
          </a:prstGeom>
        </p:spPr>
      </p:pic>
      <p:sp>
        <p:nvSpPr>
          <p:cNvPr id="18" name="CuadroTexto 17">
            <a:extLst>
              <a:ext uri="{FF2B5EF4-FFF2-40B4-BE49-F238E27FC236}">
                <a16:creationId xmlns:a16="http://schemas.microsoft.com/office/drawing/2014/main" id="{137D2C75-4FC0-4811-A9B7-F2AED8DD12CA}"/>
              </a:ext>
            </a:extLst>
          </p:cNvPr>
          <p:cNvSpPr txBox="1"/>
          <p:nvPr/>
        </p:nvSpPr>
        <p:spPr>
          <a:xfrm>
            <a:off x="80567" y="2926313"/>
            <a:ext cx="3098569" cy="209288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C" sz="1300" b="1" i="0" u="none" strike="noStrike" kern="1200" cap="none" spc="0" normalizeH="0" baseline="0" noProof="0">
                <a:ln>
                  <a:noFill/>
                </a:ln>
                <a:solidFill>
                  <a:prstClr val="black"/>
                </a:solidFill>
                <a:effectLst/>
                <a:uLnTx/>
                <a:uFillTx/>
                <a:latin typeface="Agency FB" panose="020B0503020202020204" pitchFamily="34" charset="0"/>
                <a:ea typeface="+mn-ea"/>
                <a:cs typeface="+mn-cs"/>
              </a:rPr>
              <a:t>Misión. </a:t>
            </a:r>
            <a:r>
              <a:rPr kumimoji="0" lang="es-MX" sz="1300" b="0" i="0" u="none" strike="noStrike" kern="1200" cap="none" spc="0" normalizeH="0" baseline="0" noProof="0">
                <a:ln>
                  <a:noFill/>
                </a:ln>
                <a:solidFill>
                  <a:prstClr val="black"/>
                </a:solidFill>
                <a:effectLst/>
                <a:uLnTx/>
                <a:uFillTx/>
                <a:latin typeface="Agency FB" panose="020B0503020202020204" pitchFamily="34" charset="0"/>
                <a:ea typeface="+mn-ea"/>
                <a:cs typeface="+mn-cs"/>
              </a:rPr>
              <a:t>Formar profesionales competentes y emprendedores desde lo académico, la investigación, y la vinculación, que contribuyan a mejorar la calidad de vida de la sociedad.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300" b="0" i="0" u="none" strike="noStrike" kern="1200" cap="none" spc="0" normalizeH="0" baseline="0" noProof="0">
              <a:ln>
                <a:noFill/>
              </a:ln>
              <a:solidFill>
                <a:prstClr val="black"/>
              </a:solidFill>
              <a:effectLst/>
              <a:uLnTx/>
              <a:uFillTx/>
              <a:latin typeface="Agency FB" panose="020B0503020202020204" pitchFamily="34" charset="0"/>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C" sz="1300" b="1" i="0" u="none" strike="noStrike" kern="1200" cap="none" spc="0" normalizeH="0" baseline="0" noProof="0">
                <a:ln>
                  <a:noFill/>
                </a:ln>
                <a:solidFill>
                  <a:prstClr val="black"/>
                </a:solidFill>
                <a:effectLst/>
                <a:uLnTx/>
                <a:uFillTx/>
                <a:latin typeface="Agency FB" panose="020B0503020202020204" pitchFamily="34" charset="0"/>
                <a:ea typeface="+mn-ea"/>
                <a:cs typeface="+mn-cs"/>
              </a:rPr>
              <a:t>Visión. </a:t>
            </a:r>
            <a:r>
              <a:rPr kumimoji="0" lang="es-MX" sz="1300" b="0" i="0" u="none" strike="noStrike" kern="1200" cap="none" spc="0" normalizeH="0" baseline="0" noProof="0">
                <a:ln>
                  <a:noFill/>
                </a:ln>
                <a:solidFill>
                  <a:prstClr val="black"/>
                </a:solidFill>
                <a:effectLst/>
                <a:uLnTx/>
                <a:uFillTx/>
                <a:latin typeface="Agency FB" panose="020B0503020202020204" pitchFamily="34" charset="0"/>
                <a:ea typeface="+mn-ea"/>
                <a:cs typeface="+mn-cs"/>
              </a:rPr>
              <a:t>Ser un referente nacional e internacional de Institución de Educación Superior que contribuye al desarrollo social, cultural y productivo con profesionales éticos, creativos, cualificados y con sentido de pertinencia.</a:t>
            </a:r>
            <a:endParaRPr kumimoji="0" lang="es-ES" sz="1300" b="0" i="0" u="none" strike="noStrike" kern="1200" cap="none" spc="0" normalizeH="0" baseline="0" noProof="0">
              <a:ln>
                <a:noFill/>
              </a:ln>
              <a:solidFill>
                <a:prstClr val="black"/>
              </a:solidFill>
              <a:effectLst/>
              <a:uLnTx/>
              <a:uFillTx/>
              <a:latin typeface="Agency FB" panose="020B0503020202020204" pitchFamily="34" charset="0"/>
              <a:ea typeface="+mn-ea"/>
              <a:cs typeface="+mn-cs"/>
            </a:endParaRPr>
          </a:p>
        </p:txBody>
      </p:sp>
      <p:sp>
        <p:nvSpPr>
          <p:cNvPr id="23" name="Rectángulo 22">
            <a:extLst>
              <a:ext uri="{FF2B5EF4-FFF2-40B4-BE49-F238E27FC236}">
                <a16:creationId xmlns:a16="http://schemas.microsoft.com/office/drawing/2014/main" id="{EAF93728-98EC-43CF-8689-136A3EE39D11}"/>
              </a:ext>
            </a:extLst>
          </p:cNvPr>
          <p:cNvSpPr/>
          <p:nvPr/>
        </p:nvSpPr>
        <p:spPr>
          <a:xfrm>
            <a:off x="93308" y="6489877"/>
            <a:ext cx="2530373" cy="292388"/>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C" sz="1300" b="0" i="0" u="none" strike="noStrike" kern="1200" cap="none" spc="0" normalizeH="0" baseline="0" noProof="0">
                <a:ln w="0"/>
                <a:solidFill>
                  <a:srgbClr val="00B050"/>
                </a:solidFill>
                <a:effectLst>
                  <a:outerShdw blurRad="38100" dist="25400" dir="5400000" algn="ctr" rotWithShape="0">
                    <a:srgbClr val="6E747A">
                      <a:alpha val="43000"/>
                    </a:srgbClr>
                  </a:outerShdw>
                </a:effectLst>
                <a:uLnTx/>
                <a:uFillTx/>
                <a:latin typeface="Calibri" panose="020F0502020204030204"/>
                <a:ea typeface="+mn-ea"/>
                <a:cs typeface="+mn-cs"/>
              </a:rPr>
              <a:t>M</a:t>
            </a:r>
            <a:r>
              <a:rPr kumimoji="0" lang="es-ES" sz="1300" b="0" i="0" u="none" strike="noStrike" kern="1200" cap="none" spc="0" normalizeH="0" baseline="0" noProof="0">
                <a:ln w="0"/>
                <a:solidFill>
                  <a:srgbClr val="00B050"/>
                </a:solidFill>
                <a:effectLst>
                  <a:outerShdw blurRad="38100" dist="25400" dir="5400000" algn="ctr" rotWithShape="0">
                    <a:srgbClr val="6E747A">
                      <a:alpha val="43000"/>
                    </a:srgbClr>
                  </a:outerShdw>
                </a:effectLst>
                <a:uLnTx/>
                <a:uFillTx/>
                <a:latin typeface="Calibri" panose="020F0502020204030204"/>
                <a:ea typeface="+mn-ea"/>
                <a:cs typeface="+mn-cs"/>
              </a:rPr>
              <a:t>sig. Ing. Robert Moreira Centeno</a:t>
            </a:r>
          </a:p>
        </p:txBody>
      </p:sp>
      <p:sp>
        <p:nvSpPr>
          <p:cNvPr id="6" name="CuadroTexto 5">
            <a:extLst>
              <a:ext uri="{FF2B5EF4-FFF2-40B4-BE49-F238E27FC236}">
                <a16:creationId xmlns:a16="http://schemas.microsoft.com/office/drawing/2014/main" id="{7FC1FBA4-F025-F269-BB7C-ECD5082576C2}"/>
              </a:ext>
            </a:extLst>
          </p:cNvPr>
          <p:cNvSpPr txBox="1"/>
          <p:nvPr/>
        </p:nvSpPr>
        <p:spPr>
          <a:xfrm>
            <a:off x="3437442" y="11851"/>
            <a:ext cx="729026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1" i="0" u="none" strike="noStrike" kern="1200" cap="none" spc="0" normalizeH="0" baseline="0" noProof="0">
                <a:ln>
                  <a:noFill/>
                </a:ln>
                <a:solidFill>
                  <a:prstClr val="black"/>
                </a:solidFill>
                <a:effectLst/>
                <a:uLnTx/>
                <a:uFillTx/>
                <a:latin typeface="Calibri" panose="020F0502020204030204"/>
                <a:ea typeface="+mn-ea"/>
                <a:cs typeface="+mn-cs"/>
              </a:rPr>
              <a:t>Figura 17.6. Incluir </a:t>
            </a:r>
            <a:r>
              <a:rPr kumimoji="0" lang="es-ES" sz="1800" b="1" i="0" u="none" strike="noStrike" kern="1200" cap="none" spc="0" normalizeH="0" baseline="0" noProof="0" err="1">
                <a:ln>
                  <a:noFill/>
                </a:ln>
                <a:solidFill>
                  <a:prstClr val="black"/>
                </a:solidFill>
                <a:effectLst/>
                <a:uLnTx/>
                <a:uFillTx/>
                <a:latin typeface="Calibri" panose="020F0502020204030204"/>
                <a:ea typeface="+mn-ea"/>
                <a:cs typeface="+mn-cs"/>
              </a:rPr>
              <a:t>bootstrap</a:t>
            </a:r>
            <a:r>
              <a:rPr kumimoji="0" lang="es-ES" sz="1800" b="1" i="0" u="none" strike="noStrike" kern="1200" cap="none" spc="0" normalizeH="0" baseline="0" noProof="0">
                <a:ln>
                  <a:noFill/>
                </a:ln>
                <a:solidFill>
                  <a:prstClr val="black"/>
                </a:solidFill>
                <a:effectLst/>
                <a:uLnTx/>
                <a:uFillTx/>
                <a:latin typeface="Calibri" panose="020F0502020204030204"/>
                <a:ea typeface="+mn-ea"/>
                <a:cs typeface="+mn-cs"/>
              </a:rPr>
              <a:t> en el proyecto. Configurar pantalla de creación de tareas.</a:t>
            </a:r>
            <a:endParaRPr kumimoji="0" lang="es-E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 name="Botón de acción: en blanco 23">
            <a:hlinkClick r:id="rId4" action="ppaction://hlinksldjump" highlightClick="1"/>
            <a:extLst>
              <a:ext uri="{FF2B5EF4-FFF2-40B4-BE49-F238E27FC236}">
                <a16:creationId xmlns:a16="http://schemas.microsoft.com/office/drawing/2014/main" id="{8D50BB14-2C13-8FD2-66DB-B49705E8729E}"/>
              </a:ext>
            </a:extLst>
          </p:cNvPr>
          <p:cNvSpPr/>
          <p:nvPr/>
        </p:nvSpPr>
        <p:spPr>
          <a:xfrm>
            <a:off x="10727704" y="-885"/>
            <a:ext cx="1464296" cy="335902"/>
          </a:xfrm>
          <a:prstGeom prst="actionButtonBlan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C" sz="1800" b="0" i="0" u="none" strike="noStrike" kern="1200" cap="none" spc="0" normalizeH="0" baseline="0" noProof="0">
                <a:ln>
                  <a:noFill/>
                </a:ln>
                <a:solidFill>
                  <a:prstClr val="white"/>
                </a:solidFill>
                <a:effectLst/>
                <a:uLnTx/>
                <a:uFillTx/>
                <a:latin typeface="Calibri" panose="020F0502020204030204"/>
                <a:ea typeface="+mn-ea"/>
                <a:cs typeface="+mn-cs"/>
              </a:rPr>
              <a:t>Índice</a:t>
            </a:r>
            <a:endParaRPr kumimoji="0" lang="es-E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 name="Imagen 2" descr="Texto&#10;&#10;Descripción generada automáticamente">
            <a:extLst>
              <a:ext uri="{FF2B5EF4-FFF2-40B4-BE49-F238E27FC236}">
                <a16:creationId xmlns:a16="http://schemas.microsoft.com/office/drawing/2014/main" id="{98E3ECAD-4969-AA00-F4FA-290E662EA3B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40642" y="583570"/>
            <a:ext cx="4811978" cy="2562753"/>
          </a:xfrm>
          <a:prstGeom prst="rect">
            <a:avLst/>
          </a:prstGeom>
        </p:spPr>
      </p:pic>
      <p:pic>
        <p:nvPicPr>
          <p:cNvPr id="10" name="Imagen 9" descr="Texto&#10;&#10;Descripción generada automáticamente">
            <a:extLst>
              <a:ext uri="{FF2B5EF4-FFF2-40B4-BE49-F238E27FC236}">
                <a16:creationId xmlns:a16="http://schemas.microsoft.com/office/drawing/2014/main" id="{5FB5D9AF-6319-35F1-8139-7DA1FD6B36C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85864" y="3707853"/>
            <a:ext cx="5770548" cy="2692945"/>
          </a:xfrm>
          <a:prstGeom prst="rect">
            <a:avLst/>
          </a:prstGeom>
        </p:spPr>
      </p:pic>
      <p:pic>
        <p:nvPicPr>
          <p:cNvPr id="12" name="Imagen 11" descr="Texto&#10;&#10;Descripción generada automáticamente">
            <a:extLst>
              <a:ext uri="{FF2B5EF4-FFF2-40B4-BE49-F238E27FC236}">
                <a16:creationId xmlns:a16="http://schemas.microsoft.com/office/drawing/2014/main" id="{F6FB4377-06A6-66B9-BB08-3DB66A118C0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982047" y="2527982"/>
            <a:ext cx="5160793" cy="2844819"/>
          </a:xfrm>
          <a:prstGeom prst="rect">
            <a:avLst/>
          </a:prstGeom>
        </p:spPr>
      </p:pic>
      <p:sp>
        <p:nvSpPr>
          <p:cNvPr id="13" name="Rectángulo 12">
            <a:extLst>
              <a:ext uri="{FF2B5EF4-FFF2-40B4-BE49-F238E27FC236}">
                <a16:creationId xmlns:a16="http://schemas.microsoft.com/office/drawing/2014/main" id="{C22593F8-3DEF-FD93-38AC-612BB67A4E38}"/>
              </a:ext>
            </a:extLst>
          </p:cNvPr>
          <p:cNvSpPr/>
          <p:nvPr/>
        </p:nvSpPr>
        <p:spPr>
          <a:xfrm flipH="1">
            <a:off x="3643385" y="4129548"/>
            <a:ext cx="1579369" cy="196646"/>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w="3175">
                <a:solidFill>
                  <a:prstClr val="black"/>
                </a:solidFill>
              </a:ln>
              <a:solidFill>
                <a:prstClr val="white"/>
              </a:solidFill>
              <a:effectLst/>
              <a:uLnTx/>
              <a:uFillTx/>
              <a:latin typeface="Calibri" panose="020F0502020204030204"/>
              <a:ea typeface="+mn-ea"/>
              <a:cs typeface="+mn-cs"/>
            </a:endParaRPr>
          </a:p>
        </p:txBody>
      </p:sp>
      <p:sp>
        <p:nvSpPr>
          <p:cNvPr id="14" name="CuadroTexto 13">
            <a:extLst>
              <a:ext uri="{FF2B5EF4-FFF2-40B4-BE49-F238E27FC236}">
                <a16:creationId xmlns:a16="http://schemas.microsoft.com/office/drawing/2014/main" id="{FFF62FBF-D2A7-6B69-7FDB-DC689EB35E7E}"/>
              </a:ext>
            </a:extLst>
          </p:cNvPr>
          <p:cNvSpPr txBox="1"/>
          <p:nvPr/>
        </p:nvSpPr>
        <p:spPr>
          <a:xfrm>
            <a:off x="5222755" y="4052141"/>
            <a:ext cx="57855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1" i="0" u="none" strike="noStrike" kern="1200" cap="none" spc="0" normalizeH="0" baseline="0" noProof="0">
                <a:ln>
                  <a:noFill/>
                </a:ln>
                <a:solidFill>
                  <a:srgbClr val="002060"/>
                </a:solidFill>
                <a:effectLst/>
                <a:highlight>
                  <a:srgbClr val="FFFF00"/>
                </a:highlight>
                <a:uLnTx/>
                <a:uFillTx/>
                <a:latin typeface="Calibri" panose="020F0502020204030204"/>
                <a:ea typeface="+mn-ea"/>
                <a:cs typeface="+mn-cs"/>
              </a:rPr>
              <a:t>-1-</a:t>
            </a:r>
            <a:endParaRPr kumimoji="0" lang="es-EC" sz="1800" b="1" i="0" u="none" strike="noStrike" kern="1200" cap="none" spc="0" normalizeH="0" baseline="0" noProof="0">
              <a:ln>
                <a:noFill/>
              </a:ln>
              <a:solidFill>
                <a:srgbClr val="002060"/>
              </a:solidFill>
              <a:effectLst/>
              <a:highlight>
                <a:srgbClr val="FFFF00"/>
              </a:highlight>
              <a:uLnTx/>
              <a:uFillTx/>
              <a:latin typeface="Calibri" panose="020F0502020204030204"/>
              <a:ea typeface="+mn-ea"/>
              <a:cs typeface="+mn-cs"/>
            </a:endParaRPr>
          </a:p>
        </p:txBody>
      </p:sp>
      <p:sp>
        <p:nvSpPr>
          <p:cNvPr id="15" name="Rectángulo 14">
            <a:extLst>
              <a:ext uri="{FF2B5EF4-FFF2-40B4-BE49-F238E27FC236}">
                <a16:creationId xmlns:a16="http://schemas.microsoft.com/office/drawing/2014/main" id="{1103095C-5625-344A-1E0F-AC47E12F3155}"/>
              </a:ext>
            </a:extLst>
          </p:cNvPr>
          <p:cNvSpPr/>
          <p:nvPr/>
        </p:nvSpPr>
        <p:spPr>
          <a:xfrm flipH="1">
            <a:off x="3643383" y="4592133"/>
            <a:ext cx="2157928" cy="19664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w="3175">
                <a:solidFill>
                  <a:prstClr val="black"/>
                </a:solidFill>
              </a:ln>
              <a:solidFill>
                <a:prstClr val="white"/>
              </a:solidFill>
              <a:effectLst/>
              <a:uLnTx/>
              <a:uFillTx/>
              <a:latin typeface="Calibri" panose="020F0502020204030204"/>
              <a:ea typeface="+mn-ea"/>
              <a:cs typeface="+mn-cs"/>
            </a:endParaRPr>
          </a:p>
        </p:txBody>
      </p:sp>
      <p:sp>
        <p:nvSpPr>
          <p:cNvPr id="19" name="CuadroTexto 18">
            <a:extLst>
              <a:ext uri="{FF2B5EF4-FFF2-40B4-BE49-F238E27FC236}">
                <a16:creationId xmlns:a16="http://schemas.microsoft.com/office/drawing/2014/main" id="{D645494F-C692-BF2A-5409-928A32537BE4}"/>
              </a:ext>
            </a:extLst>
          </p:cNvPr>
          <p:cNvSpPr txBox="1"/>
          <p:nvPr/>
        </p:nvSpPr>
        <p:spPr>
          <a:xfrm>
            <a:off x="5771537" y="4505789"/>
            <a:ext cx="57855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1" i="0" u="none" strike="noStrike" kern="1200" cap="none" spc="0" normalizeH="0" baseline="0" noProof="0">
                <a:ln>
                  <a:noFill/>
                </a:ln>
                <a:solidFill>
                  <a:srgbClr val="002060"/>
                </a:solidFill>
                <a:effectLst/>
                <a:highlight>
                  <a:srgbClr val="FFFF00"/>
                </a:highlight>
                <a:uLnTx/>
                <a:uFillTx/>
                <a:latin typeface="Calibri" panose="020F0502020204030204"/>
                <a:ea typeface="+mn-ea"/>
                <a:cs typeface="+mn-cs"/>
              </a:rPr>
              <a:t>-1-</a:t>
            </a:r>
            <a:endParaRPr kumimoji="0" lang="es-EC" sz="1800" b="1" i="0" u="none" strike="noStrike" kern="1200" cap="none" spc="0" normalizeH="0" baseline="0" noProof="0">
              <a:ln>
                <a:noFill/>
              </a:ln>
              <a:solidFill>
                <a:srgbClr val="002060"/>
              </a:solidFill>
              <a:effectLst/>
              <a:highlight>
                <a:srgbClr val="FFFF00"/>
              </a:highlight>
              <a:uLnTx/>
              <a:uFillTx/>
              <a:latin typeface="Calibri" panose="020F0502020204030204"/>
              <a:ea typeface="+mn-ea"/>
              <a:cs typeface="+mn-cs"/>
            </a:endParaRPr>
          </a:p>
        </p:txBody>
      </p:sp>
      <p:cxnSp>
        <p:nvCxnSpPr>
          <p:cNvPr id="21" name="Conector recto de flecha 20">
            <a:extLst>
              <a:ext uri="{FF2B5EF4-FFF2-40B4-BE49-F238E27FC236}">
                <a16:creationId xmlns:a16="http://schemas.microsoft.com/office/drawing/2014/main" id="{E2237D0A-F074-B66D-58C6-BFADA839135B}"/>
              </a:ext>
            </a:extLst>
          </p:cNvPr>
          <p:cNvCxnSpPr>
            <a:cxnSpLocks/>
          </p:cNvCxnSpPr>
          <p:nvPr/>
        </p:nvCxnSpPr>
        <p:spPr>
          <a:xfrm flipH="1">
            <a:off x="9792929" y="2019727"/>
            <a:ext cx="430400" cy="508255"/>
          </a:xfrm>
          <a:prstGeom prst="straightConnector1">
            <a:avLst/>
          </a:prstGeom>
          <a:ln w="38100">
            <a:tailEnd type="triangle"/>
          </a:ln>
        </p:spPr>
        <p:style>
          <a:lnRef idx="3">
            <a:schemeClr val="accent1"/>
          </a:lnRef>
          <a:fillRef idx="0">
            <a:schemeClr val="accent1"/>
          </a:fillRef>
          <a:effectRef idx="2">
            <a:schemeClr val="accent1"/>
          </a:effectRef>
          <a:fontRef idx="minor">
            <a:schemeClr val="tx1"/>
          </a:fontRef>
        </p:style>
      </p:cxnSp>
      <p:sp>
        <p:nvSpPr>
          <p:cNvPr id="25" name="CuadroTexto 24">
            <a:extLst>
              <a:ext uri="{FF2B5EF4-FFF2-40B4-BE49-F238E27FC236}">
                <a16:creationId xmlns:a16="http://schemas.microsoft.com/office/drawing/2014/main" id="{7DB96687-5684-4554-2553-87310516EBFB}"/>
              </a:ext>
            </a:extLst>
          </p:cNvPr>
          <p:cNvSpPr txBox="1"/>
          <p:nvPr/>
        </p:nvSpPr>
        <p:spPr>
          <a:xfrm>
            <a:off x="9153832" y="819398"/>
            <a:ext cx="3038168"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0" i="0" u="none" strike="noStrike" kern="1200" cap="none" spc="0" normalizeH="0" baseline="0" noProof="0">
                <a:ln>
                  <a:noFill/>
                </a:ln>
                <a:solidFill>
                  <a:prstClr val="black"/>
                </a:solidFill>
                <a:effectLst/>
                <a:uLnTx/>
                <a:uFillTx/>
                <a:latin typeface="Calibri" panose="020F0502020204030204"/>
                <a:ea typeface="+mn-ea"/>
                <a:cs typeface="+mn-cs"/>
              </a:rPr>
              <a:t>En este archivo no se hace ningún cambio, pero es la referencia de donde se saca el archivo “forms.py”</a:t>
            </a:r>
            <a:endParaRPr kumimoji="0" lang="es-EC"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 name="Rectángulo 26">
            <a:extLst>
              <a:ext uri="{FF2B5EF4-FFF2-40B4-BE49-F238E27FC236}">
                <a16:creationId xmlns:a16="http://schemas.microsoft.com/office/drawing/2014/main" id="{E6A7CF4A-E30D-DC2A-AC9F-A808ADAAF3E2}"/>
              </a:ext>
            </a:extLst>
          </p:cNvPr>
          <p:cNvSpPr/>
          <p:nvPr/>
        </p:nvSpPr>
        <p:spPr>
          <a:xfrm flipH="1">
            <a:off x="7635000" y="3665573"/>
            <a:ext cx="3092703" cy="204290"/>
          </a:xfrm>
          <a:prstGeom prst="rect">
            <a:avLst/>
          </a:prstGeom>
          <a:noFill/>
          <a:ln w="28575">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w="3175">
                <a:solidFill>
                  <a:prstClr val="black"/>
                </a:solidFill>
              </a:ln>
              <a:solidFill>
                <a:prstClr val="white"/>
              </a:solidFill>
              <a:effectLst/>
              <a:uLnTx/>
              <a:uFillTx/>
              <a:latin typeface="Calibri" panose="020F0502020204030204"/>
              <a:ea typeface="+mn-ea"/>
              <a:cs typeface="+mn-cs"/>
            </a:endParaRPr>
          </a:p>
        </p:txBody>
      </p:sp>
      <p:sp>
        <p:nvSpPr>
          <p:cNvPr id="28" name="Rectángulo 27">
            <a:extLst>
              <a:ext uri="{FF2B5EF4-FFF2-40B4-BE49-F238E27FC236}">
                <a16:creationId xmlns:a16="http://schemas.microsoft.com/office/drawing/2014/main" id="{12123A5E-8504-F20D-D2C8-41B578DCD0E7}"/>
              </a:ext>
            </a:extLst>
          </p:cNvPr>
          <p:cNvSpPr/>
          <p:nvPr/>
        </p:nvSpPr>
        <p:spPr>
          <a:xfrm flipH="1">
            <a:off x="4365522" y="5400330"/>
            <a:ext cx="1553495" cy="19664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w="3175">
                <a:solidFill>
                  <a:prstClr val="black"/>
                </a:solidFill>
              </a:ln>
              <a:solidFill>
                <a:prstClr val="white"/>
              </a:solidFill>
              <a:effectLst/>
              <a:uLnTx/>
              <a:uFillTx/>
              <a:latin typeface="Calibri" panose="020F0502020204030204"/>
              <a:ea typeface="+mn-ea"/>
              <a:cs typeface="+mn-cs"/>
            </a:endParaRPr>
          </a:p>
        </p:txBody>
      </p:sp>
      <p:cxnSp>
        <p:nvCxnSpPr>
          <p:cNvPr id="30" name="Conector recto 29">
            <a:extLst>
              <a:ext uri="{FF2B5EF4-FFF2-40B4-BE49-F238E27FC236}">
                <a16:creationId xmlns:a16="http://schemas.microsoft.com/office/drawing/2014/main" id="{255C6CB5-8C3E-453A-1630-F143F03E8791}"/>
              </a:ext>
            </a:extLst>
          </p:cNvPr>
          <p:cNvCxnSpPr>
            <a:stCxn id="28" idx="1"/>
            <a:endCxn id="27" idx="3"/>
          </p:cNvCxnSpPr>
          <p:nvPr/>
        </p:nvCxnSpPr>
        <p:spPr>
          <a:xfrm flipV="1">
            <a:off x="5919017" y="3767718"/>
            <a:ext cx="1715983" cy="1730935"/>
          </a:xfrm>
          <a:prstGeom prst="line">
            <a:avLst/>
          </a:prstGeom>
        </p:spPr>
        <p:style>
          <a:lnRef idx="3">
            <a:schemeClr val="accent6"/>
          </a:lnRef>
          <a:fillRef idx="0">
            <a:schemeClr val="accent6"/>
          </a:fillRef>
          <a:effectRef idx="2">
            <a:schemeClr val="accent6"/>
          </a:effectRef>
          <a:fontRef idx="minor">
            <a:schemeClr val="tx1"/>
          </a:fontRef>
        </p:style>
      </p:cxnSp>
      <p:sp>
        <p:nvSpPr>
          <p:cNvPr id="31" name="Rectángulo 30">
            <a:extLst>
              <a:ext uri="{FF2B5EF4-FFF2-40B4-BE49-F238E27FC236}">
                <a16:creationId xmlns:a16="http://schemas.microsoft.com/office/drawing/2014/main" id="{35CA2513-6224-4CA2-1324-F205532CD928}"/>
              </a:ext>
            </a:extLst>
          </p:cNvPr>
          <p:cNvSpPr/>
          <p:nvPr/>
        </p:nvSpPr>
        <p:spPr>
          <a:xfrm flipH="1">
            <a:off x="7657540" y="3869322"/>
            <a:ext cx="3092703" cy="204290"/>
          </a:xfrm>
          <a:prstGeom prst="rect">
            <a:avLst/>
          </a:prstGeom>
          <a:noFill/>
          <a:ln w="28575">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w="3175">
                <a:solidFill>
                  <a:prstClr val="black"/>
                </a:solidFill>
              </a:ln>
              <a:solidFill>
                <a:prstClr val="white"/>
              </a:solidFill>
              <a:effectLst/>
              <a:uLnTx/>
              <a:uFillTx/>
              <a:latin typeface="Calibri" panose="020F0502020204030204"/>
              <a:ea typeface="+mn-ea"/>
              <a:cs typeface="+mn-cs"/>
            </a:endParaRPr>
          </a:p>
        </p:txBody>
      </p:sp>
      <p:sp>
        <p:nvSpPr>
          <p:cNvPr id="32" name="Rectángulo 31">
            <a:extLst>
              <a:ext uri="{FF2B5EF4-FFF2-40B4-BE49-F238E27FC236}">
                <a16:creationId xmlns:a16="http://schemas.microsoft.com/office/drawing/2014/main" id="{5794A1A1-6631-6CFB-00FD-2CF4216D6F4C}"/>
              </a:ext>
            </a:extLst>
          </p:cNvPr>
          <p:cNvSpPr/>
          <p:nvPr/>
        </p:nvSpPr>
        <p:spPr>
          <a:xfrm flipH="1">
            <a:off x="4433068" y="5669313"/>
            <a:ext cx="1820247" cy="25103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w="3175">
                <a:solidFill>
                  <a:prstClr val="black"/>
                </a:solidFill>
              </a:ln>
              <a:solidFill>
                <a:prstClr val="white"/>
              </a:solidFill>
              <a:effectLst/>
              <a:uLnTx/>
              <a:uFillTx/>
              <a:latin typeface="Calibri" panose="020F0502020204030204"/>
              <a:ea typeface="+mn-ea"/>
              <a:cs typeface="+mn-cs"/>
            </a:endParaRPr>
          </a:p>
        </p:txBody>
      </p:sp>
      <p:cxnSp>
        <p:nvCxnSpPr>
          <p:cNvPr id="33" name="Conector recto 32">
            <a:extLst>
              <a:ext uri="{FF2B5EF4-FFF2-40B4-BE49-F238E27FC236}">
                <a16:creationId xmlns:a16="http://schemas.microsoft.com/office/drawing/2014/main" id="{53054B88-BB01-FC02-9B0E-23094F89D945}"/>
              </a:ext>
            </a:extLst>
          </p:cNvPr>
          <p:cNvCxnSpPr>
            <a:cxnSpLocks/>
            <a:endCxn id="31" idx="3"/>
          </p:cNvCxnSpPr>
          <p:nvPr/>
        </p:nvCxnSpPr>
        <p:spPr>
          <a:xfrm flipV="1">
            <a:off x="6255076" y="3971467"/>
            <a:ext cx="1402464" cy="1790800"/>
          </a:xfrm>
          <a:prstGeom prst="line">
            <a:avLst/>
          </a:prstGeom>
        </p:spPr>
        <p:style>
          <a:lnRef idx="3">
            <a:schemeClr val="accent6"/>
          </a:lnRef>
          <a:fillRef idx="0">
            <a:schemeClr val="accent6"/>
          </a:fillRef>
          <a:effectRef idx="2">
            <a:schemeClr val="accent6"/>
          </a:effectRef>
          <a:fontRef idx="minor">
            <a:schemeClr val="tx1"/>
          </a:fontRef>
        </p:style>
      </p:cxnSp>
      <p:sp>
        <p:nvSpPr>
          <p:cNvPr id="36" name="CuadroTexto 35">
            <a:extLst>
              <a:ext uri="{FF2B5EF4-FFF2-40B4-BE49-F238E27FC236}">
                <a16:creationId xmlns:a16="http://schemas.microsoft.com/office/drawing/2014/main" id="{0CBB35D7-7953-79D8-8AB1-2E0C3486281D}"/>
              </a:ext>
            </a:extLst>
          </p:cNvPr>
          <p:cNvSpPr txBox="1"/>
          <p:nvPr/>
        </p:nvSpPr>
        <p:spPr>
          <a:xfrm>
            <a:off x="6615520" y="4633185"/>
            <a:ext cx="57855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1" i="0" u="none" strike="noStrike" kern="1200" cap="none" spc="0" normalizeH="0" baseline="0" noProof="0">
                <a:ln>
                  <a:noFill/>
                </a:ln>
                <a:solidFill>
                  <a:srgbClr val="002060"/>
                </a:solidFill>
                <a:effectLst/>
                <a:highlight>
                  <a:srgbClr val="FFFF00"/>
                </a:highlight>
                <a:uLnTx/>
                <a:uFillTx/>
                <a:latin typeface="Calibri" panose="020F0502020204030204"/>
                <a:ea typeface="+mn-ea"/>
                <a:cs typeface="+mn-cs"/>
              </a:rPr>
              <a:t>-1-</a:t>
            </a:r>
            <a:endParaRPr kumimoji="0" lang="es-EC" sz="1800" b="1" i="0" u="none" strike="noStrike" kern="1200" cap="none" spc="0" normalizeH="0" baseline="0" noProof="0">
              <a:ln>
                <a:noFill/>
              </a:ln>
              <a:solidFill>
                <a:srgbClr val="002060"/>
              </a:solidFill>
              <a:effectLst/>
              <a:highlight>
                <a:srgbClr val="FFFF00"/>
              </a:highlight>
              <a:uLnTx/>
              <a:uFillTx/>
              <a:latin typeface="Calibri" panose="020F0502020204030204"/>
              <a:ea typeface="+mn-ea"/>
              <a:cs typeface="+mn-cs"/>
            </a:endParaRPr>
          </a:p>
        </p:txBody>
      </p:sp>
      <p:sp>
        <p:nvSpPr>
          <p:cNvPr id="37" name="Rectángulo 36">
            <a:extLst>
              <a:ext uri="{FF2B5EF4-FFF2-40B4-BE49-F238E27FC236}">
                <a16:creationId xmlns:a16="http://schemas.microsoft.com/office/drawing/2014/main" id="{D1F862BC-5736-318B-58E8-432B0541669F}"/>
              </a:ext>
            </a:extLst>
          </p:cNvPr>
          <p:cNvSpPr/>
          <p:nvPr/>
        </p:nvSpPr>
        <p:spPr>
          <a:xfrm flipH="1">
            <a:off x="4355685" y="5996666"/>
            <a:ext cx="867068" cy="19664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w="3175">
                <a:solidFill>
                  <a:prstClr val="black"/>
                </a:solidFill>
              </a:ln>
              <a:solidFill>
                <a:prstClr val="white"/>
              </a:solidFill>
              <a:effectLst/>
              <a:uLnTx/>
              <a:uFillTx/>
              <a:latin typeface="Calibri" panose="020F0502020204030204"/>
              <a:ea typeface="+mn-ea"/>
              <a:cs typeface="+mn-cs"/>
            </a:endParaRPr>
          </a:p>
        </p:txBody>
      </p:sp>
      <p:sp>
        <p:nvSpPr>
          <p:cNvPr id="38" name="Rectángulo 37">
            <a:extLst>
              <a:ext uri="{FF2B5EF4-FFF2-40B4-BE49-F238E27FC236}">
                <a16:creationId xmlns:a16="http://schemas.microsoft.com/office/drawing/2014/main" id="{B6C90C90-A8A5-5278-9DD6-F7110979BD03}"/>
              </a:ext>
            </a:extLst>
          </p:cNvPr>
          <p:cNvSpPr/>
          <p:nvPr/>
        </p:nvSpPr>
        <p:spPr>
          <a:xfrm flipH="1">
            <a:off x="7657539" y="4375496"/>
            <a:ext cx="3452912" cy="204290"/>
          </a:xfrm>
          <a:prstGeom prst="rect">
            <a:avLst/>
          </a:prstGeom>
          <a:noFill/>
          <a:ln w="28575">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w="3175">
                <a:solidFill>
                  <a:prstClr val="black"/>
                </a:solidFill>
              </a:ln>
              <a:solidFill>
                <a:prstClr val="white"/>
              </a:solidFill>
              <a:effectLst/>
              <a:uLnTx/>
              <a:uFillTx/>
              <a:latin typeface="Calibri" panose="020F0502020204030204"/>
              <a:ea typeface="+mn-ea"/>
              <a:cs typeface="+mn-cs"/>
            </a:endParaRPr>
          </a:p>
        </p:txBody>
      </p:sp>
      <p:sp>
        <p:nvSpPr>
          <p:cNvPr id="39" name="Forma libre: forma 38">
            <a:extLst>
              <a:ext uri="{FF2B5EF4-FFF2-40B4-BE49-F238E27FC236}">
                <a16:creationId xmlns:a16="http://schemas.microsoft.com/office/drawing/2014/main" id="{E3123862-32FC-FBFE-DCF0-6E5483C8E8B1}"/>
              </a:ext>
            </a:extLst>
          </p:cNvPr>
          <p:cNvSpPr/>
          <p:nvPr/>
        </p:nvSpPr>
        <p:spPr>
          <a:xfrm>
            <a:off x="5230761" y="4517981"/>
            <a:ext cx="4456322" cy="1890524"/>
          </a:xfrm>
          <a:custGeom>
            <a:avLst/>
            <a:gdLst>
              <a:gd name="connsiteX0" fmla="*/ 0 w 4456322"/>
              <a:gd name="connsiteY0" fmla="*/ 1666509 h 1890524"/>
              <a:gd name="connsiteX1" fmla="*/ 1317523 w 4456322"/>
              <a:gd name="connsiteY1" fmla="*/ 1823825 h 1890524"/>
              <a:gd name="connsiteX2" fmla="*/ 4188542 w 4456322"/>
              <a:gd name="connsiteY2" fmla="*/ 1853322 h 1890524"/>
              <a:gd name="connsiteX3" fmla="*/ 4188542 w 4456322"/>
              <a:gd name="connsiteY3" fmla="*/ 1312548 h 1890524"/>
              <a:gd name="connsiteX4" fmla="*/ 2920181 w 4456322"/>
              <a:gd name="connsiteY4" fmla="*/ 889761 h 1890524"/>
              <a:gd name="connsiteX5" fmla="*/ 2369574 w 4456322"/>
              <a:gd name="connsiteY5" fmla="*/ 693116 h 1890524"/>
              <a:gd name="connsiteX6" fmla="*/ 2517058 w 4456322"/>
              <a:gd name="connsiteY6" fmla="*/ 63851 h 1890524"/>
              <a:gd name="connsiteX7" fmla="*/ 2487562 w 4456322"/>
              <a:gd name="connsiteY7" fmla="*/ 54019 h 1890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56322" h="1890524">
                <a:moveTo>
                  <a:pt x="0" y="1666509"/>
                </a:moveTo>
                <a:cubicBezTo>
                  <a:pt x="309716" y="1729599"/>
                  <a:pt x="619433" y="1792690"/>
                  <a:pt x="1317523" y="1823825"/>
                </a:cubicBezTo>
                <a:cubicBezTo>
                  <a:pt x="2015613" y="1854961"/>
                  <a:pt x="3710039" y="1938535"/>
                  <a:pt x="4188542" y="1853322"/>
                </a:cubicBezTo>
                <a:cubicBezTo>
                  <a:pt x="4667045" y="1768109"/>
                  <a:pt x="4399936" y="1473142"/>
                  <a:pt x="4188542" y="1312548"/>
                </a:cubicBezTo>
                <a:cubicBezTo>
                  <a:pt x="3977148" y="1151954"/>
                  <a:pt x="3223342" y="993000"/>
                  <a:pt x="2920181" y="889761"/>
                </a:cubicBezTo>
                <a:cubicBezTo>
                  <a:pt x="2617020" y="786522"/>
                  <a:pt x="2436761" y="830768"/>
                  <a:pt x="2369574" y="693116"/>
                </a:cubicBezTo>
                <a:cubicBezTo>
                  <a:pt x="2302387" y="555464"/>
                  <a:pt x="2517058" y="63851"/>
                  <a:pt x="2517058" y="63851"/>
                </a:cubicBezTo>
                <a:cubicBezTo>
                  <a:pt x="2536723" y="-42665"/>
                  <a:pt x="2512142" y="5677"/>
                  <a:pt x="2487562" y="54019"/>
                </a:cubicBezTo>
              </a:path>
            </a:pathLst>
          </a:custGeom>
        </p:spPr>
        <p:style>
          <a:lnRef idx="3">
            <a:schemeClr val="accent6"/>
          </a:lnRef>
          <a:fillRef idx="0">
            <a:schemeClr val="accent6"/>
          </a:fillRef>
          <a:effectRef idx="2">
            <a:schemeClr val="accent6"/>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C"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0" name="Rectángulo 39">
            <a:extLst>
              <a:ext uri="{FF2B5EF4-FFF2-40B4-BE49-F238E27FC236}">
                <a16:creationId xmlns:a16="http://schemas.microsoft.com/office/drawing/2014/main" id="{CB8E3EF6-FF3C-1ECB-C678-3691AA06CFFE}"/>
              </a:ext>
            </a:extLst>
          </p:cNvPr>
          <p:cNvSpPr/>
          <p:nvPr/>
        </p:nvSpPr>
        <p:spPr>
          <a:xfrm flipH="1">
            <a:off x="3782180" y="1340427"/>
            <a:ext cx="2933247" cy="39004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w="3175">
                <a:solidFill>
                  <a:prstClr val="black"/>
                </a:solidFill>
              </a:ln>
              <a:solidFill>
                <a:prstClr val="white"/>
              </a:solidFill>
              <a:effectLst/>
              <a:uLnTx/>
              <a:uFillTx/>
              <a:latin typeface="Calibri" panose="020F0502020204030204"/>
              <a:ea typeface="+mn-ea"/>
              <a:cs typeface="+mn-cs"/>
            </a:endParaRPr>
          </a:p>
        </p:txBody>
      </p:sp>
      <p:sp>
        <p:nvSpPr>
          <p:cNvPr id="41" name="CuadroTexto 40">
            <a:extLst>
              <a:ext uri="{FF2B5EF4-FFF2-40B4-BE49-F238E27FC236}">
                <a16:creationId xmlns:a16="http://schemas.microsoft.com/office/drawing/2014/main" id="{74C0C6CC-27CA-0A03-DC54-7E59509B250D}"/>
              </a:ext>
            </a:extLst>
          </p:cNvPr>
          <p:cNvSpPr txBox="1"/>
          <p:nvPr/>
        </p:nvSpPr>
        <p:spPr>
          <a:xfrm>
            <a:off x="6866432" y="1223750"/>
            <a:ext cx="48809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1" i="0" u="none" strike="noStrike" kern="1200" cap="none" spc="0" normalizeH="0" baseline="0" noProof="0">
                <a:ln>
                  <a:noFill/>
                </a:ln>
                <a:solidFill>
                  <a:srgbClr val="002060"/>
                </a:solidFill>
                <a:effectLst/>
                <a:highlight>
                  <a:srgbClr val="FFFF00"/>
                </a:highlight>
                <a:uLnTx/>
                <a:uFillTx/>
                <a:latin typeface="Calibri" panose="020F0502020204030204"/>
                <a:ea typeface="+mn-ea"/>
                <a:cs typeface="+mn-cs"/>
              </a:rPr>
              <a:t>-2-</a:t>
            </a:r>
            <a:endParaRPr kumimoji="0" lang="es-EC" sz="1800" b="1" i="0" u="none" strike="noStrike" kern="1200" cap="none" spc="0" normalizeH="0" baseline="0" noProof="0">
              <a:ln>
                <a:noFill/>
              </a:ln>
              <a:solidFill>
                <a:srgbClr val="002060"/>
              </a:solidFill>
              <a:effectLst/>
              <a:highlight>
                <a:srgbClr val="FFFF00"/>
              </a:highlight>
              <a:uLnTx/>
              <a:uFillTx/>
              <a:latin typeface="Calibri" panose="020F0502020204030204"/>
              <a:ea typeface="+mn-ea"/>
              <a:cs typeface="+mn-cs"/>
            </a:endParaRPr>
          </a:p>
        </p:txBody>
      </p:sp>
      <p:sp>
        <p:nvSpPr>
          <p:cNvPr id="42" name="Rectángulo 41">
            <a:extLst>
              <a:ext uri="{FF2B5EF4-FFF2-40B4-BE49-F238E27FC236}">
                <a16:creationId xmlns:a16="http://schemas.microsoft.com/office/drawing/2014/main" id="{CBCAEF08-4509-047F-7B5A-A88E6452A0D1}"/>
              </a:ext>
            </a:extLst>
          </p:cNvPr>
          <p:cNvSpPr/>
          <p:nvPr/>
        </p:nvSpPr>
        <p:spPr>
          <a:xfrm flipH="1">
            <a:off x="6777008" y="1629700"/>
            <a:ext cx="1275612" cy="25975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w="3175">
                <a:solidFill>
                  <a:prstClr val="black"/>
                </a:solid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7357055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9DF72ADE-BAE9-484E-84CE-E8979DDABC94}"/>
              </a:ext>
            </a:extLst>
          </p:cNvPr>
          <p:cNvSpPr>
            <a:spLocks noGrp="1"/>
          </p:cNvSpPr>
          <p:nvPr>
            <p:ph type="title"/>
          </p:nvPr>
        </p:nvSpPr>
        <p:spPr>
          <a:xfrm>
            <a:off x="1" y="1"/>
            <a:ext cx="3256367" cy="709119"/>
          </a:xfrm>
          <a:solidFill>
            <a:schemeClr val="accent4">
              <a:lumMod val="60000"/>
              <a:lumOff val="40000"/>
            </a:schemeClr>
          </a:solidFill>
        </p:spPr>
        <p:style>
          <a:lnRef idx="2">
            <a:schemeClr val="accent1"/>
          </a:lnRef>
          <a:fillRef idx="1">
            <a:schemeClr val="lt1"/>
          </a:fillRef>
          <a:effectRef idx="0">
            <a:schemeClr val="accent1"/>
          </a:effectRef>
          <a:fontRef idx="minor">
            <a:schemeClr val="dk1"/>
          </a:fontRef>
        </p:style>
        <p:txBody>
          <a:bodyPr>
            <a:normAutofit/>
          </a:bodyPr>
          <a:lstStyle/>
          <a:p>
            <a:r>
              <a:rPr lang="es-MX" sz="1400">
                <a:latin typeface="AcmeFont" pitchFamily="2" charset="0"/>
              </a:rPr>
              <a:t>Taller: </a:t>
            </a:r>
            <a:r>
              <a:rPr lang="es-MX" sz="1400"/>
              <a:t>Ejercicio 81</a:t>
            </a:r>
            <a:endParaRPr lang="es-ES" sz="1400"/>
          </a:p>
        </p:txBody>
      </p:sp>
      <p:cxnSp>
        <p:nvCxnSpPr>
          <p:cNvPr id="5" name="Conector recto 4">
            <a:extLst>
              <a:ext uri="{FF2B5EF4-FFF2-40B4-BE49-F238E27FC236}">
                <a16:creationId xmlns:a16="http://schemas.microsoft.com/office/drawing/2014/main" id="{B56C916C-A930-4B45-9FEB-EAC26D680858}"/>
              </a:ext>
            </a:extLst>
          </p:cNvPr>
          <p:cNvCxnSpPr>
            <a:cxnSpLocks/>
          </p:cNvCxnSpPr>
          <p:nvPr/>
        </p:nvCxnSpPr>
        <p:spPr>
          <a:xfrm>
            <a:off x="3256383" y="709120"/>
            <a:ext cx="0" cy="6148880"/>
          </a:xfrm>
          <a:prstGeom prst="line">
            <a:avLst/>
          </a:prstGeom>
        </p:spPr>
        <p:style>
          <a:lnRef idx="3">
            <a:schemeClr val="accent1"/>
          </a:lnRef>
          <a:fillRef idx="0">
            <a:schemeClr val="accent1"/>
          </a:fillRef>
          <a:effectRef idx="2">
            <a:schemeClr val="accent1"/>
          </a:effectRef>
          <a:fontRef idx="minor">
            <a:schemeClr val="tx1"/>
          </a:fontRef>
        </p:style>
      </p:cxnSp>
      <p:sp>
        <p:nvSpPr>
          <p:cNvPr id="16" name="CuadroTexto 15">
            <a:extLst>
              <a:ext uri="{FF2B5EF4-FFF2-40B4-BE49-F238E27FC236}">
                <a16:creationId xmlns:a16="http://schemas.microsoft.com/office/drawing/2014/main" id="{B1925488-C881-4A19-A93C-2E217166D1A0}"/>
              </a:ext>
            </a:extLst>
          </p:cNvPr>
          <p:cNvSpPr txBox="1"/>
          <p:nvPr/>
        </p:nvSpPr>
        <p:spPr>
          <a:xfrm>
            <a:off x="106748" y="4958291"/>
            <a:ext cx="2891329" cy="116955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C" sz="1400" b="1" i="0" u="none" strike="noStrike" kern="1200" cap="none" spc="0" normalizeH="0" baseline="0" noProof="0">
                <a:ln>
                  <a:noFill/>
                </a:ln>
                <a:solidFill>
                  <a:prstClr val="black"/>
                </a:solidFill>
                <a:effectLst/>
                <a:uLnTx/>
                <a:uFillTx/>
                <a:latin typeface="Calibri" panose="020F0502020204030204"/>
                <a:ea typeface="+mn-ea"/>
                <a:cs typeface="+mn-cs"/>
              </a:rPr>
              <a:t>Objetivos de la lámina:</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ES" sz="1400" b="0" i="0" u="none" strike="noStrike" kern="1200" cap="none" spc="0" normalizeH="0" baseline="0" noProof="0">
                <a:ln>
                  <a:noFill/>
                </a:ln>
                <a:solidFill>
                  <a:prstClr val="black"/>
                </a:solidFill>
                <a:effectLst/>
                <a:uLnTx/>
                <a:uFillTx/>
                <a:latin typeface="Calibri" panose="020F0502020204030204"/>
                <a:ea typeface="+mn-ea"/>
                <a:cs typeface="+mn-cs"/>
              </a:rPr>
              <a:t>Configurar la creación de tareas de "http://127.0.0.1:8000/</a:t>
            </a:r>
            <a:r>
              <a:rPr kumimoji="0" lang="es-ES" sz="1400" b="0" i="0" u="none" strike="noStrike" kern="1200" cap="none" spc="0" normalizeH="0" baseline="0" noProof="0" err="1">
                <a:ln>
                  <a:noFill/>
                </a:ln>
                <a:solidFill>
                  <a:prstClr val="black"/>
                </a:solidFill>
                <a:effectLst/>
                <a:uLnTx/>
                <a:uFillTx/>
                <a:latin typeface="Calibri" panose="020F0502020204030204"/>
                <a:ea typeface="+mn-ea"/>
                <a:cs typeface="+mn-cs"/>
              </a:rPr>
              <a:t>tasks</a:t>
            </a:r>
            <a:r>
              <a:rPr kumimoji="0" lang="es-ES" sz="1400" b="0" i="0" u="none" strike="noStrike" kern="1200" cap="none" spc="0" normalizeH="0" baseline="0" noProof="0">
                <a:ln>
                  <a:noFill/>
                </a:ln>
                <a:solidFill>
                  <a:prstClr val="black"/>
                </a:solidFill>
                <a:effectLst/>
                <a:uLnTx/>
                <a:uFillTx/>
                <a:latin typeface="Calibri" panose="020F0502020204030204"/>
                <a:ea typeface="+mn-ea"/>
                <a:cs typeface="+mn-cs"/>
              </a:rPr>
              <a:t>/</a:t>
            </a:r>
            <a:r>
              <a:rPr kumimoji="0" lang="es-ES" sz="1400" b="0" i="0" u="none" strike="noStrike" kern="1200" cap="none" spc="0" normalizeH="0" baseline="0" noProof="0" err="1">
                <a:ln>
                  <a:noFill/>
                </a:ln>
                <a:solidFill>
                  <a:prstClr val="black"/>
                </a:solidFill>
                <a:effectLst/>
                <a:uLnTx/>
                <a:uFillTx/>
                <a:latin typeface="Calibri" panose="020F0502020204030204"/>
                <a:ea typeface="+mn-ea"/>
                <a:cs typeface="+mn-cs"/>
              </a:rPr>
              <a:t>create</a:t>
            </a:r>
            <a:r>
              <a:rPr kumimoji="0" lang="es-ES" sz="1400" b="0" i="0" u="none" strike="noStrike" kern="1200" cap="none" spc="0" normalizeH="0" baseline="0" noProof="0">
                <a:ln>
                  <a:noFill/>
                </a:ln>
                <a:solidFill>
                  <a:prstClr val="black"/>
                </a:solidFill>
                <a:effectLst/>
                <a:uLnTx/>
                <a:uFillTx/>
                <a:latin typeface="Calibri" panose="020F0502020204030204"/>
                <a:ea typeface="+mn-ea"/>
                <a:cs typeface="+mn-cs"/>
              </a:rPr>
              <a:t>/"</a:t>
            </a:r>
          </a:p>
        </p:txBody>
      </p:sp>
      <p:pic>
        <p:nvPicPr>
          <p:cNvPr id="17" name="Imagen 16">
            <a:extLst>
              <a:ext uri="{FF2B5EF4-FFF2-40B4-BE49-F238E27FC236}">
                <a16:creationId xmlns:a16="http://schemas.microsoft.com/office/drawing/2014/main" id="{07AF594D-2BC1-4EA0-9855-66C150454A4F}"/>
              </a:ext>
            </a:extLst>
          </p:cNvPr>
          <p:cNvPicPr>
            <a:picLocks noChangeAspect="1"/>
          </p:cNvPicPr>
          <p:nvPr/>
        </p:nvPicPr>
        <p:blipFill>
          <a:blip r:embed="rId3"/>
          <a:stretch>
            <a:fillRect/>
          </a:stretch>
        </p:blipFill>
        <p:spPr>
          <a:xfrm>
            <a:off x="76038" y="2011836"/>
            <a:ext cx="993895" cy="854078"/>
          </a:xfrm>
          <a:prstGeom prst="rect">
            <a:avLst/>
          </a:prstGeom>
        </p:spPr>
      </p:pic>
      <p:sp>
        <p:nvSpPr>
          <p:cNvPr id="18" name="CuadroTexto 17">
            <a:extLst>
              <a:ext uri="{FF2B5EF4-FFF2-40B4-BE49-F238E27FC236}">
                <a16:creationId xmlns:a16="http://schemas.microsoft.com/office/drawing/2014/main" id="{137D2C75-4FC0-4811-A9B7-F2AED8DD12CA}"/>
              </a:ext>
            </a:extLst>
          </p:cNvPr>
          <p:cNvSpPr txBox="1"/>
          <p:nvPr/>
        </p:nvSpPr>
        <p:spPr>
          <a:xfrm>
            <a:off x="80567" y="2926313"/>
            <a:ext cx="3098569" cy="209288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C" sz="1300" b="1" i="0" u="none" strike="noStrike" kern="1200" cap="none" spc="0" normalizeH="0" baseline="0" noProof="0">
                <a:ln>
                  <a:noFill/>
                </a:ln>
                <a:solidFill>
                  <a:prstClr val="black"/>
                </a:solidFill>
                <a:effectLst/>
                <a:uLnTx/>
                <a:uFillTx/>
                <a:latin typeface="Agency FB" panose="020B0503020202020204" pitchFamily="34" charset="0"/>
                <a:ea typeface="+mn-ea"/>
                <a:cs typeface="+mn-cs"/>
              </a:rPr>
              <a:t>Misión. </a:t>
            </a:r>
            <a:r>
              <a:rPr kumimoji="0" lang="es-MX" sz="1300" b="0" i="0" u="none" strike="noStrike" kern="1200" cap="none" spc="0" normalizeH="0" baseline="0" noProof="0">
                <a:ln>
                  <a:noFill/>
                </a:ln>
                <a:solidFill>
                  <a:prstClr val="black"/>
                </a:solidFill>
                <a:effectLst/>
                <a:uLnTx/>
                <a:uFillTx/>
                <a:latin typeface="Agency FB" panose="020B0503020202020204" pitchFamily="34" charset="0"/>
                <a:ea typeface="+mn-ea"/>
                <a:cs typeface="+mn-cs"/>
              </a:rPr>
              <a:t>Formar profesionales competentes y emprendedores desde lo académico, la investigación, y la vinculación, que contribuyan a mejorar la calidad de vida de la sociedad.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300" b="0" i="0" u="none" strike="noStrike" kern="1200" cap="none" spc="0" normalizeH="0" baseline="0" noProof="0">
              <a:ln>
                <a:noFill/>
              </a:ln>
              <a:solidFill>
                <a:prstClr val="black"/>
              </a:solidFill>
              <a:effectLst/>
              <a:uLnTx/>
              <a:uFillTx/>
              <a:latin typeface="Agency FB" panose="020B0503020202020204" pitchFamily="34" charset="0"/>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C" sz="1300" b="1" i="0" u="none" strike="noStrike" kern="1200" cap="none" spc="0" normalizeH="0" baseline="0" noProof="0">
                <a:ln>
                  <a:noFill/>
                </a:ln>
                <a:solidFill>
                  <a:prstClr val="black"/>
                </a:solidFill>
                <a:effectLst/>
                <a:uLnTx/>
                <a:uFillTx/>
                <a:latin typeface="Agency FB" panose="020B0503020202020204" pitchFamily="34" charset="0"/>
                <a:ea typeface="+mn-ea"/>
                <a:cs typeface="+mn-cs"/>
              </a:rPr>
              <a:t>Visión. </a:t>
            </a:r>
            <a:r>
              <a:rPr kumimoji="0" lang="es-MX" sz="1300" b="0" i="0" u="none" strike="noStrike" kern="1200" cap="none" spc="0" normalizeH="0" baseline="0" noProof="0">
                <a:ln>
                  <a:noFill/>
                </a:ln>
                <a:solidFill>
                  <a:prstClr val="black"/>
                </a:solidFill>
                <a:effectLst/>
                <a:uLnTx/>
                <a:uFillTx/>
                <a:latin typeface="Agency FB" panose="020B0503020202020204" pitchFamily="34" charset="0"/>
                <a:ea typeface="+mn-ea"/>
                <a:cs typeface="+mn-cs"/>
              </a:rPr>
              <a:t>Ser un referente nacional e internacional de Institución de Educación Superior que contribuye al desarrollo social, cultural y productivo con profesionales éticos, creativos, cualificados y con sentido de pertinencia.</a:t>
            </a:r>
            <a:endParaRPr kumimoji="0" lang="es-ES" sz="1300" b="0" i="0" u="none" strike="noStrike" kern="1200" cap="none" spc="0" normalizeH="0" baseline="0" noProof="0">
              <a:ln>
                <a:noFill/>
              </a:ln>
              <a:solidFill>
                <a:prstClr val="black"/>
              </a:solidFill>
              <a:effectLst/>
              <a:uLnTx/>
              <a:uFillTx/>
              <a:latin typeface="Agency FB" panose="020B0503020202020204" pitchFamily="34" charset="0"/>
              <a:ea typeface="+mn-ea"/>
              <a:cs typeface="+mn-cs"/>
            </a:endParaRPr>
          </a:p>
        </p:txBody>
      </p:sp>
      <p:sp>
        <p:nvSpPr>
          <p:cNvPr id="23" name="Rectángulo 22">
            <a:extLst>
              <a:ext uri="{FF2B5EF4-FFF2-40B4-BE49-F238E27FC236}">
                <a16:creationId xmlns:a16="http://schemas.microsoft.com/office/drawing/2014/main" id="{EAF93728-98EC-43CF-8689-136A3EE39D11}"/>
              </a:ext>
            </a:extLst>
          </p:cNvPr>
          <p:cNvSpPr/>
          <p:nvPr/>
        </p:nvSpPr>
        <p:spPr>
          <a:xfrm>
            <a:off x="93308" y="6489877"/>
            <a:ext cx="2530373" cy="292388"/>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C" sz="1300" b="0" i="0" u="none" strike="noStrike" kern="1200" cap="none" spc="0" normalizeH="0" baseline="0" noProof="0">
                <a:ln w="0"/>
                <a:solidFill>
                  <a:srgbClr val="00B050"/>
                </a:solidFill>
                <a:effectLst>
                  <a:outerShdw blurRad="38100" dist="25400" dir="5400000" algn="ctr" rotWithShape="0">
                    <a:srgbClr val="6E747A">
                      <a:alpha val="43000"/>
                    </a:srgbClr>
                  </a:outerShdw>
                </a:effectLst>
                <a:uLnTx/>
                <a:uFillTx/>
                <a:latin typeface="Calibri" panose="020F0502020204030204"/>
                <a:ea typeface="+mn-ea"/>
                <a:cs typeface="+mn-cs"/>
              </a:rPr>
              <a:t>M</a:t>
            </a:r>
            <a:r>
              <a:rPr kumimoji="0" lang="es-ES" sz="1300" b="0" i="0" u="none" strike="noStrike" kern="1200" cap="none" spc="0" normalizeH="0" baseline="0" noProof="0">
                <a:ln w="0"/>
                <a:solidFill>
                  <a:srgbClr val="00B050"/>
                </a:solidFill>
                <a:effectLst>
                  <a:outerShdw blurRad="38100" dist="25400" dir="5400000" algn="ctr" rotWithShape="0">
                    <a:srgbClr val="6E747A">
                      <a:alpha val="43000"/>
                    </a:srgbClr>
                  </a:outerShdw>
                </a:effectLst>
                <a:uLnTx/>
                <a:uFillTx/>
                <a:latin typeface="Calibri" panose="020F0502020204030204"/>
                <a:ea typeface="+mn-ea"/>
                <a:cs typeface="+mn-cs"/>
              </a:rPr>
              <a:t>sig. Ing. Robert Moreira Centeno</a:t>
            </a:r>
          </a:p>
        </p:txBody>
      </p:sp>
      <p:sp>
        <p:nvSpPr>
          <p:cNvPr id="6" name="CuadroTexto 5">
            <a:extLst>
              <a:ext uri="{FF2B5EF4-FFF2-40B4-BE49-F238E27FC236}">
                <a16:creationId xmlns:a16="http://schemas.microsoft.com/office/drawing/2014/main" id="{7FC1FBA4-F025-F269-BB7C-ECD5082576C2}"/>
              </a:ext>
            </a:extLst>
          </p:cNvPr>
          <p:cNvSpPr txBox="1"/>
          <p:nvPr/>
        </p:nvSpPr>
        <p:spPr>
          <a:xfrm>
            <a:off x="3437442" y="11851"/>
            <a:ext cx="729026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1" i="0" u="none" strike="noStrike" kern="1200" cap="none" spc="0" normalizeH="0" baseline="0" noProof="0">
                <a:ln>
                  <a:noFill/>
                </a:ln>
                <a:solidFill>
                  <a:prstClr val="black"/>
                </a:solidFill>
                <a:effectLst/>
                <a:uLnTx/>
                <a:uFillTx/>
                <a:latin typeface="Calibri" panose="020F0502020204030204"/>
                <a:ea typeface="+mn-ea"/>
                <a:cs typeface="+mn-cs"/>
              </a:rPr>
              <a:t>Figura 17.6. Incluir </a:t>
            </a:r>
            <a:r>
              <a:rPr kumimoji="0" lang="es-ES" sz="1800" b="1" i="0" u="none" strike="noStrike" kern="1200" cap="none" spc="0" normalizeH="0" baseline="0" noProof="0" err="1">
                <a:ln>
                  <a:noFill/>
                </a:ln>
                <a:solidFill>
                  <a:prstClr val="black"/>
                </a:solidFill>
                <a:effectLst/>
                <a:uLnTx/>
                <a:uFillTx/>
                <a:latin typeface="Calibri" panose="020F0502020204030204"/>
                <a:ea typeface="+mn-ea"/>
                <a:cs typeface="+mn-cs"/>
              </a:rPr>
              <a:t>bootstrap</a:t>
            </a:r>
            <a:r>
              <a:rPr kumimoji="0" lang="es-ES" sz="1800" b="1" i="0" u="none" strike="noStrike" kern="1200" cap="none" spc="0" normalizeH="0" baseline="0" noProof="0">
                <a:ln>
                  <a:noFill/>
                </a:ln>
                <a:solidFill>
                  <a:prstClr val="black"/>
                </a:solidFill>
                <a:effectLst/>
                <a:uLnTx/>
                <a:uFillTx/>
                <a:latin typeface="Calibri" panose="020F0502020204030204"/>
                <a:ea typeface="+mn-ea"/>
                <a:cs typeface="+mn-cs"/>
              </a:rPr>
              <a:t> en el proyecto. Configurar pantalla de creación de tareas (Explicación).</a:t>
            </a:r>
            <a:endParaRPr kumimoji="0" lang="es-E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 name="Botón de acción: en blanco 23">
            <a:hlinkClick r:id="rId4" action="ppaction://hlinksldjump" highlightClick="1"/>
            <a:extLst>
              <a:ext uri="{FF2B5EF4-FFF2-40B4-BE49-F238E27FC236}">
                <a16:creationId xmlns:a16="http://schemas.microsoft.com/office/drawing/2014/main" id="{8D50BB14-2C13-8FD2-66DB-B49705E8729E}"/>
              </a:ext>
            </a:extLst>
          </p:cNvPr>
          <p:cNvSpPr/>
          <p:nvPr/>
        </p:nvSpPr>
        <p:spPr>
          <a:xfrm>
            <a:off x="10727704" y="-885"/>
            <a:ext cx="1464296" cy="335902"/>
          </a:xfrm>
          <a:prstGeom prst="actionButtonBlan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C" sz="1800" b="0" i="0" u="none" strike="noStrike" kern="1200" cap="none" spc="0" normalizeH="0" baseline="0" noProof="0">
                <a:ln>
                  <a:noFill/>
                </a:ln>
                <a:solidFill>
                  <a:prstClr val="white"/>
                </a:solidFill>
                <a:effectLst/>
                <a:uLnTx/>
                <a:uFillTx/>
                <a:latin typeface="Calibri" panose="020F0502020204030204"/>
                <a:ea typeface="+mn-ea"/>
                <a:cs typeface="+mn-cs"/>
              </a:rPr>
              <a:t>Índice</a:t>
            </a:r>
            <a:endParaRPr kumimoji="0" lang="es-E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CuadroTexto 1">
            <a:extLst>
              <a:ext uri="{FF2B5EF4-FFF2-40B4-BE49-F238E27FC236}">
                <a16:creationId xmlns:a16="http://schemas.microsoft.com/office/drawing/2014/main" id="{DFEBC90E-CB6E-8DEE-92A5-1B2D285ED467}"/>
              </a:ext>
            </a:extLst>
          </p:cNvPr>
          <p:cNvSpPr txBox="1"/>
          <p:nvPr/>
        </p:nvSpPr>
        <p:spPr>
          <a:xfrm>
            <a:off x="3437442" y="982793"/>
            <a:ext cx="8510717" cy="5262979"/>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C" sz="1600" b="1" i="0" u="none" strike="noStrike" kern="1200" cap="none" spc="0" normalizeH="0" baseline="0" noProof="0">
                <a:ln>
                  <a:noFill/>
                </a:ln>
                <a:solidFill>
                  <a:prstClr val="black"/>
                </a:solidFill>
                <a:effectLst/>
                <a:uLnTx/>
                <a:uFillTx/>
                <a:latin typeface="Calibri" panose="020F0502020204030204"/>
                <a:ea typeface="+mn-ea"/>
                <a:cs typeface="+mn-cs"/>
              </a:rPr>
              <a:t>Nota (11/05/2023). </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s-ES" sz="1600" b="1"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a:ln>
                  <a:noFill/>
                </a:ln>
                <a:solidFill>
                  <a:prstClr val="black"/>
                </a:solidFill>
                <a:effectLst/>
                <a:uLnTx/>
                <a:uFillTx/>
                <a:latin typeface="Calibri" panose="020F0502020204030204"/>
                <a:ea typeface="+mn-ea"/>
                <a:cs typeface="+mn-cs"/>
              </a:rPr>
              <a:t>En "</a:t>
            </a:r>
            <a:r>
              <a:rPr kumimoji="0" lang="es-ES" sz="1600" b="0" i="0" u="none" strike="noStrike" kern="1200" cap="none" spc="0" normalizeH="0" baseline="0" noProof="0" err="1">
                <a:ln>
                  <a:noFill/>
                </a:ln>
                <a:solidFill>
                  <a:prstClr val="black"/>
                </a:solidFill>
                <a:effectLst/>
                <a:uLnTx/>
                <a:uFillTx/>
                <a:latin typeface="Calibri" panose="020F0502020204030204"/>
                <a:ea typeface="+mn-ea"/>
                <a:cs typeface="+mn-cs"/>
              </a:rPr>
              <a:t>tasks</a:t>
            </a:r>
            <a:r>
              <a:rPr kumimoji="0" lang="es-ES" sz="1600" b="0" i="0" u="none" strike="noStrike" kern="1200" cap="none" spc="0" normalizeH="0" baseline="0" noProof="0">
                <a:ln>
                  <a:noFill/>
                </a:ln>
                <a:solidFill>
                  <a:prstClr val="black"/>
                </a:solidFill>
                <a:effectLst/>
                <a:uLnTx/>
                <a:uFillTx/>
                <a:latin typeface="Calibri" panose="020F0502020204030204"/>
                <a:ea typeface="+mn-ea"/>
                <a:cs typeface="+mn-cs"/>
              </a:rPr>
              <a:t>/</a:t>
            </a:r>
            <a:r>
              <a:rPr kumimoji="0" lang="es-ES" sz="1600" b="0" i="0" u="none" strike="noStrike" kern="1200" cap="none" spc="0" normalizeH="0" baseline="0" noProof="0" err="1">
                <a:ln>
                  <a:noFill/>
                </a:ln>
                <a:solidFill>
                  <a:prstClr val="black"/>
                </a:solidFill>
                <a:effectLst/>
                <a:uLnTx/>
                <a:uFillTx/>
                <a:latin typeface="Calibri" panose="020F0502020204030204"/>
                <a:ea typeface="+mn-ea"/>
                <a:cs typeface="+mn-cs"/>
              </a:rPr>
              <a:t>templates</a:t>
            </a:r>
            <a:r>
              <a:rPr kumimoji="0" lang="es-ES" sz="1600" b="0" i="0" u="none" strike="noStrike" kern="1200" cap="none" spc="0" normalizeH="0" baseline="0" noProof="0">
                <a:ln>
                  <a:noFill/>
                </a:ln>
                <a:solidFill>
                  <a:prstClr val="black"/>
                </a:solidFill>
                <a:effectLst/>
                <a:uLnTx/>
                <a:uFillTx/>
                <a:latin typeface="Calibri" panose="020F0502020204030204"/>
                <a:ea typeface="+mn-ea"/>
                <a:cs typeface="+mn-cs"/>
              </a:rPr>
              <a:t>/signup.html" se reemplazó pues este formulario venía de la clase "</a:t>
            </a:r>
            <a:r>
              <a:rPr kumimoji="0" lang="es-ES" sz="1600" b="0" i="0" u="none" strike="noStrike" kern="1200" cap="none" spc="0" normalizeH="0" baseline="0" noProof="0" err="1">
                <a:ln>
                  <a:noFill/>
                </a:ln>
                <a:solidFill>
                  <a:prstClr val="black"/>
                </a:solidFill>
                <a:effectLst/>
                <a:uLnTx/>
                <a:uFillTx/>
                <a:latin typeface="Calibri" panose="020F0502020204030204"/>
                <a:ea typeface="+mn-ea"/>
                <a:cs typeface="+mn-cs"/>
              </a:rPr>
              <a:t>UserCreationForm</a:t>
            </a:r>
            <a:r>
              <a:rPr kumimoji="0" lang="es-ES" sz="1600" b="0" i="0" u="none" strike="noStrike" kern="1200" cap="none" spc="0" normalizeH="0" baseline="0" noProof="0">
                <a:ln>
                  <a:noFill/>
                </a:ln>
                <a:solidFill>
                  <a:prstClr val="black"/>
                </a:solidFill>
                <a:effectLst/>
                <a:uLnTx/>
                <a:uFillTx/>
                <a:latin typeface="Calibri" panose="020F0502020204030204"/>
                <a:ea typeface="+mn-ea"/>
                <a:cs typeface="+mn-cs"/>
              </a:rPr>
              <a:t>" especificado en el archivo "</a:t>
            </a:r>
            <a:r>
              <a:rPr kumimoji="0" lang="es-ES" sz="1600" b="0" i="0" u="none" strike="noStrike" kern="1200" cap="none" spc="0" normalizeH="0" baseline="0" noProof="0" err="1">
                <a:ln>
                  <a:noFill/>
                </a:ln>
                <a:solidFill>
                  <a:prstClr val="black"/>
                </a:solidFill>
                <a:effectLst/>
                <a:uLnTx/>
                <a:uFillTx/>
                <a:latin typeface="Calibri" panose="020F0502020204030204"/>
                <a:ea typeface="+mn-ea"/>
                <a:cs typeface="+mn-cs"/>
              </a:rPr>
              <a:t>tasks</a:t>
            </a:r>
            <a:r>
              <a:rPr kumimoji="0" lang="es-ES" sz="1600" b="0" i="0" u="none" strike="noStrike" kern="1200" cap="none" spc="0" normalizeH="0" baseline="0" noProof="0">
                <a:ln>
                  <a:noFill/>
                </a:ln>
                <a:solidFill>
                  <a:prstClr val="black"/>
                </a:solidFill>
                <a:effectLst/>
                <a:uLnTx/>
                <a:uFillTx/>
                <a:latin typeface="Calibri" panose="020F0502020204030204"/>
                <a:ea typeface="+mn-ea"/>
                <a:cs typeface="+mn-cs"/>
              </a:rPr>
              <a:t>/views.py". </a:t>
            </a:r>
          </a:p>
          <a:p>
            <a:pPr marL="342900" marR="0" lvl="0" indent="-342900" algn="just" defTabSz="914400" rtl="0" eaLnBrk="1" fontAlgn="auto" latinLnBrk="0" hangingPunct="1">
              <a:lnSpc>
                <a:spcPct val="100000"/>
              </a:lnSpc>
              <a:spcBef>
                <a:spcPts val="0"/>
              </a:spcBef>
              <a:spcAft>
                <a:spcPts val="0"/>
              </a:spcAft>
              <a:buClrTx/>
              <a:buSzTx/>
              <a:buFont typeface="+mj-lt"/>
              <a:buAutoNum type="arabicPeriod"/>
              <a:tabLst/>
              <a:defRPr/>
            </a:pPr>
            <a:r>
              <a:rPr kumimoji="0" lang="es-ES" sz="1600" b="0" i="0" u="none" strike="noStrike" kern="1200" cap="none" spc="0" normalizeH="0" baseline="0" noProof="0">
                <a:ln>
                  <a:noFill/>
                </a:ln>
                <a:solidFill>
                  <a:prstClr val="black"/>
                </a:solidFill>
                <a:effectLst/>
                <a:uLnTx/>
                <a:uFillTx/>
                <a:latin typeface="Calibri" panose="020F0502020204030204"/>
                <a:ea typeface="+mn-ea"/>
                <a:cs typeface="+mn-cs"/>
              </a:rPr>
              <a:t>En "</a:t>
            </a:r>
            <a:r>
              <a:rPr kumimoji="0" lang="es-ES" sz="1600" b="0" i="0" u="none" strike="noStrike" kern="1200" cap="none" spc="0" normalizeH="0" baseline="0" noProof="0" err="1">
                <a:ln>
                  <a:noFill/>
                </a:ln>
                <a:solidFill>
                  <a:prstClr val="black"/>
                </a:solidFill>
                <a:effectLst/>
                <a:uLnTx/>
                <a:uFillTx/>
                <a:latin typeface="Calibri" panose="020F0502020204030204"/>
                <a:ea typeface="+mn-ea"/>
                <a:cs typeface="+mn-cs"/>
              </a:rPr>
              <a:t>tasks</a:t>
            </a:r>
            <a:r>
              <a:rPr kumimoji="0" lang="es-ES" sz="1600" b="0" i="0" u="none" strike="noStrike" kern="1200" cap="none" spc="0" normalizeH="0" baseline="0" noProof="0">
                <a:ln>
                  <a:noFill/>
                </a:ln>
                <a:solidFill>
                  <a:prstClr val="black"/>
                </a:solidFill>
                <a:effectLst/>
                <a:uLnTx/>
                <a:uFillTx/>
                <a:latin typeface="Calibri" panose="020F0502020204030204"/>
                <a:ea typeface="+mn-ea"/>
                <a:cs typeface="+mn-cs"/>
              </a:rPr>
              <a:t>/forms.py". Pero en cuanto al formulario especificado en "</a:t>
            </a:r>
            <a:r>
              <a:rPr kumimoji="0" lang="es-ES" sz="1600" b="0" i="0" u="none" strike="noStrike" kern="1200" cap="none" spc="0" normalizeH="0" baseline="0" noProof="0" err="1">
                <a:ln>
                  <a:noFill/>
                </a:ln>
                <a:solidFill>
                  <a:prstClr val="black"/>
                </a:solidFill>
                <a:effectLst/>
                <a:uLnTx/>
                <a:uFillTx/>
                <a:latin typeface="Calibri" panose="020F0502020204030204"/>
                <a:ea typeface="+mn-ea"/>
                <a:cs typeface="+mn-cs"/>
              </a:rPr>
              <a:t>tasks</a:t>
            </a:r>
            <a:r>
              <a:rPr kumimoji="0" lang="es-ES" sz="1600" b="0" i="0" u="none" strike="noStrike" kern="1200" cap="none" spc="0" normalizeH="0" baseline="0" noProof="0">
                <a:ln>
                  <a:noFill/>
                </a:ln>
                <a:solidFill>
                  <a:prstClr val="black"/>
                </a:solidFill>
                <a:effectLst/>
                <a:uLnTx/>
                <a:uFillTx/>
                <a:latin typeface="Calibri" panose="020F0502020204030204"/>
                <a:ea typeface="+mn-ea"/>
                <a:cs typeface="+mn-cs"/>
              </a:rPr>
              <a:t>/forms.py" si se creó la tarea con "</a:t>
            </a:r>
            <a:r>
              <a:rPr kumimoji="0" lang="es-ES" sz="1600" b="0" i="0" u="none" strike="noStrike" kern="1200" cap="none" spc="0" normalizeH="0" baseline="0" noProof="0" err="1">
                <a:ln>
                  <a:noFill/>
                </a:ln>
                <a:solidFill>
                  <a:prstClr val="black"/>
                </a:solidFill>
                <a:effectLst/>
                <a:uLnTx/>
                <a:uFillTx/>
                <a:latin typeface="Calibri" panose="020F0502020204030204"/>
                <a:ea typeface="+mn-ea"/>
                <a:cs typeface="+mn-cs"/>
              </a:rPr>
              <a:t>class</a:t>
            </a:r>
            <a:r>
              <a:rPr kumimoji="0" lang="es-ES" sz="1600" b="0" i="0" u="none" strike="noStrike" kern="1200" cap="none" spc="0" normalizeH="0" baseline="0" noProof="0">
                <a:ln>
                  <a:noFill/>
                </a:ln>
                <a:solidFill>
                  <a:prstClr val="black"/>
                </a:solidFill>
                <a:effectLst/>
                <a:uLnTx/>
                <a:uFillTx/>
                <a:latin typeface="Calibri" panose="020F0502020204030204"/>
                <a:ea typeface="+mn-ea"/>
                <a:cs typeface="+mn-cs"/>
              </a:rPr>
              <a:t> </a:t>
            </a:r>
            <a:r>
              <a:rPr kumimoji="0" lang="es-ES" sz="1600" b="0" i="0" u="none" strike="noStrike" kern="1200" cap="none" spc="0" normalizeH="0" baseline="0" noProof="0" err="1">
                <a:ln>
                  <a:noFill/>
                </a:ln>
                <a:solidFill>
                  <a:prstClr val="black"/>
                </a:solidFill>
                <a:effectLst/>
                <a:uLnTx/>
                <a:uFillTx/>
                <a:latin typeface="Calibri" panose="020F0502020204030204"/>
                <a:ea typeface="+mn-ea"/>
                <a:cs typeface="+mn-cs"/>
              </a:rPr>
              <a:t>TaskForm</a:t>
            </a:r>
            <a:r>
              <a:rPr kumimoji="0" lang="es-ES" sz="1600" b="0" i="0" u="none" strike="noStrike" kern="1200" cap="none" spc="0" normalizeH="0" baseline="0" noProof="0">
                <a:ln>
                  <a:noFill/>
                </a:ln>
                <a:solidFill>
                  <a:prstClr val="black"/>
                </a:solidFill>
                <a:effectLst/>
                <a:uLnTx/>
                <a:uFillTx/>
                <a:latin typeface="Calibri" panose="020F0502020204030204"/>
                <a:ea typeface="+mn-ea"/>
                <a:cs typeface="+mn-cs"/>
              </a:rPr>
              <a:t>(</a:t>
            </a:r>
            <a:r>
              <a:rPr kumimoji="0" lang="es-ES" sz="1600" b="0" i="0" u="none" strike="noStrike" kern="1200" cap="none" spc="0" normalizeH="0" baseline="0" noProof="0" err="1">
                <a:ln>
                  <a:noFill/>
                </a:ln>
                <a:solidFill>
                  <a:prstClr val="black"/>
                </a:solidFill>
                <a:effectLst/>
                <a:uLnTx/>
                <a:uFillTx/>
                <a:latin typeface="Calibri" panose="020F0502020204030204"/>
                <a:ea typeface="+mn-ea"/>
                <a:cs typeface="+mn-cs"/>
              </a:rPr>
              <a:t>ModelForm</a:t>
            </a:r>
            <a:r>
              <a:rPr kumimoji="0" lang="es-ES" sz="1600" b="0" i="0" u="none" strike="noStrike" kern="1200" cap="none" spc="0" normalizeH="0" baseline="0" noProof="0">
                <a:ln>
                  <a:noFill/>
                </a:ln>
                <a:solidFill>
                  <a:prstClr val="black"/>
                </a:solidFill>
                <a:effectLst/>
                <a:uLnTx/>
                <a:uFillTx/>
                <a:latin typeface="Calibri" panose="020F0502020204030204"/>
                <a:ea typeface="+mn-ea"/>
                <a:cs typeface="+mn-cs"/>
              </a:rPr>
              <a:t>):", en esta clase se puede especificar que al momento de estar especificando tareas se puede utilizar clases propias para hacer esto se tiene una propiedad especial que se puede colocar a estas clases llamada widgets, lo que hace este widget es que se puede especificar un diccionario como valor, en el cual se especificarán otros atributos a parte de los detallados en "</a:t>
            </a:r>
            <a:r>
              <a:rPr kumimoji="0" lang="es-ES" sz="1600" b="0" i="0" u="none" strike="noStrike" kern="1200" cap="none" spc="0" normalizeH="0" baseline="0" noProof="0" err="1">
                <a:ln>
                  <a:noFill/>
                </a:ln>
                <a:solidFill>
                  <a:prstClr val="black"/>
                </a:solidFill>
                <a:effectLst/>
                <a:uLnTx/>
                <a:uFillTx/>
                <a:latin typeface="Calibri" panose="020F0502020204030204"/>
                <a:ea typeface="+mn-ea"/>
                <a:cs typeface="+mn-cs"/>
              </a:rPr>
              <a:t>fields</a:t>
            </a:r>
            <a:r>
              <a:rPr kumimoji="0" lang="es-ES" sz="1600" b="0" i="0" u="none" strike="noStrike" kern="1200" cap="none" spc="0" normalizeH="0" baseline="0" noProof="0">
                <a:ln>
                  <a:noFill/>
                </a:ln>
                <a:solidFill>
                  <a:prstClr val="black"/>
                </a:solidFill>
                <a:effectLst/>
                <a:uLnTx/>
                <a:uFillTx/>
                <a:latin typeface="Calibri" panose="020F0502020204030204"/>
                <a:ea typeface="+mn-ea"/>
                <a:cs typeface="+mn-cs"/>
              </a:rPr>
              <a:t> = ['</a:t>
            </a:r>
            <a:r>
              <a:rPr kumimoji="0" lang="es-ES" sz="1600" b="0" i="0" u="none" strike="noStrike" kern="1200" cap="none" spc="0" normalizeH="0" baseline="0" noProof="0" err="1">
                <a:ln>
                  <a:noFill/>
                </a:ln>
                <a:solidFill>
                  <a:prstClr val="black"/>
                </a:solidFill>
                <a:effectLst/>
                <a:uLnTx/>
                <a:uFillTx/>
                <a:latin typeface="Calibri" panose="020F0502020204030204"/>
                <a:ea typeface="+mn-ea"/>
                <a:cs typeface="+mn-cs"/>
              </a:rPr>
              <a:t>title</a:t>
            </a:r>
            <a:r>
              <a:rPr kumimoji="0" lang="es-ES" sz="1600" b="0" i="0" u="none" strike="noStrike" kern="1200" cap="none" spc="0" normalizeH="0" baseline="0" noProof="0">
                <a:ln>
                  <a:noFill/>
                </a:ln>
                <a:solidFill>
                  <a:prstClr val="black"/>
                </a:solidFill>
                <a:effectLst/>
                <a:uLnTx/>
                <a:uFillTx/>
                <a:latin typeface="Calibri" panose="020F0502020204030204"/>
                <a:ea typeface="+mn-ea"/>
                <a:cs typeface="+mn-cs"/>
              </a:rPr>
              <a:t>','</a:t>
            </a:r>
            <a:r>
              <a:rPr kumimoji="0" lang="es-ES" sz="1600" b="0" i="0" u="none" strike="noStrike" kern="1200" cap="none" spc="0" normalizeH="0" baseline="0" noProof="0" err="1">
                <a:ln>
                  <a:noFill/>
                </a:ln>
                <a:solidFill>
                  <a:prstClr val="black"/>
                </a:solidFill>
                <a:effectLst/>
                <a:uLnTx/>
                <a:uFillTx/>
                <a:latin typeface="Calibri" panose="020F0502020204030204"/>
                <a:ea typeface="+mn-ea"/>
                <a:cs typeface="+mn-cs"/>
              </a:rPr>
              <a:t>description</a:t>
            </a:r>
            <a:r>
              <a:rPr kumimoji="0" lang="es-ES" sz="1600" b="0" i="0" u="none" strike="noStrike" kern="1200" cap="none" spc="0" normalizeH="0" baseline="0" noProof="0">
                <a:ln>
                  <a:noFill/>
                </a:ln>
                <a:solidFill>
                  <a:prstClr val="black"/>
                </a:solidFill>
                <a:effectLst/>
                <a:uLnTx/>
                <a:uFillTx/>
                <a:latin typeface="Calibri" panose="020F0502020204030204"/>
                <a:ea typeface="+mn-ea"/>
                <a:cs typeface="+mn-cs"/>
              </a:rPr>
              <a:t>','</a:t>
            </a:r>
            <a:r>
              <a:rPr kumimoji="0" lang="es-ES" sz="1600" b="0" i="0" u="none" strike="noStrike" kern="1200" cap="none" spc="0" normalizeH="0" baseline="0" noProof="0" err="1">
                <a:ln>
                  <a:noFill/>
                </a:ln>
                <a:solidFill>
                  <a:prstClr val="black"/>
                </a:solidFill>
                <a:effectLst/>
                <a:uLnTx/>
                <a:uFillTx/>
                <a:latin typeface="Calibri" panose="020F0502020204030204"/>
                <a:ea typeface="+mn-ea"/>
                <a:cs typeface="+mn-cs"/>
              </a:rPr>
              <a:t>important</a:t>
            </a:r>
            <a:r>
              <a:rPr kumimoji="0" lang="es-ES" sz="1600" b="0" i="0" u="none" strike="noStrike" kern="1200" cap="none" spc="0" normalizeH="0" baseline="0" noProof="0">
                <a:ln>
                  <a:noFill/>
                </a:ln>
                <a:solidFill>
                  <a:prstClr val="black"/>
                </a:solidFill>
                <a:effectLst/>
                <a:uLnTx/>
                <a:uFillTx/>
                <a:latin typeface="Calibri" panose="020F0502020204030204"/>
                <a:ea typeface="+mn-ea"/>
                <a:cs typeface="+mn-cs"/>
              </a:rPr>
              <a:t>']", esto es un proceso de estilización: Se importa "</a:t>
            </a:r>
            <a:r>
              <a:rPr kumimoji="0" lang="es-ES" sz="1600" b="0" i="0" u="none" strike="noStrike" kern="1200" cap="none" spc="0" normalizeH="0" baseline="0" noProof="0" err="1">
                <a:ln>
                  <a:noFill/>
                </a:ln>
                <a:solidFill>
                  <a:prstClr val="black"/>
                </a:solidFill>
                <a:effectLst/>
                <a:uLnTx/>
                <a:uFillTx/>
                <a:latin typeface="Calibri" panose="020F0502020204030204"/>
                <a:ea typeface="+mn-ea"/>
                <a:cs typeface="+mn-cs"/>
              </a:rPr>
              <a:t>forms</a:t>
            </a:r>
            <a:r>
              <a:rPr kumimoji="0" lang="es-ES" sz="1600" b="0" i="0" u="none" strike="noStrike" kern="1200" cap="none" spc="0" normalizeH="0" baseline="0" noProof="0">
                <a:ln>
                  <a:noFill/>
                </a:ln>
                <a:solidFill>
                  <a:prstClr val="black"/>
                </a:solidFill>
                <a:effectLst/>
                <a:uLnTx/>
                <a:uFillTx/>
                <a:latin typeface="Calibri" panose="020F0502020204030204"/>
                <a:ea typeface="+mn-ea"/>
                <a:cs typeface="+mn-cs"/>
              </a:rPr>
              <a:t>", se hereda para la clase "</a:t>
            </a:r>
            <a:r>
              <a:rPr kumimoji="0" lang="es-ES" sz="1600" b="0" i="0" u="none" strike="noStrike" kern="1200" cap="none" spc="0" normalizeH="0" baseline="0" noProof="0" err="1">
                <a:ln>
                  <a:noFill/>
                </a:ln>
                <a:solidFill>
                  <a:prstClr val="black"/>
                </a:solidFill>
                <a:effectLst/>
                <a:uLnTx/>
                <a:uFillTx/>
                <a:latin typeface="Calibri" panose="020F0502020204030204"/>
                <a:ea typeface="+mn-ea"/>
                <a:cs typeface="+mn-cs"/>
              </a:rPr>
              <a:t>ModelForm</a:t>
            </a:r>
            <a:r>
              <a:rPr kumimoji="0" lang="es-ES" sz="1600" b="0" i="0" u="none" strike="noStrike" kern="1200" cap="none" spc="0" normalizeH="0" baseline="0" noProof="0">
                <a:ln>
                  <a:noFill/>
                </a:ln>
                <a:solidFill>
                  <a:prstClr val="black"/>
                </a:solidFill>
                <a:effectLst/>
                <a:uLnTx/>
                <a:uFillTx/>
                <a:latin typeface="Calibri" panose="020F0502020204030204"/>
                <a:ea typeface="+mn-ea"/>
                <a:cs typeface="+mn-cs"/>
              </a:rPr>
              <a:t>". En el widget se especifica según lo que se encuentra en "</a:t>
            </a:r>
            <a:r>
              <a:rPr kumimoji="0" lang="es-ES" sz="1600" b="0" i="0" u="none" strike="noStrike" kern="1200" cap="none" spc="0" normalizeH="0" baseline="0" noProof="0" err="1">
                <a:ln>
                  <a:noFill/>
                </a:ln>
                <a:solidFill>
                  <a:prstClr val="black"/>
                </a:solidFill>
                <a:effectLst/>
                <a:uLnTx/>
                <a:uFillTx/>
                <a:latin typeface="Calibri" panose="020F0502020204030204"/>
                <a:ea typeface="+mn-ea"/>
                <a:cs typeface="+mn-cs"/>
              </a:rPr>
              <a:t>tasks</a:t>
            </a:r>
            <a:r>
              <a:rPr kumimoji="0" lang="es-ES" sz="1600" b="0" i="0" u="none" strike="noStrike" kern="1200" cap="none" spc="0" normalizeH="0" baseline="0" noProof="0">
                <a:ln>
                  <a:noFill/>
                </a:ln>
                <a:solidFill>
                  <a:prstClr val="black"/>
                </a:solidFill>
                <a:effectLst/>
                <a:uLnTx/>
                <a:uFillTx/>
                <a:latin typeface="Calibri" panose="020F0502020204030204"/>
                <a:ea typeface="+mn-ea"/>
                <a:cs typeface="+mn-cs"/>
              </a:rPr>
              <a:t>/models.py" {si en el modelo hay un </a:t>
            </a:r>
            <a:r>
              <a:rPr kumimoji="0" lang="es-ES" sz="1600" b="0" i="0" u="none" strike="noStrike" kern="1200" cap="none" spc="0" normalizeH="0" baseline="0" noProof="0" err="1">
                <a:ln>
                  <a:noFill/>
                </a:ln>
                <a:solidFill>
                  <a:prstClr val="black"/>
                </a:solidFill>
                <a:effectLst/>
                <a:uLnTx/>
                <a:uFillTx/>
                <a:latin typeface="Calibri" panose="020F0502020204030204"/>
                <a:ea typeface="+mn-ea"/>
                <a:cs typeface="+mn-cs"/>
              </a:rPr>
              <a:t>charfield</a:t>
            </a:r>
            <a:r>
              <a:rPr kumimoji="0" lang="es-ES" sz="1600" b="0" i="0" u="none" strike="noStrike" kern="1200" cap="none" spc="0" normalizeH="0" baseline="0" noProof="0">
                <a:ln>
                  <a:noFill/>
                </a:ln>
                <a:solidFill>
                  <a:prstClr val="black"/>
                </a:solidFill>
                <a:effectLst/>
                <a:uLnTx/>
                <a:uFillTx/>
                <a:latin typeface="Calibri" panose="020F0502020204030204"/>
                <a:ea typeface="+mn-ea"/>
                <a:cs typeface="+mn-cs"/>
              </a:rPr>
              <a:t> en el widget se pone </a:t>
            </a:r>
            <a:r>
              <a:rPr kumimoji="0" lang="es-ES" sz="1600" b="0" i="0" u="none" strike="noStrike" kern="1200" cap="none" spc="0" normalizeH="0" baseline="0" noProof="0" err="1">
                <a:ln>
                  <a:noFill/>
                </a:ln>
                <a:solidFill>
                  <a:prstClr val="black"/>
                </a:solidFill>
                <a:effectLst/>
                <a:uLnTx/>
                <a:uFillTx/>
                <a:latin typeface="Calibri" panose="020F0502020204030204"/>
                <a:ea typeface="+mn-ea"/>
                <a:cs typeface="+mn-cs"/>
              </a:rPr>
              <a:t>textinput</a:t>
            </a:r>
            <a:r>
              <a:rPr kumimoji="0" lang="es-ES" sz="1600" b="0" i="0" u="none" strike="noStrike" kern="1200" cap="none" spc="0" normalizeH="0" baseline="0" noProof="0">
                <a:ln>
                  <a:noFill/>
                </a:ln>
                <a:solidFill>
                  <a:prstClr val="black"/>
                </a:solidFill>
                <a:effectLst/>
                <a:uLnTx/>
                <a:uFillTx/>
                <a:latin typeface="Calibri" panose="020F0502020204030204"/>
                <a:ea typeface="+mn-ea"/>
                <a:cs typeface="+mn-cs"/>
              </a:rPr>
              <a:t>, si en el modelo hay un </a:t>
            </a:r>
            <a:r>
              <a:rPr kumimoji="0" lang="es-ES" sz="1600" b="0" i="0" u="none" strike="noStrike" kern="1200" cap="none" spc="0" normalizeH="0" baseline="0" noProof="0" err="1">
                <a:ln>
                  <a:noFill/>
                </a:ln>
                <a:solidFill>
                  <a:prstClr val="black"/>
                </a:solidFill>
                <a:effectLst/>
                <a:uLnTx/>
                <a:uFillTx/>
                <a:latin typeface="Calibri" panose="020F0502020204030204"/>
                <a:ea typeface="+mn-ea"/>
                <a:cs typeface="+mn-cs"/>
              </a:rPr>
              <a:t>textfield</a:t>
            </a:r>
            <a:r>
              <a:rPr kumimoji="0" lang="es-ES" sz="1600" b="0" i="0" u="none" strike="noStrike" kern="1200" cap="none" spc="0" normalizeH="0" baseline="0" noProof="0">
                <a:ln>
                  <a:noFill/>
                </a:ln>
                <a:solidFill>
                  <a:prstClr val="black"/>
                </a:solidFill>
                <a:effectLst/>
                <a:uLnTx/>
                <a:uFillTx/>
                <a:latin typeface="Calibri" panose="020F0502020204030204"/>
                <a:ea typeface="+mn-ea"/>
                <a:cs typeface="+mn-cs"/>
              </a:rPr>
              <a:t> en el widget se pone un </a:t>
            </a:r>
            <a:r>
              <a:rPr kumimoji="0" lang="es-ES" sz="1600" b="0" i="0" u="none" strike="noStrike" kern="1200" cap="none" spc="0" normalizeH="0" baseline="0" noProof="0" err="1">
                <a:ln>
                  <a:noFill/>
                </a:ln>
                <a:solidFill>
                  <a:prstClr val="black"/>
                </a:solidFill>
                <a:effectLst/>
                <a:uLnTx/>
                <a:uFillTx/>
                <a:latin typeface="Calibri" panose="020F0502020204030204"/>
                <a:ea typeface="+mn-ea"/>
                <a:cs typeface="+mn-cs"/>
              </a:rPr>
              <a:t>textarea</a:t>
            </a:r>
            <a:r>
              <a:rPr kumimoji="0" lang="es-ES" sz="1600" b="0" i="0" u="none" strike="noStrike" kern="1200" cap="none" spc="0" normalizeH="0" baseline="0" noProof="0">
                <a:ln>
                  <a:noFill/>
                </a:ln>
                <a:solidFill>
                  <a:prstClr val="black"/>
                </a:solidFill>
                <a:effectLst/>
                <a:uLnTx/>
                <a:uFillTx/>
                <a:latin typeface="Calibri" panose="020F0502020204030204"/>
                <a:ea typeface="+mn-ea"/>
                <a:cs typeface="+mn-cs"/>
              </a:rPr>
              <a:t>, si en el modelo hay un </a:t>
            </a:r>
            <a:r>
              <a:rPr kumimoji="0" lang="es-ES" sz="1600" b="0" i="0" u="none" strike="noStrike" kern="1200" cap="none" spc="0" normalizeH="0" baseline="0" noProof="0" err="1">
                <a:ln>
                  <a:noFill/>
                </a:ln>
                <a:solidFill>
                  <a:prstClr val="black"/>
                </a:solidFill>
                <a:effectLst/>
                <a:uLnTx/>
                <a:uFillTx/>
                <a:latin typeface="Calibri" panose="020F0502020204030204"/>
                <a:ea typeface="+mn-ea"/>
                <a:cs typeface="+mn-cs"/>
              </a:rPr>
              <a:t>booleanfield</a:t>
            </a:r>
            <a:r>
              <a:rPr kumimoji="0" lang="es-ES" sz="1600" b="0" i="0" u="none" strike="noStrike" kern="1200" cap="none" spc="0" normalizeH="0" baseline="0" noProof="0">
                <a:ln>
                  <a:noFill/>
                </a:ln>
                <a:solidFill>
                  <a:prstClr val="black"/>
                </a:solidFill>
                <a:effectLst/>
                <a:uLnTx/>
                <a:uFillTx/>
                <a:latin typeface="Calibri" panose="020F0502020204030204"/>
                <a:ea typeface="+mn-ea"/>
                <a:cs typeface="+mn-cs"/>
              </a:rPr>
              <a:t> en el widget se pone un </a:t>
            </a:r>
            <a:r>
              <a:rPr kumimoji="0" lang="es-ES" sz="1600" b="0" i="0" u="none" strike="noStrike" kern="1200" cap="none" spc="0" normalizeH="0" baseline="0" noProof="0" err="1">
                <a:ln>
                  <a:noFill/>
                </a:ln>
                <a:solidFill>
                  <a:prstClr val="black"/>
                </a:solidFill>
                <a:effectLst/>
                <a:uLnTx/>
                <a:uFillTx/>
                <a:latin typeface="Calibri" panose="020F0502020204030204"/>
                <a:ea typeface="+mn-ea"/>
                <a:cs typeface="+mn-cs"/>
              </a:rPr>
              <a:t>checkboxinput</a:t>
            </a:r>
            <a:r>
              <a:rPr kumimoji="0" lang="es-ES" sz="1600" b="0" i="0" u="none" strike="noStrike" kern="1200" cap="none" spc="0" normalizeH="0" baseline="0" noProof="0">
                <a:ln>
                  <a:noFill/>
                </a:ln>
                <a:solidFill>
                  <a:prstClr val="black"/>
                </a:solidFill>
                <a:effectLst/>
                <a:uLnTx/>
                <a:uFillTx/>
                <a:latin typeface="Calibri" panose="020F0502020204030204"/>
                <a:ea typeface="+mn-ea"/>
                <a:cs typeface="+mn-cs"/>
              </a:rPr>
              <a:t>} En todos los casos  </a:t>
            </a:r>
            <a:r>
              <a:rPr kumimoji="0" lang="es-ES" sz="1600" b="0" i="0" u="none" strike="noStrike" kern="1200" cap="none" spc="0" normalizeH="0" baseline="0" noProof="0" err="1">
                <a:ln>
                  <a:noFill/>
                </a:ln>
                <a:solidFill>
                  <a:prstClr val="black"/>
                </a:solidFill>
                <a:effectLst/>
                <a:uLnTx/>
                <a:uFillTx/>
                <a:latin typeface="Calibri" panose="020F0502020204030204"/>
                <a:ea typeface="+mn-ea"/>
                <a:cs typeface="+mn-cs"/>
              </a:rPr>
              <a:t>pasandoles</a:t>
            </a:r>
            <a:r>
              <a:rPr kumimoji="0" lang="es-ES" sz="1600" b="0" i="0" u="none" strike="noStrike" kern="1200" cap="none" spc="0" normalizeH="0" baseline="0" noProof="0">
                <a:ln>
                  <a:noFill/>
                </a:ln>
                <a:solidFill>
                  <a:prstClr val="black"/>
                </a:solidFill>
                <a:effectLst/>
                <a:uLnTx/>
                <a:uFillTx/>
                <a:latin typeface="Calibri" panose="020F0502020204030204"/>
                <a:ea typeface="+mn-ea"/>
                <a:cs typeface="+mn-cs"/>
              </a:rPr>
              <a:t> atributos </a:t>
            </a:r>
            <a:r>
              <a:rPr kumimoji="0" lang="es-ES" sz="1600" b="0" i="0" u="none" strike="noStrike" kern="1200" cap="none" spc="0" normalizeH="0" baseline="0" noProof="0" err="1">
                <a:ln>
                  <a:noFill/>
                </a:ln>
                <a:solidFill>
                  <a:prstClr val="black"/>
                </a:solidFill>
                <a:effectLst/>
                <a:uLnTx/>
                <a:uFillTx/>
                <a:latin typeface="Calibri" panose="020F0502020204030204"/>
                <a:ea typeface="+mn-ea"/>
                <a:cs typeface="+mn-cs"/>
              </a:rPr>
              <a:t>html</a:t>
            </a:r>
            <a:r>
              <a:rPr kumimoji="0" lang="es-ES" sz="1600" b="0" i="0" u="none" strike="noStrike" kern="1200" cap="none" spc="0" normalizeH="0" baseline="0" noProof="0">
                <a:ln>
                  <a:noFill/>
                </a:ln>
                <a:solidFill>
                  <a:prstClr val="black"/>
                </a:solidFill>
                <a:effectLst/>
                <a:uLnTx/>
                <a:uFillTx/>
                <a:latin typeface="Calibri" panose="020F0502020204030204"/>
                <a:ea typeface="+mn-ea"/>
                <a:cs typeface="+mn-cs"/>
              </a:rPr>
              <a:t> como "</a:t>
            </a:r>
            <a:r>
              <a:rPr kumimoji="0" lang="es-ES" sz="1600" b="0" i="0" u="none" strike="noStrike" kern="1200" cap="none" spc="0" normalizeH="0" baseline="0" noProof="0" err="1">
                <a:ln>
                  <a:noFill/>
                </a:ln>
                <a:solidFill>
                  <a:prstClr val="black"/>
                </a:solidFill>
                <a:effectLst/>
                <a:uLnTx/>
                <a:uFillTx/>
                <a:latin typeface="Calibri" panose="020F0502020204030204"/>
                <a:ea typeface="+mn-ea"/>
                <a:cs typeface="+mn-cs"/>
              </a:rPr>
              <a:t>class</a:t>
            </a:r>
            <a:r>
              <a:rPr kumimoji="0" lang="es-ES" sz="1600" b="0" i="0" u="none" strike="noStrike" kern="1200" cap="none" spc="0" normalizeH="0" baseline="0" noProof="0">
                <a:ln>
                  <a:noFill/>
                </a:ln>
                <a:solidFill>
                  <a:prstClr val="black"/>
                </a:solidFill>
                <a:effectLst/>
                <a:uLnTx/>
                <a:uFillTx/>
                <a:latin typeface="Calibri" panose="020F0502020204030204"/>
                <a:ea typeface="+mn-ea"/>
                <a:cs typeface="+mn-cs"/>
              </a:rPr>
              <a:t>" con su correspondiente atributo </a:t>
            </a:r>
            <a:r>
              <a:rPr kumimoji="0" lang="es-ES" sz="1600" b="0" i="0" u="none" strike="noStrike" kern="1200" cap="none" spc="0" normalizeH="0" baseline="0" noProof="0" err="1">
                <a:ln>
                  <a:noFill/>
                </a:ln>
                <a:solidFill>
                  <a:prstClr val="black"/>
                </a:solidFill>
                <a:effectLst/>
                <a:uLnTx/>
                <a:uFillTx/>
                <a:latin typeface="Calibri" panose="020F0502020204030204"/>
                <a:ea typeface="+mn-ea"/>
                <a:cs typeface="+mn-cs"/>
              </a:rPr>
              <a:t>bootstrap</a:t>
            </a:r>
            <a:r>
              <a:rPr kumimoji="0" lang="es-ES" sz="1600" b="0" i="0" u="none" strike="noStrike" kern="1200" cap="none" spc="0" normalizeH="0" baseline="0" noProof="0">
                <a:ln>
                  <a:noFill/>
                </a:ln>
                <a:solidFill>
                  <a:prstClr val="black"/>
                </a:solidFill>
                <a:effectLst/>
                <a:uLnTx/>
                <a:uFillTx/>
                <a:latin typeface="Calibri" panose="020F0502020204030204"/>
                <a:ea typeface="+mn-ea"/>
                <a:cs typeface="+mn-cs"/>
              </a:rPr>
              <a:t> que se quiera pasar. Se cambia de estilo al botón </a:t>
            </a:r>
            <a:r>
              <a:rPr kumimoji="0" lang="es-ES" sz="1600" b="0" i="0" u="none" strike="noStrike" kern="1200" cap="none" spc="0" normalizeH="0" baseline="0" noProof="0" err="1">
                <a:ln>
                  <a:noFill/>
                </a:ln>
                <a:solidFill>
                  <a:prstClr val="black"/>
                </a:solidFill>
                <a:effectLst/>
                <a:uLnTx/>
                <a:uFillTx/>
                <a:latin typeface="Calibri" panose="020F0502020204030204"/>
                <a:ea typeface="+mn-ea"/>
                <a:cs typeface="+mn-cs"/>
              </a:rPr>
              <a:t>save</a:t>
            </a:r>
            <a:r>
              <a:rPr kumimoji="0" lang="es-ES" sz="1600" b="0" i="0" u="none" strike="noStrike" kern="1200" cap="none" spc="0" normalizeH="0" baseline="0" noProof="0">
                <a:ln>
                  <a:noFill/>
                </a:ln>
                <a:solidFill>
                  <a:prstClr val="black"/>
                </a:solidFill>
                <a:effectLst/>
                <a:uLnTx/>
                <a:uFillTx/>
                <a:latin typeface="Calibri" panose="020F0502020204030204"/>
                <a:ea typeface="+mn-ea"/>
                <a:cs typeface="+mn-cs"/>
              </a:rPr>
              <a:t>. </a:t>
            </a:r>
          </a:p>
          <a:p>
            <a:pPr marL="342900" marR="0" lvl="0" indent="-342900" algn="just" defTabSz="914400" rtl="0" eaLnBrk="1" fontAlgn="auto" latinLnBrk="0" hangingPunct="1">
              <a:lnSpc>
                <a:spcPct val="100000"/>
              </a:lnSpc>
              <a:spcBef>
                <a:spcPts val="0"/>
              </a:spcBef>
              <a:spcAft>
                <a:spcPts val="0"/>
              </a:spcAft>
              <a:buClrTx/>
              <a:buSzTx/>
              <a:buFont typeface="+mj-lt"/>
              <a:buAutoNum type="arabicPeriod"/>
              <a:tabLst/>
              <a:defRPr/>
            </a:pPr>
            <a:r>
              <a:rPr kumimoji="0" lang="es-ES" sz="1600" b="0" i="0" u="none" strike="noStrike" kern="1200" cap="none" spc="0" normalizeH="0" baseline="0" noProof="0">
                <a:ln>
                  <a:noFill/>
                </a:ln>
                <a:solidFill>
                  <a:prstClr val="black"/>
                </a:solidFill>
                <a:effectLst/>
                <a:uLnTx/>
                <a:uFillTx/>
                <a:latin typeface="Calibri" panose="020F0502020204030204"/>
                <a:ea typeface="+mn-ea"/>
                <a:cs typeface="+mn-cs"/>
              </a:rPr>
              <a:t>En "</a:t>
            </a:r>
            <a:r>
              <a:rPr kumimoji="0" lang="es-ES" sz="1600" b="0" i="0" u="none" strike="noStrike" kern="1200" cap="none" spc="0" normalizeH="0" baseline="0" noProof="0" err="1">
                <a:ln>
                  <a:noFill/>
                </a:ln>
                <a:solidFill>
                  <a:prstClr val="black"/>
                </a:solidFill>
                <a:effectLst/>
                <a:uLnTx/>
                <a:uFillTx/>
                <a:latin typeface="Calibri" panose="020F0502020204030204"/>
                <a:ea typeface="+mn-ea"/>
                <a:cs typeface="+mn-cs"/>
              </a:rPr>
              <a:t>tasks</a:t>
            </a:r>
            <a:r>
              <a:rPr kumimoji="0" lang="es-ES" sz="1600" b="0" i="0" u="none" strike="noStrike" kern="1200" cap="none" spc="0" normalizeH="0" baseline="0" noProof="0">
                <a:ln>
                  <a:noFill/>
                </a:ln>
                <a:solidFill>
                  <a:prstClr val="black"/>
                </a:solidFill>
                <a:effectLst/>
                <a:uLnTx/>
                <a:uFillTx/>
                <a:latin typeface="Calibri" panose="020F0502020204030204"/>
                <a:ea typeface="+mn-ea"/>
                <a:cs typeface="+mn-cs"/>
              </a:rPr>
              <a:t>/</a:t>
            </a:r>
            <a:r>
              <a:rPr kumimoji="0" lang="es-ES" sz="1600" b="0" i="0" u="none" strike="noStrike" kern="1200" cap="none" spc="0" normalizeH="0" baseline="0" noProof="0" err="1">
                <a:ln>
                  <a:noFill/>
                </a:ln>
                <a:solidFill>
                  <a:prstClr val="black"/>
                </a:solidFill>
                <a:effectLst/>
                <a:uLnTx/>
                <a:uFillTx/>
                <a:latin typeface="Calibri" panose="020F0502020204030204"/>
                <a:ea typeface="+mn-ea"/>
                <a:cs typeface="+mn-cs"/>
              </a:rPr>
              <a:t>templates</a:t>
            </a:r>
            <a:r>
              <a:rPr kumimoji="0" lang="es-ES" sz="1600" b="0" i="0" u="none" strike="noStrike" kern="1200" cap="none" spc="0" normalizeH="0" baseline="0" noProof="0">
                <a:ln>
                  <a:noFill/>
                </a:ln>
                <a:solidFill>
                  <a:prstClr val="black"/>
                </a:solidFill>
                <a:effectLst/>
                <a:uLnTx/>
                <a:uFillTx/>
                <a:latin typeface="Calibri" panose="020F0502020204030204"/>
                <a:ea typeface="+mn-ea"/>
                <a:cs typeface="+mn-cs"/>
              </a:rPr>
              <a:t>/create_task.html". Se hacen varios cambios: Se pone todo el código que esta en la etiqueta block </a:t>
            </a:r>
            <a:r>
              <a:rPr kumimoji="0" lang="es-ES" sz="1600" b="0" i="0" u="none" strike="noStrike" kern="1200" cap="none" spc="0" normalizeH="0" baseline="0" noProof="0" err="1">
                <a:ln>
                  <a:noFill/>
                </a:ln>
                <a:solidFill>
                  <a:prstClr val="black"/>
                </a:solidFill>
                <a:effectLst/>
                <a:uLnTx/>
                <a:uFillTx/>
                <a:latin typeface="Calibri" panose="020F0502020204030204"/>
                <a:ea typeface="+mn-ea"/>
                <a:cs typeface="+mn-cs"/>
              </a:rPr>
              <a:t>content</a:t>
            </a:r>
            <a:r>
              <a:rPr kumimoji="0" lang="es-ES" sz="1600" b="0" i="0" u="none" strike="noStrike" kern="1200" cap="none" spc="0" normalizeH="0" baseline="0" noProof="0">
                <a:ln>
                  <a:noFill/>
                </a:ln>
                <a:solidFill>
                  <a:prstClr val="black"/>
                </a:solidFill>
                <a:effectLst/>
                <a:uLnTx/>
                <a:uFillTx/>
                <a:latin typeface="Calibri" panose="020F0502020204030204"/>
                <a:ea typeface="+mn-ea"/>
                <a:cs typeface="+mn-cs"/>
              </a:rPr>
              <a:t> en container-&gt;</a:t>
            </a:r>
            <a:r>
              <a:rPr kumimoji="0" lang="es-ES" sz="1600" b="0" i="0" u="none" strike="noStrike" kern="1200" cap="none" spc="0" normalizeH="0" baseline="0" noProof="0" err="1">
                <a:ln>
                  <a:noFill/>
                </a:ln>
                <a:solidFill>
                  <a:prstClr val="black"/>
                </a:solidFill>
                <a:effectLst/>
                <a:uLnTx/>
                <a:uFillTx/>
                <a:latin typeface="Calibri" panose="020F0502020204030204"/>
                <a:ea typeface="+mn-ea"/>
                <a:cs typeface="+mn-cs"/>
              </a:rPr>
              <a:t>row</a:t>
            </a:r>
            <a:r>
              <a:rPr kumimoji="0" lang="es-ES" sz="1600" b="0" i="0" u="none" strike="noStrike" kern="1200" cap="none" spc="0" normalizeH="0" baseline="0" noProof="0">
                <a:ln>
                  <a:noFill/>
                </a:ln>
                <a:solidFill>
                  <a:prstClr val="black"/>
                </a:solidFill>
                <a:effectLst/>
                <a:uLnTx/>
                <a:uFillTx/>
                <a:latin typeface="Calibri" panose="020F0502020204030204"/>
                <a:ea typeface="+mn-ea"/>
                <a:cs typeface="+mn-cs"/>
              </a:rPr>
              <a:t>-&gt;col-md-4,offset-md-4,mt-5, dentro del "</a:t>
            </a:r>
            <a:r>
              <a:rPr kumimoji="0" lang="es-ES" sz="1600" b="0" i="0" u="none" strike="noStrike" kern="1200" cap="none" spc="0" normalizeH="0" baseline="0" noProof="0" err="1">
                <a:ln>
                  <a:noFill/>
                </a:ln>
                <a:solidFill>
                  <a:prstClr val="black"/>
                </a:solidFill>
                <a:effectLst/>
                <a:uLnTx/>
                <a:uFillTx/>
                <a:latin typeface="Calibri" panose="020F0502020204030204"/>
                <a:ea typeface="+mn-ea"/>
                <a:cs typeface="+mn-cs"/>
              </a:rPr>
              <a:t>form</a:t>
            </a:r>
            <a:r>
              <a:rPr kumimoji="0" lang="es-ES" sz="1600" b="0" i="0" u="none" strike="noStrike" kern="1200" cap="none" spc="0" normalizeH="0" baseline="0" noProof="0">
                <a:ln>
                  <a:noFill/>
                </a:ln>
                <a:solidFill>
                  <a:prstClr val="black"/>
                </a:solidFill>
                <a:effectLst/>
                <a:uLnTx/>
                <a:uFillTx/>
                <a:latin typeface="Calibri" panose="020F0502020204030204"/>
                <a:ea typeface="+mn-ea"/>
                <a:cs typeface="+mn-cs"/>
              </a:rPr>
              <a:t>" se ubica la etiqueta "h1" y "error", se utiliza los estilos "</a:t>
            </a:r>
            <a:r>
              <a:rPr kumimoji="0" lang="es-ES" sz="1600" b="0" i="0" u="none" strike="noStrike" kern="1200" cap="none" spc="0" normalizeH="0" baseline="0" noProof="0" err="1">
                <a:ln>
                  <a:noFill/>
                </a:ln>
                <a:solidFill>
                  <a:prstClr val="black"/>
                </a:solidFill>
                <a:effectLst/>
                <a:uLnTx/>
                <a:uFillTx/>
                <a:latin typeface="Calibri" panose="020F0502020204030204"/>
                <a:ea typeface="+mn-ea"/>
                <a:cs typeface="+mn-cs"/>
              </a:rPr>
              <a:t>card</a:t>
            </a:r>
            <a:r>
              <a:rPr kumimoji="0" lang="es-ES" sz="1600" b="0" i="0" u="none" strike="noStrike" kern="1200" cap="none" spc="0" normalizeH="0" baseline="0" noProof="0">
                <a:ln>
                  <a:noFill/>
                </a:ln>
                <a:solidFill>
                  <a:prstClr val="black"/>
                </a:solidFill>
                <a:effectLst/>
                <a:uLnTx/>
                <a:uFillTx/>
                <a:latin typeface="Calibri" panose="020F0502020204030204"/>
                <a:ea typeface="+mn-ea"/>
                <a:cs typeface="+mn-cs"/>
              </a:rPr>
              <a:t> </a:t>
            </a:r>
            <a:r>
              <a:rPr kumimoji="0" lang="es-ES" sz="1600" b="0" i="0" u="none" strike="noStrike" kern="1200" cap="none" spc="0" normalizeH="0" baseline="0" noProof="0" err="1">
                <a:ln>
                  <a:noFill/>
                </a:ln>
                <a:solidFill>
                  <a:prstClr val="black"/>
                </a:solidFill>
                <a:effectLst/>
                <a:uLnTx/>
                <a:uFillTx/>
                <a:latin typeface="Calibri" panose="020F0502020204030204"/>
                <a:ea typeface="+mn-ea"/>
                <a:cs typeface="+mn-cs"/>
              </a:rPr>
              <a:t>card-body</a:t>
            </a:r>
            <a:r>
              <a:rPr kumimoji="0" lang="es-ES" sz="1600" b="0" i="0" u="none" strike="noStrike" kern="1200" cap="none" spc="0" normalizeH="0" baseline="0" noProof="0">
                <a:ln>
                  <a:noFill/>
                </a:ln>
                <a:solidFill>
                  <a:prstClr val="black"/>
                </a:solidFill>
                <a:effectLst/>
                <a:uLnTx/>
                <a:uFillTx/>
                <a:latin typeface="Calibri" panose="020F0502020204030204"/>
                <a:ea typeface="+mn-ea"/>
                <a:cs typeface="+mn-cs"/>
              </a:rPr>
              <a:t>" en el </a:t>
            </a:r>
            <a:r>
              <a:rPr kumimoji="0" lang="es-ES" sz="1600" b="0" i="0" u="none" strike="noStrike" kern="1200" cap="none" spc="0" normalizeH="0" baseline="0" noProof="0" err="1">
                <a:ln>
                  <a:noFill/>
                </a:ln>
                <a:solidFill>
                  <a:prstClr val="black"/>
                </a:solidFill>
                <a:effectLst/>
                <a:uLnTx/>
                <a:uFillTx/>
                <a:latin typeface="Calibri" panose="020F0502020204030204"/>
                <a:ea typeface="+mn-ea"/>
                <a:cs typeface="+mn-cs"/>
              </a:rPr>
              <a:t>form</a:t>
            </a:r>
            <a:r>
              <a:rPr kumimoji="0" lang="es-ES" sz="1600" b="0" i="0" u="none" strike="noStrike" kern="1200" cap="none" spc="0" normalizeH="0" baseline="0" noProof="0">
                <a:ln>
                  <a:noFill/>
                </a:ln>
                <a:solidFill>
                  <a:prstClr val="black"/>
                </a:solidFill>
                <a:effectLst/>
                <a:uLnTx/>
                <a:uFillTx/>
                <a:latin typeface="Calibri" panose="020F0502020204030204"/>
                <a:ea typeface="+mn-ea"/>
                <a:cs typeface="+mn-cs"/>
              </a:rPr>
              <a:t> </a:t>
            </a:r>
          </a:p>
          <a:p>
            <a:pPr marL="342900" marR="0" lvl="0" indent="-342900" algn="just" defTabSz="914400" rtl="0" eaLnBrk="1" fontAlgn="auto" latinLnBrk="0" hangingPunct="1">
              <a:lnSpc>
                <a:spcPct val="100000"/>
              </a:lnSpc>
              <a:spcBef>
                <a:spcPts val="0"/>
              </a:spcBef>
              <a:spcAft>
                <a:spcPts val="0"/>
              </a:spcAft>
              <a:buClrTx/>
              <a:buSzTx/>
              <a:buFont typeface="+mj-lt"/>
              <a:buAutoNum type="arabicPeriod"/>
              <a:tabLst/>
              <a:defRPr/>
            </a:pPr>
            <a:r>
              <a:rPr kumimoji="0" lang="es-ES" sz="1600" b="0" i="0" u="none" strike="noStrike" kern="1200" cap="none" spc="0" normalizeH="0" baseline="0" noProof="0">
                <a:ln>
                  <a:noFill/>
                </a:ln>
                <a:solidFill>
                  <a:prstClr val="black"/>
                </a:solidFill>
                <a:effectLst/>
                <a:uLnTx/>
                <a:uFillTx/>
                <a:latin typeface="Calibri" panose="020F0502020204030204"/>
                <a:ea typeface="+mn-ea"/>
                <a:cs typeface="+mn-cs"/>
              </a:rPr>
              <a:t>Al estar autenticado y abrir la página "http://127.0.0.1:8000/</a:t>
            </a:r>
            <a:r>
              <a:rPr kumimoji="0" lang="es-ES" sz="1600" b="0" i="0" u="none" strike="noStrike" kern="1200" cap="none" spc="0" normalizeH="0" baseline="0" noProof="0" err="1">
                <a:ln>
                  <a:noFill/>
                </a:ln>
                <a:solidFill>
                  <a:prstClr val="black"/>
                </a:solidFill>
                <a:effectLst/>
                <a:uLnTx/>
                <a:uFillTx/>
                <a:latin typeface="Calibri" panose="020F0502020204030204"/>
                <a:ea typeface="+mn-ea"/>
                <a:cs typeface="+mn-cs"/>
              </a:rPr>
              <a:t>tasks</a:t>
            </a:r>
            <a:r>
              <a:rPr kumimoji="0" lang="es-ES" sz="1600" b="0" i="0" u="none" strike="noStrike" kern="1200" cap="none" spc="0" normalizeH="0" baseline="0" noProof="0">
                <a:ln>
                  <a:noFill/>
                </a:ln>
                <a:solidFill>
                  <a:prstClr val="black"/>
                </a:solidFill>
                <a:effectLst/>
                <a:uLnTx/>
                <a:uFillTx/>
                <a:latin typeface="Calibri" panose="020F0502020204030204"/>
                <a:ea typeface="+mn-ea"/>
                <a:cs typeface="+mn-cs"/>
              </a:rPr>
              <a:t>/</a:t>
            </a:r>
            <a:r>
              <a:rPr kumimoji="0" lang="es-ES" sz="1600" b="0" i="0" u="none" strike="noStrike" kern="1200" cap="none" spc="0" normalizeH="0" baseline="0" noProof="0" err="1">
                <a:ln>
                  <a:noFill/>
                </a:ln>
                <a:solidFill>
                  <a:prstClr val="black"/>
                </a:solidFill>
                <a:effectLst/>
                <a:uLnTx/>
                <a:uFillTx/>
                <a:latin typeface="Calibri" panose="020F0502020204030204"/>
                <a:ea typeface="+mn-ea"/>
                <a:cs typeface="+mn-cs"/>
              </a:rPr>
              <a:t>create</a:t>
            </a:r>
            <a:r>
              <a:rPr kumimoji="0" lang="es-ES" sz="1600" b="0" i="0" u="none" strike="noStrike" kern="1200" cap="none" spc="0" normalizeH="0" baseline="0" noProof="0">
                <a:ln>
                  <a:noFill/>
                </a:ln>
                <a:solidFill>
                  <a:prstClr val="black"/>
                </a:solidFill>
                <a:effectLst/>
                <a:uLnTx/>
                <a:uFillTx/>
                <a:latin typeface="Calibri" panose="020F0502020204030204"/>
                <a:ea typeface="+mn-ea"/>
                <a:cs typeface="+mn-cs"/>
              </a:rPr>
              <a:t>/" se observan los cambios </a:t>
            </a:r>
            <a:r>
              <a:rPr kumimoji="0" lang="es-ES" sz="1600" b="0" i="0" u="none" strike="noStrike" kern="1200" cap="none" spc="0" normalizeH="0" baseline="0" noProof="0" err="1">
                <a:ln>
                  <a:noFill/>
                </a:ln>
                <a:solidFill>
                  <a:prstClr val="black"/>
                </a:solidFill>
                <a:effectLst/>
                <a:uLnTx/>
                <a:uFillTx/>
                <a:latin typeface="Calibri" panose="020F0502020204030204"/>
                <a:ea typeface="+mn-ea"/>
                <a:cs typeface="+mn-cs"/>
              </a:rPr>
              <a:t>hechos.xx</a:t>
            </a:r>
            <a:endParaRPr kumimoji="0" lang="es-E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131130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9DF72ADE-BAE9-484E-84CE-E8979DDABC94}"/>
              </a:ext>
            </a:extLst>
          </p:cNvPr>
          <p:cNvSpPr>
            <a:spLocks noGrp="1"/>
          </p:cNvSpPr>
          <p:nvPr>
            <p:ph type="title"/>
          </p:nvPr>
        </p:nvSpPr>
        <p:spPr>
          <a:xfrm>
            <a:off x="1" y="1"/>
            <a:ext cx="3256367" cy="709119"/>
          </a:xfrm>
          <a:solidFill>
            <a:schemeClr val="accent4">
              <a:lumMod val="60000"/>
              <a:lumOff val="40000"/>
            </a:schemeClr>
          </a:solidFill>
        </p:spPr>
        <p:style>
          <a:lnRef idx="2">
            <a:schemeClr val="accent1"/>
          </a:lnRef>
          <a:fillRef idx="1">
            <a:schemeClr val="lt1"/>
          </a:fillRef>
          <a:effectRef idx="0">
            <a:schemeClr val="accent1"/>
          </a:effectRef>
          <a:fontRef idx="minor">
            <a:schemeClr val="dk1"/>
          </a:fontRef>
        </p:style>
        <p:txBody>
          <a:bodyPr>
            <a:normAutofit/>
          </a:bodyPr>
          <a:lstStyle/>
          <a:p>
            <a:r>
              <a:rPr lang="es-MX" sz="1400">
                <a:latin typeface="AcmeFont" pitchFamily="2" charset="0"/>
              </a:rPr>
              <a:t>Taller: </a:t>
            </a:r>
            <a:r>
              <a:rPr lang="es-MX" sz="1400"/>
              <a:t>Ejercicio 81</a:t>
            </a:r>
            <a:endParaRPr lang="es-ES" sz="1400"/>
          </a:p>
        </p:txBody>
      </p:sp>
      <p:cxnSp>
        <p:nvCxnSpPr>
          <p:cNvPr id="5" name="Conector recto 4">
            <a:extLst>
              <a:ext uri="{FF2B5EF4-FFF2-40B4-BE49-F238E27FC236}">
                <a16:creationId xmlns:a16="http://schemas.microsoft.com/office/drawing/2014/main" id="{B56C916C-A930-4B45-9FEB-EAC26D680858}"/>
              </a:ext>
            </a:extLst>
          </p:cNvPr>
          <p:cNvCxnSpPr>
            <a:cxnSpLocks/>
          </p:cNvCxnSpPr>
          <p:nvPr/>
        </p:nvCxnSpPr>
        <p:spPr>
          <a:xfrm>
            <a:off x="3256383" y="709120"/>
            <a:ext cx="0" cy="6148880"/>
          </a:xfrm>
          <a:prstGeom prst="line">
            <a:avLst/>
          </a:prstGeom>
        </p:spPr>
        <p:style>
          <a:lnRef idx="3">
            <a:schemeClr val="accent1"/>
          </a:lnRef>
          <a:fillRef idx="0">
            <a:schemeClr val="accent1"/>
          </a:fillRef>
          <a:effectRef idx="2">
            <a:schemeClr val="accent1"/>
          </a:effectRef>
          <a:fontRef idx="minor">
            <a:schemeClr val="tx1"/>
          </a:fontRef>
        </p:style>
      </p:cxnSp>
      <p:sp>
        <p:nvSpPr>
          <p:cNvPr id="16" name="CuadroTexto 15">
            <a:extLst>
              <a:ext uri="{FF2B5EF4-FFF2-40B4-BE49-F238E27FC236}">
                <a16:creationId xmlns:a16="http://schemas.microsoft.com/office/drawing/2014/main" id="{B1925488-C881-4A19-A93C-2E217166D1A0}"/>
              </a:ext>
            </a:extLst>
          </p:cNvPr>
          <p:cNvSpPr txBox="1"/>
          <p:nvPr/>
        </p:nvSpPr>
        <p:spPr>
          <a:xfrm>
            <a:off x="106748" y="4958291"/>
            <a:ext cx="2891329" cy="116955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C" sz="1400" b="1" i="0" u="none" strike="noStrike" kern="1200" cap="none" spc="0" normalizeH="0" baseline="0" noProof="0">
                <a:ln>
                  <a:noFill/>
                </a:ln>
                <a:solidFill>
                  <a:prstClr val="black"/>
                </a:solidFill>
                <a:effectLst/>
                <a:uLnTx/>
                <a:uFillTx/>
                <a:latin typeface="Calibri" panose="020F0502020204030204"/>
                <a:ea typeface="+mn-ea"/>
                <a:cs typeface="+mn-cs"/>
              </a:rPr>
              <a:t>Objetivos de la lámina:</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ES" sz="1400" b="0" i="0" u="none" strike="noStrike" kern="1200" cap="none" spc="0" normalizeH="0" baseline="0" noProof="0">
                <a:ln>
                  <a:noFill/>
                </a:ln>
                <a:solidFill>
                  <a:prstClr val="black"/>
                </a:solidFill>
                <a:effectLst/>
                <a:uLnTx/>
                <a:uFillTx/>
                <a:latin typeface="Calibri" panose="020F0502020204030204"/>
                <a:ea typeface="+mn-ea"/>
                <a:cs typeface="+mn-cs"/>
              </a:rPr>
              <a:t>Configurar el detalle que aparece cuando se pulsa sobre tareas del "</a:t>
            </a:r>
            <a:r>
              <a:rPr kumimoji="0" lang="es-ES" sz="1400" b="0" i="0" u="none" strike="noStrike" kern="1200" cap="none" spc="0" normalizeH="0" baseline="0" noProof="0" err="1">
                <a:ln>
                  <a:noFill/>
                </a:ln>
                <a:solidFill>
                  <a:prstClr val="black"/>
                </a:solidFill>
                <a:effectLst/>
                <a:uLnTx/>
                <a:uFillTx/>
                <a:latin typeface="Calibri" panose="020F0502020204030204"/>
                <a:ea typeface="+mn-ea"/>
                <a:cs typeface="+mn-cs"/>
              </a:rPr>
              <a:t>Task</a:t>
            </a:r>
            <a:r>
              <a:rPr kumimoji="0" lang="es-ES" sz="1400" b="0" i="0" u="none" strike="noStrike" kern="1200" cap="none" spc="0" normalizeH="0" baseline="0" noProof="0">
                <a:ln>
                  <a:noFill/>
                </a:ln>
                <a:solidFill>
                  <a:prstClr val="black"/>
                </a:solidFill>
                <a:effectLst/>
                <a:uLnTx/>
                <a:uFillTx/>
                <a:latin typeface="Calibri" panose="020F0502020204030204"/>
                <a:ea typeface="+mn-ea"/>
                <a:cs typeface="+mn-cs"/>
              </a:rPr>
              <a:t> </a:t>
            </a:r>
            <a:r>
              <a:rPr kumimoji="0" lang="es-ES" sz="1400" b="0" i="0" u="none" strike="noStrike" kern="1200" cap="none" spc="0" normalizeH="0" baseline="0" noProof="0" err="1">
                <a:ln>
                  <a:noFill/>
                </a:ln>
                <a:solidFill>
                  <a:prstClr val="black"/>
                </a:solidFill>
                <a:effectLst/>
                <a:uLnTx/>
                <a:uFillTx/>
                <a:latin typeface="Calibri" panose="020F0502020204030204"/>
                <a:ea typeface="+mn-ea"/>
                <a:cs typeface="+mn-cs"/>
              </a:rPr>
              <a:t>Pending</a:t>
            </a:r>
            <a:r>
              <a:rPr kumimoji="0" lang="es-ES" sz="1400" b="0" i="0" u="none" strike="noStrike" kern="1200" cap="none" spc="0" normalizeH="0" baseline="0" noProof="0">
                <a:ln>
                  <a:noFill/>
                </a:ln>
                <a:solidFill>
                  <a:prstClr val="black"/>
                </a:solidFill>
                <a:effectLst/>
                <a:uLnTx/>
                <a:uFillTx/>
                <a:latin typeface="Calibri" panose="020F0502020204030204"/>
                <a:ea typeface="+mn-ea"/>
                <a:cs typeface="+mn-cs"/>
              </a:rPr>
              <a:t>" y "</a:t>
            </a:r>
            <a:r>
              <a:rPr kumimoji="0" lang="es-ES" sz="1400" b="0" i="0" u="none" strike="noStrike" kern="1200" cap="none" spc="0" normalizeH="0" baseline="0" noProof="0" err="1">
                <a:ln>
                  <a:noFill/>
                </a:ln>
                <a:solidFill>
                  <a:prstClr val="black"/>
                </a:solidFill>
                <a:effectLst/>
                <a:uLnTx/>
                <a:uFillTx/>
                <a:latin typeface="Calibri" panose="020F0502020204030204"/>
                <a:ea typeface="+mn-ea"/>
                <a:cs typeface="+mn-cs"/>
              </a:rPr>
              <a:t>Task</a:t>
            </a:r>
            <a:r>
              <a:rPr kumimoji="0" lang="es-ES" sz="1400" b="0" i="0" u="none" strike="noStrike" kern="1200" cap="none" spc="0" normalizeH="0" baseline="0" noProof="0">
                <a:ln>
                  <a:noFill/>
                </a:ln>
                <a:solidFill>
                  <a:prstClr val="black"/>
                </a:solidFill>
                <a:effectLst/>
                <a:uLnTx/>
                <a:uFillTx/>
                <a:latin typeface="Calibri" panose="020F0502020204030204"/>
                <a:ea typeface="+mn-ea"/>
                <a:cs typeface="+mn-cs"/>
              </a:rPr>
              <a:t> </a:t>
            </a:r>
            <a:r>
              <a:rPr kumimoji="0" lang="es-ES" sz="1400" b="0" i="0" u="none" strike="noStrike" kern="1200" cap="none" spc="0" normalizeH="0" baseline="0" noProof="0" err="1">
                <a:ln>
                  <a:noFill/>
                </a:ln>
                <a:solidFill>
                  <a:prstClr val="black"/>
                </a:solidFill>
                <a:effectLst/>
                <a:uLnTx/>
                <a:uFillTx/>
                <a:latin typeface="Calibri" panose="020F0502020204030204"/>
                <a:ea typeface="+mn-ea"/>
                <a:cs typeface="+mn-cs"/>
              </a:rPr>
              <a:t>completed</a:t>
            </a:r>
            <a:r>
              <a:rPr kumimoji="0" lang="es-ES" sz="1400" b="0" i="0" u="none" strike="noStrike" kern="1200" cap="none" spc="0" normalizeH="0" baseline="0" noProof="0">
                <a:ln>
                  <a:noFill/>
                </a:ln>
                <a:solidFill>
                  <a:prstClr val="black"/>
                </a:solidFill>
                <a:effectLst/>
                <a:uLnTx/>
                <a:uFillTx/>
                <a:latin typeface="Calibri" panose="020F0502020204030204"/>
                <a:ea typeface="+mn-ea"/>
                <a:cs typeface="+mn-cs"/>
              </a:rPr>
              <a:t>"</a:t>
            </a:r>
          </a:p>
        </p:txBody>
      </p:sp>
      <p:pic>
        <p:nvPicPr>
          <p:cNvPr id="17" name="Imagen 16">
            <a:extLst>
              <a:ext uri="{FF2B5EF4-FFF2-40B4-BE49-F238E27FC236}">
                <a16:creationId xmlns:a16="http://schemas.microsoft.com/office/drawing/2014/main" id="{07AF594D-2BC1-4EA0-9855-66C150454A4F}"/>
              </a:ext>
            </a:extLst>
          </p:cNvPr>
          <p:cNvPicPr>
            <a:picLocks noChangeAspect="1"/>
          </p:cNvPicPr>
          <p:nvPr/>
        </p:nvPicPr>
        <p:blipFill>
          <a:blip r:embed="rId3"/>
          <a:stretch>
            <a:fillRect/>
          </a:stretch>
        </p:blipFill>
        <p:spPr>
          <a:xfrm>
            <a:off x="76038" y="2011836"/>
            <a:ext cx="993895" cy="854078"/>
          </a:xfrm>
          <a:prstGeom prst="rect">
            <a:avLst/>
          </a:prstGeom>
        </p:spPr>
      </p:pic>
      <p:sp>
        <p:nvSpPr>
          <p:cNvPr id="18" name="CuadroTexto 17">
            <a:extLst>
              <a:ext uri="{FF2B5EF4-FFF2-40B4-BE49-F238E27FC236}">
                <a16:creationId xmlns:a16="http://schemas.microsoft.com/office/drawing/2014/main" id="{137D2C75-4FC0-4811-A9B7-F2AED8DD12CA}"/>
              </a:ext>
            </a:extLst>
          </p:cNvPr>
          <p:cNvSpPr txBox="1"/>
          <p:nvPr/>
        </p:nvSpPr>
        <p:spPr>
          <a:xfrm>
            <a:off x="80567" y="2926313"/>
            <a:ext cx="3098569" cy="209288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C" sz="1300" b="1" i="0" u="none" strike="noStrike" kern="1200" cap="none" spc="0" normalizeH="0" baseline="0" noProof="0">
                <a:ln>
                  <a:noFill/>
                </a:ln>
                <a:solidFill>
                  <a:prstClr val="black"/>
                </a:solidFill>
                <a:effectLst/>
                <a:uLnTx/>
                <a:uFillTx/>
                <a:latin typeface="Agency FB" panose="020B0503020202020204" pitchFamily="34" charset="0"/>
                <a:ea typeface="+mn-ea"/>
                <a:cs typeface="+mn-cs"/>
              </a:rPr>
              <a:t>Misión. </a:t>
            </a:r>
            <a:r>
              <a:rPr kumimoji="0" lang="es-MX" sz="1300" b="0" i="0" u="none" strike="noStrike" kern="1200" cap="none" spc="0" normalizeH="0" baseline="0" noProof="0">
                <a:ln>
                  <a:noFill/>
                </a:ln>
                <a:solidFill>
                  <a:prstClr val="black"/>
                </a:solidFill>
                <a:effectLst/>
                <a:uLnTx/>
                <a:uFillTx/>
                <a:latin typeface="Agency FB" panose="020B0503020202020204" pitchFamily="34" charset="0"/>
                <a:ea typeface="+mn-ea"/>
                <a:cs typeface="+mn-cs"/>
              </a:rPr>
              <a:t>Formar profesionales competentes y emprendedores desde lo académico, la investigación, y la vinculación, que contribuyan a mejorar la calidad de vida de la sociedad.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300" b="0" i="0" u="none" strike="noStrike" kern="1200" cap="none" spc="0" normalizeH="0" baseline="0" noProof="0">
              <a:ln>
                <a:noFill/>
              </a:ln>
              <a:solidFill>
                <a:prstClr val="black"/>
              </a:solidFill>
              <a:effectLst/>
              <a:uLnTx/>
              <a:uFillTx/>
              <a:latin typeface="Agency FB" panose="020B0503020202020204" pitchFamily="34" charset="0"/>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C" sz="1300" b="1" i="0" u="none" strike="noStrike" kern="1200" cap="none" spc="0" normalizeH="0" baseline="0" noProof="0">
                <a:ln>
                  <a:noFill/>
                </a:ln>
                <a:solidFill>
                  <a:prstClr val="black"/>
                </a:solidFill>
                <a:effectLst/>
                <a:uLnTx/>
                <a:uFillTx/>
                <a:latin typeface="Agency FB" panose="020B0503020202020204" pitchFamily="34" charset="0"/>
                <a:ea typeface="+mn-ea"/>
                <a:cs typeface="+mn-cs"/>
              </a:rPr>
              <a:t>Visión. </a:t>
            </a:r>
            <a:r>
              <a:rPr kumimoji="0" lang="es-MX" sz="1300" b="0" i="0" u="none" strike="noStrike" kern="1200" cap="none" spc="0" normalizeH="0" baseline="0" noProof="0">
                <a:ln>
                  <a:noFill/>
                </a:ln>
                <a:solidFill>
                  <a:prstClr val="black"/>
                </a:solidFill>
                <a:effectLst/>
                <a:uLnTx/>
                <a:uFillTx/>
                <a:latin typeface="Agency FB" panose="020B0503020202020204" pitchFamily="34" charset="0"/>
                <a:ea typeface="+mn-ea"/>
                <a:cs typeface="+mn-cs"/>
              </a:rPr>
              <a:t>Ser un referente nacional e internacional de Institución de Educación Superior que contribuye al desarrollo social, cultural y productivo con profesionales éticos, creativos, cualificados y con sentido de pertinencia.</a:t>
            </a:r>
            <a:endParaRPr kumimoji="0" lang="es-ES" sz="1300" b="0" i="0" u="none" strike="noStrike" kern="1200" cap="none" spc="0" normalizeH="0" baseline="0" noProof="0">
              <a:ln>
                <a:noFill/>
              </a:ln>
              <a:solidFill>
                <a:prstClr val="black"/>
              </a:solidFill>
              <a:effectLst/>
              <a:uLnTx/>
              <a:uFillTx/>
              <a:latin typeface="Agency FB" panose="020B0503020202020204" pitchFamily="34" charset="0"/>
              <a:ea typeface="+mn-ea"/>
              <a:cs typeface="+mn-cs"/>
            </a:endParaRPr>
          </a:p>
        </p:txBody>
      </p:sp>
      <p:sp>
        <p:nvSpPr>
          <p:cNvPr id="23" name="Rectángulo 22">
            <a:extLst>
              <a:ext uri="{FF2B5EF4-FFF2-40B4-BE49-F238E27FC236}">
                <a16:creationId xmlns:a16="http://schemas.microsoft.com/office/drawing/2014/main" id="{EAF93728-98EC-43CF-8689-136A3EE39D11}"/>
              </a:ext>
            </a:extLst>
          </p:cNvPr>
          <p:cNvSpPr/>
          <p:nvPr/>
        </p:nvSpPr>
        <p:spPr>
          <a:xfrm>
            <a:off x="93308" y="6489877"/>
            <a:ext cx="2530373" cy="292388"/>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C" sz="1300" b="0" i="0" u="none" strike="noStrike" kern="1200" cap="none" spc="0" normalizeH="0" baseline="0" noProof="0">
                <a:ln w="0"/>
                <a:solidFill>
                  <a:srgbClr val="00B050"/>
                </a:solidFill>
                <a:effectLst>
                  <a:outerShdw blurRad="38100" dist="25400" dir="5400000" algn="ctr" rotWithShape="0">
                    <a:srgbClr val="6E747A">
                      <a:alpha val="43000"/>
                    </a:srgbClr>
                  </a:outerShdw>
                </a:effectLst>
                <a:uLnTx/>
                <a:uFillTx/>
                <a:latin typeface="Calibri" panose="020F0502020204030204"/>
                <a:ea typeface="+mn-ea"/>
                <a:cs typeface="+mn-cs"/>
              </a:rPr>
              <a:t>M</a:t>
            </a:r>
            <a:r>
              <a:rPr kumimoji="0" lang="es-ES" sz="1300" b="0" i="0" u="none" strike="noStrike" kern="1200" cap="none" spc="0" normalizeH="0" baseline="0" noProof="0">
                <a:ln w="0"/>
                <a:solidFill>
                  <a:srgbClr val="00B050"/>
                </a:solidFill>
                <a:effectLst>
                  <a:outerShdw blurRad="38100" dist="25400" dir="5400000" algn="ctr" rotWithShape="0">
                    <a:srgbClr val="6E747A">
                      <a:alpha val="43000"/>
                    </a:srgbClr>
                  </a:outerShdw>
                </a:effectLst>
                <a:uLnTx/>
                <a:uFillTx/>
                <a:latin typeface="Calibri" panose="020F0502020204030204"/>
                <a:ea typeface="+mn-ea"/>
                <a:cs typeface="+mn-cs"/>
              </a:rPr>
              <a:t>sig. Ing. Robert Moreira Centeno</a:t>
            </a:r>
          </a:p>
        </p:txBody>
      </p:sp>
      <p:sp>
        <p:nvSpPr>
          <p:cNvPr id="6" name="CuadroTexto 5">
            <a:extLst>
              <a:ext uri="{FF2B5EF4-FFF2-40B4-BE49-F238E27FC236}">
                <a16:creationId xmlns:a16="http://schemas.microsoft.com/office/drawing/2014/main" id="{7FC1FBA4-F025-F269-BB7C-ECD5082576C2}"/>
              </a:ext>
            </a:extLst>
          </p:cNvPr>
          <p:cNvSpPr txBox="1"/>
          <p:nvPr/>
        </p:nvSpPr>
        <p:spPr>
          <a:xfrm>
            <a:off x="3437442" y="11851"/>
            <a:ext cx="729026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1" i="0" u="none" strike="noStrike" kern="1200" cap="none" spc="0" normalizeH="0" baseline="0" noProof="0">
                <a:ln>
                  <a:noFill/>
                </a:ln>
                <a:solidFill>
                  <a:prstClr val="black"/>
                </a:solidFill>
                <a:effectLst/>
                <a:uLnTx/>
                <a:uFillTx/>
                <a:latin typeface="Calibri" panose="020F0502020204030204"/>
                <a:ea typeface="+mn-ea"/>
                <a:cs typeface="+mn-cs"/>
              </a:rPr>
              <a:t>Figura 17.7. Incluir </a:t>
            </a:r>
            <a:r>
              <a:rPr kumimoji="0" lang="es-ES" sz="1800" b="1" i="0" u="none" strike="noStrike" kern="1200" cap="none" spc="0" normalizeH="0" baseline="0" noProof="0" err="1">
                <a:ln>
                  <a:noFill/>
                </a:ln>
                <a:solidFill>
                  <a:prstClr val="black"/>
                </a:solidFill>
                <a:effectLst/>
                <a:uLnTx/>
                <a:uFillTx/>
                <a:latin typeface="Calibri" panose="020F0502020204030204"/>
                <a:ea typeface="+mn-ea"/>
                <a:cs typeface="+mn-cs"/>
              </a:rPr>
              <a:t>bootstrap</a:t>
            </a:r>
            <a:r>
              <a:rPr kumimoji="0" lang="es-ES" sz="1800" b="1" i="0" u="none" strike="noStrike" kern="1200" cap="none" spc="0" normalizeH="0" baseline="0" noProof="0">
                <a:ln>
                  <a:noFill/>
                </a:ln>
                <a:solidFill>
                  <a:prstClr val="black"/>
                </a:solidFill>
                <a:effectLst/>
                <a:uLnTx/>
                <a:uFillTx/>
                <a:latin typeface="Calibri" panose="020F0502020204030204"/>
                <a:ea typeface="+mn-ea"/>
                <a:cs typeface="+mn-cs"/>
              </a:rPr>
              <a:t> en el proyecto. Configurar pantalla de </a:t>
            </a:r>
            <a:r>
              <a:rPr kumimoji="0" lang="es-ES" sz="1800" b="1" i="0" u="none" strike="noStrike" kern="1200" cap="none" spc="0" normalizeH="0" baseline="0" noProof="0" err="1">
                <a:ln>
                  <a:noFill/>
                </a:ln>
                <a:solidFill>
                  <a:prstClr val="black"/>
                </a:solidFill>
                <a:effectLst/>
                <a:uLnTx/>
                <a:uFillTx/>
                <a:latin typeface="Calibri" panose="020F0502020204030204"/>
                <a:ea typeface="+mn-ea"/>
                <a:cs typeface="+mn-cs"/>
              </a:rPr>
              <a:t>task</a:t>
            </a:r>
            <a:r>
              <a:rPr kumimoji="0" lang="es-ES" sz="1800" b="1" i="0" u="none" strike="noStrike" kern="1200" cap="none" spc="0" normalizeH="0" baseline="0" noProof="0">
                <a:ln>
                  <a:noFill/>
                </a:ln>
                <a:solidFill>
                  <a:prstClr val="black"/>
                </a:solidFill>
                <a:effectLst/>
                <a:uLnTx/>
                <a:uFillTx/>
                <a:latin typeface="Calibri" panose="020F0502020204030204"/>
                <a:ea typeface="+mn-ea"/>
                <a:cs typeface="+mn-cs"/>
              </a:rPr>
              <a:t> </a:t>
            </a:r>
            <a:r>
              <a:rPr kumimoji="0" lang="es-ES" sz="1800" b="1" i="0" u="none" strike="noStrike" kern="1200" cap="none" spc="0" normalizeH="0" baseline="0" noProof="0" err="1">
                <a:ln>
                  <a:noFill/>
                </a:ln>
                <a:solidFill>
                  <a:prstClr val="black"/>
                </a:solidFill>
                <a:effectLst/>
                <a:uLnTx/>
                <a:uFillTx/>
                <a:latin typeface="Calibri" panose="020F0502020204030204"/>
                <a:ea typeface="+mn-ea"/>
                <a:cs typeface="+mn-cs"/>
              </a:rPr>
              <a:t>detail</a:t>
            </a:r>
            <a:endParaRPr kumimoji="0" lang="es-E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 name="Botón de acción: en blanco 23">
            <a:hlinkClick r:id="rId4" action="ppaction://hlinksldjump" highlightClick="1"/>
            <a:extLst>
              <a:ext uri="{FF2B5EF4-FFF2-40B4-BE49-F238E27FC236}">
                <a16:creationId xmlns:a16="http://schemas.microsoft.com/office/drawing/2014/main" id="{8D50BB14-2C13-8FD2-66DB-B49705E8729E}"/>
              </a:ext>
            </a:extLst>
          </p:cNvPr>
          <p:cNvSpPr/>
          <p:nvPr/>
        </p:nvSpPr>
        <p:spPr>
          <a:xfrm>
            <a:off x="10727704" y="-885"/>
            <a:ext cx="1464296" cy="335902"/>
          </a:xfrm>
          <a:prstGeom prst="actionButtonBlan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C" sz="1800" b="0" i="0" u="none" strike="noStrike" kern="1200" cap="none" spc="0" normalizeH="0" baseline="0" noProof="0">
                <a:ln>
                  <a:noFill/>
                </a:ln>
                <a:solidFill>
                  <a:prstClr val="white"/>
                </a:solidFill>
                <a:effectLst/>
                <a:uLnTx/>
                <a:uFillTx/>
                <a:latin typeface="Calibri" panose="020F0502020204030204"/>
                <a:ea typeface="+mn-ea"/>
                <a:cs typeface="+mn-cs"/>
              </a:rPr>
              <a:t>Índice</a:t>
            </a:r>
            <a:endParaRPr kumimoji="0" lang="es-E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Imagen 6" descr="Texto&#10;&#10;Descripción generada automáticamente">
            <a:extLst>
              <a:ext uri="{FF2B5EF4-FFF2-40B4-BE49-F238E27FC236}">
                <a16:creationId xmlns:a16="http://schemas.microsoft.com/office/drawing/2014/main" id="{C28E9EF3-9096-44E7-1F6F-B2F8528C64D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95675" y="658182"/>
            <a:ext cx="5997754" cy="6073145"/>
          </a:xfrm>
          <a:prstGeom prst="rect">
            <a:avLst/>
          </a:prstGeom>
        </p:spPr>
      </p:pic>
      <p:pic>
        <p:nvPicPr>
          <p:cNvPr id="9" name="Imagen 8" descr="Texto&#10;&#10;Descripción generada automáticamente">
            <a:extLst>
              <a:ext uri="{FF2B5EF4-FFF2-40B4-BE49-F238E27FC236}">
                <a16:creationId xmlns:a16="http://schemas.microsoft.com/office/drawing/2014/main" id="{689A2741-D93E-07C5-1F7A-A5B470946BC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15844" y="405551"/>
            <a:ext cx="4219466" cy="2734403"/>
          </a:xfrm>
          <a:prstGeom prst="rect">
            <a:avLst/>
          </a:prstGeom>
        </p:spPr>
      </p:pic>
      <p:sp>
        <p:nvSpPr>
          <p:cNvPr id="11" name="Rectángulo 10">
            <a:extLst>
              <a:ext uri="{FF2B5EF4-FFF2-40B4-BE49-F238E27FC236}">
                <a16:creationId xmlns:a16="http://schemas.microsoft.com/office/drawing/2014/main" id="{3E2B7C8E-016C-B7B3-A66F-2FEBDDFE5C08}"/>
              </a:ext>
            </a:extLst>
          </p:cNvPr>
          <p:cNvSpPr/>
          <p:nvPr/>
        </p:nvSpPr>
        <p:spPr>
          <a:xfrm flipH="1">
            <a:off x="3770922" y="1284849"/>
            <a:ext cx="3554109" cy="63244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w="3175">
                <a:solidFill>
                  <a:prstClr val="black"/>
                </a:solidFill>
              </a:ln>
              <a:solidFill>
                <a:prstClr val="white"/>
              </a:solidFill>
              <a:effectLst/>
              <a:uLnTx/>
              <a:uFillTx/>
              <a:latin typeface="Calibri" panose="020F0502020204030204"/>
              <a:ea typeface="+mn-ea"/>
              <a:cs typeface="+mn-cs"/>
            </a:endParaRPr>
          </a:p>
        </p:txBody>
      </p:sp>
      <p:sp>
        <p:nvSpPr>
          <p:cNvPr id="20" name="CuadroTexto 19">
            <a:extLst>
              <a:ext uri="{FF2B5EF4-FFF2-40B4-BE49-F238E27FC236}">
                <a16:creationId xmlns:a16="http://schemas.microsoft.com/office/drawing/2014/main" id="{A9C7A083-0E3D-568C-E74B-A58BF5A11AFA}"/>
              </a:ext>
            </a:extLst>
          </p:cNvPr>
          <p:cNvSpPr txBox="1"/>
          <p:nvPr/>
        </p:nvSpPr>
        <p:spPr>
          <a:xfrm>
            <a:off x="6663301" y="1350497"/>
            <a:ext cx="48809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1" i="0" u="none" strike="noStrike" kern="1200" cap="none" spc="0" normalizeH="0" baseline="0" noProof="0">
                <a:ln>
                  <a:noFill/>
                </a:ln>
                <a:solidFill>
                  <a:srgbClr val="002060"/>
                </a:solidFill>
                <a:effectLst/>
                <a:highlight>
                  <a:srgbClr val="FFFF00"/>
                </a:highlight>
                <a:uLnTx/>
                <a:uFillTx/>
                <a:latin typeface="Calibri" panose="020F0502020204030204"/>
                <a:ea typeface="+mn-ea"/>
                <a:cs typeface="+mn-cs"/>
              </a:rPr>
              <a:t>-1-</a:t>
            </a:r>
            <a:endParaRPr kumimoji="0" lang="es-EC" sz="1800" b="1" i="0" u="none" strike="noStrike" kern="1200" cap="none" spc="0" normalizeH="0" baseline="0" noProof="0">
              <a:ln>
                <a:noFill/>
              </a:ln>
              <a:solidFill>
                <a:srgbClr val="002060"/>
              </a:solidFill>
              <a:effectLst/>
              <a:highlight>
                <a:srgbClr val="FFFF00"/>
              </a:highlight>
              <a:uLnTx/>
              <a:uFillTx/>
              <a:latin typeface="Calibri" panose="020F0502020204030204"/>
              <a:ea typeface="+mn-ea"/>
              <a:cs typeface="+mn-cs"/>
            </a:endParaRPr>
          </a:p>
        </p:txBody>
      </p:sp>
      <p:sp>
        <p:nvSpPr>
          <p:cNvPr id="22" name="Rectángulo 21">
            <a:extLst>
              <a:ext uri="{FF2B5EF4-FFF2-40B4-BE49-F238E27FC236}">
                <a16:creationId xmlns:a16="http://schemas.microsoft.com/office/drawing/2014/main" id="{3781F26F-0FB2-E354-3DCF-518F16ABA395}"/>
              </a:ext>
            </a:extLst>
          </p:cNvPr>
          <p:cNvSpPr/>
          <p:nvPr/>
        </p:nvSpPr>
        <p:spPr>
          <a:xfrm flipH="1">
            <a:off x="8872908" y="2763347"/>
            <a:ext cx="3262400" cy="16052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w="3175">
                <a:solidFill>
                  <a:prstClr val="black"/>
                </a:solidFill>
              </a:ln>
              <a:solidFill>
                <a:prstClr val="white"/>
              </a:solidFill>
              <a:effectLst/>
              <a:uLnTx/>
              <a:uFillTx/>
              <a:latin typeface="Calibri" panose="020F0502020204030204"/>
              <a:ea typeface="+mn-ea"/>
              <a:cs typeface="+mn-cs"/>
            </a:endParaRPr>
          </a:p>
        </p:txBody>
      </p:sp>
      <p:sp>
        <p:nvSpPr>
          <p:cNvPr id="26" name="CuadroTexto 25">
            <a:extLst>
              <a:ext uri="{FF2B5EF4-FFF2-40B4-BE49-F238E27FC236}">
                <a16:creationId xmlns:a16="http://schemas.microsoft.com/office/drawing/2014/main" id="{CA7DFD4E-C93F-F341-4002-587387F1453E}"/>
              </a:ext>
            </a:extLst>
          </p:cNvPr>
          <p:cNvSpPr txBox="1"/>
          <p:nvPr/>
        </p:nvSpPr>
        <p:spPr>
          <a:xfrm>
            <a:off x="8384809" y="2658942"/>
            <a:ext cx="48809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1" i="0" u="none" strike="noStrike" kern="1200" cap="none" spc="0" normalizeH="0" baseline="0" noProof="0">
                <a:ln>
                  <a:noFill/>
                </a:ln>
                <a:solidFill>
                  <a:srgbClr val="002060"/>
                </a:solidFill>
                <a:effectLst/>
                <a:highlight>
                  <a:srgbClr val="FFFF00"/>
                </a:highlight>
                <a:uLnTx/>
                <a:uFillTx/>
                <a:latin typeface="Calibri" panose="020F0502020204030204"/>
                <a:ea typeface="+mn-ea"/>
                <a:cs typeface="+mn-cs"/>
              </a:rPr>
              <a:t>-2-</a:t>
            </a:r>
            <a:endParaRPr kumimoji="0" lang="es-EC" sz="1800" b="1" i="0" u="none" strike="noStrike" kern="1200" cap="none" spc="0" normalizeH="0" baseline="0" noProof="0">
              <a:ln>
                <a:noFill/>
              </a:ln>
              <a:solidFill>
                <a:srgbClr val="002060"/>
              </a:solidFill>
              <a:effectLst/>
              <a:highlight>
                <a:srgbClr val="FFFF00"/>
              </a:highlight>
              <a:uLnTx/>
              <a:uFillTx/>
              <a:latin typeface="Calibri" panose="020F0502020204030204"/>
              <a:ea typeface="+mn-ea"/>
              <a:cs typeface="+mn-cs"/>
            </a:endParaRPr>
          </a:p>
        </p:txBody>
      </p:sp>
      <p:sp>
        <p:nvSpPr>
          <p:cNvPr id="29" name="CuadroTexto 28">
            <a:extLst>
              <a:ext uri="{FF2B5EF4-FFF2-40B4-BE49-F238E27FC236}">
                <a16:creationId xmlns:a16="http://schemas.microsoft.com/office/drawing/2014/main" id="{C381DCCD-7719-81C9-ABFF-A39A2A83D68E}"/>
              </a:ext>
            </a:extLst>
          </p:cNvPr>
          <p:cNvSpPr txBox="1"/>
          <p:nvPr/>
        </p:nvSpPr>
        <p:spPr>
          <a:xfrm>
            <a:off x="9332719" y="3194697"/>
            <a:ext cx="2752533" cy="3231654"/>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C" sz="1200" b="1" i="0" u="none" strike="noStrike" kern="1200" cap="none" spc="0" normalizeH="0" baseline="0" noProof="0">
                <a:ln>
                  <a:noFill/>
                </a:ln>
                <a:solidFill>
                  <a:prstClr val="black"/>
                </a:solidFill>
                <a:effectLst/>
                <a:uLnTx/>
                <a:uFillTx/>
                <a:latin typeface="Calibri" panose="020F0502020204030204"/>
                <a:ea typeface="+mn-ea"/>
                <a:cs typeface="+mn-cs"/>
              </a:rPr>
              <a:t>Nota (09/07/2023). </a:t>
            </a:r>
            <a:r>
              <a:rPr kumimoji="0" lang="es-ES" sz="1200" b="1" i="0" u="none" strike="noStrike" kern="1200" cap="none" spc="0" normalizeH="0" baseline="0" noProof="0">
                <a:ln>
                  <a:noFill/>
                </a:ln>
                <a:solidFill>
                  <a:prstClr val="black"/>
                </a:solidFill>
                <a:effectLst/>
                <a:highlight>
                  <a:srgbClr val="FFFF00"/>
                </a:highlight>
                <a:uLnTx/>
                <a:uFillTx/>
                <a:latin typeface="Calibri" panose="020F0502020204030204"/>
                <a:ea typeface="+mn-ea"/>
                <a:cs typeface="+mn-cs"/>
              </a:rPr>
              <a:t>1)</a:t>
            </a:r>
            <a:r>
              <a:rPr kumimoji="0" lang="es-ES" sz="1200" b="0" i="0" u="none" strike="noStrike" kern="1200" cap="none" spc="0" normalizeH="0" baseline="0" noProof="0">
                <a:ln>
                  <a:noFill/>
                </a:ln>
                <a:solidFill>
                  <a:prstClr val="black"/>
                </a:solidFill>
                <a:effectLst/>
                <a:uLnTx/>
                <a:uFillTx/>
                <a:latin typeface="Calibri" panose="020F0502020204030204"/>
                <a:ea typeface="+mn-ea"/>
                <a:cs typeface="+mn-cs"/>
              </a:rPr>
              <a:t> En "</a:t>
            </a:r>
            <a:r>
              <a:rPr kumimoji="0" lang="es-ES" sz="1200" b="0" i="0" u="none" strike="noStrike" kern="1200" cap="none" spc="0" normalizeH="0" baseline="0" noProof="0" err="1">
                <a:ln>
                  <a:noFill/>
                </a:ln>
                <a:solidFill>
                  <a:prstClr val="black"/>
                </a:solidFill>
                <a:effectLst/>
                <a:uLnTx/>
                <a:uFillTx/>
                <a:latin typeface="Calibri" panose="020F0502020204030204"/>
                <a:ea typeface="+mn-ea"/>
                <a:cs typeface="+mn-cs"/>
              </a:rPr>
              <a:t>tasks</a:t>
            </a:r>
            <a:r>
              <a:rPr kumimoji="0" lang="es-ES" sz="1200" b="0" i="0" u="none" strike="noStrike" kern="1200" cap="none" spc="0" normalizeH="0" baseline="0" noProof="0">
                <a:ln>
                  <a:noFill/>
                </a:ln>
                <a:solidFill>
                  <a:prstClr val="black"/>
                </a:solidFill>
                <a:effectLst/>
                <a:uLnTx/>
                <a:uFillTx/>
                <a:latin typeface="Calibri" panose="020F0502020204030204"/>
                <a:ea typeface="+mn-ea"/>
                <a:cs typeface="+mn-cs"/>
              </a:rPr>
              <a:t>/</a:t>
            </a:r>
            <a:r>
              <a:rPr kumimoji="0" lang="es-ES" sz="1200" b="0" i="0" u="none" strike="noStrike" kern="1200" cap="none" spc="0" normalizeH="0" baseline="0" noProof="0" err="1">
                <a:ln>
                  <a:noFill/>
                </a:ln>
                <a:solidFill>
                  <a:prstClr val="black"/>
                </a:solidFill>
                <a:effectLst/>
                <a:uLnTx/>
                <a:uFillTx/>
                <a:latin typeface="Calibri" panose="020F0502020204030204"/>
                <a:ea typeface="+mn-ea"/>
                <a:cs typeface="+mn-cs"/>
              </a:rPr>
              <a:t>templates</a:t>
            </a:r>
            <a:r>
              <a:rPr kumimoji="0" lang="es-ES" sz="1200" b="0" i="0" u="none" strike="noStrike" kern="1200" cap="none" spc="0" normalizeH="0" baseline="0" noProof="0">
                <a:ln>
                  <a:noFill/>
                </a:ln>
                <a:solidFill>
                  <a:prstClr val="black"/>
                </a:solidFill>
                <a:effectLst/>
                <a:uLnTx/>
                <a:uFillTx/>
                <a:latin typeface="Calibri" panose="020F0502020204030204"/>
                <a:ea typeface="+mn-ea"/>
                <a:cs typeface="+mn-cs"/>
              </a:rPr>
              <a:t>/task_detail.html". Se hacen varios cambios: dentro de la etiqueta "block </a:t>
            </a:r>
            <a:r>
              <a:rPr kumimoji="0" lang="es-ES" sz="1200" b="0" i="0" u="none" strike="noStrike" kern="1200" cap="none" spc="0" normalizeH="0" baseline="0" noProof="0" err="1">
                <a:ln>
                  <a:noFill/>
                </a:ln>
                <a:solidFill>
                  <a:prstClr val="black"/>
                </a:solidFill>
                <a:effectLst/>
                <a:uLnTx/>
                <a:uFillTx/>
                <a:latin typeface="Calibri" panose="020F0502020204030204"/>
                <a:ea typeface="+mn-ea"/>
                <a:cs typeface="+mn-cs"/>
              </a:rPr>
              <a:t>content</a:t>
            </a:r>
            <a:r>
              <a:rPr kumimoji="0" lang="es-ES" sz="1200" b="0" i="0" u="none" strike="noStrike" kern="1200" cap="none" spc="0" normalizeH="0" baseline="0" noProof="0">
                <a:ln>
                  <a:noFill/>
                </a:ln>
                <a:solidFill>
                  <a:prstClr val="black"/>
                </a:solidFill>
                <a:effectLst/>
                <a:uLnTx/>
                <a:uFillTx/>
                <a:latin typeface="Calibri" panose="020F0502020204030204"/>
                <a:ea typeface="+mn-ea"/>
                <a:cs typeface="+mn-cs"/>
              </a:rPr>
              <a:t>" se ubica dentro de una etiqueta  container-&gt;</a:t>
            </a:r>
            <a:r>
              <a:rPr kumimoji="0" lang="es-ES" sz="1200" b="0" i="0" u="none" strike="noStrike" kern="1200" cap="none" spc="0" normalizeH="0" baseline="0" noProof="0" err="1">
                <a:ln>
                  <a:noFill/>
                </a:ln>
                <a:solidFill>
                  <a:prstClr val="black"/>
                </a:solidFill>
                <a:effectLst/>
                <a:uLnTx/>
                <a:uFillTx/>
                <a:latin typeface="Calibri" panose="020F0502020204030204"/>
                <a:ea typeface="+mn-ea"/>
                <a:cs typeface="+mn-cs"/>
              </a:rPr>
              <a:t>row</a:t>
            </a:r>
            <a:r>
              <a:rPr kumimoji="0" lang="es-ES" sz="1200" b="0" i="0" u="none" strike="noStrike" kern="1200" cap="none" spc="0" normalizeH="0" baseline="0" noProof="0">
                <a:ln>
                  <a:noFill/>
                </a:ln>
                <a:solidFill>
                  <a:prstClr val="black"/>
                </a:solidFill>
                <a:effectLst/>
                <a:uLnTx/>
                <a:uFillTx/>
                <a:latin typeface="Calibri" panose="020F0502020204030204"/>
                <a:ea typeface="+mn-ea"/>
                <a:cs typeface="+mn-cs"/>
              </a:rPr>
              <a:t>-&gt;col-md-4,offset-md-4,mt-5. Se ponen los botones "Complete" y "</a:t>
            </a:r>
            <a:r>
              <a:rPr kumimoji="0" lang="es-ES" sz="1200" b="0" i="0" u="none" strike="noStrike" kern="1200" cap="none" spc="0" normalizeH="0" baseline="0" noProof="0" err="1">
                <a:ln>
                  <a:noFill/>
                </a:ln>
                <a:solidFill>
                  <a:prstClr val="black"/>
                </a:solidFill>
                <a:effectLst/>
                <a:uLnTx/>
                <a:uFillTx/>
                <a:latin typeface="Calibri" panose="020F0502020204030204"/>
                <a:ea typeface="+mn-ea"/>
                <a:cs typeface="+mn-cs"/>
              </a:rPr>
              <a:t>Delete</a:t>
            </a:r>
            <a:r>
              <a:rPr kumimoji="0" lang="es-ES" sz="1200" b="0" i="0" u="none" strike="noStrike" kern="1200" cap="none" spc="0" normalizeH="0" baseline="0" noProof="0">
                <a:ln>
                  <a:noFill/>
                </a:ln>
                <a:solidFill>
                  <a:prstClr val="black"/>
                </a:solidFill>
                <a:effectLst/>
                <a:uLnTx/>
                <a:uFillTx/>
                <a:latin typeface="Calibri" panose="020F0502020204030204"/>
                <a:ea typeface="+mn-ea"/>
                <a:cs typeface="+mn-cs"/>
              </a:rPr>
              <a:t>" dentro de un mismo </a:t>
            </a:r>
            <a:r>
              <a:rPr kumimoji="0" lang="es-ES" sz="1200" b="0" i="0" u="none" strike="noStrike" kern="1200" cap="none" spc="0" normalizeH="0" baseline="0" noProof="0" err="1">
                <a:ln>
                  <a:noFill/>
                </a:ln>
                <a:solidFill>
                  <a:prstClr val="black"/>
                </a:solidFill>
                <a:effectLst/>
                <a:uLnTx/>
                <a:uFillTx/>
                <a:latin typeface="Calibri" panose="020F0502020204030204"/>
                <a:ea typeface="+mn-ea"/>
                <a:cs typeface="+mn-cs"/>
              </a:rPr>
              <a:t>form</a:t>
            </a:r>
            <a:r>
              <a:rPr kumimoji="0" lang="es-ES" sz="1200" b="0" i="0" u="none" strike="noStrike" kern="1200" cap="none" spc="0" normalizeH="0" baseline="0" noProof="0">
                <a:ln>
                  <a:noFill/>
                </a:ln>
                <a:solidFill>
                  <a:prstClr val="black"/>
                </a:solidFill>
                <a:effectLst/>
                <a:uLnTx/>
                <a:uFillTx/>
                <a:latin typeface="Calibri" panose="020F0502020204030204"/>
                <a:ea typeface="+mn-ea"/>
                <a:cs typeface="+mn-cs"/>
              </a:rPr>
              <a:t>, se pone el botón "</a:t>
            </a:r>
            <a:r>
              <a:rPr kumimoji="0" lang="es-ES" sz="1200" b="0" i="0" u="none" strike="noStrike" kern="1200" cap="none" spc="0" normalizeH="0" baseline="0" noProof="0" err="1">
                <a:ln>
                  <a:noFill/>
                </a:ln>
                <a:solidFill>
                  <a:prstClr val="black"/>
                </a:solidFill>
                <a:effectLst/>
                <a:uLnTx/>
                <a:uFillTx/>
                <a:latin typeface="Calibri" panose="020F0502020204030204"/>
                <a:ea typeface="+mn-ea"/>
                <a:cs typeface="+mn-cs"/>
              </a:rPr>
              <a:t>Update</a:t>
            </a:r>
            <a:r>
              <a:rPr kumimoji="0" lang="es-ES" sz="1200" b="0" i="0" u="none" strike="noStrike" kern="1200" cap="none" spc="0" normalizeH="0" baseline="0" noProof="0">
                <a:ln>
                  <a:noFill/>
                </a:ln>
                <a:solidFill>
                  <a:prstClr val="black"/>
                </a:solidFill>
                <a:effectLst/>
                <a:uLnTx/>
                <a:uFillTx/>
                <a:latin typeface="Calibri" panose="020F0502020204030204"/>
                <a:ea typeface="+mn-ea"/>
                <a:cs typeface="+mn-cs"/>
              </a:rPr>
              <a:t>" fuera de ese </a:t>
            </a:r>
            <a:r>
              <a:rPr kumimoji="0" lang="es-ES" sz="1200" b="0" i="0" u="none" strike="noStrike" kern="1200" cap="none" spc="0" normalizeH="0" baseline="0" noProof="0" err="1">
                <a:ln>
                  <a:noFill/>
                </a:ln>
                <a:solidFill>
                  <a:prstClr val="black"/>
                </a:solidFill>
                <a:effectLst/>
                <a:uLnTx/>
                <a:uFillTx/>
                <a:latin typeface="Calibri" panose="020F0502020204030204"/>
                <a:ea typeface="+mn-ea"/>
                <a:cs typeface="+mn-cs"/>
              </a:rPr>
              <a:t>form</a:t>
            </a:r>
            <a:r>
              <a:rPr kumimoji="0" lang="es-ES" sz="1200" b="0" i="0" u="none" strike="noStrike" kern="1200" cap="none" spc="0" normalizeH="0" baseline="0" noProof="0">
                <a:ln>
                  <a:noFill/>
                </a:ln>
                <a:solidFill>
                  <a:prstClr val="black"/>
                </a:solidFill>
                <a:effectLst/>
                <a:uLnTx/>
                <a:uFillTx/>
                <a:latin typeface="Calibri" panose="020F0502020204030204"/>
                <a:ea typeface="+mn-ea"/>
                <a:cs typeface="+mn-cs"/>
              </a:rPr>
              <a:t>. </a:t>
            </a:r>
            <a:r>
              <a:rPr kumimoji="0" lang="es-ES" sz="1200" b="1" i="0" u="none" strike="noStrike" kern="1200" cap="none" spc="0" normalizeH="0" baseline="0" noProof="0">
                <a:ln>
                  <a:noFill/>
                </a:ln>
                <a:solidFill>
                  <a:prstClr val="black"/>
                </a:solidFill>
                <a:effectLst/>
                <a:highlight>
                  <a:srgbClr val="FFFF00"/>
                </a:highlight>
                <a:uLnTx/>
                <a:uFillTx/>
                <a:latin typeface="Calibri" panose="020F0502020204030204"/>
                <a:ea typeface="+mn-ea"/>
                <a:cs typeface="+mn-cs"/>
              </a:rPr>
              <a:t>2)</a:t>
            </a:r>
            <a:r>
              <a:rPr kumimoji="0" lang="es-ES" sz="1200" b="0" i="0" u="none" strike="noStrike" kern="1200" cap="none" spc="0" normalizeH="0" baseline="0" noProof="0">
                <a:ln>
                  <a:noFill/>
                </a:ln>
                <a:solidFill>
                  <a:prstClr val="black"/>
                </a:solidFill>
                <a:effectLst/>
                <a:uLnTx/>
                <a:uFillTx/>
                <a:latin typeface="Calibri" panose="020F0502020204030204"/>
                <a:ea typeface="+mn-ea"/>
                <a:cs typeface="+mn-cs"/>
              </a:rPr>
              <a:t> En "</a:t>
            </a:r>
            <a:r>
              <a:rPr kumimoji="0" lang="es-ES" sz="1200" b="0" i="0" u="none" strike="noStrike" kern="1200" cap="none" spc="0" normalizeH="0" baseline="0" noProof="0" err="1">
                <a:ln>
                  <a:noFill/>
                </a:ln>
                <a:solidFill>
                  <a:prstClr val="black"/>
                </a:solidFill>
                <a:effectLst/>
                <a:uLnTx/>
                <a:uFillTx/>
                <a:latin typeface="Calibri" panose="020F0502020204030204"/>
                <a:ea typeface="+mn-ea"/>
                <a:cs typeface="+mn-cs"/>
              </a:rPr>
              <a:t>tasks</a:t>
            </a:r>
            <a:r>
              <a:rPr kumimoji="0" lang="es-ES" sz="1200" b="0" i="0" u="none" strike="noStrike" kern="1200" cap="none" spc="0" normalizeH="0" baseline="0" noProof="0">
                <a:ln>
                  <a:noFill/>
                </a:ln>
                <a:solidFill>
                  <a:prstClr val="black"/>
                </a:solidFill>
                <a:effectLst/>
                <a:uLnTx/>
                <a:uFillTx/>
                <a:latin typeface="Calibri" panose="020F0502020204030204"/>
                <a:ea typeface="+mn-ea"/>
                <a:cs typeface="+mn-cs"/>
              </a:rPr>
              <a:t>/</a:t>
            </a:r>
            <a:r>
              <a:rPr kumimoji="0" lang="es-ES" sz="1200" b="0" i="0" u="none" strike="noStrike" kern="1200" cap="none" spc="0" normalizeH="0" baseline="0" noProof="0" err="1">
                <a:ln>
                  <a:noFill/>
                </a:ln>
                <a:solidFill>
                  <a:prstClr val="black"/>
                </a:solidFill>
                <a:effectLst/>
                <a:uLnTx/>
                <a:uFillTx/>
                <a:latin typeface="Calibri" panose="020F0502020204030204"/>
                <a:ea typeface="+mn-ea"/>
                <a:cs typeface="+mn-cs"/>
              </a:rPr>
              <a:t>templates</a:t>
            </a:r>
            <a:r>
              <a:rPr kumimoji="0" lang="es-ES" sz="1200" b="0" i="0" u="none" strike="noStrike" kern="1200" cap="none" spc="0" normalizeH="0" baseline="0" noProof="0">
                <a:ln>
                  <a:noFill/>
                </a:ln>
                <a:solidFill>
                  <a:prstClr val="black"/>
                </a:solidFill>
                <a:effectLst/>
                <a:uLnTx/>
                <a:uFillTx/>
                <a:latin typeface="Calibri" panose="020F0502020204030204"/>
                <a:ea typeface="+mn-ea"/>
                <a:cs typeface="+mn-cs"/>
              </a:rPr>
              <a:t>/base.html": Se ubica "/" para que al cliquear en el título de la web </a:t>
            </a:r>
            <a:r>
              <a:rPr kumimoji="0" lang="es-ES" sz="1200" b="0" i="0" u="none" strike="noStrike" kern="1200" cap="none" spc="0" normalizeH="0" baseline="0" noProof="0" err="1">
                <a:ln>
                  <a:noFill/>
                </a:ln>
                <a:solidFill>
                  <a:prstClr val="black"/>
                </a:solidFill>
                <a:effectLst/>
                <a:uLnTx/>
                <a:uFillTx/>
                <a:latin typeface="Calibri" panose="020F0502020204030204"/>
                <a:ea typeface="+mn-ea"/>
                <a:cs typeface="+mn-cs"/>
              </a:rPr>
              <a:t>reenvie</a:t>
            </a:r>
            <a:r>
              <a:rPr kumimoji="0" lang="es-ES" sz="1200" b="0" i="0" u="none" strike="noStrike" kern="1200" cap="none" spc="0" normalizeH="0" baseline="0" noProof="0">
                <a:ln>
                  <a:noFill/>
                </a:ln>
                <a:solidFill>
                  <a:prstClr val="black"/>
                </a:solidFill>
                <a:effectLst/>
                <a:uLnTx/>
                <a:uFillTx/>
                <a:latin typeface="Calibri" panose="020F0502020204030204"/>
                <a:ea typeface="+mn-ea"/>
                <a:cs typeface="+mn-cs"/>
              </a:rPr>
              <a:t> a la ruta inicial. Se cambia el título de la aplicación a "Django App". 3) Estando autenticado y cliqueando en los elementos que aparecen en las páginas  "</a:t>
            </a:r>
            <a:r>
              <a:rPr kumimoji="0" lang="es-ES" sz="1200" b="0" i="0" u="none" strike="noStrike" kern="1200" cap="none" spc="0" normalizeH="0" baseline="0" noProof="0" err="1">
                <a:ln>
                  <a:noFill/>
                </a:ln>
                <a:solidFill>
                  <a:prstClr val="black"/>
                </a:solidFill>
                <a:effectLst/>
                <a:uLnTx/>
                <a:uFillTx/>
                <a:latin typeface="Calibri" panose="020F0502020204030204"/>
                <a:ea typeface="+mn-ea"/>
                <a:cs typeface="+mn-cs"/>
              </a:rPr>
              <a:t>Task</a:t>
            </a:r>
            <a:r>
              <a:rPr kumimoji="0" lang="es-ES" sz="1200" b="0" i="0" u="none" strike="noStrike" kern="1200" cap="none" spc="0" normalizeH="0" baseline="0" noProof="0">
                <a:ln>
                  <a:noFill/>
                </a:ln>
                <a:solidFill>
                  <a:prstClr val="black"/>
                </a:solidFill>
                <a:effectLst/>
                <a:uLnTx/>
                <a:uFillTx/>
                <a:latin typeface="Calibri" panose="020F0502020204030204"/>
                <a:ea typeface="+mn-ea"/>
                <a:cs typeface="+mn-cs"/>
              </a:rPr>
              <a:t> </a:t>
            </a:r>
            <a:r>
              <a:rPr kumimoji="0" lang="es-ES" sz="1200" b="0" i="0" u="none" strike="noStrike" kern="1200" cap="none" spc="0" normalizeH="0" baseline="0" noProof="0" err="1">
                <a:ln>
                  <a:noFill/>
                </a:ln>
                <a:solidFill>
                  <a:prstClr val="black"/>
                </a:solidFill>
                <a:effectLst/>
                <a:uLnTx/>
                <a:uFillTx/>
                <a:latin typeface="Calibri" panose="020F0502020204030204"/>
                <a:ea typeface="+mn-ea"/>
                <a:cs typeface="+mn-cs"/>
              </a:rPr>
              <a:t>Pending</a:t>
            </a:r>
            <a:r>
              <a:rPr kumimoji="0" lang="es-ES" sz="1200" b="0" i="0" u="none" strike="noStrike" kern="1200" cap="none" spc="0" normalizeH="0" baseline="0" noProof="0">
                <a:ln>
                  <a:noFill/>
                </a:ln>
                <a:solidFill>
                  <a:prstClr val="black"/>
                </a:solidFill>
                <a:effectLst/>
                <a:uLnTx/>
                <a:uFillTx/>
                <a:latin typeface="Calibri" panose="020F0502020204030204"/>
                <a:ea typeface="+mn-ea"/>
                <a:cs typeface="+mn-cs"/>
              </a:rPr>
              <a:t>" y "</a:t>
            </a:r>
            <a:r>
              <a:rPr kumimoji="0" lang="es-ES" sz="1200" b="0" i="0" u="none" strike="noStrike" kern="1200" cap="none" spc="0" normalizeH="0" baseline="0" noProof="0" err="1">
                <a:ln>
                  <a:noFill/>
                </a:ln>
                <a:solidFill>
                  <a:prstClr val="black"/>
                </a:solidFill>
                <a:effectLst/>
                <a:uLnTx/>
                <a:uFillTx/>
                <a:latin typeface="Calibri" panose="020F0502020204030204"/>
                <a:ea typeface="+mn-ea"/>
                <a:cs typeface="+mn-cs"/>
              </a:rPr>
              <a:t>Task</a:t>
            </a:r>
            <a:r>
              <a:rPr kumimoji="0" lang="es-ES" sz="1200" b="0" i="0" u="none" strike="noStrike" kern="1200" cap="none" spc="0" normalizeH="0" baseline="0" noProof="0">
                <a:ln>
                  <a:noFill/>
                </a:ln>
                <a:solidFill>
                  <a:prstClr val="black"/>
                </a:solidFill>
                <a:effectLst/>
                <a:uLnTx/>
                <a:uFillTx/>
                <a:latin typeface="Calibri" panose="020F0502020204030204"/>
                <a:ea typeface="+mn-ea"/>
                <a:cs typeface="+mn-cs"/>
              </a:rPr>
              <a:t> </a:t>
            </a:r>
            <a:r>
              <a:rPr kumimoji="0" lang="es-ES" sz="1200" b="0" i="0" u="none" strike="noStrike" kern="1200" cap="none" spc="0" normalizeH="0" baseline="0" noProof="0" err="1">
                <a:ln>
                  <a:noFill/>
                </a:ln>
                <a:solidFill>
                  <a:prstClr val="black"/>
                </a:solidFill>
                <a:effectLst/>
                <a:uLnTx/>
                <a:uFillTx/>
                <a:latin typeface="Calibri" panose="020F0502020204030204"/>
                <a:ea typeface="+mn-ea"/>
                <a:cs typeface="+mn-cs"/>
              </a:rPr>
              <a:t>completed</a:t>
            </a:r>
            <a:r>
              <a:rPr kumimoji="0" lang="es-ES" sz="1200" b="0" i="0" u="none" strike="noStrike" kern="1200" cap="none" spc="0" normalizeH="0" baseline="0" noProof="0">
                <a:ln>
                  <a:noFill/>
                </a:ln>
                <a:solidFill>
                  <a:prstClr val="black"/>
                </a:solidFill>
                <a:effectLst/>
                <a:uLnTx/>
                <a:uFillTx/>
                <a:latin typeface="Calibri" panose="020F0502020204030204"/>
                <a:ea typeface="+mn-ea"/>
                <a:cs typeface="+mn-cs"/>
              </a:rPr>
              <a:t>" se observan los cambios realizados.</a:t>
            </a:r>
          </a:p>
        </p:txBody>
      </p:sp>
    </p:spTree>
    <p:extLst>
      <p:ext uri="{BB962C8B-B14F-4D97-AF65-F5344CB8AC3E}">
        <p14:creationId xmlns:p14="http://schemas.microsoft.com/office/powerpoint/2010/main" val="119581745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C724F1-29AE-1A36-0870-1FF0B6F6DAB3}"/>
            </a:ext>
          </a:extLst>
        </p:cNvPr>
        <p:cNvGrpSpPr/>
        <p:nvPr/>
      </p:nvGrpSpPr>
      <p:grpSpPr>
        <a:xfrm>
          <a:off x="0" y="0"/>
          <a:ext cx="0" cy="0"/>
          <a:chOff x="0" y="0"/>
          <a:chExt cx="0" cy="0"/>
        </a:xfrm>
      </p:grpSpPr>
      <p:sp>
        <p:nvSpPr>
          <p:cNvPr id="4" name="Título 3">
            <a:extLst>
              <a:ext uri="{FF2B5EF4-FFF2-40B4-BE49-F238E27FC236}">
                <a16:creationId xmlns:a16="http://schemas.microsoft.com/office/drawing/2014/main" id="{AB975E5A-7608-1A24-5069-01F489B346D4}"/>
              </a:ext>
            </a:extLst>
          </p:cNvPr>
          <p:cNvSpPr>
            <a:spLocks noGrp="1"/>
          </p:cNvSpPr>
          <p:nvPr>
            <p:ph type="title"/>
          </p:nvPr>
        </p:nvSpPr>
        <p:spPr>
          <a:xfrm>
            <a:off x="1" y="1"/>
            <a:ext cx="3256367" cy="709119"/>
          </a:xfrm>
          <a:solidFill>
            <a:schemeClr val="accent4">
              <a:lumMod val="60000"/>
              <a:lumOff val="40000"/>
            </a:schemeClr>
          </a:solidFill>
        </p:spPr>
        <p:style>
          <a:lnRef idx="2">
            <a:schemeClr val="accent1"/>
          </a:lnRef>
          <a:fillRef idx="1">
            <a:schemeClr val="lt1"/>
          </a:fillRef>
          <a:effectRef idx="0">
            <a:schemeClr val="accent1"/>
          </a:effectRef>
          <a:fontRef idx="minor">
            <a:schemeClr val="dk1"/>
          </a:fontRef>
        </p:style>
        <p:txBody>
          <a:bodyPr>
            <a:normAutofit/>
          </a:bodyPr>
          <a:lstStyle/>
          <a:p>
            <a:r>
              <a:rPr lang="es-MX" sz="1400">
                <a:latin typeface="AcmeFont" pitchFamily="2" charset="0"/>
              </a:rPr>
              <a:t>Taller: </a:t>
            </a:r>
            <a:r>
              <a:rPr lang="es-MX" sz="1400"/>
              <a:t>Ejercicio 81</a:t>
            </a:r>
            <a:endParaRPr lang="es-ES" sz="1400"/>
          </a:p>
        </p:txBody>
      </p:sp>
      <p:cxnSp>
        <p:nvCxnSpPr>
          <p:cNvPr id="5" name="Conector recto 4">
            <a:extLst>
              <a:ext uri="{FF2B5EF4-FFF2-40B4-BE49-F238E27FC236}">
                <a16:creationId xmlns:a16="http://schemas.microsoft.com/office/drawing/2014/main" id="{A1DE8FBD-0D0A-9B27-54DA-061EA6152F71}"/>
              </a:ext>
            </a:extLst>
          </p:cNvPr>
          <p:cNvCxnSpPr>
            <a:cxnSpLocks/>
          </p:cNvCxnSpPr>
          <p:nvPr/>
        </p:nvCxnSpPr>
        <p:spPr>
          <a:xfrm>
            <a:off x="3256383" y="709120"/>
            <a:ext cx="0" cy="6148880"/>
          </a:xfrm>
          <a:prstGeom prst="line">
            <a:avLst/>
          </a:prstGeom>
        </p:spPr>
        <p:style>
          <a:lnRef idx="3">
            <a:schemeClr val="accent1"/>
          </a:lnRef>
          <a:fillRef idx="0">
            <a:schemeClr val="accent1"/>
          </a:fillRef>
          <a:effectRef idx="2">
            <a:schemeClr val="accent1"/>
          </a:effectRef>
          <a:fontRef idx="minor">
            <a:schemeClr val="tx1"/>
          </a:fontRef>
        </p:style>
      </p:cxnSp>
      <p:sp>
        <p:nvSpPr>
          <p:cNvPr id="16" name="CuadroTexto 15">
            <a:extLst>
              <a:ext uri="{FF2B5EF4-FFF2-40B4-BE49-F238E27FC236}">
                <a16:creationId xmlns:a16="http://schemas.microsoft.com/office/drawing/2014/main" id="{C4B939C6-B247-00E2-E722-2097AD0330D5}"/>
              </a:ext>
            </a:extLst>
          </p:cNvPr>
          <p:cNvSpPr txBox="1"/>
          <p:nvPr/>
        </p:nvSpPr>
        <p:spPr>
          <a:xfrm>
            <a:off x="106748" y="4958291"/>
            <a:ext cx="2891329" cy="954107"/>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C" sz="1400" b="1" i="0" u="none" strike="noStrike" kern="1200" cap="none" spc="0" normalizeH="0" baseline="0" noProof="0" dirty="0">
                <a:ln>
                  <a:noFill/>
                </a:ln>
                <a:solidFill>
                  <a:prstClr val="black"/>
                </a:solidFill>
                <a:effectLst/>
                <a:uLnTx/>
                <a:uFillTx/>
                <a:latin typeface="Calibri" panose="020F0502020204030204"/>
                <a:ea typeface="+mn-ea"/>
                <a:cs typeface="+mn-cs"/>
              </a:rPr>
              <a:t>Objetivos de la lámina:</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ES" sz="1400" b="0" i="0" u="none" strike="noStrike" kern="1200" cap="none" spc="0" normalizeH="0" baseline="0" noProof="0" dirty="0">
                <a:ln>
                  <a:noFill/>
                </a:ln>
                <a:solidFill>
                  <a:prstClr val="black"/>
                </a:solidFill>
                <a:effectLst/>
                <a:uLnTx/>
                <a:uFillTx/>
                <a:latin typeface="Calibri" panose="020F0502020204030204"/>
                <a:ea typeface="+mn-ea"/>
                <a:cs typeface="+mn-cs"/>
              </a:rPr>
              <a:t>Mostrar ejercicios</a:t>
            </a:r>
            <a:r>
              <a:rPr lang="es-ES" sz="1400" dirty="0">
                <a:solidFill>
                  <a:prstClr val="black"/>
                </a:solidFill>
                <a:latin typeface="Calibri" panose="020F0502020204030204"/>
              </a:rPr>
              <a:t> desarrollados para incrementar conocimiento en la práctica</a:t>
            </a:r>
            <a:endParaRPr kumimoji="0" lang="es-ES"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7" name="Imagen 16">
            <a:extLst>
              <a:ext uri="{FF2B5EF4-FFF2-40B4-BE49-F238E27FC236}">
                <a16:creationId xmlns:a16="http://schemas.microsoft.com/office/drawing/2014/main" id="{D4E4A514-7920-9D78-AC98-74E08C278C8D}"/>
              </a:ext>
            </a:extLst>
          </p:cNvPr>
          <p:cNvPicPr>
            <a:picLocks noChangeAspect="1"/>
          </p:cNvPicPr>
          <p:nvPr/>
        </p:nvPicPr>
        <p:blipFill>
          <a:blip r:embed="rId3"/>
          <a:stretch>
            <a:fillRect/>
          </a:stretch>
        </p:blipFill>
        <p:spPr>
          <a:xfrm>
            <a:off x="76038" y="2011836"/>
            <a:ext cx="993895" cy="854078"/>
          </a:xfrm>
          <a:prstGeom prst="rect">
            <a:avLst/>
          </a:prstGeom>
        </p:spPr>
      </p:pic>
      <p:sp>
        <p:nvSpPr>
          <p:cNvPr id="18" name="CuadroTexto 17">
            <a:extLst>
              <a:ext uri="{FF2B5EF4-FFF2-40B4-BE49-F238E27FC236}">
                <a16:creationId xmlns:a16="http://schemas.microsoft.com/office/drawing/2014/main" id="{CB47D198-0F26-2E64-8E6A-EF159E1FBEAF}"/>
              </a:ext>
            </a:extLst>
          </p:cNvPr>
          <p:cNvSpPr txBox="1"/>
          <p:nvPr/>
        </p:nvSpPr>
        <p:spPr>
          <a:xfrm>
            <a:off x="80567" y="2926313"/>
            <a:ext cx="3098569" cy="209288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C" sz="1300" b="1" i="0" u="none" strike="noStrike" kern="1200" cap="none" spc="0" normalizeH="0" baseline="0" noProof="0">
                <a:ln>
                  <a:noFill/>
                </a:ln>
                <a:solidFill>
                  <a:prstClr val="black"/>
                </a:solidFill>
                <a:effectLst/>
                <a:uLnTx/>
                <a:uFillTx/>
                <a:latin typeface="Agency FB" panose="020B0503020202020204" pitchFamily="34" charset="0"/>
                <a:ea typeface="+mn-ea"/>
                <a:cs typeface="+mn-cs"/>
              </a:rPr>
              <a:t>Misión. </a:t>
            </a:r>
            <a:r>
              <a:rPr kumimoji="0" lang="es-MX" sz="1300" b="0" i="0" u="none" strike="noStrike" kern="1200" cap="none" spc="0" normalizeH="0" baseline="0" noProof="0">
                <a:ln>
                  <a:noFill/>
                </a:ln>
                <a:solidFill>
                  <a:prstClr val="black"/>
                </a:solidFill>
                <a:effectLst/>
                <a:uLnTx/>
                <a:uFillTx/>
                <a:latin typeface="Agency FB" panose="020B0503020202020204" pitchFamily="34" charset="0"/>
                <a:ea typeface="+mn-ea"/>
                <a:cs typeface="+mn-cs"/>
              </a:rPr>
              <a:t>Formar profesionales competentes y emprendedores desde lo académico, la investigación, y la vinculación, que contribuyan a mejorar la calidad de vida de la sociedad.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300" b="0" i="0" u="none" strike="noStrike" kern="1200" cap="none" spc="0" normalizeH="0" baseline="0" noProof="0">
              <a:ln>
                <a:noFill/>
              </a:ln>
              <a:solidFill>
                <a:prstClr val="black"/>
              </a:solidFill>
              <a:effectLst/>
              <a:uLnTx/>
              <a:uFillTx/>
              <a:latin typeface="Agency FB" panose="020B0503020202020204" pitchFamily="34" charset="0"/>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C" sz="1300" b="1" i="0" u="none" strike="noStrike" kern="1200" cap="none" spc="0" normalizeH="0" baseline="0" noProof="0">
                <a:ln>
                  <a:noFill/>
                </a:ln>
                <a:solidFill>
                  <a:prstClr val="black"/>
                </a:solidFill>
                <a:effectLst/>
                <a:uLnTx/>
                <a:uFillTx/>
                <a:latin typeface="Agency FB" panose="020B0503020202020204" pitchFamily="34" charset="0"/>
                <a:ea typeface="+mn-ea"/>
                <a:cs typeface="+mn-cs"/>
              </a:rPr>
              <a:t>Visión. </a:t>
            </a:r>
            <a:r>
              <a:rPr kumimoji="0" lang="es-MX" sz="1300" b="0" i="0" u="none" strike="noStrike" kern="1200" cap="none" spc="0" normalizeH="0" baseline="0" noProof="0">
                <a:ln>
                  <a:noFill/>
                </a:ln>
                <a:solidFill>
                  <a:prstClr val="black"/>
                </a:solidFill>
                <a:effectLst/>
                <a:uLnTx/>
                <a:uFillTx/>
                <a:latin typeface="Agency FB" panose="020B0503020202020204" pitchFamily="34" charset="0"/>
                <a:ea typeface="+mn-ea"/>
                <a:cs typeface="+mn-cs"/>
              </a:rPr>
              <a:t>Ser un referente nacional e internacional de Institución de Educación Superior que contribuye al desarrollo social, cultural y productivo con profesionales éticos, creativos, cualificados y con sentido de pertinencia.</a:t>
            </a:r>
            <a:endParaRPr kumimoji="0" lang="es-ES" sz="1300" b="0" i="0" u="none" strike="noStrike" kern="1200" cap="none" spc="0" normalizeH="0" baseline="0" noProof="0">
              <a:ln>
                <a:noFill/>
              </a:ln>
              <a:solidFill>
                <a:prstClr val="black"/>
              </a:solidFill>
              <a:effectLst/>
              <a:uLnTx/>
              <a:uFillTx/>
              <a:latin typeface="Agency FB" panose="020B0503020202020204" pitchFamily="34" charset="0"/>
              <a:ea typeface="+mn-ea"/>
              <a:cs typeface="+mn-cs"/>
            </a:endParaRPr>
          </a:p>
        </p:txBody>
      </p:sp>
      <p:sp>
        <p:nvSpPr>
          <p:cNvPr id="23" name="Rectángulo 22">
            <a:extLst>
              <a:ext uri="{FF2B5EF4-FFF2-40B4-BE49-F238E27FC236}">
                <a16:creationId xmlns:a16="http://schemas.microsoft.com/office/drawing/2014/main" id="{6AE5A8E2-F49D-AB87-1ABF-64BF34402538}"/>
              </a:ext>
            </a:extLst>
          </p:cNvPr>
          <p:cNvSpPr/>
          <p:nvPr/>
        </p:nvSpPr>
        <p:spPr>
          <a:xfrm>
            <a:off x="93308" y="6489877"/>
            <a:ext cx="2530373" cy="292388"/>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C" sz="1300" b="0" i="0" u="none" strike="noStrike" kern="1200" cap="none" spc="0" normalizeH="0" baseline="0" noProof="0">
                <a:ln w="0"/>
                <a:solidFill>
                  <a:srgbClr val="00B050"/>
                </a:solidFill>
                <a:effectLst>
                  <a:outerShdw blurRad="38100" dist="25400" dir="5400000" algn="ctr" rotWithShape="0">
                    <a:srgbClr val="6E747A">
                      <a:alpha val="43000"/>
                    </a:srgbClr>
                  </a:outerShdw>
                </a:effectLst>
                <a:uLnTx/>
                <a:uFillTx/>
                <a:latin typeface="Calibri" panose="020F0502020204030204"/>
                <a:ea typeface="+mn-ea"/>
                <a:cs typeface="+mn-cs"/>
              </a:rPr>
              <a:t>M</a:t>
            </a:r>
            <a:r>
              <a:rPr kumimoji="0" lang="es-ES" sz="1300" b="0" i="0" u="none" strike="noStrike" kern="1200" cap="none" spc="0" normalizeH="0" baseline="0" noProof="0">
                <a:ln w="0"/>
                <a:solidFill>
                  <a:srgbClr val="00B050"/>
                </a:solidFill>
                <a:effectLst>
                  <a:outerShdw blurRad="38100" dist="25400" dir="5400000" algn="ctr" rotWithShape="0">
                    <a:srgbClr val="6E747A">
                      <a:alpha val="43000"/>
                    </a:srgbClr>
                  </a:outerShdw>
                </a:effectLst>
                <a:uLnTx/>
                <a:uFillTx/>
                <a:latin typeface="Calibri" panose="020F0502020204030204"/>
                <a:ea typeface="+mn-ea"/>
                <a:cs typeface="+mn-cs"/>
              </a:rPr>
              <a:t>sig. Ing. Robert Moreira Centeno</a:t>
            </a:r>
          </a:p>
        </p:txBody>
      </p:sp>
      <p:sp>
        <p:nvSpPr>
          <p:cNvPr id="6" name="CuadroTexto 5">
            <a:extLst>
              <a:ext uri="{FF2B5EF4-FFF2-40B4-BE49-F238E27FC236}">
                <a16:creationId xmlns:a16="http://schemas.microsoft.com/office/drawing/2014/main" id="{F33F4716-70B1-763A-FD17-3ABBD058C479}"/>
              </a:ext>
            </a:extLst>
          </p:cNvPr>
          <p:cNvSpPr txBox="1"/>
          <p:nvPr/>
        </p:nvSpPr>
        <p:spPr>
          <a:xfrm>
            <a:off x="3437442" y="385954"/>
            <a:ext cx="729026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1" i="0" u="none" strike="noStrike" kern="1200" cap="none" spc="0" normalizeH="0" baseline="0" noProof="0" dirty="0">
                <a:ln>
                  <a:noFill/>
                </a:ln>
                <a:solidFill>
                  <a:prstClr val="black"/>
                </a:solidFill>
                <a:effectLst/>
                <a:uLnTx/>
                <a:uFillTx/>
                <a:latin typeface="Calibri" panose="020F0502020204030204"/>
                <a:ea typeface="+mn-ea"/>
                <a:cs typeface="+mn-cs"/>
              </a:rPr>
              <a:t>Ejercicios resueltos sobre este taller</a:t>
            </a:r>
            <a:endParaRPr kumimoji="0" lang="es-E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4" name="Botón de acción: en blanco 23">
            <a:hlinkClick r:id="rId4" action="ppaction://hlinksldjump" highlightClick="1"/>
            <a:extLst>
              <a:ext uri="{FF2B5EF4-FFF2-40B4-BE49-F238E27FC236}">
                <a16:creationId xmlns:a16="http://schemas.microsoft.com/office/drawing/2014/main" id="{4DC67112-A023-C9EC-42F7-7BA880B57523}"/>
              </a:ext>
            </a:extLst>
          </p:cNvPr>
          <p:cNvSpPr/>
          <p:nvPr/>
        </p:nvSpPr>
        <p:spPr>
          <a:xfrm>
            <a:off x="10727704" y="-885"/>
            <a:ext cx="1464296" cy="335902"/>
          </a:xfrm>
          <a:prstGeom prst="actionButtonBlan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C" sz="1800" b="0" i="0" u="none" strike="noStrike" kern="1200" cap="none" spc="0" normalizeH="0" baseline="0" noProof="0">
                <a:ln>
                  <a:noFill/>
                </a:ln>
                <a:solidFill>
                  <a:prstClr val="white"/>
                </a:solidFill>
                <a:effectLst/>
                <a:uLnTx/>
                <a:uFillTx/>
                <a:latin typeface="Calibri" panose="020F0502020204030204"/>
                <a:ea typeface="+mn-ea"/>
                <a:cs typeface="+mn-cs"/>
              </a:rPr>
              <a:t>Índice</a:t>
            </a:r>
            <a:endParaRPr kumimoji="0" lang="es-E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2" name="Tabla 1">
            <a:extLst>
              <a:ext uri="{FF2B5EF4-FFF2-40B4-BE49-F238E27FC236}">
                <a16:creationId xmlns:a16="http://schemas.microsoft.com/office/drawing/2014/main" id="{671791F5-2DE2-305F-8230-8278364C3532}"/>
              </a:ext>
            </a:extLst>
          </p:cNvPr>
          <p:cNvGraphicFramePr>
            <a:graphicFrameLocks noGrp="1"/>
          </p:cNvGraphicFramePr>
          <p:nvPr>
            <p:extLst>
              <p:ext uri="{D42A27DB-BD31-4B8C-83A1-F6EECF244321}">
                <p14:modId xmlns:p14="http://schemas.microsoft.com/office/powerpoint/2010/main" val="1678922654"/>
              </p:ext>
            </p:extLst>
          </p:nvPr>
        </p:nvGraphicFramePr>
        <p:xfrm>
          <a:off x="3514690" y="815517"/>
          <a:ext cx="8596743" cy="5674360"/>
        </p:xfrm>
        <a:graphic>
          <a:graphicData uri="http://schemas.openxmlformats.org/drawingml/2006/table">
            <a:tbl>
              <a:tblPr firstRow="1" bandRow="1">
                <a:tableStyleId>{5C22544A-7EE6-4342-B048-85BDC9FD1C3A}</a:tableStyleId>
              </a:tblPr>
              <a:tblGrid>
                <a:gridCol w="1447990">
                  <a:extLst>
                    <a:ext uri="{9D8B030D-6E8A-4147-A177-3AD203B41FA5}">
                      <a16:colId xmlns:a16="http://schemas.microsoft.com/office/drawing/2014/main" val="1603564702"/>
                    </a:ext>
                  </a:extLst>
                </a:gridCol>
                <a:gridCol w="5677611">
                  <a:extLst>
                    <a:ext uri="{9D8B030D-6E8A-4147-A177-3AD203B41FA5}">
                      <a16:colId xmlns:a16="http://schemas.microsoft.com/office/drawing/2014/main" val="25182357"/>
                    </a:ext>
                  </a:extLst>
                </a:gridCol>
                <a:gridCol w="1471142">
                  <a:extLst>
                    <a:ext uri="{9D8B030D-6E8A-4147-A177-3AD203B41FA5}">
                      <a16:colId xmlns:a16="http://schemas.microsoft.com/office/drawing/2014/main" val="402999076"/>
                    </a:ext>
                  </a:extLst>
                </a:gridCol>
              </a:tblGrid>
              <a:tr h="370840">
                <a:tc>
                  <a:txBody>
                    <a:bodyPr/>
                    <a:lstStyle/>
                    <a:p>
                      <a:r>
                        <a:rPr lang="es-ES" dirty="0"/>
                        <a:t>Descripción</a:t>
                      </a:r>
                      <a:endParaRPr lang="es-EC" dirty="0"/>
                    </a:p>
                  </a:txBody>
                  <a:tcPr/>
                </a:tc>
                <a:tc>
                  <a:txBody>
                    <a:bodyPr/>
                    <a:lstStyle/>
                    <a:p>
                      <a:r>
                        <a:rPr lang="es-ES" dirty="0"/>
                        <a:t>Autores</a:t>
                      </a:r>
                      <a:endParaRPr lang="es-EC" dirty="0"/>
                    </a:p>
                  </a:txBody>
                  <a:tcPr/>
                </a:tc>
                <a:tc>
                  <a:txBody>
                    <a:bodyPr/>
                    <a:lstStyle/>
                    <a:p>
                      <a:r>
                        <a:rPr lang="es-ES" dirty="0"/>
                        <a:t>Enlace</a:t>
                      </a:r>
                      <a:endParaRPr lang="es-EC" dirty="0"/>
                    </a:p>
                  </a:txBody>
                  <a:tcPr/>
                </a:tc>
                <a:extLst>
                  <a:ext uri="{0D108BD9-81ED-4DB2-BD59-A6C34878D82A}">
                    <a16:rowId xmlns:a16="http://schemas.microsoft.com/office/drawing/2014/main" val="4142790290"/>
                  </a:ext>
                </a:extLst>
              </a:tr>
              <a:tr h="0">
                <a:tc>
                  <a:txBody>
                    <a:bodyPr/>
                    <a:lstStyle/>
                    <a:p>
                      <a:r>
                        <a:rPr lang="es-ES" dirty="0"/>
                        <a:t>Chart data aplicado a este taller</a:t>
                      </a:r>
                      <a:endParaRPr lang="es-EC" dirty="0"/>
                    </a:p>
                  </a:txBody>
                  <a:tcPr/>
                </a:tc>
                <a:tc>
                  <a:txBody>
                    <a:bodyPr/>
                    <a:lstStyle/>
                    <a:p>
                      <a:r>
                        <a:rPr lang="pt-BR" b="1" dirty="0" err="1"/>
                        <a:t>Generación</a:t>
                      </a:r>
                      <a:r>
                        <a:rPr lang="pt-BR" b="1" dirty="0"/>
                        <a:t> 2024-2, Bases de </a:t>
                      </a:r>
                      <a:r>
                        <a:rPr lang="pt-BR" b="1" dirty="0" err="1"/>
                        <a:t>datos</a:t>
                      </a:r>
                      <a:endParaRPr lang="pt-BR" b="1" dirty="0"/>
                    </a:p>
                    <a:p>
                      <a:r>
                        <a:rPr lang="pt-BR" b="1" dirty="0" err="1"/>
                        <a:t>Ingeniería</a:t>
                      </a:r>
                      <a:r>
                        <a:rPr lang="pt-BR" b="1" dirty="0"/>
                        <a:t> </a:t>
                      </a:r>
                      <a:r>
                        <a:rPr lang="pt-BR" b="1" dirty="0" err="1"/>
                        <a:t>en</a:t>
                      </a:r>
                      <a:r>
                        <a:rPr lang="pt-BR" b="1" dirty="0"/>
                        <a:t> Software</a:t>
                      </a:r>
                    </a:p>
                    <a:p>
                      <a:r>
                        <a:rPr lang="pt-BR" dirty="0"/>
                        <a:t>Héctor Pedro </a:t>
                      </a:r>
                      <a:r>
                        <a:rPr lang="pt-BR" dirty="0" err="1"/>
                        <a:t>Alay</a:t>
                      </a:r>
                      <a:r>
                        <a:rPr lang="pt-BR" dirty="0"/>
                        <a:t> Zambrano, </a:t>
                      </a:r>
                      <a:r>
                        <a:rPr lang="pt-PT" sz="1800" kern="1200" dirty="0">
                          <a:solidFill>
                            <a:schemeClr val="dk1"/>
                          </a:solidFill>
                          <a:effectLst/>
                          <a:latin typeface="+mn-lt"/>
                          <a:ea typeface="+mn-ea"/>
                          <a:cs typeface="+mn-cs"/>
                        </a:rPr>
                        <a:t>David Ceballos, </a:t>
                      </a:r>
                      <a:r>
                        <a:rPr lang="pt-BR" dirty="0"/>
                        <a:t>Pedro Zambrano, Raymond </a:t>
                      </a:r>
                      <a:r>
                        <a:rPr lang="pt-BR" dirty="0" err="1"/>
                        <a:t>Tubay</a:t>
                      </a:r>
                      <a:endParaRPr lang="es-EC" dirty="0"/>
                    </a:p>
                  </a:txBody>
                  <a:tcPr/>
                </a:tc>
                <a:tc>
                  <a:txBody>
                    <a:bodyPr/>
                    <a:lstStyle/>
                    <a:p>
                      <a:r>
                        <a:rPr lang="es-ES" dirty="0">
                          <a:hlinkClick r:id="rId5"/>
                        </a:rPr>
                        <a:t>Enlace</a:t>
                      </a:r>
                      <a:endParaRPr lang="es-EC" dirty="0"/>
                    </a:p>
                  </a:txBody>
                  <a:tcPr/>
                </a:tc>
                <a:extLst>
                  <a:ext uri="{0D108BD9-81ED-4DB2-BD59-A6C34878D82A}">
                    <a16:rowId xmlns:a16="http://schemas.microsoft.com/office/drawing/2014/main" val="745118012"/>
                  </a:ext>
                </a:extLst>
              </a:tr>
              <a:tr h="370840">
                <a:tc>
                  <a:txBody>
                    <a:bodyPr/>
                    <a:lstStyle/>
                    <a:p>
                      <a:r>
                        <a:rPr lang="es-ES" dirty="0"/>
                        <a:t>Cambiando base de datos a oracle</a:t>
                      </a:r>
                      <a:endParaRPr lang="es-EC" dirty="0"/>
                    </a:p>
                  </a:txBody>
                  <a:tcPr/>
                </a:tc>
                <a:tc>
                  <a:txBody>
                    <a:bodyPr/>
                    <a:lstStyle/>
                    <a:p>
                      <a:r>
                        <a:rPr lang="pt-BR" b="1" dirty="0" err="1"/>
                        <a:t>Generación</a:t>
                      </a:r>
                      <a:r>
                        <a:rPr lang="pt-BR" b="1" dirty="0"/>
                        <a:t> 2024-2, Bases de </a:t>
                      </a:r>
                      <a:r>
                        <a:rPr lang="pt-BR" b="1" dirty="0" err="1"/>
                        <a:t>datos</a:t>
                      </a:r>
                      <a:endParaRPr lang="pt-BR" b="1" dirty="0"/>
                    </a:p>
                    <a:p>
                      <a:r>
                        <a:rPr lang="pt-BR" b="1" dirty="0" err="1"/>
                        <a:t>Ingeniería</a:t>
                      </a:r>
                      <a:r>
                        <a:rPr lang="pt-BR" b="1" dirty="0"/>
                        <a:t> </a:t>
                      </a:r>
                      <a:r>
                        <a:rPr lang="pt-BR" b="1" dirty="0" err="1"/>
                        <a:t>en</a:t>
                      </a:r>
                      <a:r>
                        <a:rPr lang="pt-BR" b="1" dirty="0"/>
                        <a:t> Software</a:t>
                      </a:r>
                    </a:p>
                    <a:p>
                      <a:r>
                        <a:rPr lang="en-US" sz="1800" kern="1200" dirty="0">
                          <a:solidFill>
                            <a:schemeClr val="dk1"/>
                          </a:solidFill>
                          <a:effectLst/>
                          <a:latin typeface="+mn-lt"/>
                          <a:ea typeface="+mn-ea"/>
                          <a:cs typeface="+mn-cs"/>
                        </a:rPr>
                        <a:t>Castro Quijije Cristopher Josue, Alonzo </a:t>
                      </a:r>
                      <a:r>
                        <a:rPr lang="en-US" sz="1800" kern="1200" dirty="0" err="1">
                          <a:solidFill>
                            <a:schemeClr val="dk1"/>
                          </a:solidFill>
                          <a:effectLst/>
                          <a:latin typeface="+mn-lt"/>
                          <a:ea typeface="+mn-ea"/>
                          <a:cs typeface="+mn-cs"/>
                        </a:rPr>
                        <a:t>Vinces</a:t>
                      </a:r>
                      <a:r>
                        <a:rPr lang="en-US" sz="1800" kern="1200" dirty="0">
                          <a:solidFill>
                            <a:schemeClr val="dk1"/>
                          </a:solidFill>
                          <a:effectLst/>
                          <a:latin typeface="+mn-lt"/>
                          <a:ea typeface="+mn-ea"/>
                          <a:cs typeface="+mn-cs"/>
                        </a:rPr>
                        <a:t> </a:t>
                      </a:r>
                      <a:r>
                        <a:rPr lang="en-US" sz="1800" kern="1200" dirty="0" err="1">
                          <a:solidFill>
                            <a:schemeClr val="dk1"/>
                          </a:solidFill>
                          <a:effectLst/>
                          <a:latin typeface="+mn-lt"/>
                          <a:ea typeface="+mn-ea"/>
                          <a:cs typeface="+mn-cs"/>
                        </a:rPr>
                        <a:t>Joustin</a:t>
                      </a:r>
                      <a:r>
                        <a:rPr lang="en-US" sz="1800" kern="1200" dirty="0">
                          <a:solidFill>
                            <a:schemeClr val="dk1"/>
                          </a:solidFill>
                          <a:effectLst/>
                          <a:latin typeface="+mn-lt"/>
                          <a:ea typeface="+mn-ea"/>
                          <a:cs typeface="+mn-cs"/>
                        </a:rPr>
                        <a:t> </a:t>
                      </a:r>
                      <a:r>
                        <a:rPr lang="en-US" sz="1800" kern="1200" dirty="0" err="1">
                          <a:solidFill>
                            <a:schemeClr val="dk1"/>
                          </a:solidFill>
                          <a:effectLst/>
                          <a:latin typeface="+mn-lt"/>
                          <a:ea typeface="+mn-ea"/>
                          <a:cs typeface="+mn-cs"/>
                        </a:rPr>
                        <a:t>Joshue</a:t>
                      </a:r>
                      <a:r>
                        <a:rPr lang="en-US" sz="1800" kern="1200" dirty="0">
                          <a:solidFill>
                            <a:schemeClr val="dk1"/>
                          </a:solidFill>
                          <a:effectLst/>
                          <a:latin typeface="+mn-lt"/>
                          <a:ea typeface="+mn-ea"/>
                          <a:cs typeface="+mn-cs"/>
                        </a:rPr>
                        <a:t>, </a:t>
                      </a:r>
                      <a:r>
                        <a:rPr lang="es-ES" sz="1800" kern="1200" dirty="0">
                          <a:solidFill>
                            <a:schemeClr val="dk1"/>
                          </a:solidFill>
                          <a:effectLst/>
                          <a:latin typeface="+mn-lt"/>
                          <a:ea typeface="+mn-ea"/>
                          <a:cs typeface="+mn-cs"/>
                        </a:rPr>
                        <a:t>Delgado </a:t>
                      </a:r>
                      <a:r>
                        <a:rPr lang="es-ES" sz="1800" kern="1200" dirty="0" err="1">
                          <a:solidFill>
                            <a:schemeClr val="dk1"/>
                          </a:solidFill>
                          <a:effectLst/>
                          <a:latin typeface="+mn-lt"/>
                          <a:ea typeface="+mn-ea"/>
                          <a:cs typeface="+mn-cs"/>
                        </a:rPr>
                        <a:t>Parraga</a:t>
                      </a:r>
                      <a:r>
                        <a:rPr lang="es-ES" sz="1800" kern="1200" dirty="0">
                          <a:solidFill>
                            <a:schemeClr val="dk1"/>
                          </a:solidFill>
                          <a:effectLst/>
                          <a:latin typeface="+mn-lt"/>
                          <a:ea typeface="+mn-ea"/>
                          <a:cs typeface="+mn-cs"/>
                        </a:rPr>
                        <a:t> Rolando Jair.</a:t>
                      </a:r>
                      <a:endParaRPr lang="es-EC" dirty="0"/>
                    </a:p>
                  </a:txBody>
                  <a:tcPr/>
                </a:tc>
                <a:tc>
                  <a:txBody>
                    <a:bodyPr/>
                    <a:lstStyle/>
                    <a:p>
                      <a:r>
                        <a:rPr lang="es-ES" dirty="0">
                          <a:hlinkClick r:id="rId6"/>
                        </a:rPr>
                        <a:t>Enlace</a:t>
                      </a:r>
                      <a:endParaRPr lang="es-EC" dirty="0"/>
                    </a:p>
                  </a:txBody>
                  <a:tcPr/>
                </a:tc>
                <a:extLst>
                  <a:ext uri="{0D108BD9-81ED-4DB2-BD59-A6C34878D82A}">
                    <a16:rowId xmlns:a16="http://schemas.microsoft.com/office/drawing/2014/main" val="1876719231"/>
                  </a:ext>
                </a:extLst>
              </a:tr>
              <a:tr h="370840">
                <a:tc>
                  <a:txBody>
                    <a:bodyPr/>
                    <a:lstStyle/>
                    <a:p>
                      <a:r>
                        <a:rPr lang="es-ES" dirty="0"/>
                        <a:t>Cambiando base de datos a </a:t>
                      </a:r>
                      <a:r>
                        <a:rPr lang="es-ES" dirty="0" err="1"/>
                        <a:t>postgresql</a:t>
                      </a:r>
                      <a:endParaRPr lang="es-EC" dirty="0"/>
                    </a:p>
                  </a:txBody>
                  <a:tcPr/>
                </a:tc>
                <a:tc>
                  <a:txBody>
                    <a:bodyPr/>
                    <a:lstStyle/>
                    <a:p>
                      <a:r>
                        <a:rPr lang="pt-BR" b="1" dirty="0" err="1"/>
                        <a:t>Generación</a:t>
                      </a:r>
                      <a:r>
                        <a:rPr lang="pt-BR" b="1" dirty="0"/>
                        <a:t> 2024-2, Bases de </a:t>
                      </a:r>
                      <a:r>
                        <a:rPr lang="pt-BR" b="1" dirty="0" err="1"/>
                        <a:t>datos</a:t>
                      </a:r>
                      <a:endParaRPr lang="pt-BR" b="1" dirty="0"/>
                    </a:p>
                    <a:p>
                      <a:r>
                        <a:rPr lang="pt-BR" b="1" dirty="0" err="1"/>
                        <a:t>Ingeniería</a:t>
                      </a:r>
                      <a:r>
                        <a:rPr lang="pt-BR" b="1" dirty="0"/>
                        <a:t> </a:t>
                      </a:r>
                      <a:r>
                        <a:rPr lang="pt-BR" b="1" dirty="0" err="1"/>
                        <a:t>en</a:t>
                      </a:r>
                      <a:r>
                        <a:rPr lang="pt-BR" b="1" dirty="0"/>
                        <a:t> Software</a:t>
                      </a:r>
                    </a:p>
                    <a:p>
                      <a:r>
                        <a:rPr lang="en-US" sz="1800" kern="1200" dirty="0">
                          <a:solidFill>
                            <a:schemeClr val="dk1"/>
                          </a:solidFill>
                          <a:effectLst/>
                          <a:latin typeface="+mn-lt"/>
                          <a:ea typeface="+mn-ea"/>
                          <a:cs typeface="+mn-cs"/>
                        </a:rPr>
                        <a:t>Cristopher Emanuel </a:t>
                      </a:r>
                      <a:r>
                        <a:rPr lang="en-US" sz="1800" kern="1200" dirty="0" err="1">
                          <a:solidFill>
                            <a:schemeClr val="dk1"/>
                          </a:solidFill>
                          <a:effectLst/>
                          <a:latin typeface="+mn-lt"/>
                          <a:ea typeface="+mn-ea"/>
                          <a:cs typeface="+mn-cs"/>
                        </a:rPr>
                        <a:t>Anchundia</a:t>
                      </a:r>
                      <a:r>
                        <a:rPr lang="en-US" sz="1800" kern="1200" dirty="0">
                          <a:solidFill>
                            <a:schemeClr val="dk1"/>
                          </a:solidFill>
                          <a:effectLst/>
                          <a:latin typeface="+mn-lt"/>
                          <a:ea typeface="+mn-ea"/>
                          <a:cs typeface="+mn-cs"/>
                        </a:rPr>
                        <a:t> Delgado, Johan Rolando Gonzales </a:t>
                      </a:r>
                      <a:r>
                        <a:rPr lang="en-US" sz="1800" kern="1200" dirty="0" err="1">
                          <a:solidFill>
                            <a:schemeClr val="dk1"/>
                          </a:solidFill>
                          <a:effectLst/>
                          <a:latin typeface="+mn-lt"/>
                          <a:ea typeface="+mn-ea"/>
                          <a:cs typeface="+mn-cs"/>
                        </a:rPr>
                        <a:t>Saltos</a:t>
                      </a:r>
                      <a:r>
                        <a:rPr lang="en-US" sz="1800" kern="1200" dirty="0">
                          <a:solidFill>
                            <a:schemeClr val="dk1"/>
                          </a:solidFill>
                          <a:effectLst/>
                          <a:latin typeface="+mn-lt"/>
                          <a:ea typeface="+mn-ea"/>
                          <a:cs typeface="+mn-cs"/>
                        </a:rPr>
                        <a:t>, Joseph Tyrone Mora Palma, José Luis Sarabia Calderón</a:t>
                      </a:r>
                    </a:p>
                  </a:txBody>
                  <a:tcPr/>
                </a:tc>
                <a:tc>
                  <a:txBody>
                    <a:bodyPr/>
                    <a:lstStyle/>
                    <a:p>
                      <a:r>
                        <a:rPr lang="es-ES" dirty="0">
                          <a:hlinkClick r:id="rId7"/>
                        </a:rPr>
                        <a:t>Enlace</a:t>
                      </a:r>
                      <a:endParaRPr lang="es-EC" dirty="0"/>
                    </a:p>
                  </a:txBody>
                  <a:tcPr/>
                </a:tc>
                <a:extLst>
                  <a:ext uri="{0D108BD9-81ED-4DB2-BD59-A6C34878D82A}">
                    <a16:rowId xmlns:a16="http://schemas.microsoft.com/office/drawing/2014/main" val="1540171978"/>
                  </a:ext>
                </a:extLst>
              </a:tr>
              <a:tr h="370840">
                <a:tc>
                  <a:txBody>
                    <a:bodyPr/>
                    <a:lstStyle/>
                    <a:p>
                      <a:r>
                        <a:rPr lang="es-ES" dirty="0"/>
                        <a:t>Cambiando base de datos a </a:t>
                      </a:r>
                      <a:r>
                        <a:rPr lang="es-ES" dirty="0" err="1"/>
                        <a:t>mysql</a:t>
                      </a:r>
                      <a:endParaRPr lang="es-EC" dirty="0"/>
                    </a:p>
                  </a:txBody>
                  <a:tcPr/>
                </a:tc>
                <a:tc>
                  <a:txBody>
                    <a:bodyPr/>
                    <a:lstStyle/>
                    <a:p>
                      <a:r>
                        <a:rPr lang="pt-BR" b="1" dirty="0" err="1"/>
                        <a:t>Generación</a:t>
                      </a:r>
                      <a:r>
                        <a:rPr lang="pt-BR" b="1" dirty="0"/>
                        <a:t> 2024-2, Bases de </a:t>
                      </a:r>
                      <a:r>
                        <a:rPr lang="pt-BR" b="1" dirty="0" err="1"/>
                        <a:t>datos</a:t>
                      </a:r>
                      <a:endParaRPr lang="pt-BR" b="1" dirty="0"/>
                    </a:p>
                    <a:p>
                      <a:r>
                        <a:rPr lang="pt-BR" b="1" dirty="0" err="1"/>
                        <a:t>Ingeniería</a:t>
                      </a:r>
                      <a:r>
                        <a:rPr lang="pt-BR" b="1" dirty="0"/>
                        <a:t> </a:t>
                      </a:r>
                      <a:r>
                        <a:rPr lang="pt-BR" b="1" dirty="0" err="1"/>
                        <a:t>en</a:t>
                      </a:r>
                      <a:r>
                        <a:rPr lang="pt-BR" b="1" dirty="0"/>
                        <a:t> Software</a:t>
                      </a:r>
                    </a:p>
                    <a:p>
                      <a:r>
                        <a:rPr lang="es-EC" sz="1800" kern="1200" dirty="0" err="1">
                          <a:solidFill>
                            <a:schemeClr val="dk1"/>
                          </a:solidFill>
                          <a:effectLst/>
                          <a:latin typeface="+mn-lt"/>
                          <a:ea typeface="+mn-ea"/>
                          <a:cs typeface="+mn-cs"/>
                        </a:rPr>
                        <a:t>Jhonny</a:t>
                      </a:r>
                      <a:r>
                        <a:rPr lang="es-EC" sz="1800" kern="1200" dirty="0">
                          <a:solidFill>
                            <a:schemeClr val="dk1"/>
                          </a:solidFill>
                          <a:effectLst/>
                          <a:latin typeface="+mn-lt"/>
                          <a:ea typeface="+mn-ea"/>
                          <a:cs typeface="+mn-cs"/>
                        </a:rPr>
                        <a:t> Cristhian Castillo Mero, Cristopher Bryan </a:t>
                      </a:r>
                      <a:r>
                        <a:rPr lang="es-EC" sz="1800" kern="1200" dirty="0" err="1">
                          <a:solidFill>
                            <a:schemeClr val="dk1"/>
                          </a:solidFill>
                          <a:effectLst/>
                          <a:latin typeface="+mn-lt"/>
                          <a:ea typeface="+mn-ea"/>
                          <a:cs typeface="+mn-cs"/>
                        </a:rPr>
                        <a:t>Velez</a:t>
                      </a:r>
                      <a:r>
                        <a:rPr lang="es-EC" sz="1800" kern="1200" dirty="0">
                          <a:solidFill>
                            <a:schemeClr val="dk1"/>
                          </a:solidFill>
                          <a:effectLst/>
                          <a:latin typeface="+mn-lt"/>
                          <a:ea typeface="+mn-ea"/>
                          <a:cs typeface="+mn-cs"/>
                        </a:rPr>
                        <a:t> </a:t>
                      </a:r>
                      <a:r>
                        <a:rPr lang="es-EC" sz="1800" kern="1200" dirty="0" err="1">
                          <a:solidFill>
                            <a:schemeClr val="dk1"/>
                          </a:solidFill>
                          <a:effectLst/>
                          <a:latin typeface="+mn-lt"/>
                          <a:ea typeface="+mn-ea"/>
                          <a:cs typeface="+mn-cs"/>
                        </a:rPr>
                        <a:t>Alvarez</a:t>
                      </a:r>
                      <a:r>
                        <a:rPr lang="es-EC" sz="1800" kern="1200" dirty="0">
                          <a:solidFill>
                            <a:schemeClr val="dk1"/>
                          </a:solidFill>
                          <a:effectLst/>
                          <a:latin typeface="+mn-lt"/>
                          <a:ea typeface="+mn-ea"/>
                          <a:cs typeface="+mn-cs"/>
                        </a:rPr>
                        <a:t>, </a:t>
                      </a:r>
                      <a:r>
                        <a:rPr lang="en-US" sz="1800" kern="1200" dirty="0">
                          <a:solidFill>
                            <a:schemeClr val="dk1"/>
                          </a:solidFill>
                          <a:effectLst/>
                          <a:latin typeface="+mn-lt"/>
                          <a:ea typeface="+mn-ea"/>
                          <a:cs typeface="+mn-cs"/>
                        </a:rPr>
                        <a:t>Roosevelt Jair Jama </a:t>
                      </a:r>
                      <a:r>
                        <a:rPr lang="en-US" sz="1800" kern="1200" dirty="0" err="1">
                          <a:solidFill>
                            <a:schemeClr val="dk1"/>
                          </a:solidFill>
                          <a:effectLst/>
                          <a:latin typeface="+mn-lt"/>
                          <a:ea typeface="+mn-ea"/>
                          <a:cs typeface="+mn-cs"/>
                        </a:rPr>
                        <a:t>Guaman,Dustin</a:t>
                      </a:r>
                      <a:r>
                        <a:rPr lang="en-US" sz="1800" kern="1200" dirty="0">
                          <a:solidFill>
                            <a:schemeClr val="dk1"/>
                          </a:solidFill>
                          <a:effectLst/>
                          <a:latin typeface="+mn-lt"/>
                          <a:ea typeface="+mn-ea"/>
                          <a:cs typeface="+mn-cs"/>
                        </a:rPr>
                        <a:t> Isacc Rugel Fajardo</a:t>
                      </a:r>
                      <a:endParaRPr lang="pt-BR" b="0" dirty="0"/>
                    </a:p>
                  </a:txBody>
                  <a:tcPr/>
                </a:tc>
                <a:tc>
                  <a:txBody>
                    <a:bodyPr/>
                    <a:lstStyle/>
                    <a:p>
                      <a:r>
                        <a:rPr lang="es-ES" dirty="0">
                          <a:hlinkClick r:id="rId8"/>
                        </a:rPr>
                        <a:t>Enlace</a:t>
                      </a:r>
                      <a:endParaRPr lang="es-EC" dirty="0"/>
                    </a:p>
                  </a:txBody>
                  <a:tcPr/>
                </a:tc>
                <a:extLst>
                  <a:ext uri="{0D108BD9-81ED-4DB2-BD59-A6C34878D82A}">
                    <a16:rowId xmlns:a16="http://schemas.microsoft.com/office/drawing/2014/main" val="1495419745"/>
                  </a:ext>
                </a:extLst>
              </a:tr>
            </a:tbl>
          </a:graphicData>
        </a:graphic>
      </p:graphicFrame>
    </p:spTree>
    <p:extLst>
      <p:ext uri="{BB962C8B-B14F-4D97-AF65-F5344CB8AC3E}">
        <p14:creationId xmlns:p14="http://schemas.microsoft.com/office/powerpoint/2010/main" val="275493366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A04E96-5909-ED51-FD1E-4C3062ECE77D}"/>
            </a:ext>
          </a:extLst>
        </p:cNvPr>
        <p:cNvGrpSpPr/>
        <p:nvPr/>
      </p:nvGrpSpPr>
      <p:grpSpPr>
        <a:xfrm>
          <a:off x="0" y="0"/>
          <a:ext cx="0" cy="0"/>
          <a:chOff x="0" y="0"/>
          <a:chExt cx="0" cy="0"/>
        </a:xfrm>
      </p:grpSpPr>
      <p:sp>
        <p:nvSpPr>
          <p:cNvPr id="4" name="Título 3">
            <a:extLst>
              <a:ext uri="{FF2B5EF4-FFF2-40B4-BE49-F238E27FC236}">
                <a16:creationId xmlns:a16="http://schemas.microsoft.com/office/drawing/2014/main" id="{4999ACAE-B37C-1B57-D1FB-1095A576E126}"/>
              </a:ext>
            </a:extLst>
          </p:cNvPr>
          <p:cNvSpPr>
            <a:spLocks noGrp="1"/>
          </p:cNvSpPr>
          <p:nvPr>
            <p:ph type="title"/>
          </p:nvPr>
        </p:nvSpPr>
        <p:spPr>
          <a:xfrm>
            <a:off x="1" y="1"/>
            <a:ext cx="3256367" cy="709119"/>
          </a:xfrm>
          <a:solidFill>
            <a:schemeClr val="accent4">
              <a:lumMod val="60000"/>
              <a:lumOff val="40000"/>
            </a:schemeClr>
          </a:solidFill>
        </p:spPr>
        <p:style>
          <a:lnRef idx="2">
            <a:schemeClr val="accent1"/>
          </a:lnRef>
          <a:fillRef idx="1">
            <a:schemeClr val="lt1"/>
          </a:fillRef>
          <a:effectRef idx="0">
            <a:schemeClr val="accent1"/>
          </a:effectRef>
          <a:fontRef idx="minor">
            <a:schemeClr val="dk1"/>
          </a:fontRef>
        </p:style>
        <p:txBody>
          <a:bodyPr>
            <a:normAutofit/>
          </a:bodyPr>
          <a:lstStyle/>
          <a:p>
            <a:r>
              <a:rPr lang="es-MX" sz="1400">
                <a:latin typeface="AcmeFont" pitchFamily="2" charset="0"/>
              </a:rPr>
              <a:t>Taller: </a:t>
            </a:r>
            <a:r>
              <a:rPr lang="es-MX" sz="1400"/>
              <a:t>Ejercicio 81</a:t>
            </a:r>
            <a:endParaRPr lang="es-ES" sz="1400"/>
          </a:p>
        </p:txBody>
      </p:sp>
      <p:cxnSp>
        <p:nvCxnSpPr>
          <p:cNvPr id="5" name="Conector recto 4">
            <a:extLst>
              <a:ext uri="{FF2B5EF4-FFF2-40B4-BE49-F238E27FC236}">
                <a16:creationId xmlns:a16="http://schemas.microsoft.com/office/drawing/2014/main" id="{B62BDD85-6E56-5632-EBA7-9D75AB656749}"/>
              </a:ext>
            </a:extLst>
          </p:cNvPr>
          <p:cNvCxnSpPr>
            <a:cxnSpLocks/>
          </p:cNvCxnSpPr>
          <p:nvPr/>
        </p:nvCxnSpPr>
        <p:spPr>
          <a:xfrm>
            <a:off x="3256383" y="709120"/>
            <a:ext cx="0" cy="6148880"/>
          </a:xfrm>
          <a:prstGeom prst="line">
            <a:avLst/>
          </a:prstGeom>
        </p:spPr>
        <p:style>
          <a:lnRef idx="3">
            <a:schemeClr val="accent1"/>
          </a:lnRef>
          <a:fillRef idx="0">
            <a:schemeClr val="accent1"/>
          </a:fillRef>
          <a:effectRef idx="2">
            <a:schemeClr val="accent1"/>
          </a:effectRef>
          <a:fontRef idx="minor">
            <a:schemeClr val="tx1"/>
          </a:fontRef>
        </p:style>
      </p:cxnSp>
      <p:sp>
        <p:nvSpPr>
          <p:cNvPr id="16" name="CuadroTexto 15">
            <a:extLst>
              <a:ext uri="{FF2B5EF4-FFF2-40B4-BE49-F238E27FC236}">
                <a16:creationId xmlns:a16="http://schemas.microsoft.com/office/drawing/2014/main" id="{AB504A28-1B65-C00F-0EE7-0DE5E1B42767}"/>
              </a:ext>
            </a:extLst>
          </p:cNvPr>
          <p:cNvSpPr txBox="1"/>
          <p:nvPr/>
        </p:nvSpPr>
        <p:spPr>
          <a:xfrm>
            <a:off x="106748" y="4958291"/>
            <a:ext cx="2891329" cy="954107"/>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C" sz="1400" b="1" i="0" u="none" strike="noStrike" kern="1200" cap="none" spc="0" normalizeH="0" baseline="0" noProof="0" dirty="0">
                <a:ln>
                  <a:noFill/>
                </a:ln>
                <a:solidFill>
                  <a:prstClr val="black"/>
                </a:solidFill>
                <a:effectLst/>
                <a:uLnTx/>
                <a:uFillTx/>
                <a:latin typeface="Calibri" panose="020F0502020204030204"/>
                <a:ea typeface="+mn-ea"/>
                <a:cs typeface="+mn-cs"/>
              </a:rPr>
              <a:t>Objetivos de la lámina:</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ES" sz="1400" b="0" i="0" u="none" strike="noStrike" kern="1200" cap="none" spc="0" normalizeH="0" baseline="0" noProof="0" dirty="0">
                <a:ln>
                  <a:noFill/>
                </a:ln>
                <a:solidFill>
                  <a:prstClr val="black"/>
                </a:solidFill>
                <a:effectLst/>
                <a:uLnTx/>
                <a:uFillTx/>
                <a:latin typeface="Calibri" panose="020F0502020204030204"/>
                <a:ea typeface="+mn-ea"/>
                <a:cs typeface="+mn-cs"/>
              </a:rPr>
              <a:t>Mostrar ejercicios</a:t>
            </a:r>
            <a:r>
              <a:rPr lang="es-ES" sz="1400" dirty="0">
                <a:solidFill>
                  <a:prstClr val="black"/>
                </a:solidFill>
                <a:latin typeface="Calibri" panose="020F0502020204030204"/>
              </a:rPr>
              <a:t> desarrollados para incrementar conocimiento en la práctica</a:t>
            </a:r>
            <a:endParaRPr kumimoji="0" lang="es-ES"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7" name="Imagen 16">
            <a:extLst>
              <a:ext uri="{FF2B5EF4-FFF2-40B4-BE49-F238E27FC236}">
                <a16:creationId xmlns:a16="http://schemas.microsoft.com/office/drawing/2014/main" id="{D7BDF24D-71EE-67B5-32AC-B1C61E74927B}"/>
              </a:ext>
            </a:extLst>
          </p:cNvPr>
          <p:cNvPicPr>
            <a:picLocks noChangeAspect="1"/>
          </p:cNvPicPr>
          <p:nvPr/>
        </p:nvPicPr>
        <p:blipFill>
          <a:blip r:embed="rId3"/>
          <a:stretch>
            <a:fillRect/>
          </a:stretch>
        </p:blipFill>
        <p:spPr>
          <a:xfrm>
            <a:off x="76038" y="2011836"/>
            <a:ext cx="993895" cy="854078"/>
          </a:xfrm>
          <a:prstGeom prst="rect">
            <a:avLst/>
          </a:prstGeom>
        </p:spPr>
      </p:pic>
      <p:sp>
        <p:nvSpPr>
          <p:cNvPr id="18" name="CuadroTexto 17">
            <a:extLst>
              <a:ext uri="{FF2B5EF4-FFF2-40B4-BE49-F238E27FC236}">
                <a16:creationId xmlns:a16="http://schemas.microsoft.com/office/drawing/2014/main" id="{2E8CE84A-D882-24B4-94A1-F875871D4D35}"/>
              </a:ext>
            </a:extLst>
          </p:cNvPr>
          <p:cNvSpPr txBox="1"/>
          <p:nvPr/>
        </p:nvSpPr>
        <p:spPr>
          <a:xfrm>
            <a:off x="80567" y="2926313"/>
            <a:ext cx="3098569" cy="209288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C" sz="1300" b="1" i="0" u="none" strike="noStrike" kern="1200" cap="none" spc="0" normalizeH="0" baseline="0" noProof="0">
                <a:ln>
                  <a:noFill/>
                </a:ln>
                <a:solidFill>
                  <a:prstClr val="black"/>
                </a:solidFill>
                <a:effectLst/>
                <a:uLnTx/>
                <a:uFillTx/>
                <a:latin typeface="Agency FB" panose="020B0503020202020204" pitchFamily="34" charset="0"/>
                <a:ea typeface="+mn-ea"/>
                <a:cs typeface="+mn-cs"/>
              </a:rPr>
              <a:t>Misión. </a:t>
            </a:r>
            <a:r>
              <a:rPr kumimoji="0" lang="es-MX" sz="1300" b="0" i="0" u="none" strike="noStrike" kern="1200" cap="none" spc="0" normalizeH="0" baseline="0" noProof="0">
                <a:ln>
                  <a:noFill/>
                </a:ln>
                <a:solidFill>
                  <a:prstClr val="black"/>
                </a:solidFill>
                <a:effectLst/>
                <a:uLnTx/>
                <a:uFillTx/>
                <a:latin typeface="Agency FB" panose="020B0503020202020204" pitchFamily="34" charset="0"/>
                <a:ea typeface="+mn-ea"/>
                <a:cs typeface="+mn-cs"/>
              </a:rPr>
              <a:t>Formar profesionales competentes y emprendedores desde lo académico, la investigación, y la vinculación, que contribuyan a mejorar la calidad de vida de la sociedad.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300" b="0" i="0" u="none" strike="noStrike" kern="1200" cap="none" spc="0" normalizeH="0" baseline="0" noProof="0">
              <a:ln>
                <a:noFill/>
              </a:ln>
              <a:solidFill>
                <a:prstClr val="black"/>
              </a:solidFill>
              <a:effectLst/>
              <a:uLnTx/>
              <a:uFillTx/>
              <a:latin typeface="Agency FB" panose="020B0503020202020204" pitchFamily="34" charset="0"/>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C" sz="1300" b="1" i="0" u="none" strike="noStrike" kern="1200" cap="none" spc="0" normalizeH="0" baseline="0" noProof="0">
                <a:ln>
                  <a:noFill/>
                </a:ln>
                <a:solidFill>
                  <a:prstClr val="black"/>
                </a:solidFill>
                <a:effectLst/>
                <a:uLnTx/>
                <a:uFillTx/>
                <a:latin typeface="Agency FB" panose="020B0503020202020204" pitchFamily="34" charset="0"/>
                <a:ea typeface="+mn-ea"/>
                <a:cs typeface="+mn-cs"/>
              </a:rPr>
              <a:t>Visión. </a:t>
            </a:r>
            <a:r>
              <a:rPr kumimoji="0" lang="es-MX" sz="1300" b="0" i="0" u="none" strike="noStrike" kern="1200" cap="none" spc="0" normalizeH="0" baseline="0" noProof="0">
                <a:ln>
                  <a:noFill/>
                </a:ln>
                <a:solidFill>
                  <a:prstClr val="black"/>
                </a:solidFill>
                <a:effectLst/>
                <a:uLnTx/>
                <a:uFillTx/>
                <a:latin typeface="Agency FB" panose="020B0503020202020204" pitchFamily="34" charset="0"/>
                <a:ea typeface="+mn-ea"/>
                <a:cs typeface="+mn-cs"/>
              </a:rPr>
              <a:t>Ser un referente nacional e internacional de Institución de Educación Superior que contribuye al desarrollo social, cultural y productivo con profesionales éticos, creativos, cualificados y con sentido de pertinencia.</a:t>
            </a:r>
            <a:endParaRPr kumimoji="0" lang="es-ES" sz="1300" b="0" i="0" u="none" strike="noStrike" kern="1200" cap="none" spc="0" normalizeH="0" baseline="0" noProof="0">
              <a:ln>
                <a:noFill/>
              </a:ln>
              <a:solidFill>
                <a:prstClr val="black"/>
              </a:solidFill>
              <a:effectLst/>
              <a:uLnTx/>
              <a:uFillTx/>
              <a:latin typeface="Agency FB" panose="020B0503020202020204" pitchFamily="34" charset="0"/>
              <a:ea typeface="+mn-ea"/>
              <a:cs typeface="+mn-cs"/>
            </a:endParaRPr>
          </a:p>
        </p:txBody>
      </p:sp>
      <p:sp>
        <p:nvSpPr>
          <p:cNvPr id="23" name="Rectángulo 22">
            <a:extLst>
              <a:ext uri="{FF2B5EF4-FFF2-40B4-BE49-F238E27FC236}">
                <a16:creationId xmlns:a16="http://schemas.microsoft.com/office/drawing/2014/main" id="{4F010F4C-1501-0544-018D-A06346E2575C}"/>
              </a:ext>
            </a:extLst>
          </p:cNvPr>
          <p:cNvSpPr/>
          <p:nvPr/>
        </p:nvSpPr>
        <p:spPr>
          <a:xfrm>
            <a:off x="93308" y="6489877"/>
            <a:ext cx="2530373" cy="292388"/>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C" sz="1300" b="0" i="0" u="none" strike="noStrike" kern="1200" cap="none" spc="0" normalizeH="0" baseline="0" noProof="0">
                <a:ln w="0"/>
                <a:solidFill>
                  <a:srgbClr val="00B050"/>
                </a:solidFill>
                <a:effectLst>
                  <a:outerShdw blurRad="38100" dist="25400" dir="5400000" algn="ctr" rotWithShape="0">
                    <a:srgbClr val="6E747A">
                      <a:alpha val="43000"/>
                    </a:srgbClr>
                  </a:outerShdw>
                </a:effectLst>
                <a:uLnTx/>
                <a:uFillTx/>
                <a:latin typeface="Calibri" panose="020F0502020204030204"/>
                <a:ea typeface="+mn-ea"/>
                <a:cs typeface="+mn-cs"/>
              </a:rPr>
              <a:t>M</a:t>
            </a:r>
            <a:r>
              <a:rPr kumimoji="0" lang="es-ES" sz="1300" b="0" i="0" u="none" strike="noStrike" kern="1200" cap="none" spc="0" normalizeH="0" baseline="0" noProof="0">
                <a:ln w="0"/>
                <a:solidFill>
                  <a:srgbClr val="00B050"/>
                </a:solidFill>
                <a:effectLst>
                  <a:outerShdw blurRad="38100" dist="25400" dir="5400000" algn="ctr" rotWithShape="0">
                    <a:srgbClr val="6E747A">
                      <a:alpha val="43000"/>
                    </a:srgbClr>
                  </a:outerShdw>
                </a:effectLst>
                <a:uLnTx/>
                <a:uFillTx/>
                <a:latin typeface="Calibri" panose="020F0502020204030204"/>
                <a:ea typeface="+mn-ea"/>
                <a:cs typeface="+mn-cs"/>
              </a:rPr>
              <a:t>sig. Ing. Robert Moreira Centeno</a:t>
            </a:r>
          </a:p>
        </p:txBody>
      </p:sp>
      <p:sp>
        <p:nvSpPr>
          <p:cNvPr id="6" name="CuadroTexto 5">
            <a:extLst>
              <a:ext uri="{FF2B5EF4-FFF2-40B4-BE49-F238E27FC236}">
                <a16:creationId xmlns:a16="http://schemas.microsoft.com/office/drawing/2014/main" id="{CCE12007-561F-499D-28A8-D2CB7CB74FA5}"/>
              </a:ext>
            </a:extLst>
          </p:cNvPr>
          <p:cNvSpPr txBox="1"/>
          <p:nvPr/>
        </p:nvSpPr>
        <p:spPr>
          <a:xfrm>
            <a:off x="3437442" y="385954"/>
            <a:ext cx="729026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1" i="0" u="none" strike="noStrike" kern="1200" cap="none" spc="0" normalizeH="0" baseline="0" noProof="0" dirty="0">
                <a:ln>
                  <a:noFill/>
                </a:ln>
                <a:solidFill>
                  <a:prstClr val="black"/>
                </a:solidFill>
                <a:effectLst/>
                <a:uLnTx/>
                <a:uFillTx/>
                <a:latin typeface="Calibri" panose="020F0502020204030204"/>
                <a:ea typeface="+mn-ea"/>
                <a:cs typeface="+mn-cs"/>
              </a:rPr>
              <a:t>Ejercicios resueltos sobre este taller</a:t>
            </a:r>
            <a:endParaRPr kumimoji="0" lang="es-E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4" name="Botón de acción: en blanco 23">
            <a:hlinkClick r:id="rId4" action="ppaction://hlinksldjump" highlightClick="1"/>
            <a:extLst>
              <a:ext uri="{FF2B5EF4-FFF2-40B4-BE49-F238E27FC236}">
                <a16:creationId xmlns:a16="http://schemas.microsoft.com/office/drawing/2014/main" id="{C40E70CC-3241-8A4B-6ABB-B0260F8D6324}"/>
              </a:ext>
            </a:extLst>
          </p:cNvPr>
          <p:cNvSpPr/>
          <p:nvPr/>
        </p:nvSpPr>
        <p:spPr>
          <a:xfrm>
            <a:off x="10727704" y="-885"/>
            <a:ext cx="1464296" cy="335902"/>
          </a:xfrm>
          <a:prstGeom prst="actionButtonBlan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C" sz="1800" b="0" i="0" u="none" strike="noStrike" kern="1200" cap="none" spc="0" normalizeH="0" baseline="0" noProof="0">
                <a:ln>
                  <a:noFill/>
                </a:ln>
                <a:solidFill>
                  <a:prstClr val="white"/>
                </a:solidFill>
                <a:effectLst/>
                <a:uLnTx/>
                <a:uFillTx/>
                <a:latin typeface="Calibri" panose="020F0502020204030204"/>
                <a:ea typeface="+mn-ea"/>
                <a:cs typeface="+mn-cs"/>
              </a:rPr>
              <a:t>Índice</a:t>
            </a:r>
            <a:endParaRPr kumimoji="0" lang="es-E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2" name="Tabla 1">
            <a:extLst>
              <a:ext uri="{FF2B5EF4-FFF2-40B4-BE49-F238E27FC236}">
                <a16:creationId xmlns:a16="http://schemas.microsoft.com/office/drawing/2014/main" id="{98DEFA63-4F4D-80FE-EA2C-3A372655981F}"/>
              </a:ext>
            </a:extLst>
          </p:cNvPr>
          <p:cNvGraphicFramePr>
            <a:graphicFrameLocks noGrp="1"/>
          </p:cNvGraphicFramePr>
          <p:nvPr>
            <p:extLst>
              <p:ext uri="{D42A27DB-BD31-4B8C-83A1-F6EECF244321}">
                <p14:modId xmlns:p14="http://schemas.microsoft.com/office/powerpoint/2010/main" val="1856289256"/>
              </p:ext>
            </p:extLst>
          </p:nvPr>
        </p:nvGraphicFramePr>
        <p:xfrm>
          <a:off x="3333632" y="896311"/>
          <a:ext cx="8777802" cy="5674360"/>
        </p:xfrm>
        <a:graphic>
          <a:graphicData uri="http://schemas.openxmlformats.org/drawingml/2006/table">
            <a:tbl>
              <a:tblPr firstRow="1" bandRow="1">
                <a:tableStyleId>{5C22544A-7EE6-4342-B048-85BDC9FD1C3A}</a:tableStyleId>
              </a:tblPr>
              <a:tblGrid>
                <a:gridCol w="1778695">
                  <a:extLst>
                    <a:ext uri="{9D8B030D-6E8A-4147-A177-3AD203B41FA5}">
                      <a16:colId xmlns:a16="http://schemas.microsoft.com/office/drawing/2014/main" val="1603564702"/>
                    </a:ext>
                  </a:extLst>
                </a:gridCol>
                <a:gridCol w="5694218">
                  <a:extLst>
                    <a:ext uri="{9D8B030D-6E8A-4147-A177-3AD203B41FA5}">
                      <a16:colId xmlns:a16="http://schemas.microsoft.com/office/drawing/2014/main" val="25182357"/>
                    </a:ext>
                  </a:extLst>
                </a:gridCol>
                <a:gridCol w="1304889">
                  <a:extLst>
                    <a:ext uri="{9D8B030D-6E8A-4147-A177-3AD203B41FA5}">
                      <a16:colId xmlns:a16="http://schemas.microsoft.com/office/drawing/2014/main" val="402999076"/>
                    </a:ext>
                  </a:extLst>
                </a:gridCol>
              </a:tblGrid>
              <a:tr h="370840">
                <a:tc>
                  <a:txBody>
                    <a:bodyPr/>
                    <a:lstStyle/>
                    <a:p>
                      <a:r>
                        <a:rPr lang="es-ES" dirty="0"/>
                        <a:t>Descripción</a:t>
                      </a:r>
                      <a:endParaRPr lang="es-EC" dirty="0"/>
                    </a:p>
                  </a:txBody>
                  <a:tcPr/>
                </a:tc>
                <a:tc>
                  <a:txBody>
                    <a:bodyPr/>
                    <a:lstStyle/>
                    <a:p>
                      <a:r>
                        <a:rPr lang="es-ES" dirty="0"/>
                        <a:t>Autores</a:t>
                      </a:r>
                      <a:endParaRPr lang="es-EC" dirty="0"/>
                    </a:p>
                  </a:txBody>
                  <a:tcPr/>
                </a:tc>
                <a:tc>
                  <a:txBody>
                    <a:bodyPr/>
                    <a:lstStyle/>
                    <a:p>
                      <a:r>
                        <a:rPr lang="es-ES" dirty="0"/>
                        <a:t>Enlace</a:t>
                      </a:r>
                      <a:endParaRPr lang="es-EC" dirty="0"/>
                    </a:p>
                  </a:txBody>
                  <a:tcPr/>
                </a:tc>
                <a:extLst>
                  <a:ext uri="{0D108BD9-81ED-4DB2-BD59-A6C34878D82A}">
                    <a16:rowId xmlns:a16="http://schemas.microsoft.com/office/drawing/2014/main" val="4142790290"/>
                  </a:ext>
                </a:extLst>
              </a:tr>
              <a:tr h="0">
                <a:tc>
                  <a:txBody>
                    <a:bodyPr/>
                    <a:lstStyle/>
                    <a:p>
                      <a:r>
                        <a:rPr lang="es-ES" dirty="0"/>
                        <a:t>Subtareas para el taller con </a:t>
                      </a:r>
                      <a:r>
                        <a:rPr lang="es-ES" dirty="0" err="1"/>
                        <a:t>javascript</a:t>
                      </a:r>
                      <a:endParaRPr lang="es-EC" dirty="0"/>
                    </a:p>
                  </a:txBody>
                  <a:tcPr/>
                </a:tc>
                <a:tc>
                  <a:txBody>
                    <a:bodyPr/>
                    <a:lstStyle/>
                    <a:p>
                      <a:r>
                        <a:rPr lang="pt-BR" b="1" dirty="0" err="1"/>
                        <a:t>Generación</a:t>
                      </a:r>
                      <a:r>
                        <a:rPr lang="pt-BR" b="1" dirty="0"/>
                        <a:t> 2024-2, Bases de </a:t>
                      </a:r>
                      <a:r>
                        <a:rPr lang="pt-BR" b="1" dirty="0" err="1"/>
                        <a:t>datos</a:t>
                      </a:r>
                      <a:endParaRPr lang="pt-BR" b="1" dirty="0"/>
                    </a:p>
                    <a:p>
                      <a:r>
                        <a:rPr lang="pt-BR" b="1" dirty="0" err="1"/>
                        <a:t>Ingeniería</a:t>
                      </a:r>
                      <a:r>
                        <a:rPr lang="pt-BR" b="1" dirty="0"/>
                        <a:t> </a:t>
                      </a:r>
                      <a:r>
                        <a:rPr lang="pt-BR" b="1" dirty="0" err="1"/>
                        <a:t>en</a:t>
                      </a:r>
                      <a:r>
                        <a:rPr lang="pt-BR" b="1" dirty="0"/>
                        <a:t> Software</a:t>
                      </a:r>
                    </a:p>
                    <a:p>
                      <a:r>
                        <a:rPr lang="pt-BR" dirty="0"/>
                        <a:t>Saul Iván Castro </a:t>
                      </a:r>
                      <a:r>
                        <a:rPr lang="pt-BR" dirty="0" err="1"/>
                        <a:t>Muñoz</a:t>
                      </a:r>
                      <a:r>
                        <a:rPr lang="pt-BR" dirty="0"/>
                        <a:t> , Canchingre Quevedo Kelly Dayana, Joao </a:t>
                      </a:r>
                      <a:r>
                        <a:rPr lang="pt-BR" dirty="0" err="1"/>
                        <a:t>Elian</a:t>
                      </a:r>
                      <a:r>
                        <a:rPr lang="pt-BR" dirty="0"/>
                        <a:t> Moreira Palma, </a:t>
                      </a:r>
                      <a:r>
                        <a:rPr lang="pt-BR" dirty="0" err="1"/>
                        <a:t>Pinargote</a:t>
                      </a:r>
                      <a:r>
                        <a:rPr lang="pt-BR" dirty="0"/>
                        <a:t> </a:t>
                      </a:r>
                      <a:r>
                        <a:rPr lang="pt-BR" dirty="0" err="1"/>
                        <a:t>Intriago</a:t>
                      </a:r>
                      <a:r>
                        <a:rPr lang="pt-BR" dirty="0"/>
                        <a:t> </a:t>
                      </a:r>
                      <a:r>
                        <a:rPr lang="pt-BR" dirty="0" err="1"/>
                        <a:t>Lilibeth</a:t>
                      </a:r>
                      <a:r>
                        <a:rPr lang="pt-BR" dirty="0"/>
                        <a:t> </a:t>
                      </a:r>
                      <a:r>
                        <a:rPr lang="pt-BR" dirty="0" err="1"/>
                        <a:t>Jamileth</a:t>
                      </a:r>
                      <a:r>
                        <a:rPr lang="pt-BR" dirty="0"/>
                        <a:t> </a:t>
                      </a:r>
                    </a:p>
                  </a:txBody>
                  <a:tcPr/>
                </a:tc>
                <a:tc>
                  <a:txBody>
                    <a:bodyPr/>
                    <a:lstStyle/>
                    <a:p>
                      <a:r>
                        <a:rPr lang="es-ES" dirty="0">
                          <a:hlinkClick r:id="rId5"/>
                        </a:rPr>
                        <a:t>Enlace</a:t>
                      </a:r>
                      <a:endParaRPr lang="es-EC" dirty="0"/>
                    </a:p>
                  </a:txBody>
                  <a:tcPr/>
                </a:tc>
                <a:extLst>
                  <a:ext uri="{0D108BD9-81ED-4DB2-BD59-A6C34878D82A}">
                    <a16:rowId xmlns:a16="http://schemas.microsoft.com/office/drawing/2014/main" val="745118012"/>
                  </a:ext>
                </a:extLst>
              </a:tr>
              <a:tr h="370840">
                <a:tc>
                  <a:txBody>
                    <a:bodyPr/>
                    <a:lstStyle/>
                    <a:p>
                      <a:r>
                        <a:rPr lang="es-ES" dirty="0"/>
                        <a:t>Agregar avances a tareas pendientes</a:t>
                      </a:r>
                      <a:endParaRPr lang="es-EC" dirty="0"/>
                    </a:p>
                  </a:txBody>
                  <a:tcPr/>
                </a:tc>
                <a:tc>
                  <a:txBody>
                    <a:bodyPr/>
                    <a:lstStyle/>
                    <a:p>
                      <a:r>
                        <a:rPr lang="pt-BR" b="1" dirty="0" err="1"/>
                        <a:t>Generación</a:t>
                      </a:r>
                      <a:r>
                        <a:rPr lang="pt-BR" b="1" dirty="0"/>
                        <a:t> 2024-2, Bases de </a:t>
                      </a:r>
                      <a:r>
                        <a:rPr lang="pt-BR" b="1" dirty="0" err="1"/>
                        <a:t>datos</a:t>
                      </a:r>
                      <a:endParaRPr lang="pt-BR" b="1" dirty="0"/>
                    </a:p>
                    <a:p>
                      <a:r>
                        <a:rPr lang="pt-BR" b="1" dirty="0" err="1"/>
                        <a:t>Ingeniería</a:t>
                      </a:r>
                      <a:r>
                        <a:rPr lang="pt-BR" b="1" dirty="0"/>
                        <a:t> </a:t>
                      </a:r>
                      <a:r>
                        <a:rPr lang="pt-BR" b="1" dirty="0" err="1"/>
                        <a:t>en</a:t>
                      </a:r>
                      <a:r>
                        <a:rPr lang="pt-BR" b="1" dirty="0"/>
                        <a:t> Software</a:t>
                      </a:r>
                    </a:p>
                    <a:p>
                      <a:r>
                        <a:rPr lang="pt-BR" dirty="0"/>
                        <a:t>Fernández </a:t>
                      </a:r>
                      <a:r>
                        <a:rPr lang="pt-BR" dirty="0" err="1"/>
                        <a:t>Cedeño</a:t>
                      </a:r>
                      <a:r>
                        <a:rPr lang="pt-BR" dirty="0"/>
                        <a:t> </a:t>
                      </a:r>
                      <a:r>
                        <a:rPr lang="pt-BR" dirty="0" err="1"/>
                        <a:t>Jandry</a:t>
                      </a:r>
                      <a:r>
                        <a:rPr lang="pt-BR" dirty="0"/>
                        <a:t> David, </a:t>
                      </a:r>
                      <a:r>
                        <a:rPr lang="pt-BR" dirty="0" err="1"/>
                        <a:t>Tumbaco</a:t>
                      </a:r>
                      <a:r>
                        <a:rPr lang="pt-BR" dirty="0"/>
                        <a:t> Quijije Stalin Javier, Zamora Zambrano Javier Alexander</a:t>
                      </a:r>
                    </a:p>
                  </a:txBody>
                  <a:tcPr/>
                </a:tc>
                <a:tc>
                  <a:txBody>
                    <a:bodyPr/>
                    <a:lstStyle/>
                    <a:p>
                      <a:r>
                        <a:rPr lang="es-ES" dirty="0">
                          <a:hlinkClick r:id="rId6"/>
                        </a:rPr>
                        <a:t>Enlace</a:t>
                      </a:r>
                      <a:endParaRPr lang="es-EC" dirty="0"/>
                    </a:p>
                  </a:txBody>
                  <a:tcPr/>
                </a:tc>
                <a:extLst>
                  <a:ext uri="{0D108BD9-81ED-4DB2-BD59-A6C34878D82A}">
                    <a16:rowId xmlns:a16="http://schemas.microsoft.com/office/drawing/2014/main" val="1876719231"/>
                  </a:ext>
                </a:extLst>
              </a:tr>
              <a:tr h="0">
                <a:tc>
                  <a:txBody>
                    <a:bodyPr/>
                    <a:lstStyle/>
                    <a:p>
                      <a:r>
                        <a:rPr lang="es-ES" dirty="0"/>
                        <a:t>Cambiar interfaz de administrador</a:t>
                      </a:r>
                      <a:endParaRPr lang="es-EC" dirty="0"/>
                    </a:p>
                  </a:txBody>
                  <a:tcPr/>
                </a:tc>
                <a:tc>
                  <a:txBody>
                    <a:bodyPr/>
                    <a:lstStyle/>
                    <a:p>
                      <a:r>
                        <a:rPr lang="pt-BR" b="1" dirty="0" err="1"/>
                        <a:t>Generación</a:t>
                      </a:r>
                      <a:r>
                        <a:rPr lang="pt-BR" b="1" dirty="0"/>
                        <a:t> 2024-2, Bases de </a:t>
                      </a:r>
                      <a:r>
                        <a:rPr lang="pt-BR" b="1" dirty="0" err="1"/>
                        <a:t>datos</a:t>
                      </a:r>
                      <a:endParaRPr lang="pt-BR" b="1" dirty="0"/>
                    </a:p>
                    <a:p>
                      <a:r>
                        <a:rPr lang="pt-BR" b="1" dirty="0" err="1"/>
                        <a:t>Ingeniería</a:t>
                      </a:r>
                      <a:r>
                        <a:rPr lang="pt-BR" b="1" dirty="0"/>
                        <a:t> </a:t>
                      </a:r>
                      <a:r>
                        <a:rPr lang="pt-BR" b="1" dirty="0" err="1"/>
                        <a:t>en</a:t>
                      </a:r>
                      <a:r>
                        <a:rPr lang="pt-BR" b="1" dirty="0"/>
                        <a:t> Software</a:t>
                      </a:r>
                    </a:p>
                    <a:p>
                      <a:r>
                        <a:rPr lang="pt-BR" dirty="0"/>
                        <a:t>Quijije Alonzo Erick Adonis, Murillo Loor </a:t>
                      </a:r>
                      <a:r>
                        <a:rPr lang="pt-BR" dirty="0" err="1"/>
                        <a:t>Danna</a:t>
                      </a:r>
                      <a:r>
                        <a:rPr lang="pt-BR" dirty="0"/>
                        <a:t> Paulina, </a:t>
                      </a:r>
                      <a:r>
                        <a:rPr lang="pt-BR" dirty="0" err="1"/>
                        <a:t>Cedeño</a:t>
                      </a:r>
                      <a:r>
                        <a:rPr lang="pt-BR" dirty="0"/>
                        <a:t> Cevallos </a:t>
                      </a:r>
                      <a:r>
                        <a:rPr lang="pt-BR" dirty="0" err="1"/>
                        <a:t>Adony</a:t>
                      </a:r>
                      <a:r>
                        <a:rPr lang="pt-BR" dirty="0"/>
                        <a:t> Ariel</a:t>
                      </a:r>
                    </a:p>
                  </a:txBody>
                  <a:tcPr/>
                </a:tc>
                <a:tc>
                  <a:txBody>
                    <a:bodyPr/>
                    <a:lstStyle/>
                    <a:p>
                      <a:r>
                        <a:rPr lang="es-ES" dirty="0">
                          <a:hlinkClick r:id="rId7"/>
                        </a:rPr>
                        <a:t>Enlace</a:t>
                      </a:r>
                      <a:endParaRPr lang="es-EC" dirty="0"/>
                    </a:p>
                  </a:txBody>
                  <a:tcPr/>
                </a:tc>
                <a:extLst>
                  <a:ext uri="{0D108BD9-81ED-4DB2-BD59-A6C34878D82A}">
                    <a16:rowId xmlns:a16="http://schemas.microsoft.com/office/drawing/2014/main" val="1540171978"/>
                  </a:ext>
                </a:extLst>
              </a:tr>
              <a:tr h="370840">
                <a:tc>
                  <a:txBody>
                    <a:bodyPr/>
                    <a:lstStyle/>
                    <a:p>
                      <a:r>
                        <a:rPr lang="es-ES" dirty="0"/>
                        <a:t>Patrones de diseño</a:t>
                      </a:r>
                      <a:endParaRPr lang="es-EC" dirty="0"/>
                    </a:p>
                  </a:txBody>
                  <a:tcPr/>
                </a:tc>
                <a:tc>
                  <a:txBody>
                    <a:bodyPr/>
                    <a:lstStyle/>
                    <a:p>
                      <a:r>
                        <a:rPr lang="pt-BR" b="1" dirty="0" err="1"/>
                        <a:t>Generación</a:t>
                      </a:r>
                      <a:r>
                        <a:rPr lang="pt-BR" b="1" dirty="0"/>
                        <a:t> 2024-2, Bases de </a:t>
                      </a:r>
                      <a:r>
                        <a:rPr lang="pt-BR" b="1" dirty="0" err="1"/>
                        <a:t>datos</a:t>
                      </a:r>
                      <a:endParaRPr lang="pt-BR" b="1" dirty="0"/>
                    </a:p>
                    <a:p>
                      <a:r>
                        <a:rPr lang="pt-BR" b="1" dirty="0" err="1"/>
                        <a:t>Ingeniería</a:t>
                      </a:r>
                      <a:r>
                        <a:rPr lang="pt-BR" b="1" dirty="0"/>
                        <a:t> </a:t>
                      </a:r>
                      <a:r>
                        <a:rPr lang="pt-BR" b="1" dirty="0" err="1"/>
                        <a:t>en</a:t>
                      </a:r>
                      <a:r>
                        <a:rPr lang="pt-BR" b="1" dirty="0"/>
                        <a:t> Software</a:t>
                      </a:r>
                    </a:p>
                    <a:p>
                      <a:r>
                        <a:rPr lang="pt-BR" dirty="0"/>
                        <a:t>Cesar Emanuel Arteaga Molina, Jeremy </a:t>
                      </a:r>
                      <a:r>
                        <a:rPr lang="pt-BR" dirty="0" err="1"/>
                        <a:t>Josue</a:t>
                      </a:r>
                      <a:r>
                        <a:rPr lang="pt-BR" dirty="0"/>
                        <a:t> Delgado </a:t>
                      </a:r>
                      <a:r>
                        <a:rPr lang="pt-BR" dirty="0" err="1"/>
                        <a:t>Solorzano</a:t>
                      </a:r>
                      <a:r>
                        <a:rPr lang="pt-BR" dirty="0"/>
                        <a:t>, Jose David Pacheco </a:t>
                      </a:r>
                      <a:r>
                        <a:rPr lang="pt-BR" dirty="0" err="1"/>
                        <a:t>Chalen</a:t>
                      </a:r>
                      <a:r>
                        <a:rPr lang="pt-BR" dirty="0"/>
                        <a:t>, Justin Alejandro </a:t>
                      </a:r>
                      <a:r>
                        <a:rPr lang="pt-BR"/>
                        <a:t>Zambrano Lucas</a:t>
                      </a:r>
                      <a:endParaRPr lang="pt-BR" dirty="0"/>
                    </a:p>
                  </a:txBody>
                  <a:tcPr/>
                </a:tc>
                <a:tc>
                  <a:txBody>
                    <a:bodyPr/>
                    <a:lstStyle/>
                    <a:p>
                      <a:r>
                        <a:rPr lang="es-ES" dirty="0">
                          <a:hlinkClick r:id="rId8"/>
                        </a:rPr>
                        <a:t>Enlace</a:t>
                      </a:r>
                      <a:endParaRPr lang="es-EC" dirty="0"/>
                    </a:p>
                  </a:txBody>
                  <a:tcPr/>
                </a:tc>
                <a:extLst>
                  <a:ext uri="{0D108BD9-81ED-4DB2-BD59-A6C34878D82A}">
                    <a16:rowId xmlns:a16="http://schemas.microsoft.com/office/drawing/2014/main" val="4179040691"/>
                  </a:ext>
                </a:extLst>
              </a:tr>
            </a:tbl>
          </a:graphicData>
        </a:graphic>
      </p:graphicFrame>
    </p:spTree>
    <p:extLst>
      <p:ext uri="{BB962C8B-B14F-4D97-AF65-F5344CB8AC3E}">
        <p14:creationId xmlns:p14="http://schemas.microsoft.com/office/powerpoint/2010/main" val="6141640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9DF72ADE-BAE9-484E-84CE-E8979DDABC94}"/>
              </a:ext>
            </a:extLst>
          </p:cNvPr>
          <p:cNvSpPr>
            <a:spLocks noGrp="1"/>
          </p:cNvSpPr>
          <p:nvPr>
            <p:ph type="title"/>
          </p:nvPr>
        </p:nvSpPr>
        <p:spPr>
          <a:xfrm>
            <a:off x="1" y="1"/>
            <a:ext cx="3256367" cy="709119"/>
          </a:xfrm>
          <a:solidFill>
            <a:schemeClr val="accent4">
              <a:lumMod val="60000"/>
              <a:lumOff val="40000"/>
            </a:schemeClr>
          </a:solidFill>
        </p:spPr>
        <p:style>
          <a:lnRef idx="2">
            <a:schemeClr val="accent1"/>
          </a:lnRef>
          <a:fillRef idx="1">
            <a:schemeClr val="lt1"/>
          </a:fillRef>
          <a:effectRef idx="0">
            <a:schemeClr val="accent1"/>
          </a:effectRef>
          <a:fontRef idx="minor">
            <a:schemeClr val="dk1"/>
          </a:fontRef>
        </p:style>
        <p:txBody>
          <a:bodyPr>
            <a:normAutofit/>
          </a:bodyPr>
          <a:lstStyle/>
          <a:p>
            <a:r>
              <a:rPr lang="es-MX" sz="1400">
                <a:latin typeface="AcmeFont" pitchFamily="2" charset="0"/>
              </a:rPr>
              <a:t>Taller: </a:t>
            </a:r>
            <a:r>
              <a:rPr lang="es-MX" sz="1400"/>
              <a:t>Ejercicio 81</a:t>
            </a:r>
            <a:endParaRPr lang="es-ES" sz="1400"/>
          </a:p>
        </p:txBody>
      </p:sp>
      <p:cxnSp>
        <p:nvCxnSpPr>
          <p:cNvPr id="5" name="Conector recto 4">
            <a:extLst>
              <a:ext uri="{FF2B5EF4-FFF2-40B4-BE49-F238E27FC236}">
                <a16:creationId xmlns:a16="http://schemas.microsoft.com/office/drawing/2014/main" id="{B56C916C-A930-4B45-9FEB-EAC26D680858}"/>
              </a:ext>
            </a:extLst>
          </p:cNvPr>
          <p:cNvCxnSpPr>
            <a:cxnSpLocks/>
          </p:cNvCxnSpPr>
          <p:nvPr/>
        </p:nvCxnSpPr>
        <p:spPr>
          <a:xfrm>
            <a:off x="3256383" y="709120"/>
            <a:ext cx="0" cy="6148880"/>
          </a:xfrm>
          <a:prstGeom prst="line">
            <a:avLst/>
          </a:prstGeom>
        </p:spPr>
        <p:style>
          <a:lnRef idx="3">
            <a:schemeClr val="accent1"/>
          </a:lnRef>
          <a:fillRef idx="0">
            <a:schemeClr val="accent1"/>
          </a:fillRef>
          <a:effectRef idx="2">
            <a:schemeClr val="accent1"/>
          </a:effectRef>
          <a:fontRef idx="minor">
            <a:schemeClr val="tx1"/>
          </a:fontRef>
        </p:style>
      </p:cxnSp>
      <p:sp>
        <p:nvSpPr>
          <p:cNvPr id="16" name="CuadroTexto 15">
            <a:extLst>
              <a:ext uri="{FF2B5EF4-FFF2-40B4-BE49-F238E27FC236}">
                <a16:creationId xmlns:a16="http://schemas.microsoft.com/office/drawing/2014/main" id="{B1925488-C881-4A19-A93C-2E217166D1A0}"/>
              </a:ext>
            </a:extLst>
          </p:cNvPr>
          <p:cNvSpPr txBox="1"/>
          <p:nvPr/>
        </p:nvSpPr>
        <p:spPr>
          <a:xfrm>
            <a:off x="106748" y="4958291"/>
            <a:ext cx="2891329" cy="954107"/>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C" sz="1400" b="1" i="0" u="none" strike="noStrike" kern="1200" cap="none" spc="0" normalizeH="0" baseline="0" noProof="0">
                <a:ln>
                  <a:noFill/>
                </a:ln>
                <a:solidFill>
                  <a:prstClr val="black"/>
                </a:solidFill>
                <a:effectLst/>
                <a:uLnTx/>
                <a:uFillTx/>
                <a:latin typeface="Calibri" panose="020F0502020204030204"/>
                <a:ea typeface="+mn-ea"/>
                <a:cs typeface="+mn-cs"/>
              </a:rPr>
              <a:t>Objetivos de la lámina:</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ES" sz="1400" b="0" i="0" u="none" strike="noStrike" kern="1200" cap="none" spc="0" normalizeH="0" baseline="0" noProof="0">
                <a:ln>
                  <a:noFill/>
                </a:ln>
                <a:solidFill>
                  <a:prstClr val="black"/>
                </a:solidFill>
                <a:effectLst/>
                <a:uLnTx/>
                <a:uFillTx/>
                <a:latin typeface="Calibri" panose="020F0502020204030204"/>
                <a:ea typeface="+mn-ea"/>
                <a:cs typeface="+mn-cs"/>
              </a:rPr>
              <a:t>Estilizar el contenido del formulario y configurar envío de datos.</a:t>
            </a:r>
          </a:p>
        </p:txBody>
      </p:sp>
      <p:pic>
        <p:nvPicPr>
          <p:cNvPr id="17" name="Imagen 16">
            <a:extLst>
              <a:ext uri="{FF2B5EF4-FFF2-40B4-BE49-F238E27FC236}">
                <a16:creationId xmlns:a16="http://schemas.microsoft.com/office/drawing/2014/main" id="{07AF594D-2BC1-4EA0-9855-66C150454A4F}"/>
              </a:ext>
            </a:extLst>
          </p:cNvPr>
          <p:cNvPicPr>
            <a:picLocks noChangeAspect="1"/>
          </p:cNvPicPr>
          <p:nvPr/>
        </p:nvPicPr>
        <p:blipFill>
          <a:blip r:embed="rId3"/>
          <a:stretch>
            <a:fillRect/>
          </a:stretch>
        </p:blipFill>
        <p:spPr>
          <a:xfrm>
            <a:off x="76038" y="2011836"/>
            <a:ext cx="993895" cy="854078"/>
          </a:xfrm>
          <a:prstGeom prst="rect">
            <a:avLst/>
          </a:prstGeom>
        </p:spPr>
      </p:pic>
      <p:sp>
        <p:nvSpPr>
          <p:cNvPr id="18" name="CuadroTexto 17">
            <a:extLst>
              <a:ext uri="{FF2B5EF4-FFF2-40B4-BE49-F238E27FC236}">
                <a16:creationId xmlns:a16="http://schemas.microsoft.com/office/drawing/2014/main" id="{137D2C75-4FC0-4811-A9B7-F2AED8DD12CA}"/>
              </a:ext>
            </a:extLst>
          </p:cNvPr>
          <p:cNvSpPr txBox="1"/>
          <p:nvPr/>
        </p:nvSpPr>
        <p:spPr>
          <a:xfrm>
            <a:off x="80567" y="2926313"/>
            <a:ext cx="3098569" cy="209288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C" sz="1300" b="1" i="0" u="none" strike="noStrike" kern="1200" cap="none" spc="0" normalizeH="0" baseline="0" noProof="0">
                <a:ln>
                  <a:noFill/>
                </a:ln>
                <a:solidFill>
                  <a:prstClr val="black"/>
                </a:solidFill>
                <a:effectLst/>
                <a:uLnTx/>
                <a:uFillTx/>
                <a:latin typeface="Agency FB" panose="020B0503020202020204" pitchFamily="34" charset="0"/>
                <a:ea typeface="+mn-ea"/>
                <a:cs typeface="+mn-cs"/>
              </a:rPr>
              <a:t>Misión. </a:t>
            </a:r>
            <a:r>
              <a:rPr kumimoji="0" lang="es-MX" sz="1300" b="0" i="0" u="none" strike="noStrike" kern="1200" cap="none" spc="0" normalizeH="0" baseline="0" noProof="0">
                <a:ln>
                  <a:noFill/>
                </a:ln>
                <a:solidFill>
                  <a:prstClr val="black"/>
                </a:solidFill>
                <a:effectLst/>
                <a:uLnTx/>
                <a:uFillTx/>
                <a:latin typeface="Agency FB" panose="020B0503020202020204" pitchFamily="34" charset="0"/>
                <a:ea typeface="+mn-ea"/>
                <a:cs typeface="+mn-cs"/>
              </a:rPr>
              <a:t>Formar profesionales competentes y emprendedores desde lo académico, la investigación, y la vinculación, que contribuyan a mejorar la calidad de vida de la sociedad.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300" b="0" i="0" u="none" strike="noStrike" kern="1200" cap="none" spc="0" normalizeH="0" baseline="0" noProof="0">
              <a:ln>
                <a:noFill/>
              </a:ln>
              <a:solidFill>
                <a:prstClr val="black"/>
              </a:solidFill>
              <a:effectLst/>
              <a:uLnTx/>
              <a:uFillTx/>
              <a:latin typeface="Agency FB" panose="020B0503020202020204" pitchFamily="34" charset="0"/>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C" sz="1300" b="1" i="0" u="none" strike="noStrike" kern="1200" cap="none" spc="0" normalizeH="0" baseline="0" noProof="0">
                <a:ln>
                  <a:noFill/>
                </a:ln>
                <a:solidFill>
                  <a:prstClr val="black"/>
                </a:solidFill>
                <a:effectLst/>
                <a:uLnTx/>
                <a:uFillTx/>
                <a:latin typeface="Agency FB" panose="020B0503020202020204" pitchFamily="34" charset="0"/>
                <a:ea typeface="+mn-ea"/>
                <a:cs typeface="+mn-cs"/>
              </a:rPr>
              <a:t>Visión. </a:t>
            </a:r>
            <a:r>
              <a:rPr kumimoji="0" lang="es-MX" sz="1300" b="0" i="0" u="none" strike="noStrike" kern="1200" cap="none" spc="0" normalizeH="0" baseline="0" noProof="0">
                <a:ln>
                  <a:noFill/>
                </a:ln>
                <a:solidFill>
                  <a:prstClr val="black"/>
                </a:solidFill>
                <a:effectLst/>
                <a:uLnTx/>
                <a:uFillTx/>
                <a:latin typeface="Agency FB" panose="020B0503020202020204" pitchFamily="34" charset="0"/>
                <a:ea typeface="+mn-ea"/>
                <a:cs typeface="+mn-cs"/>
              </a:rPr>
              <a:t>Ser un referente nacional e internacional de Institución de Educación Superior que contribuye al desarrollo social, cultural y productivo con profesionales éticos, creativos, cualificados y con sentido de pertinencia.</a:t>
            </a:r>
            <a:endParaRPr kumimoji="0" lang="es-ES" sz="1300" b="0" i="0" u="none" strike="noStrike" kern="1200" cap="none" spc="0" normalizeH="0" baseline="0" noProof="0">
              <a:ln>
                <a:noFill/>
              </a:ln>
              <a:solidFill>
                <a:prstClr val="black"/>
              </a:solidFill>
              <a:effectLst/>
              <a:uLnTx/>
              <a:uFillTx/>
              <a:latin typeface="Agency FB" panose="020B0503020202020204" pitchFamily="34" charset="0"/>
              <a:ea typeface="+mn-ea"/>
              <a:cs typeface="+mn-cs"/>
            </a:endParaRPr>
          </a:p>
        </p:txBody>
      </p:sp>
      <p:sp>
        <p:nvSpPr>
          <p:cNvPr id="23" name="Rectángulo 22">
            <a:extLst>
              <a:ext uri="{FF2B5EF4-FFF2-40B4-BE49-F238E27FC236}">
                <a16:creationId xmlns:a16="http://schemas.microsoft.com/office/drawing/2014/main" id="{EAF93728-98EC-43CF-8689-136A3EE39D11}"/>
              </a:ext>
            </a:extLst>
          </p:cNvPr>
          <p:cNvSpPr/>
          <p:nvPr/>
        </p:nvSpPr>
        <p:spPr>
          <a:xfrm>
            <a:off x="93308" y="6489877"/>
            <a:ext cx="2530373" cy="292388"/>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C" sz="1300" b="0" i="0" u="none" strike="noStrike" kern="1200" cap="none" spc="0" normalizeH="0" baseline="0" noProof="0">
                <a:ln w="0"/>
                <a:solidFill>
                  <a:srgbClr val="00B050"/>
                </a:solidFill>
                <a:effectLst>
                  <a:outerShdw blurRad="38100" dist="25400" dir="5400000" algn="ctr" rotWithShape="0">
                    <a:srgbClr val="6E747A">
                      <a:alpha val="43000"/>
                    </a:srgbClr>
                  </a:outerShdw>
                </a:effectLst>
                <a:uLnTx/>
                <a:uFillTx/>
                <a:latin typeface="Calibri" panose="020F0502020204030204"/>
                <a:ea typeface="+mn-ea"/>
                <a:cs typeface="+mn-cs"/>
              </a:rPr>
              <a:t>M</a:t>
            </a:r>
            <a:r>
              <a:rPr kumimoji="0" lang="es-ES" sz="1300" b="0" i="0" u="none" strike="noStrike" kern="1200" cap="none" spc="0" normalizeH="0" baseline="0" noProof="0">
                <a:ln w="0"/>
                <a:solidFill>
                  <a:srgbClr val="00B050"/>
                </a:solidFill>
                <a:effectLst>
                  <a:outerShdw blurRad="38100" dist="25400" dir="5400000" algn="ctr" rotWithShape="0">
                    <a:srgbClr val="6E747A">
                      <a:alpha val="43000"/>
                    </a:srgbClr>
                  </a:outerShdw>
                </a:effectLst>
                <a:uLnTx/>
                <a:uFillTx/>
                <a:latin typeface="Calibri" panose="020F0502020204030204"/>
                <a:ea typeface="+mn-ea"/>
                <a:cs typeface="+mn-cs"/>
              </a:rPr>
              <a:t>sig. Ing. Robert Moreira Centeno</a:t>
            </a:r>
          </a:p>
        </p:txBody>
      </p:sp>
      <p:sp>
        <p:nvSpPr>
          <p:cNvPr id="6" name="CuadroTexto 5">
            <a:extLst>
              <a:ext uri="{FF2B5EF4-FFF2-40B4-BE49-F238E27FC236}">
                <a16:creationId xmlns:a16="http://schemas.microsoft.com/office/drawing/2014/main" id="{7FC1FBA4-F025-F269-BB7C-ECD5082576C2}"/>
              </a:ext>
            </a:extLst>
          </p:cNvPr>
          <p:cNvSpPr txBox="1"/>
          <p:nvPr/>
        </p:nvSpPr>
        <p:spPr>
          <a:xfrm>
            <a:off x="3416083" y="0"/>
            <a:ext cx="7151906"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C" sz="1800" b="1" i="0" u="none" strike="noStrike" kern="1200" cap="none" spc="0" normalizeH="0" baseline="0" noProof="0">
                <a:ln>
                  <a:noFill/>
                </a:ln>
                <a:solidFill>
                  <a:prstClr val="black"/>
                </a:solidFill>
                <a:effectLst/>
                <a:uLnTx/>
                <a:uFillTx/>
                <a:latin typeface="Calibri" panose="020F0502020204030204"/>
                <a:ea typeface="+mn-ea"/>
                <a:cs typeface="+mn-cs"/>
              </a:rPr>
              <a:t>Figura 3.2.1.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0" i="0" u="none" strike="noStrike" kern="1200" cap="none" spc="0" normalizeH="0" baseline="0" noProof="0">
                <a:ln>
                  <a:noFill/>
                </a:ln>
                <a:solidFill>
                  <a:prstClr val="black"/>
                </a:solidFill>
                <a:effectLst/>
                <a:uLnTx/>
                <a:uFillTx/>
                <a:latin typeface="Calibri" panose="020F0502020204030204"/>
                <a:ea typeface="+mn-ea"/>
                <a:cs typeface="+mn-cs"/>
              </a:rPr>
              <a:t>Creando formulario </a:t>
            </a:r>
            <a:r>
              <a:rPr kumimoji="0" lang="es-ES" sz="1800" b="0" i="0" u="none" strike="noStrike" kern="1200" cap="none" spc="0" normalizeH="0" baseline="0" noProof="0" err="1">
                <a:ln>
                  <a:noFill/>
                </a:ln>
                <a:solidFill>
                  <a:prstClr val="black"/>
                </a:solidFill>
                <a:effectLst/>
                <a:uLnTx/>
                <a:uFillTx/>
                <a:latin typeface="Calibri" panose="020F0502020204030204"/>
                <a:ea typeface="+mn-ea"/>
                <a:cs typeface="+mn-cs"/>
              </a:rPr>
              <a:t>Signup</a:t>
            </a:r>
            <a:r>
              <a:rPr kumimoji="0" lang="es-ES" sz="1800" b="0" i="0" u="none" strike="noStrike" kern="1200" cap="none" spc="0" normalizeH="0" baseline="0" noProof="0">
                <a:ln>
                  <a:noFill/>
                </a:ln>
                <a:solidFill>
                  <a:prstClr val="black"/>
                </a:solidFill>
                <a:effectLst/>
                <a:uLnTx/>
                <a:uFillTx/>
                <a:latin typeface="Calibri" panose="020F0502020204030204"/>
                <a:ea typeface="+mn-ea"/>
                <a:cs typeface="+mn-cs"/>
              </a:rPr>
              <a:t>. Mostrando el formulario en plantilla. Diciendo a donde se va a enviar los valores del formulario.</a:t>
            </a:r>
          </a:p>
        </p:txBody>
      </p:sp>
      <p:pic>
        <p:nvPicPr>
          <p:cNvPr id="10" name="Imagen 9" descr="Captura de pantalla de computadora&#10;&#10;Descripción generada automáticamente">
            <a:extLst>
              <a:ext uri="{FF2B5EF4-FFF2-40B4-BE49-F238E27FC236}">
                <a16:creationId xmlns:a16="http://schemas.microsoft.com/office/drawing/2014/main" id="{6F06344B-83EA-02FF-587F-BBF05689052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51185" y="1026809"/>
            <a:ext cx="2984433" cy="3728562"/>
          </a:xfrm>
          <a:prstGeom prst="rect">
            <a:avLst/>
          </a:prstGeom>
        </p:spPr>
      </p:pic>
      <p:pic>
        <p:nvPicPr>
          <p:cNvPr id="13" name="Imagen 12" descr="Interfaz de usuario gráfica, Aplicación, Word&#10;&#10;Descripción generada automáticamente">
            <a:extLst>
              <a:ext uri="{FF2B5EF4-FFF2-40B4-BE49-F238E27FC236}">
                <a16:creationId xmlns:a16="http://schemas.microsoft.com/office/drawing/2014/main" id="{CE1D354A-8858-BC17-B0BF-1CB047A6BAA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30779" y="4830142"/>
            <a:ext cx="7737490" cy="1924379"/>
          </a:xfrm>
          <a:prstGeom prst="rect">
            <a:avLst/>
          </a:prstGeom>
        </p:spPr>
      </p:pic>
      <p:sp>
        <p:nvSpPr>
          <p:cNvPr id="14" name="Rectángulo 13">
            <a:extLst>
              <a:ext uri="{FF2B5EF4-FFF2-40B4-BE49-F238E27FC236}">
                <a16:creationId xmlns:a16="http://schemas.microsoft.com/office/drawing/2014/main" id="{0D4F2DC1-5E9C-C514-5FAD-5AA26B77F01A}"/>
              </a:ext>
            </a:extLst>
          </p:cNvPr>
          <p:cNvSpPr/>
          <p:nvPr/>
        </p:nvSpPr>
        <p:spPr>
          <a:xfrm>
            <a:off x="6322128" y="4427272"/>
            <a:ext cx="2497407" cy="18405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w="3175">
                <a:solidFill>
                  <a:prstClr val="black"/>
                </a:solidFill>
              </a:ln>
              <a:solidFill>
                <a:prstClr val="white"/>
              </a:solidFill>
              <a:effectLst/>
              <a:uLnTx/>
              <a:uFillTx/>
              <a:latin typeface="Calibri" panose="020F0502020204030204"/>
              <a:ea typeface="+mn-ea"/>
              <a:cs typeface="+mn-cs"/>
            </a:endParaRPr>
          </a:p>
        </p:txBody>
      </p:sp>
      <p:sp>
        <p:nvSpPr>
          <p:cNvPr id="15" name="Rectángulo 14">
            <a:extLst>
              <a:ext uri="{FF2B5EF4-FFF2-40B4-BE49-F238E27FC236}">
                <a16:creationId xmlns:a16="http://schemas.microsoft.com/office/drawing/2014/main" id="{D0ACAFE8-D318-0828-BD63-DB7ADAB370D1}"/>
              </a:ext>
            </a:extLst>
          </p:cNvPr>
          <p:cNvSpPr/>
          <p:nvPr/>
        </p:nvSpPr>
        <p:spPr>
          <a:xfrm>
            <a:off x="6322128" y="1535837"/>
            <a:ext cx="2497406" cy="110970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w="3175">
                <a:solidFill>
                  <a:prstClr val="black"/>
                </a:solidFill>
              </a:ln>
              <a:solidFill>
                <a:prstClr val="white"/>
              </a:solidFill>
              <a:effectLst/>
              <a:uLnTx/>
              <a:uFillTx/>
              <a:latin typeface="Calibri" panose="020F0502020204030204"/>
              <a:ea typeface="+mn-ea"/>
              <a:cs typeface="+mn-cs"/>
            </a:endParaRPr>
          </a:p>
        </p:txBody>
      </p:sp>
      <p:sp>
        <p:nvSpPr>
          <p:cNvPr id="3" name="Botón de acción: en blanco 2">
            <a:hlinkClick r:id="rId6" action="ppaction://hlinksldjump" highlightClick="1"/>
            <a:extLst>
              <a:ext uri="{FF2B5EF4-FFF2-40B4-BE49-F238E27FC236}">
                <a16:creationId xmlns:a16="http://schemas.microsoft.com/office/drawing/2014/main" id="{11FA83D2-B4EB-5703-979C-5BDB30EF6E73}"/>
              </a:ext>
            </a:extLst>
          </p:cNvPr>
          <p:cNvSpPr/>
          <p:nvPr/>
        </p:nvSpPr>
        <p:spPr>
          <a:xfrm>
            <a:off x="10727704" y="-885"/>
            <a:ext cx="1464296" cy="335902"/>
          </a:xfrm>
          <a:prstGeom prst="actionButtonBlan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C" sz="1800" b="0" i="0" u="none" strike="noStrike" kern="1200" cap="none" spc="0" normalizeH="0" baseline="0" noProof="0">
                <a:ln>
                  <a:noFill/>
                </a:ln>
                <a:solidFill>
                  <a:prstClr val="white"/>
                </a:solidFill>
                <a:effectLst/>
                <a:uLnTx/>
                <a:uFillTx/>
                <a:latin typeface="Calibri" panose="020F0502020204030204"/>
                <a:ea typeface="+mn-ea"/>
                <a:cs typeface="+mn-cs"/>
              </a:rPr>
              <a:t>Índice</a:t>
            </a:r>
            <a:endParaRPr kumimoji="0" lang="es-E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27391990"/>
      </p:ext>
    </p:extLst>
  </p:cSld>
  <p:clrMapOvr>
    <a:masterClrMapping/>
  </p:clrMapOvr>
</p:sld>
</file>

<file path=ppt/theme/theme1.xml><?xml version="1.0" encoding="utf-8"?>
<a:theme xmlns:a="http://schemas.openxmlformats.org/drawingml/2006/main" name="1_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2844</TotalTime>
  <Words>37436</Words>
  <Application>Microsoft Office PowerPoint</Application>
  <PresentationFormat>Panorámica</PresentationFormat>
  <Paragraphs>3826</Paragraphs>
  <Slides>84</Slides>
  <Notes>84</Notes>
  <HiddenSlides>0</HiddenSlides>
  <MMClips>0</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84</vt:i4>
      </vt:variant>
    </vt:vector>
  </HeadingPairs>
  <TitlesOfParts>
    <vt:vector size="92" baseType="lpstr">
      <vt:lpstr>AcmeFont</vt:lpstr>
      <vt:lpstr>Agency FB</vt:lpstr>
      <vt:lpstr>Aptos</vt:lpstr>
      <vt:lpstr>Arial</vt:lpstr>
      <vt:lpstr>Calibri</vt:lpstr>
      <vt:lpstr>Calibri Light</vt:lpstr>
      <vt:lpstr>Wingdings</vt:lpstr>
      <vt:lpstr>1_Tema de Office</vt:lpstr>
      <vt:lpstr>Taller: Ejercicio 81</vt:lpstr>
      <vt:lpstr>Taller: Ejercicio 81</vt:lpstr>
      <vt:lpstr>Taller: Ejercicio 81</vt:lpstr>
      <vt:lpstr>Taller: Ejercicio 81</vt:lpstr>
      <vt:lpstr>Taller: Ejercicio 81</vt:lpstr>
      <vt:lpstr>Taller: Ejercicio 81</vt:lpstr>
      <vt:lpstr>Taller: Ejercicio 81</vt:lpstr>
      <vt:lpstr>Taller: Ejercicio 81</vt:lpstr>
      <vt:lpstr>Taller: Ejercicio 81</vt:lpstr>
      <vt:lpstr>Taller: Ejercicio 81</vt:lpstr>
      <vt:lpstr>Taller: Ejercicio 81</vt:lpstr>
      <vt:lpstr>Taller: Ejercicio 81</vt:lpstr>
      <vt:lpstr>Taller: Ejercicio 81</vt:lpstr>
      <vt:lpstr>Taller: Ejercicio 81</vt:lpstr>
      <vt:lpstr>Taller: Ejercicio 81</vt:lpstr>
      <vt:lpstr>Taller: Ejercicio 81</vt:lpstr>
      <vt:lpstr>Taller: Ejercicio 81</vt:lpstr>
      <vt:lpstr>Taller: Ejercicio 81</vt:lpstr>
      <vt:lpstr>Taller: Ejercicio 81</vt:lpstr>
      <vt:lpstr>Taller: Ejercicio 81</vt:lpstr>
      <vt:lpstr>Taller: Ejercicio 81</vt:lpstr>
      <vt:lpstr>Taller: Ejercicio 81</vt:lpstr>
      <vt:lpstr>Taller: Ejercicio 81</vt:lpstr>
      <vt:lpstr>Taller: Ejercicio 81</vt:lpstr>
      <vt:lpstr>Taller: Ejercicio 81</vt:lpstr>
      <vt:lpstr>Taller: Ejercicio 81</vt:lpstr>
      <vt:lpstr>Taller: Ejercicio 81</vt:lpstr>
      <vt:lpstr>Taller: Ejercicio 81</vt:lpstr>
      <vt:lpstr>Taller: Ejercicio 81</vt:lpstr>
      <vt:lpstr>Taller: Ejercicio 81</vt:lpstr>
      <vt:lpstr>Taller: Ejercicio 81</vt:lpstr>
      <vt:lpstr>Taller: Ejercicio 81</vt:lpstr>
      <vt:lpstr>Taller: Ejercicio 81</vt:lpstr>
      <vt:lpstr>Taller: Ejercicio 81</vt:lpstr>
      <vt:lpstr>Taller: Ejercicio 81</vt:lpstr>
      <vt:lpstr>Taller: Ejercicio 81</vt:lpstr>
      <vt:lpstr>Taller: Ejercicio 81</vt:lpstr>
      <vt:lpstr>Taller: Ejercicio 81</vt:lpstr>
      <vt:lpstr>Taller: Ejercicio 81</vt:lpstr>
      <vt:lpstr>Taller: Ejercicio 81</vt:lpstr>
      <vt:lpstr>Taller: Ejercicio 81</vt:lpstr>
      <vt:lpstr>Taller: Ejercicio 81</vt:lpstr>
      <vt:lpstr>Taller: Ejercicio 81</vt:lpstr>
      <vt:lpstr>Taller: Ejercicio 81</vt:lpstr>
      <vt:lpstr>Taller: Ejercicio 81</vt:lpstr>
      <vt:lpstr>Taller: Ejercicio 81</vt:lpstr>
      <vt:lpstr>Taller: Ejercicio 81</vt:lpstr>
      <vt:lpstr>Taller: Ejercicio 81</vt:lpstr>
      <vt:lpstr>Taller: Ejercicio 81</vt:lpstr>
      <vt:lpstr>Taller: Ejercicio 81</vt:lpstr>
      <vt:lpstr>Taller: Ejercicio 81</vt:lpstr>
      <vt:lpstr>Taller: Ejercicio 81</vt:lpstr>
      <vt:lpstr>Taller: Ejercicio 81</vt:lpstr>
      <vt:lpstr>Taller: Ejercicio 81</vt:lpstr>
      <vt:lpstr>Taller: Ejercicio 81</vt:lpstr>
      <vt:lpstr>Taller: Ejercicio 81</vt:lpstr>
      <vt:lpstr>Taller: Ejercicio 81</vt:lpstr>
      <vt:lpstr>Taller: Ejercicio 81</vt:lpstr>
      <vt:lpstr>Taller: Ejercicio 81</vt:lpstr>
      <vt:lpstr>Taller: Ejercicio 81</vt:lpstr>
      <vt:lpstr>Taller: Ejercicio 81</vt:lpstr>
      <vt:lpstr>Taller: Ejercicio 81</vt:lpstr>
      <vt:lpstr>Taller: Ejercicio 81</vt:lpstr>
      <vt:lpstr>Taller: Ejercicio 81</vt:lpstr>
      <vt:lpstr>Taller: Ejercicio 81</vt:lpstr>
      <vt:lpstr>Taller: Ejercicio 81</vt:lpstr>
      <vt:lpstr>Taller: Ejercicio 81</vt:lpstr>
      <vt:lpstr>Taller: Ejercicio 81</vt:lpstr>
      <vt:lpstr>Taller: Ejercicio 81</vt:lpstr>
      <vt:lpstr>Taller: Ejercicio 81</vt:lpstr>
      <vt:lpstr>Taller: Ejercicio 81</vt:lpstr>
      <vt:lpstr>Taller: Ejercicio 81</vt:lpstr>
      <vt:lpstr>Taller: Ejercicio 81</vt:lpstr>
      <vt:lpstr>Taller: Ejercicio 81</vt:lpstr>
      <vt:lpstr>Taller: Ejercicio 81</vt:lpstr>
      <vt:lpstr>Taller: Ejercicio 81</vt:lpstr>
      <vt:lpstr>Taller: Ejercicio 81</vt:lpstr>
      <vt:lpstr>Taller: Ejercicio 81</vt:lpstr>
      <vt:lpstr>Taller: Ejercicio 81</vt:lpstr>
      <vt:lpstr>Taller: Ejercicio 81</vt:lpstr>
      <vt:lpstr>Taller: Ejercicio 81</vt:lpstr>
      <vt:lpstr>Taller: Ejercicio 81</vt:lpstr>
      <vt:lpstr>Taller: Ejercicio 81</vt:lpstr>
      <vt:lpstr>Taller: Ejercicio 81</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MOREIRA CENTENO ROBERT WILFRIDO</dc:creator>
  <cp:lastModifiedBy>MOREIRA CENTENO ROBERT WILFRIDO</cp:lastModifiedBy>
  <cp:revision>1</cp:revision>
  <dcterms:created xsi:type="dcterms:W3CDTF">2024-09-05T17:38:19Z</dcterms:created>
  <dcterms:modified xsi:type="dcterms:W3CDTF">2025-09-16T20:21:00Z</dcterms:modified>
</cp:coreProperties>
</file>